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notesMaster" Target="notesMasters/notesMaster1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author: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date: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2021-05-30</a:t>
            </a:r>
            <a:r>
              <a:rPr/>
              <a:t> </a:t>
            </a:r>
            <a:r>
              <a:rPr/>
              <a:t>purpose: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module04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license: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module.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recoding,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[For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use]General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Part00.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Part01.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things;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PowerPoint;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Part02.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Part03.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Part04.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Part05.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Part06.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Part07.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Part08.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Part09.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Part10.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Part11.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Part12.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Part13.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Part14.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missing.;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Part15.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Part16.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Part17.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Part18.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Part19.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(4/4);</a:t>
            </a:r>
          </a:p>
          <a:p>
            <a:pPr lvl="0" marL="0" indent="0">
              <a:buNone/>
            </a:pPr>
          </a:p>
          <a:p>
            <a:pPr lvl="1"/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</a:p>
          <a:p>
            <a:pPr lvl="0" marL="0" indent="0">
              <a:buNone/>
            </a:pPr>
          </a:p>
          <a:p>
            <a:pPr lvl="1"/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</a:p>
          <a:p>
            <a:pPr lvl="0" marL="0" indent="0">
              <a:buNone/>
            </a:pPr>
          </a:p>
          <a:p>
            <a:pPr lvl="1"/>
            <a:r>
              <a:rPr/>
              <a:t>Part20.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Notes05.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(age)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arithmetic</a:t>
            </a:r>
            <a:r>
              <a:rPr/>
              <a:t> </a:t>
            </a:r>
            <a:r>
              <a:rPr/>
              <a:t>equation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occurence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tedious.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marks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age_c,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analyzed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30,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Notes06.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numbers,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5.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replaces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cryptic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readable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Notes07.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6.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Notes08.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pct_survived.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noprint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hurt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extra,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client.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by</a:t>
            </a:r>
            <a:r>
              <a:rPr/>
              <a:t>”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survival,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newly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8.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yaxis</a:t>
            </a:r>
            <a:r>
              <a:rPr/>
              <a:t> </a:t>
            </a:r>
            <a:r>
              <a:rPr/>
              <a:t>max=100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expands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axis</a:t>
            </a:r>
            <a:br/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Notes00.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Notes10.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statements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Notes11.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cross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also.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11,</a:t>
            </a:r>
            <a:r>
              <a:rPr/>
              <a:t> </a:t>
            </a:r>
            <a:r>
              <a:rPr/>
              <a:t>Notice,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age_cat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alphabetical,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Notes12.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formats.;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attaches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Notes14.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12.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toddler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pre-teen,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13.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teenager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adult,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stored.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libname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permanent</a:t>
            </a:r>
            <a:r>
              <a:rPr/>
              <a:t> </a:t>
            </a:r>
            <a:r>
              <a:rPr/>
              <a:t>datsets.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ods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filename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14.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missing.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Notes15.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else</a:t>
            </a:r>
            <a:r>
              <a:rPr/>
              <a:t>”</a:t>
            </a:r>
            <a:r>
              <a:rPr/>
              <a:t> </a:t>
            </a:r>
            <a:r>
              <a:rPr/>
              <a:t>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15.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Notes16.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dimensional</a:t>
            </a:r>
            <a:r>
              <a:rPr/>
              <a:t> </a:t>
            </a:r>
            <a:r>
              <a:rPr/>
              <a:t>crosstabulation.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16.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percentage.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Notes17.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(nocol)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17.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men,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83%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17%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67%</a:t>
            </a:r>
            <a:r>
              <a:rPr/>
              <a:t> </a:t>
            </a:r>
            <a:r>
              <a:rPr/>
              <a:t>addes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Notes18.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(nopercent).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18.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column.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died,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18%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men.</a:t>
            </a:r>
            <a:r>
              <a:rPr/>
              <a:t> </a:t>
            </a:r>
            <a:r>
              <a:rPr/>
              <a:t>68%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32%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Notes19.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(norow)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(nocol).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Notes02.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rule,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handled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19.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deaths,</a:t>
            </a:r>
            <a:r>
              <a:rPr/>
              <a:t> </a:t>
            </a:r>
            <a:r>
              <a:rPr/>
              <a:t>23%</a:t>
            </a:r>
            <a:r>
              <a:rPr/>
              <a:t> </a:t>
            </a:r>
            <a:r>
              <a:rPr/>
              <a:t>female</a:t>
            </a:r>
            <a:r>
              <a:rPr/>
              <a:t> </a:t>
            </a:r>
            <a:r>
              <a:rPr/>
              <a:t>survivors,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survivors.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(12%,</a:t>
            </a:r>
            <a:r>
              <a:rPr/>
              <a:t> </a:t>
            </a:r>
            <a:r>
              <a:rPr/>
              <a:t>54%,</a:t>
            </a:r>
            <a:r>
              <a:rPr/>
              <a:t> </a:t>
            </a:r>
            <a:r>
              <a:rPr/>
              <a:t>23%,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11%)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best:</a:t>
            </a:r>
            <a:r>
              <a:rPr/>
              <a:t> </a:t>
            </a:r>
            <a:r>
              <a:rPr/>
              <a:t>row,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it</a:t>
            </a:r>
            <a:r>
              <a:rPr/>
              <a:t> </a:t>
            </a:r>
            <a:r>
              <a:rPr/>
              <a:t>depends.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handout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Notes03.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justified.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NA</a:t>
            </a:r>
            <a:r>
              <a:rPr/>
              <a:t>”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anticipate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Notes04.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passenger</a:t>
            </a:r>
            <a:r>
              <a:rPr/>
              <a:t> </a:t>
            </a:r>
            <a:r>
              <a:rPr/>
              <a:t>classes,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1=survived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2=died.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survived.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3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4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6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7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8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9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0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2.png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Relationship Id="rId3" Type="http://schemas.openxmlformats.org/officeDocument/2006/relationships/image" Target="../media/image13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image" Target="../media/image14.png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5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6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17.png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18.png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Relationship Id="rId3" Type="http://schemas.openxmlformats.org/officeDocument/2006/relationships/image" Target="../media/image19.png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Created:</a:t>
            </a:r>
            <a:r>
              <a:rPr/>
              <a:t> </a:t>
            </a:r>
            <a:r>
              <a:rPr/>
              <a:t>2021-05-30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Frequency counts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 string to numeric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perm.titanic;
  set perm.titanic;
  age_c = input(age, ?? 8.);
run;
proc means
    n nmiss mean std min max
    data=perm.titanic;
  var age_c;
  title1 "Descriptive statistics for age";
run;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pic>
        <p:nvPicPr>
          <p:cNvPr descr="../images/m04-5507-simon-categorical_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 string to numeric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Labels for number codes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f_survived
    0 = "No"
    1 = "Yes";
run;
proc freq
    data=perm.titanic;
  tables Survived;
  format Survived f_survived.;
  title1 "Frequency counts for survived using labels";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pic>
        <p:nvPicPr>
          <p:cNvPr descr="../images/m04-5507-simon-categorical_0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Labels for number codes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Drawing bar charts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data=perm.titanic;
  vbar Survived;
  format Survived f_survived.;
  title1 "Bar chart for number surviving";
run;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(1/3)</a:t>
            </a:r>
          </a:p>
        </p:txBody>
      </p:sp>
      <p:pic>
        <p:nvPicPr>
          <p:cNvPr descr="../images/m04-5507-simon-categorical_0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noprint 
    data=perm.titanic;
  tables Survived / out=pct_survived;
run;
proc print
    data=pct_survived;
  title1 "Dataset created by proc freq";
run;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../images/m04-5507-simon-categorical_0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data=pct_survived;
  vbar Survived / response=Percent;
  yaxis max=100;
  format Survived f_survived.;
  title1 "Bar chart for percent surviving";
run;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(3/3)</a:t>
            </a:r>
          </a:p>
        </p:txBody>
      </p:sp>
      <p:pic>
        <p:nvPicPr>
          <p:cNvPr descr="../images/m04-5507-simon-categorical_0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Drawing bar charts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Converting continuous to categorical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(1/5)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age_categories;
  set perm.titanic;
  if age_c = .
    then age_cat = "missing ";
  else if age_c &lt; 6 
    then age_cat = "toddler ";
  else if age_c &lt; 13
    then age_cat = "pre-teen";
  else if age_c &lt; 21
    then age_cat = "teenager";
  else age_cat   = "adult   ";
run;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data=age_categories;
  by age_cat;
run;
proc means
    min max
    data=age_categories;
  by age_cat;
  var age_c;
  title1 "Quality check for conversion";
run;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0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0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(2/5)</a:t>
            </a:r>
          </a:p>
        </p:txBody>
      </p:sp>
      <p:pic>
        <p:nvPicPr>
          <p:cNvPr descr="../images/m04-5507-simon-categorical_1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*************************************************
m04-5507-simon-categorical-variables
author: Steve Simon
Date created: 2018-10-22
Purpose: To illustrate how to work with datasets
with mostly categorical variables.
License: public domain;
*************************************************;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(3/5)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age_codes;
  set perm.titanic;
  if age_c = .
    then age_cat = 9;
  else if age_c &lt; 6 
    then age_cat = 1;
  else if age_c &lt; 13
    then age_cat = 2;
  else if age_c &lt; 21
    then age_cat = 3;
  else age_cat = 4;
run;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(4/5)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f_age
    1 = "toddler"
    2 = "pre-teen"
    3 = "teenager"
    4 = "adult"
    9 = "unknown";
run;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data=age_codes;
  by age_cat;
run;
proc means
    min max
    data=age_codes;
  by age_cat;
  var age_c;
  format age_cat f_age.;
  title1 "Quality check for conversion";
  title2 "Revision to control ordering";
run;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Converting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(5/5)</a:t>
            </a:r>
          </a:p>
        </p:txBody>
      </p:sp>
      <p:pic>
        <p:nvPicPr>
          <p:cNvPr descr="../images/m04-5507-simon-categorical_1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Converting continuous to categorical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Modifying categorical variables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first_class;
  set perm.titanic;
  if PClass = "1st"
    then first_class = "Yes";
    else first_class = "No ";
run;
proc freq
    data=first_class;
  table PClass*first_class / 
    norow nocol nopercent;
run;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Modifying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</a:p>
        </p:txBody>
      </p:sp>
      <p:pic>
        <p:nvPicPr>
          <p:cNvPr descr="../images/m04-5507-simon-categorical_15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 have learned</a:t>
            </a:r>
          </a:p>
          <a:p>
            <a:pPr lvl="2"/>
            <a:r>
              <a:rPr/>
              <a:t>Modifying categorical variables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Crosstabulation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options papersize=(6in 4in); 
* This needed to have the output fit on PowerPoint;
%let path=q:/introduction-to-sas;
ods pdf
  file="&amp;path/results/m04-5507-simon-categorical.pdf";
filename raw_data
  "&amp;path/data/titanic_v00.txt";
libname perm
  "&amp;path/data";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Sex*Survived;
  format Survived f_survived.;
  title1 "Crosstabulation with all percentages";
run;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(1/4)</a:t>
            </a:r>
          </a:p>
        </p:txBody>
      </p:sp>
      <p:pic>
        <p:nvPicPr>
          <p:cNvPr descr="../images/m04-5507-simon-categorical_16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nocol nopercent;
  format Survived f_survived.;
  title1 "Crosstabulation with row percentages";
run;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../images/m04-5507-simon-categorical_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nopercent;
  format Survived f_survived.;
  title1 "Crosstabulation with column percentages";
run;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../images/m04-5507-simon-categorical_18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tables Sex*Survived / norow nocol;
  format Survived f_survived.;
  title1 "Crosstabulation with cell percentages";
run;
ods pdf close;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(4/4)</a:t>
            </a:r>
          </a:p>
        </p:txBody>
      </p:sp>
      <p:pic>
        <p:nvPicPr>
          <p:cNvPr descr="../images/m04-5507-simon-categorical_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Frequency counts</a:t>
            </a:r>
          </a:p>
          <a:p>
            <a:pPr lvl="1"/>
            <a:r>
              <a:rPr/>
              <a:t>Convert string to numeric</a:t>
            </a:r>
          </a:p>
          <a:p>
            <a:pPr lvl="1"/>
            <a:r>
              <a:rPr/>
              <a:t>Labels for number codes</a:t>
            </a:r>
          </a:p>
          <a:p>
            <a:pPr lvl="1"/>
            <a:r>
              <a:rPr/>
              <a:t>Drawing bar charts</a:t>
            </a:r>
          </a:p>
          <a:p>
            <a:pPr lvl="1"/>
            <a:r>
              <a:rPr/>
              <a:t>Converting continuous to categorical</a:t>
            </a:r>
          </a:p>
          <a:p>
            <a:pPr lvl="1"/>
            <a:r>
              <a:rPr/>
              <a:t>Modifying categorical variables</a:t>
            </a:r>
          </a:p>
          <a:p>
            <a:pPr lvl="1"/>
            <a:r>
              <a:rPr/>
              <a:t>Crosstabulations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import
    datafile=raw_data
    out=perm.titanic
    dbms=dlm
    replace;
  delimiter='09'x;
  getnames=yes;
run;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print
    data=perm.titanic(obs=10);
  title1 "The first ten rows of the Titanic dataset";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lines</a:t>
            </a:r>
          </a:p>
        </p:txBody>
      </p:sp>
      <p:pic>
        <p:nvPicPr>
          <p:cNvPr descr="../images/m04-5507-simon-categorical_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code: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data=perm.titanic;
  table PClass Sex Survived;
  title1 "Frequency counts for categorical variables";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output: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</a:p>
        </p:txBody>
      </p:sp>
      <p:pic>
        <p:nvPicPr>
          <p:cNvPr descr="../images/m04-5507-simon-categorical_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20800" y="1600200"/>
            <a:ext cx="648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SAS, Working with categorical variables</dc:title>
  <dc:creator>Steve Simon</dc:creator>
  <cp:keywords/>
  <dcterms:created xsi:type="dcterms:W3CDTF">2021-07-18T17:29:29Z</dcterms:created>
  <dcterms:modified xsi:type="dcterms:W3CDTF">2021-07-18T17:29:29Z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Created: 2021-05-30</vt:lpwstr>
  </property>
  <property fmtid="{D5CDD505-2E9C-101B-9397-08002B2CF9AE}" pid="3" name="knit">
    <vt:lpwstr>(function(inputFile, encoding) { rmarkdown::render(inputFile, encoding = encoding, output_dir = “../results”, output_format = “all”) })</vt:lpwstr>
  </property>
  <property fmtid="{D5CDD505-2E9C-101B-9397-08002B2CF9AE}" pid="4" name="output">
    <vt:lpwstr>powerpoint_presentation</vt:lpwstr>
  </property>
</Properties>
</file>