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notesMaster" Target="notesMasters/notesMaster1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use]General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header;</a:t>
            </a:r>
          </a:p>
          <a:p>
            <a:pPr lvl="0" marL="0" indent="0">
              <a:buNone/>
            </a:pPr>
          </a:p>
          <a:p>
            <a:pPr lvl="1"/>
            <a:r>
              <a:rPr/>
              <a:t>5507-02-simon-continuous-variables.sas</a:t>
            </a:r>
          </a:p>
          <a:p>
            <a:pPr lvl="0" marL="0" indent="0">
              <a:buNone/>
            </a:pPr>
          </a:p>
          <a:p>
            <a:pPr lvl="1"/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  <a:p>
            <a:pPr lvl="0" marL="0" indent="0">
              <a:buNone/>
            </a:pPr>
          </a:p>
          <a:p>
            <a:pPr lvl="1"/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  <a:p>
            <a:pPr lvl="0" marL="0" indent="0">
              <a:buNone/>
            </a:pPr>
          </a:p>
          <a:p>
            <a:pPr lvl="1"/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  <a:p>
            <a:pPr lvl="0" marL="0" indent="0">
              <a:buNone/>
            </a:pPr>
          </a:p>
          <a:p>
            <a:pPr lvl="1"/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Part02.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Part03.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Notes03.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Part04.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Part05.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Part06.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Notes06.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Notes07.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Part08.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Part09.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Part10.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Notes10.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Part11.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Part12.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Part13.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Notes13.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histogram.;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Part14.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Notes14.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Notes16.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Part17.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Part18.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Notes18.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Part19.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Notes19.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let’s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Part20.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Notes20.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Part21.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Notes21.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Notes22.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provides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Part23.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variable(s)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desc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definitions.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categorical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sex</a:t>
            </a:r>
            <a:r>
              <a:rPr/>
              <a:t> </a:t>
            </a:r>
            <a:r>
              <a:rPr/>
              <a:t>(Male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Female),</a:t>
            </a:r>
          </a:p>
          <a:p>
            <a:pPr lvl="0" marL="0" indent="0">
              <a:buNone/>
            </a:pPr>
          </a:p>
          <a:p>
            <a:pPr lvl="1"/>
            <a:r>
              <a:rPr/>
              <a:t>race</a:t>
            </a:r>
            <a:r>
              <a:rPr/>
              <a:t> </a:t>
            </a:r>
            <a:r>
              <a:rPr/>
              <a:t>(White,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American,</a:t>
            </a:r>
            <a:r>
              <a:rPr/>
              <a:t> </a:t>
            </a:r>
            <a:r>
              <a:rPr/>
              <a:t>etc.),</a:t>
            </a:r>
          </a:p>
          <a:p>
            <a:pPr lvl="0" marL="0" indent="0">
              <a:buNone/>
            </a:pPr>
          </a:p>
          <a:p>
            <a:pPr lvl="1"/>
            <a:r>
              <a:rPr/>
              <a:t>cancer</a:t>
            </a:r>
            <a:r>
              <a:rPr/>
              <a:t> </a:t>
            </a:r>
            <a:r>
              <a:rPr/>
              <a:t>stage</a:t>
            </a:r>
            <a:r>
              <a:rPr/>
              <a:t> </a:t>
            </a:r>
            <a:r>
              <a:rPr/>
              <a:t>(I,</a:t>
            </a:r>
            <a:r>
              <a:rPr/>
              <a:t> </a:t>
            </a:r>
            <a:r>
              <a:rPr/>
              <a:t>II,</a:t>
            </a:r>
            <a:r>
              <a:rPr/>
              <a:t> </a:t>
            </a:r>
            <a:r>
              <a:rPr/>
              <a:t>III,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IV),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(Vaginal,</a:t>
            </a:r>
            <a:r>
              <a:rPr/>
              <a:t> </a:t>
            </a:r>
            <a:r>
              <a:rPr/>
              <a:t>C-section).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continuous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grams,</a:t>
            </a:r>
          </a:p>
          <a:p>
            <a:pPr lvl="0" marL="0" indent="0">
              <a:buNone/>
            </a:pPr>
          </a:p>
          <a:p>
            <a:pPr lvl="1"/>
            <a:r>
              <a:rPr/>
              <a:t>gestational</a:t>
            </a:r>
            <a:r>
              <a:rPr/>
              <a:t> </a:t>
            </a:r>
            <a:r>
              <a:rPr/>
              <a:t>age,</a:t>
            </a:r>
          </a:p>
          <a:p>
            <a:pPr lvl="0" marL="0" indent="0">
              <a:buNone/>
            </a:pPr>
          </a:p>
          <a:p>
            <a:pPr lvl="1"/>
            <a:r>
              <a:rPr/>
              <a:t>fasting</a:t>
            </a:r>
            <a:r>
              <a:rPr/>
              <a:t> </a:t>
            </a:r>
            <a:r>
              <a:rPr/>
              <a:t>LDL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quibbling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foremost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regret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differently.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valued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(well,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statement)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be),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nmiss.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centimeters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Notes13.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Generally,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hint.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histogram.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Notes14.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inches)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2.5</a:t>
            </a:r>
            <a:r>
              <a:rPr/>
              <a:t> </a:t>
            </a:r>
            <a:r>
              <a:rPr/>
              <a:t>inches).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correct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+1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(-0.3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-0.7)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(negative)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literally.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produces,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noprob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nosimple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printed.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Notes16.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annoys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(use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semicolons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newpapers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substatements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obsess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tastes.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Notes18.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correlations.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reordering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reordering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yell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(just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Jimmy</a:t>
            </a:r>
            <a:r>
              <a:rPr/>
              <a:t> </a:t>
            </a:r>
            <a:r>
              <a:rPr/>
              <a:t>Buffet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Margaritaville</a:t>
            </a:r>
            <a:r>
              <a:rPr/>
              <a:t> </a:t>
            </a:r>
            <a:r>
              <a:rPr/>
              <a:t>song).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($)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dash/minus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“</a:t>
            </a:r>
            <a:r>
              <a:rPr/>
              <a:t>a1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“</a:t>
            </a:r>
            <a:r>
              <a:rPr/>
              <a:t>1a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Capitalization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capitals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descriptive)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cryptic.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subtraction).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universal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blanks.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keyboards)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(period).</a:t>
            </a:r>
            <a:r>
              <a:rPr/>
              <a:t> </a:t>
            </a:r>
            <a:r>
              <a:rPr/>
              <a:t>(Note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CamelCase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uppercase</a:t>
            </a:r>
            <a:r>
              <a:rPr/>
              <a:t> </a:t>
            </a:r>
            <a:r>
              <a:rPr/>
              <a:t>designating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“</a:t>
            </a:r>
            <a:r>
              <a:rPr/>
              <a:t>word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descriptive.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x1,</a:t>
            </a:r>
            <a:r>
              <a:rPr/>
              <a:t> </a:t>
            </a:r>
            <a:r>
              <a:rPr/>
              <a:t>var01,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short.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wt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weight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abbreviations.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initiial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underscores.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Brozek’s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fat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brozek</a:t>
            </a:r>
            <a:r>
              <a:rPr/>
              <a:t>”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CamelCase,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letter: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brozek.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authors.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www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com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3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5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6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7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9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11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12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1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15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Avoid generic names (x1, var01, etc.)</a:t>
            </a:r>
          </a:p>
          <a:p>
            <a:pPr lvl="1"/>
            <a:r>
              <a:rPr/>
              <a:t>Keep it short</a:t>
            </a:r>
          </a:p>
          <a:p>
            <a:pPr lvl="2"/>
            <a:r>
              <a:rPr/>
              <a:t>Use commonly known abbreviations…</a:t>
            </a:r>
          </a:p>
          <a:p>
            <a:pPr lvl="2"/>
            <a:r>
              <a:rPr/>
              <a:t>…but nothing cryptic</a:t>
            </a:r>
          </a:p>
          <a:p>
            <a:pPr lvl="1"/>
            <a:r>
              <a:rPr/>
              <a:t>Use all lower case (age, not AGE or Age)</a:t>
            </a:r>
          </a:p>
          <a:p>
            <a:pPr lvl="1"/>
            <a:r>
              <a:rPr/>
              <a:t>Separate words with underscores</a:t>
            </a:r>
          </a:p>
          <a:p>
            <a:pPr lvl="2"/>
            <a:r>
              <a:rPr/>
              <a:t>fat_brozek, not fatbrozek</a:t>
            </a:r>
          </a:p>
          <a:p>
            <a:pPr lvl="1"/>
            <a:r>
              <a:rPr/>
              <a:t>Alternative: CamelCase</a:t>
            </a:r>
          </a:p>
          <a:p>
            <a:pPr lvl="2"/>
            <a:r>
              <a:rPr/>
              <a:t>FatBrozek</a:t>
            </a:r>
          </a:p>
          <a:p>
            <a:pPr lvl="1"/>
            <a:r>
              <a:rPr/>
              <a:t>Caution: Writer’s Exchange website</a:t>
            </a:r>
          </a:p>
          <a:p>
            <a:pPr lvl="2"/>
            <a:r>
              <a:rPr/>
              <a:t>www.writersexchange.com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Rules for variable names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 of a variable</a:t>
            </a:r>
          </a:p>
          <a:p>
            <a:pPr lvl="2"/>
            <a:r>
              <a:rPr/>
              <a:t>Can include blanks, special symbols</a:t>
            </a:r>
          </a:p>
          <a:p>
            <a:pPr lvl="2"/>
            <a:r>
              <a:rPr/>
              <a:t>Internal documentation</a:t>
            </a:r>
          </a:p>
          <a:p>
            <a:pPr lvl="2"/>
            <a:r>
              <a:rPr/>
              <a:t>Labels substituted on some (but not all) output</a:t>
            </a:r>
          </a:p>
          <a:p>
            <a:pPr lvl="1"/>
            <a:r>
              <a:rPr/>
              <a:t>Required in this class (see grading rubric)</a:t>
            </a:r>
          </a:p>
          <a:p>
            <a:pPr lvl="1"/>
            <a:r>
              <a:rPr/>
              <a:t>Recommendations for variable labels</a:t>
            </a:r>
          </a:p>
          <a:p>
            <a:pPr lvl="2"/>
            <a:r>
              <a:rPr/>
              <a:t>Judicious use of upper and lower case</a:t>
            </a:r>
          </a:p>
          <a:p>
            <a:pPr lvl="2"/>
            <a:r>
              <a:rPr/>
              <a:t>Spell out abbreviations</a:t>
            </a:r>
          </a:p>
          <a:p>
            <a:pPr lvl="2"/>
            <a:r>
              <a:rPr/>
              <a:t>Specify units of measurement</a:t>
            </a:r>
          </a:p>
          <a:p>
            <a:pPr lvl="2"/>
            <a:r>
              <a:rPr/>
              <a:t>Any other important details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label
    case="Case number"
    fat_brozek="Percentage body fat using Brozek's equation, 457/Density - 414.2"
    fat_siri="Percent body fat using Siri's equation, 495/Density - 450"
    dens="Density"
    age="Age (yrs)"
    wt="Weight (lbs)"
    ht="Height (inches)"
    bmi="Adiposity index = Weight/Height^2 (kg/m^2)"
    ffw="Fat Free Weight = (1 - fraction of body fat) * Weight using Brozek's formula (lbs)"
    neck="Neck circumference (cm)"
    chest="Chest circumference (cm)"
    abdomen="Abdomen circumference (cm) at the umbilicus and level with the iliac crest"
    hip="Hip circumference (cm)"
    thigh="Thigh circumference (cm)"
    knee="Knee circumference (cm)"
    ankle="Ankle circumference (cm)"
    biceps="Extended biceps circumference (cm)"
    forearm="Forearm circumference (cm)"
    wrist="Wrist circumference (cm) distal to the styloid processes"  
  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data=intro.fat(obs=10);
  var case fat_brozek fat_siri dens age;
  title1 "The first ten rows and five columns";
  title2 "of the fat data set";
run;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2-simon-continuous-variables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means
    n mean std min max
    data=intro.fat;
  var ht;
  title1 "Simple descriptive statistics for ht";
  title2 "Notice the unusual minimum value";
run;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pic>
        <p:nvPicPr>
          <p:cNvPr descr="../images/5507-02-simon-continuous-variables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data=intro.fat;
  by ht;
run;
proc print
    data=intro.fat(obs=1);
  title1 "The row with the smallest ht";
  title2 "Note the inconsistency with wt";
run;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variable labels</a:t>
            </a:r>
          </a:p>
          <a:p>
            <a:pPr lvl="1"/>
            <a:r>
              <a:rPr/>
              <a:t>Printing a small piece of data</a:t>
            </a:r>
          </a:p>
          <a:p>
            <a:pPr lvl="1"/>
            <a:r>
              <a:rPr/>
              <a:t>Simple descriptive statistics</a:t>
            </a:r>
          </a:p>
          <a:p>
            <a:pPr lvl="1"/>
            <a:r>
              <a:rPr/>
              <a:t>Printing row with smallest/largest value</a:t>
            </a:r>
          </a:p>
          <a:p>
            <a:pPr lvl="1"/>
            <a:r>
              <a:rPr/>
              <a:t>Missing value logic</a:t>
            </a:r>
          </a:p>
          <a:p>
            <a:pPr lvl="1"/>
            <a:r>
              <a:rPr/>
              <a:t>Simple transformations</a:t>
            </a:r>
          </a:p>
          <a:p>
            <a:pPr lvl="1"/>
            <a:r>
              <a:rPr/>
              <a:t>Histograms</a:t>
            </a:r>
          </a:p>
          <a:p>
            <a:pPr lvl="1"/>
            <a:r>
              <a:rPr/>
              <a:t>Correlations</a:t>
            </a:r>
          </a:p>
          <a:p>
            <a:pPr lvl="1"/>
            <a:r>
              <a:rPr/>
              <a:t>Scatterplots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data=intro.fat;
  by descending ht;
run;
proc print
    data=intro.fat(obs=1);
  title1 "The row with the largest ht";
  title2 "This seems quite normal to me";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Handling outliers</a:t>
            </a:r>
          </a:p>
          <a:p>
            <a:pPr lvl="2"/>
            <a:r>
              <a:rPr/>
              <a:t>Missing values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intro.fat1;
  set intro.fat;
  if ht &gt; 29.5;
run;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intro.fat2;
  set intro.fat;
  if ht=29.5 then ht=.;
run;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data=intro.fat2;
  where ht &lt; 0;
  title1 "ht &lt; 0 will include ht = .";
run;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where (ht &lt; 0) &amp; (ht ~= .) 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means
    n nmiss mean std min max
    data=intro.fat2;
  var ht;
  title "Using the nmiss statistic";
run;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associated with a category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an interval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Missing values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converted_units;
  set intro.fat2;
  ht_cm = ht * 2.54;
  wt_kg = wt / 2.2; 
run;
proc print 
    data=converted_units(obs=10);
  var ht ht_cm wt wt_kg;
  title1 "Original and converted units";
run;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pic>
        <p:nvPicPr>
          <p:cNvPr descr="../images/5507-02-simon-continuous-variables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data=intro.fat2;
  histogram ht;
  title "Histogram with default bins";
run;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pic>
        <p:nvPicPr>
          <p:cNvPr descr="../images/5507-02-simon-continuous-variables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data=intro.fat2;
  histogram ht / binstart=60 binwidth=1;
  title "Histogram with narrow bins";
run;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data=intro.fat2;
  histogram ht / binstart=60 binwidth=5;
  title "Histogram with wide bins";
run;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Semicolons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Ends every SAS statement</a:t>
            </a:r>
          </a:p>
          <a:p>
            <a:pPr lvl="1"/>
            <a:r>
              <a:rPr/>
              <a:t>Easy to forget</a:t>
            </a:r>
          </a:p>
          <a:p>
            <a:pPr lvl="1"/>
            <a:r>
              <a:rPr/>
              <a:t>Use this to your advantage</a:t>
            </a:r>
          </a:p>
          <a:p>
            <a:pPr lvl="2"/>
            <a:r>
              <a:rPr/>
              <a:t>Several short lines</a:t>
            </a:r>
          </a:p>
          <a:p>
            <a:pPr lvl="2"/>
            <a:r>
              <a:rPr/>
              <a:t>Indent continuations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Informal interpretation</a:t>
            </a:r>
          </a:p>
          <a:p>
            <a:pPr lvl="2"/>
            <a:r>
              <a:rPr/>
              <a:t>between +0.7 and +1.0: strong positive association</a:t>
            </a:r>
          </a:p>
          <a:p>
            <a:pPr lvl="2"/>
            <a:r>
              <a:rPr/>
              <a:t>between +0.3 and +0.7: weak positive association</a:t>
            </a:r>
          </a:p>
          <a:p>
            <a:pPr lvl="2"/>
            <a:r>
              <a:rPr/>
              <a:t>between -0.3 and +0.3: little or no association</a:t>
            </a:r>
          </a:p>
          <a:p>
            <a:pPr lvl="2"/>
            <a:r>
              <a:rPr/>
              <a:t>between -0.3 and -0.7: weak positive association</a:t>
            </a:r>
          </a:p>
          <a:p>
            <a:pPr lvl="2"/>
            <a:r>
              <a:rPr/>
              <a:t>between -0.7 and -1.0: strong negative association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corr
    data=intro.fat2
    noprob nosimple;
  var fat_brozek fat_siri;
  with neck -- wrist;
  title "Correlation matrix";
run;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corr
    data=intro.fat2
    noprint
    outp=correlations;
  var fat_brozek fat_siri;
  with neck -- wrist;
run;
proc print 
    data=correlations;
  title "Correlation matrix output to a data set";
run;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Error,1,3,9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correlations;
  set correlations;
  if _type_="CORR";
  drop type;
  fat_brozek=round(100*fat_brozek);
  fat_siri=round(100*fat_siri);
run;
proc sort
    data=correlations;
  by descending fat_brozek;
run;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</a:t>
            </a:r>
          </a:p>
        </p:txBody>
      </p:sp>
      <p:pic>
        <p:nvPicPr>
          <p:cNvPr descr="../images/5507-02-simon-continuous-variables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long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statement option1 option2 option3 option4;</a:t>
            </a:r>
          </a:p>
          <a:p>
            <a:pPr lvl="0" marL="0" indent="0">
              <a:buNone/>
            </a:pPr>
            <a:r>
              <a:rPr/>
              <a:t>versus several short lines.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statement
  option1
  option2
  option3
  option4;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</a:t>
            </a:r>
          </a:p>
        </p:txBody>
      </p:sp>
      <p:pic>
        <p:nvPicPr>
          <p:cNvPr descr="../images/5507-02-simon-continuous-variables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</a:p>
        </p:txBody>
      </p:sp>
      <p:pic>
        <p:nvPicPr>
          <p:cNvPr descr="../images/5507-02-simon-continuous-variables_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</a:p>
        </p:txBody>
      </p:sp>
      <p:pic>
        <p:nvPicPr>
          <p:cNvPr descr="../images/5507-02-simon-continuous-variables_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../images/5507-02-simon-continuous-variables_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close;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2"/>
            <a:r>
              <a:rPr/>
              <a:t>Simple descriptive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2"/>
            <a:r>
              <a:rPr/>
              <a:t>Missing value logic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5507-02-simon-continuous-variables.sas
* author: Steve Simon
* date: created 2021-05-30
* purpose: to work with continuous variables
* license: public domain;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options papersize=(6 4); * needed to have the output fit on PowerPoint;
%let p=q:/introduction-to-sas;
filename fat
  "&amp;p/data/fat.txt";
libname intro
  "&amp;p/data";
ods pdf file=
  "&amp;p/results/5507-02-simon-continuous-variables.pdf";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intro.fat;
  infile fat;
  input 
    case
    fat_brozek
    fat_siri
    dens
    age
    wt
    ht
    bmi
    ffw
    neck
    chest
    abdomen
    hip
    thigh
    knee
    ankle
    biceps
    forearm
    wrist;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use mix of</a:t>
            </a:r>
          </a:p>
          <a:p>
            <a:pPr lvl="2"/>
            <a:r>
              <a:rPr/>
              <a:t>letters (A-Z, a-z),</a:t>
            </a:r>
          </a:p>
          <a:p>
            <a:pPr lvl="2"/>
            <a:r>
              <a:rPr/>
              <a:t>numbers (0-9)</a:t>
            </a:r>
          </a:p>
          <a:p>
            <a:pPr lvl="2"/>
            <a:r>
              <a:rPr/>
              <a:t>underscore (_)</a:t>
            </a:r>
          </a:p>
          <a:p>
            <a:pPr lvl="2"/>
            <a:r>
              <a:rPr/>
              <a:t>no blanks</a:t>
            </a:r>
          </a:p>
          <a:p>
            <a:pPr lvl="2"/>
            <a:r>
              <a:rPr/>
              <a:t>no symbols</a:t>
            </a:r>
          </a:p>
          <a:p>
            <a:pPr lvl="1"/>
            <a:r>
              <a:rPr/>
              <a:t>Can’t start with a number</a:t>
            </a:r>
          </a:p>
          <a:p>
            <a:pPr lvl="2"/>
            <a:r>
              <a:rPr/>
              <a:t>“a1” but not “1a”</a:t>
            </a:r>
          </a:p>
          <a:p>
            <a:pPr lvl="1"/>
            <a:r>
              <a:rPr/>
              <a:t>Capitalization not important</a:t>
            </a:r>
          </a:p>
          <a:p>
            <a:pPr lvl="2"/>
            <a:r>
              <a:rPr/>
              <a:t>BMI, Bmi, bmi are same</a:t>
            </a:r>
          </a:p>
          <a:p>
            <a:pPr lvl="1"/>
            <a:r>
              <a:rPr/>
              <a:t>Up to 32 characters in length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continuous variables</dc:title>
  <dc:creator>Steve Simon</dc:creator>
  <cp:keywords/>
  <dcterms:created xsi:type="dcterms:W3CDTF">2021-08-04T21:52:25Z</dcterms:created>
  <dcterms:modified xsi:type="dcterms:W3CDTF">2021-08-04T21:52:25Z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