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2018-08-29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hard.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staring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repository.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beautiful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campus.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netwok.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hard-wired,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cable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socket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fortunate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sitting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license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signed</a:t>
            </a:r>
            <a:r>
              <a:rPr/>
              <a:t> </a:t>
            </a:r>
            <a:r>
              <a:rPr/>
              <a:t>wih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browsers,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fussy.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regular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multi-window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chaotic.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windows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resize</a:t>
            </a:r>
            <a:r>
              <a:rPr/>
              <a:t> </a:t>
            </a:r>
            <a:r>
              <a:rPr/>
              <a:t>everything,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windows,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importance,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resolution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high.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800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back.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rid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tile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face-to-face.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doing.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Normally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throw-away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disappears.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form.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autosave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stupid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9.4.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drive.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preach,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indecisive?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flat.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source</a:t>
            </a:r>
            <a:r>
              <a:rPr/>
              <a:t>”</a:t>
            </a:r>
            <a:r>
              <a:rPr/>
              <a:t> </a:t>
            </a:r>
            <a:r>
              <a:rPr/>
              <a:t>(SRC).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running.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scratch.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obs=1.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800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labs,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USB</a:t>
            </a:r>
            <a:r>
              <a:rPr/>
              <a:t> </a:t>
            </a:r>
            <a:r>
              <a:rPr/>
              <a:t>stick.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thrilled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errors/warnings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..and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analyzing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monospaced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NC</a:t>
            </a:r>
            <a:r>
              <a:rPr/>
              <a:t> </a:t>
            </a:r>
            <a:r>
              <a:rPr/>
              <a:t>State.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1960’s,</a:t>
            </a:r>
            <a:r>
              <a:rPr/>
              <a:t> </a:t>
            </a:r>
            <a:r>
              <a:rPr/>
              <a:t>IBM</a:t>
            </a:r>
            <a:r>
              <a:rPr/>
              <a:t> </a:t>
            </a:r>
            <a:r>
              <a:rPr/>
              <a:t>mainframes</a:t>
            </a:r>
            <a:r>
              <a:rPr/>
              <a:t> </a:t>
            </a:r>
            <a:r>
              <a:rPr/>
              <a:t>dominated.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Originally,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PL/1,</a:t>
            </a:r>
            <a:r>
              <a:rPr/>
              <a:t> </a:t>
            </a:r>
            <a:r>
              <a:rPr/>
              <a:t>Fortran,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Assembler.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re-written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1985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computers.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staying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tooth.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formed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1976.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privately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company.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spends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budget,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fraction,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Development.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Headquarters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Cary,</a:t>
            </a:r>
            <a:r>
              <a:rPr/>
              <a:t> </a:t>
            </a:r>
            <a:r>
              <a:rPr/>
              <a:t>NC,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huge.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friednly</a:t>
            </a:r>
            <a:r>
              <a:rPr/>
              <a:t> </a:t>
            </a:r>
            <a:r>
              <a:rPr/>
              <a:t>policies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1980s.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rated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magazine</a:t>
            </a:r>
            <a:r>
              <a:rPr/>
              <a:t> </a:t>
            </a:r>
            <a:r>
              <a:rPr/>
              <a:t>reviews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aggressively</a:t>
            </a:r>
            <a:r>
              <a:rPr/>
              <a:t> </a:t>
            </a:r>
            <a:r>
              <a:rPr/>
              <a:t>priced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corporations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prohibitively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consultants.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SPSS.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prohibitive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consultants.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literally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in-house</a:t>
            </a:r>
            <a:r>
              <a:rPr/>
              <a:t> </a:t>
            </a:r>
            <a:r>
              <a:rPr/>
              <a:t>publisher.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certification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credetials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search.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sponsors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extravagant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conferences.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products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notable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JMP</a:t>
            </a:r>
            <a:r>
              <a:rPr/>
              <a:t> </a:t>
            </a:r>
            <a:r>
              <a:rPr/>
              <a:t>(pronounced</a:t>
            </a:r>
            <a:r>
              <a:rPr/>
              <a:t> </a:t>
            </a:r>
            <a:r>
              <a:rPr/>
              <a:t>“</a:t>
            </a:r>
            <a:r>
              <a:rPr/>
              <a:t>jump</a:t>
            </a:r>
            <a:r>
              <a:rPr/>
              <a:t>”</a:t>
            </a:r>
            <a:r>
              <a:rPr/>
              <a:t>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John’s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Product.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released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1989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computers.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pioneered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lead)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dynamic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Viya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platform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consistently.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Store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directory.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“</a:t>
            </a:r>
            <a:r>
              <a:rPr/>
              <a:t>sas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5507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also.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importantly,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subdirectories,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subdirectories,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produce,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imporant</a:t>
            </a:r>
            <a:r>
              <a:rPr/>
              <a:t> </a:t>
            </a:r>
            <a:r>
              <a:rPr/>
              <a:t>subdirectory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small_example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assigns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datalines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simplicity.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follow.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data=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obs=1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title1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prints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../data.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../data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directory,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subdirectory.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characters!)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perm</a:t>
            </a:r>
            <a:r>
              <a:rPr/>
              <a:t>”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simple_example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re-use.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Dr. Mary</a:t>
            </a:r>
            <a:r>
              <a:rPr/>
              <a:t> </a:t>
            </a:r>
            <a:r>
              <a:rPr/>
              <a:t>Gerkovich.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owe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gratitude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everywhere.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re-uses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reminds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data=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practices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stored: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associates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remains</a:t>
            </a:r>
            <a:r>
              <a:rPr/>
              <a:t> </a:t>
            </a:r>
            <a:r>
              <a:rPr/>
              <a:t>unchanged.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grid.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upcoming</a:t>
            </a:r>
            <a:r>
              <a:rPr/>
              <a:t> </a:t>
            </a:r>
            <a:r>
              <a:rPr/>
              <a:t>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part-time</a:t>
            </a:r>
            <a:r>
              <a:rPr/>
              <a:t> </a:t>
            </a:r>
            <a:r>
              <a:rPr/>
              <a:t>faculty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Biomedical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progress,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url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effort.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donain,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plagiarize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Canvas.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instructors</a:t>
            </a:r>
            <a:r>
              <a:rPr/>
              <a:t> </a:t>
            </a:r>
            <a:r>
              <a:rPr/>
              <a:t>view.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show,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investigating,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privately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install,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phasing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OnDemand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Academics.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install,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(me)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first.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Sorry!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environment,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SASMarkdown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StatWeave,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integrate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workflow.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3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4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://med.umkc.edu/dbhi/" TargetMode="External" /><Relationship Id="rId4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hyperlink" Target="http://new.pmean.com" TargetMode="External" /><Relationship Id="rId4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hyperlink" Target="https://github.com/pmean" TargetMode="External" /><Relationship Id="rId4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2018-07-24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Information about me (Steve Simon)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Where can you get SAS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 your UMKC computer</a:t>
            </a:r>
          </a:p>
          <a:p>
            <a:pPr lvl="2"/>
            <a:r>
              <a:rPr/>
              <a:t>Desktop, hard-wired to UMKC network</a:t>
            </a:r>
          </a:p>
          <a:p>
            <a:pPr lvl="2"/>
            <a:r>
              <a:rPr/>
              <a:t>No laptops, no home computers</a:t>
            </a:r>
          </a:p>
          <a:p>
            <a:pPr lvl="1"/>
            <a:r>
              <a:rPr/>
              <a:t>UMKC Remote Labs</a:t>
            </a:r>
          </a:p>
          <a:p>
            <a:pPr lvl="2"/>
            <a:r>
              <a:rPr/>
              <a:t>Several locations on campus</a:t>
            </a:r>
          </a:p>
          <a:p>
            <a:pPr lvl="2"/>
            <a:r>
              <a:rPr/>
              <a:t>Remote access</a:t>
            </a:r>
          </a:p>
          <a:p>
            <a:pPr lvl="1"/>
            <a:r>
              <a:rPr/>
              <a:t>Alternatives not covered in this class</a:t>
            </a:r>
          </a:p>
          <a:p>
            <a:pPr lvl="2"/>
            <a:r>
              <a:rPr/>
              <a:t>SAS University</a:t>
            </a:r>
          </a:p>
          <a:p>
            <a:pPr lvl="2"/>
            <a:r>
              <a:rPr/>
              <a:t>SAS OnDemand for Academics</a:t>
            </a:r>
          </a:p>
          <a:p>
            <a:pPr lvl="2"/>
            <a:r>
              <a:rPr/>
              <a:t>Jupyter lab</a:t>
            </a:r>
          </a:p>
          <a:p>
            <a:pPr lvl="2"/>
            <a:r>
              <a:rPr/>
              <a:t>SASMarkdown, StatWeave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</a:t>
            </a:r>
          </a:p>
        </p:txBody>
      </p:sp>
      <p:pic>
        <p:nvPicPr>
          <p:cNvPr descr="../images/m01-umkc-s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</a:t>
            </a:r>
          </a:p>
        </p:txBody>
      </p:sp>
      <p:pic>
        <p:nvPicPr>
          <p:cNvPr descr="../images/m01-umkc-remote-lab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Where you can get SAS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Your first SAS program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</a:p>
        </p:txBody>
      </p:sp>
      <p:pic>
        <p:nvPicPr>
          <p:cNvPr descr="../images/opening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4600" y="1600200"/>
            <a:ext cx="664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windows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rogram-edit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empty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test-program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test_example;
 input x y;
 cards;
1 2
2 4
3 6
;
proc means data=test_example;
  var x y;
  title "Descriptive statistics";
run;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Introducing your instructor</a:t>
            </a:r>
          </a:p>
          <a:p>
            <a:pPr lvl="1"/>
            <a:r>
              <a:rPr/>
              <a:t>Where you can get SAS</a:t>
            </a:r>
          </a:p>
          <a:p>
            <a:pPr lvl="1"/>
            <a:r>
              <a:rPr/>
              <a:t>Your first SAS program</a:t>
            </a:r>
          </a:p>
          <a:p>
            <a:pPr lvl="1"/>
            <a:r>
              <a:rPr/>
              <a:t>History of SAS</a:t>
            </a:r>
          </a:p>
          <a:p>
            <a:pPr lvl="1"/>
            <a:r>
              <a:rPr/>
              <a:t>Directory structure and documentation header</a:t>
            </a:r>
          </a:p>
          <a:p>
            <a:pPr lvl="1"/>
            <a:r>
              <a:rPr/>
              <a:t>Permanent storage</a:t>
            </a:r>
          </a:p>
          <a:p>
            <a:pPr lvl="1"/>
            <a:r>
              <a:rPr/>
              <a:t>Saving your output</a:t>
            </a:r>
          </a:p>
          <a:p>
            <a:pPr lvl="1"/>
            <a:r>
              <a:rPr/>
              <a:t>Getting data from a file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1    data test_example;
2     input x y;
3     cards;
NOTE: The data set WORK.TEST_EXAMPLE has 3 observations and 2 variables.
NOTE: DATA statement used (Total process time):
      real time           0.51 seconds
      cpu time            0.04 seconds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9    proc means data=test_example;
10     var x y;
11     title "Descriptive statistics";
12   run;
NOTE: Writing HTML Body file: sashtml.htm
NOTE: There were 3 observations read from the data set WORK.TEST_EXAMPLE.
NOTE: PROCEDURE MEANS used (Total process time):
      real time           1.72 seconds
      cpu time            0.20 seconds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 has several options for storing output.</a:t>
            </a:r>
          </a:p>
          <a:p>
            <a:pPr lvl="1"/>
            <a:r>
              <a:rPr/>
              <a:t>In the output window</a:t>
            </a:r>
          </a:p>
          <a:p>
            <a:pPr lvl="1"/>
            <a:r>
              <a:rPr/>
              <a:t>As an html file</a:t>
            </a:r>
          </a:p>
          <a:p>
            <a:pPr lvl="1"/>
            <a:r>
              <a:rPr/>
              <a:t>As a pdf file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output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Your first SAS program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History of SAS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pic>
        <p:nvPicPr>
          <p:cNvPr descr="../images/m01-history-of-s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Blog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SAS=Statistical Analysis System</a:t>
            </a:r>
          </a:p>
          <a:p>
            <a:pPr lvl="1"/>
            <a:r>
              <a:rPr/>
              <a:t>Founders come from NCSU</a:t>
            </a:r>
          </a:p>
          <a:p>
            <a:pPr lvl="2"/>
            <a:r>
              <a:rPr/>
              <a:t>Anthony Barr</a:t>
            </a:r>
          </a:p>
          <a:p>
            <a:pPr lvl="2"/>
            <a:r>
              <a:rPr/>
              <a:t>James Goodnight</a:t>
            </a:r>
          </a:p>
          <a:p>
            <a:pPr lvl="2"/>
            <a:r>
              <a:rPr/>
              <a:t>Jane Helwig</a:t>
            </a:r>
          </a:p>
          <a:p>
            <a:pPr lvl="2"/>
            <a:r>
              <a:rPr/>
              <a:t>John Sall</a:t>
            </a:r>
          </a:p>
          <a:p>
            <a:pPr lvl="1"/>
            <a:r>
              <a:rPr/>
              <a:t>Originally for IBM mainframes</a:t>
            </a:r>
          </a:p>
          <a:p>
            <a:pPr lvl="2"/>
            <a:r>
              <a:rPr/>
              <a:t>PL/1, FORTRAN, Assembler</a:t>
            </a:r>
          </a:p>
          <a:p>
            <a:pPr lvl="2"/>
            <a:r>
              <a:rPr/>
              <a:t>Translated to C in 1985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Institute</a:t>
            </a:r>
          </a:p>
          <a:p>
            <a:pPr lvl="2"/>
            <a:r>
              <a:rPr/>
              <a:t>Founded 1976</a:t>
            </a:r>
          </a:p>
          <a:p>
            <a:pPr lvl="2"/>
            <a:r>
              <a:rPr/>
              <a:t>Privately held</a:t>
            </a:r>
          </a:p>
          <a:p>
            <a:pPr lvl="2"/>
            <a:r>
              <a:rPr/>
              <a:t>Huge spending on R&amp;D</a:t>
            </a:r>
          </a:p>
          <a:p>
            <a:pPr lvl="2"/>
            <a:r>
              <a:rPr/>
              <a:t>Great place to work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licensing model</a:t>
            </a:r>
          </a:p>
          <a:p>
            <a:pPr lvl="2"/>
            <a:r>
              <a:rPr/>
              <a:t>Great for large organizations</a:t>
            </a:r>
          </a:p>
          <a:p>
            <a:pPr lvl="2"/>
            <a:r>
              <a:rPr/>
              <a:t>Prohibitively expensive for individuals</a:t>
            </a:r>
          </a:p>
          <a:p>
            <a:pPr lvl="1"/>
            <a:r>
              <a:rPr/>
              <a:t>Excellent training resources</a:t>
            </a:r>
          </a:p>
          <a:p>
            <a:pPr lvl="2"/>
            <a:r>
              <a:rPr/>
              <a:t>SAS publications</a:t>
            </a:r>
          </a:p>
          <a:p>
            <a:pPr lvl="2"/>
            <a:r>
              <a:rPr/>
              <a:t>Certification program</a:t>
            </a:r>
          </a:p>
          <a:p>
            <a:pPr lvl="2"/>
            <a:r>
              <a:rPr/>
              <a:t>SAS user conferences</a:t>
            </a:r>
          </a:p>
          <a:p>
            <a:pPr lvl="1"/>
            <a:r>
              <a:rPr/>
              <a:t>Other products</a:t>
            </a:r>
          </a:p>
          <a:p>
            <a:pPr lvl="2"/>
            <a:r>
              <a:rPr/>
              <a:t>JMP, 1989</a:t>
            </a:r>
          </a:p>
          <a:p>
            <a:pPr lvl="2"/>
            <a:r>
              <a:rPr/>
              <a:t>Viya, 2017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instructor,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pic>
        <p:nvPicPr>
          <p:cNvPr descr="../images/m01-steve-simon-pic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97200" y="1600200"/>
            <a:ext cx="3149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Photo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History of SAS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Directory structure/Documentation header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Directory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directory for the entire class</a:t>
            </a:r>
          </a:p>
          <a:p>
            <a:pPr lvl="2"/>
            <a:r>
              <a:rPr/>
              <a:t>Possibly one directory for each module</a:t>
            </a:r>
          </a:p>
          <a:p>
            <a:pPr lvl="1"/>
            <a:r>
              <a:rPr/>
              <a:t>Subdirectory structure</a:t>
            </a:r>
          </a:p>
          <a:p>
            <a:pPr lvl="2"/>
            <a:r>
              <a:rPr/>
              <a:t>src</a:t>
            </a:r>
          </a:p>
          <a:p>
            <a:pPr lvl="2"/>
            <a:r>
              <a:rPr/>
              <a:t>results</a:t>
            </a:r>
          </a:p>
          <a:p>
            <a:pPr lvl="2"/>
            <a:r>
              <a:rPr/>
              <a:t>data</a:t>
            </a:r>
          </a:p>
          <a:p>
            <a:pPr lvl="2"/>
            <a:r>
              <a:rPr/>
              <a:t>others?</a:t>
            </a:r>
          </a:p>
          <a:p>
            <a:pPr lvl="3"/>
            <a:r>
              <a:rPr/>
              <a:t>images</a:t>
            </a:r>
          </a:p>
          <a:p>
            <a:pPr lvl="3"/>
            <a:r>
              <a:rPr/>
              <a:t>doc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small_example;
 input x y;
 datalines;
1 2
2 4
3 6
;
proc print
    data=small_example(obs=1);
title "First row of data";
run;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How to read a small dataset</a:t>
            </a:r>
          </a:p>
          <a:p>
            <a:pPr lvl="2"/>
            <a:r>
              <a:rPr/>
              <a:t>How to print a small dataset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Permanent storage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5507-01-simon-permanent-storage.sas
* author: Steve Simon
* date: created 2021-05-30
* purpose: to store data set in a permanent location
* license: public domain;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libname perm "&amp;path/data";
data perm.simple_example;
  input x y;
datalines;
1 2
2 4
3 6
;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data=perm.simple_example(obs=1);
  title1 "First row";
run;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5507-01-simon-re-use.sas
* author: Steve Simon
* date: created 2021-05-30
* purpose: to re-use stored data
* license: public domain;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libname perm "&amp;path/data";
proc means
    data=perm.simple_example;
  title1 "Descriptive statistics";
run;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Permanent storage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Saving your output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Original</a:t>
            </a:r>
            <a:r>
              <a:rPr/>
              <a:t> </a:t>
            </a:r>
            <a:r>
              <a:rPr/>
              <a:t>developer,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</a:t>
            </a:r>
          </a:p>
        </p:txBody>
      </p:sp>
      <p:pic>
        <p:nvPicPr>
          <p:cNvPr descr="../images/m01-mary-gerkovic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33700" y="1600200"/>
            <a:ext cx="327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Photo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5507-01-simon-save-output.sas
* author: Steve Simon and Steve Simon
* date: created 2021-06-12
* purpose: to create a permanent dataset
* license: public domain;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libname perm "&amp;path/data";
ods pdf file=
   "&amp;path/results/5507-01-simon-save-output.pdf";
data perm.small_example;
  input x y;
  datalines;
1 2
2 4
3 6
;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data=perm.small_example(obs=1);
  title1 "First row of data";
run;
ods pdf close;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Saving your output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Getting data from a file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5507-01-simon-input-text.sas
* author: Steve Simon
* date: created 2021-05-30
* purpose: to read data from a separate file
* license: public domain;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libname perm "&amp;path/data";
filename rawdata "&amp;path/data/six-numbers.txt";
ods pdf file="&amp;path/results/5507-01-simon-input-text.pdf";
data perm.simple_example;
  infile rawdata;
  input x y;
run;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data=perm.simple_example(obs=1);
  title1 "First row";
run;
ods pdf close;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1 2
2 4
3 6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Introducing your instructor</a:t>
            </a:r>
          </a:p>
          <a:p>
            <a:pPr lvl="2"/>
            <a:r>
              <a:rPr/>
              <a:t>Where you can get SAS</a:t>
            </a:r>
          </a:p>
          <a:p>
            <a:pPr lvl="2"/>
            <a:r>
              <a:rPr/>
              <a:t>Your first SAS program</a:t>
            </a:r>
          </a:p>
          <a:p>
            <a:pPr lvl="2"/>
            <a:r>
              <a:rPr/>
              <a:t>History of SAS</a:t>
            </a:r>
          </a:p>
          <a:p>
            <a:pPr lvl="2"/>
            <a:r>
              <a:rPr/>
              <a:t>Directory structure and documentation header</a:t>
            </a:r>
          </a:p>
          <a:p>
            <a:pPr lvl="2"/>
            <a:r>
              <a:rPr/>
              <a:t>Permanent storage</a:t>
            </a:r>
          </a:p>
          <a:p>
            <a:pPr lvl="2"/>
            <a:r>
              <a:rPr/>
              <a:t>Saving your output</a:t>
            </a:r>
          </a:p>
          <a:p>
            <a:pPr lvl="2"/>
            <a:r>
              <a:rPr/>
              <a:t>Getting data from a file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myself</a:t>
            </a:r>
          </a:p>
        </p:txBody>
      </p:sp>
      <p:pic>
        <p:nvPicPr>
          <p:cNvPr descr="../images/m01-steve-simon-pic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30500" y="1600200"/>
            <a:ext cx="3695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DBHI,</a:t>
            </a:r>
            <a:r>
              <a:rPr/>
              <a:t> </a:t>
            </a:r>
            <a:r>
              <a:rPr>
                <a:hlinkClick r:id="rId3"/>
              </a:rPr>
              <a:t>http://med.umkc.edu/dbhi/</a:t>
            </a:r>
          </a:p>
        </p:txBody>
      </p:sp>
      <p:pic>
        <p:nvPicPr>
          <p:cNvPr descr="../images/m01-dbhi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397000" y="1600200"/>
            <a:ext cx="636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Website,</a:t>
            </a:r>
            <a:r>
              <a:rPr/>
              <a:t> </a:t>
            </a:r>
            <a:r>
              <a:rPr>
                <a:hlinkClick r:id="rId3"/>
              </a:rPr>
              <a:t>http://new.pmean.com</a:t>
            </a:r>
          </a:p>
        </p:txBody>
      </p:sp>
      <p:pic>
        <p:nvPicPr>
          <p:cNvPr descr="../images/m01-websit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397000" y="1600200"/>
            <a:ext cx="636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Github,</a:t>
            </a:r>
            <a:r>
              <a:rPr/>
              <a:t> </a:t>
            </a:r>
            <a:r>
              <a:rPr>
                <a:hlinkClick r:id="rId3"/>
              </a:rPr>
              <a:t>https://github.com/pmean</a:t>
            </a:r>
          </a:p>
        </p:txBody>
      </p:sp>
      <p:pic>
        <p:nvPicPr>
          <p:cNvPr descr="../images/m01-github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397000" y="1600200"/>
            <a:ext cx="636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</a:p>
        </p:txBody>
      </p:sp>
      <p:pic>
        <p:nvPicPr>
          <p:cNvPr descr="../images/m01-canv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Steve Simon</dc:creator>
  <cp:keywords/>
  <dcterms:created xsi:type="dcterms:W3CDTF">2021-08-03T21:25:01Z</dcterms:created>
  <dcterms:modified xsi:type="dcterms:W3CDTF">2021-08-03T21:25:01Z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2018-07-24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