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6" r:id="rId80"/>
    <p:sldId id="337" r:id="rId81"/>
    <p:sldId id="338" r:id="rId82"/>
    <p:sldId id="339"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108" d="100"/>
          <a:sy n="108" d="100"/>
        </p:scale>
        <p:origin x="678"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6/17/2022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author: Steve Simon</a:t>
            </a:r>
          </a:p>
          <a:p>
            <a:pPr marL="0" lvl="0" indent="0">
              <a:buNone/>
            </a:pPr>
            <a:endParaRPr/>
          </a:p>
          <a:p>
            <a:pPr marL="0" lvl="0" indent="0">
              <a:buNone/>
            </a:pPr>
            <a:r>
              <a:t>date: created 2021-05-30</a:t>
            </a:r>
          </a:p>
          <a:p>
            <a:pPr marL="0" lvl="0" indent="0">
              <a:buNone/>
            </a:pPr>
            <a:endParaRPr/>
          </a:p>
          <a:p>
            <a:pPr marL="0" lvl="0" indent="0">
              <a:buNone/>
            </a:pPr>
            <a:r>
              <a:t>purpose: to produce slides for module01 videos</a:t>
            </a:r>
          </a:p>
          <a:p>
            <a:pPr marL="0" lvl="0" indent="0">
              <a:buNone/>
            </a:pPr>
            <a:endParaRPr/>
          </a:p>
          <a:p>
            <a:pPr marL="0" lvl="0" indent="0">
              <a:buNone/>
            </a:pPr>
            <a:r>
              <a:t>license: public domain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What makes a good variable label? First take advantage of a mixture of upper and lower case to make your labels more readable. Spell out any abbreviations, even obvious abbreviations. If your variable has a measurement unit, specify that unit in your variable label. If there are other important details, put these in the variable label as well.</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the standard documentation header.</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You should already be familiar with this. The filename statement tells you where the raw data is stored. The libname statement tells you where SAS will store any permanent datsets. The ods statement tells you that SAS is going to store the results with a particular filename and in pdf format.</a:t>
            </a:r>
          </a:p>
          <a:p>
            <a:pPr marL="0" lvl="0" indent="0">
              <a:buNone/>
            </a:pPr>
            <a:endParaRPr/>
          </a:p>
          <a:p>
            <a:pPr marL="0" lvl="0" indent="0">
              <a:buNone/>
            </a:pPr>
            <a:r>
              <a:t>Today, you will analyze some data sets that have mostly continuous variables. The first dataset at body measurements.</a:t>
            </a:r>
          </a:p>
          <a:p>
            <a:pPr marL="0" lvl="0" indent="0">
              <a:buNone/>
            </a:pPr>
            <a:endParaRPr/>
          </a:p>
          <a:p>
            <a:pPr marL="0" lvl="0" indent="0">
              <a:buNone/>
            </a:pPr>
            <a:r>
              <a:t>The input statement is very long and does not fit on a single slide. Go to the Canvas site if you want to see the full code.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the code to input all the variables in this data set. It is quite long and does not fit on a single Powerpoint slide.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SAS offers an opportunity for you to add documentation to your program about individual variables. These are called variable labels. They have almost no restrictions. You can use blanks, or special symbols like a dollar sign or a dash. The documentation that variable labels provide is mostly internal, but these labels are substituted in a few places like some graphs.</a:t>
            </a:r>
          </a:p>
          <a:p>
            <a:pPr marL="0" lvl="0" indent="0">
              <a:buNone/>
            </a:pPr>
            <a:endParaRPr/>
          </a:p>
          <a:p>
            <a:pPr marL="0" lvl="0" indent="0">
              <a:buNone/>
            </a:pPr>
            <a:r>
              <a:t>I strongly recommend use of variable labels and will require them for any homework you submit in this class. See the grading rubric for details.</a:t>
            </a:r>
          </a:p>
          <a:p>
            <a:pPr marL="0" lvl="0" indent="0">
              <a:buNone/>
            </a:pPr>
            <a:endParaRPr/>
          </a:p>
          <a:p>
            <a:pPr marL="0" lvl="0" indent="0">
              <a:buNone/>
            </a:pPr>
            <a:r>
              <a:t>What makes a good variable label? First take advantage of a mixture of upper and lower case to make your labels more readable. Spell out any abbreviations, even obvious abbreviations. If your variable has a measurement unit, specify that unit in your variable label. If there are other important details, put these in the variable label as well.</a:t>
            </a:r>
          </a:p>
          <a:p>
            <a:pPr marL="0" lvl="0" indent="0">
              <a:buNone/>
            </a:pPr>
            <a:endParaRPr/>
          </a:p>
          <a:p>
            <a:pPr marL="0" lvl="0" indent="0">
              <a:buNone/>
            </a:pPr>
            <a:r>
              <a:t>Every variable in a SAS program should have a label. This label will make some (but not all) of the SAS output more readable. it is also part of the internal documentation of your program. Note that some of these labels do not fit well in this Powerpoint slide, but that’s okay.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I am including some additional details that would not fit easily into the variable labels. How much documentation you include is a judgment call. I am including this extra documentation just to remind you that such documentation is possible.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It’s always a good idea to print out a small piece of your data to make sure everything is okay.</a:t>
            </a:r>
          </a:p>
          <a:p>
            <a:pPr marL="0" lvl="0" indent="0">
              <a:buNone/>
            </a:pPr>
            <a:endParaRPr/>
          </a:p>
          <a:p>
            <a:pPr marL="0" lvl="0" indent="0">
              <a:buNone/>
            </a:pPr>
            <a:r>
              <a:t>The data option tells SAS what data set you want to print. If you omit this, SAS will print the most recently created data set.</a:t>
            </a:r>
          </a:p>
          <a:p>
            <a:pPr marL="0" lvl="0" indent="0">
              <a:buNone/>
            </a:pPr>
            <a:endParaRPr/>
          </a:p>
          <a:p>
            <a:pPr marL="0" lvl="0" indent="0">
              <a:buNone/>
            </a:pPr>
            <a:r>
              <a:t>The obs=10 option limits the number of rows printed to the first 10. For large data sets, you should always take advantage of this option.</a:t>
            </a:r>
          </a:p>
          <a:p>
            <a:pPr marL="0" lvl="0" indent="0">
              <a:buNone/>
            </a:pPr>
            <a:endParaRPr/>
          </a:p>
          <a:p>
            <a:pPr marL="0" lvl="0" indent="0">
              <a:buNone/>
            </a:pPr>
            <a:r>
              <a:t>The var statement limits the variables that you print to those that you specify. Again, this is important for large data sets.</a:t>
            </a:r>
          </a:p>
          <a:p>
            <a:pPr marL="0" lvl="0" indent="0">
              <a:buNone/>
            </a:pPr>
            <a:endParaRPr/>
          </a:p>
          <a:p>
            <a:pPr marL="0" lvl="0" indent="0">
              <a:buNone/>
            </a:pPr>
            <a:r>
              <a:t>Please do not ever print more than ten rows or more than five variables, if you can help it. Excessively lengthy outputs will lose you a few points (see the grading rubric).</a:t>
            </a:r>
          </a:p>
          <a:p>
            <a:pPr marL="0" lvl="0" indent="0">
              <a:buNone/>
            </a:pPr>
            <a:endParaRPr/>
          </a:p>
          <a:p>
            <a:pPr marL="0" lvl="0" indent="0">
              <a:buNone/>
            </a:pPr>
            <a:r>
              <a:t>The title statement tells SAS to provide a descriptive title at the top of the page of output.</a:t>
            </a:r>
          </a:p>
          <a:p>
            <a:pPr marL="0" lvl="0" indent="0">
              <a:buNone/>
            </a:pPr>
            <a:endParaRPr/>
          </a:p>
          <a:p>
            <a:pPr marL="0" lvl="0" indent="0">
              <a:buNone/>
            </a:pPr>
            <a:r>
              <a:t>The run statement says you’re done with the procedure.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There are no obvious problems with this dataset.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contents procedure produces information about any dataset produced by SAS, including both temporary datasets (one part names) and permanent datasets (two part names).</a:t>
            </a:r>
          </a:p>
          <a:p>
            <a:pPr marL="0" lvl="0" indent="0">
              <a:buNone/>
            </a:pPr>
            <a:endParaRPr/>
          </a:p>
          <a:p>
            <a:pPr marL="0" lvl="0" indent="0">
              <a:buNone/>
            </a:pPr>
            <a:r>
              <a:t>For a dataset that you just created and one that is not all that complicated, using proc contents is overkill. I am showing it so you will know how to use proc contents for very complex datasets, especially ones that were created by someone other than yourself.</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SAS produces a lot of information and much of it is only relevant for advanced applications. You have to wade through the details to get the important information. The important information on this page is</a:t>
            </a:r>
          </a:p>
          <a:p>
            <a:pPr marL="0" lvl="0" indent="0">
              <a:buNone/>
            </a:pPr>
            <a:endParaRPr/>
          </a:p>
          <a:p>
            <a:pPr marL="0" lvl="0" indent="0">
              <a:buNone/>
            </a:pPr>
            <a:r>
              <a:t>date created,</a:t>
            </a:r>
          </a:p>
          <a:p>
            <a:pPr marL="0" lvl="0" indent="0">
              <a:buNone/>
            </a:pPr>
            <a:endParaRPr/>
          </a:p>
          <a:p>
            <a:pPr marL="0" lvl="0" indent="0">
              <a:buNone/>
            </a:pPr>
            <a:r>
              <a:t>date modified,</a:t>
            </a:r>
          </a:p>
          <a:p>
            <a:pPr marL="0" lvl="0" indent="0">
              <a:buNone/>
            </a:pPr>
            <a:endParaRPr/>
          </a:p>
          <a:p>
            <a:pPr marL="0" lvl="0" indent="0">
              <a:buNone/>
            </a:pPr>
            <a:r>
              <a:t>observations, and</a:t>
            </a:r>
          </a:p>
          <a:p>
            <a:pPr marL="0" lvl="0" indent="0">
              <a:buNone/>
            </a:pPr>
            <a:endParaRPr/>
          </a:p>
          <a:p>
            <a:pPr marL="0" lvl="0" indent="0">
              <a:buNone/>
            </a:pPr>
            <a:r>
              <a:t>variables.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Before we start, let’s review a couple of definitions.</a:t>
            </a:r>
          </a:p>
          <a:p>
            <a:pPr marL="0" lvl="0" indent="0">
              <a:buNone/>
            </a:pPr>
            <a:endParaRPr/>
          </a:p>
          <a:p>
            <a:pPr marL="0" lvl="0" indent="0">
              <a:buNone/>
            </a:pPr>
            <a:r>
              <a:t>A </a:t>
            </a:r>
            <a:r>
              <a:rPr b="1"/>
              <a:t>categorical variable</a:t>
            </a:r>
            <a:r>
              <a:t> is a variable that can only take on a small number of values. Each value is usually associated with a particular category.</a:t>
            </a:r>
          </a:p>
          <a:p>
            <a:pPr marL="0" lvl="0" indent="0">
              <a:buNone/>
            </a:pPr>
            <a:endParaRPr/>
          </a:p>
          <a:p>
            <a:pPr marL="0" lvl="0" indent="0">
              <a:buNone/>
            </a:pPr>
            <a:r>
              <a:t>Examples of categorical variables are</a:t>
            </a:r>
          </a:p>
          <a:p>
            <a:pPr marL="0" lvl="0" indent="0">
              <a:buNone/>
            </a:pPr>
            <a:endParaRPr/>
          </a:p>
          <a:p>
            <a:pPr lvl="1"/>
            <a:r>
              <a:t>sex (Male or Female),</a:t>
            </a:r>
          </a:p>
          <a:p>
            <a:pPr marL="0" lvl="0" indent="0">
              <a:buNone/>
            </a:pPr>
            <a:endParaRPr/>
          </a:p>
          <a:p>
            <a:pPr lvl="1"/>
            <a:r>
              <a:t>race (White, Black, Native American, etc.),</a:t>
            </a:r>
          </a:p>
          <a:p>
            <a:pPr marL="0" lvl="0" indent="0">
              <a:buNone/>
            </a:pPr>
            <a:endParaRPr/>
          </a:p>
          <a:p>
            <a:pPr lvl="1"/>
            <a:r>
              <a:t>cancer stage (I, II, III, or IV),</a:t>
            </a:r>
          </a:p>
          <a:p>
            <a:pPr marL="0" lvl="0" indent="0">
              <a:buNone/>
            </a:pPr>
            <a:endParaRPr/>
          </a:p>
          <a:p>
            <a:pPr lvl="1"/>
            <a:r>
              <a:t>birth delivery type (Vaginal, C-section).</a:t>
            </a:r>
          </a:p>
          <a:p>
            <a:pPr marL="0" lvl="0" indent="0">
              <a:buNone/>
            </a:pPr>
            <a:endParaRPr/>
          </a:p>
          <a:p>
            <a:pPr marL="0" lvl="0" indent="0">
              <a:buNone/>
            </a:pPr>
            <a:r>
              <a:t>A </a:t>
            </a:r>
            <a:r>
              <a:rPr b="1"/>
              <a:t>continuous variable</a:t>
            </a:r>
            <a:r>
              <a:t> is a variable that can take on a large number of possible values, potentially any value in some interval.</a:t>
            </a:r>
          </a:p>
          <a:p>
            <a:pPr marL="0" lvl="0" indent="0">
              <a:buNone/>
            </a:pPr>
            <a:endParaRPr/>
          </a:p>
          <a:p>
            <a:pPr marL="0" lvl="0" indent="0">
              <a:buNone/>
            </a:pPr>
            <a:r>
              <a:t>Examples of continuous variables are</a:t>
            </a:r>
          </a:p>
          <a:p>
            <a:pPr marL="0" lvl="0" indent="0">
              <a:buNone/>
            </a:pPr>
            <a:endParaRPr/>
          </a:p>
          <a:p>
            <a:pPr lvl="1"/>
            <a:r>
              <a:t>Birth weight in grams,</a:t>
            </a:r>
          </a:p>
          <a:p>
            <a:pPr marL="0" lvl="0" indent="0">
              <a:buNone/>
            </a:pPr>
            <a:endParaRPr/>
          </a:p>
          <a:p>
            <a:pPr lvl="1"/>
            <a:r>
              <a:t>gestational age,</a:t>
            </a:r>
          </a:p>
          <a:p>
            <a:pPr marL="0" lvl="0" indent="0">
              <a:buNone/>
            </a:pPr>
            <a:endParaRPr/>
          </a:p>
          <a:p>
            <a:pPr lvl="1"/>
            <a:r>
              <a:t>fasting LDL level.</a:t>
            </a:r>
          </a:p>
          <a:p>
            <a:pPr marL="0" lvl="0" indent="0">
              <a:buNone/>
            </a:pPr>
            <a:endParaRPr/>
          </a:p>
          <a:p>
            <a:pPr marL="0" lvl="0" indent="0">
              <a:buNone/>
            </a:pPr>
            <a:r>
              <a:t>There are some variables that are on the boundary between categorical and continuous, but it is not worth quibbling about here.</a:t>
            </a:r>
          </a:p>
          <a:p>
            <a:pPr marL="0" lvl="0" indent="0">
              <a:buNone/>
            </a:pPr>
            <a:endParaRPr/>
          </a:p>
          <a:p>
            <a:pPr marL="0" lvl="0" indent="0">
              <a:buNone/>
            </a:pPr>
            <a:r>
              <a:t>The point to remember is that the types of graphs that you use and the types of statistics that you compute are dependent on many things, but first and foremost on whether the variables are categorical, continuous, or a mixture.</a:t>
            </a:r>
          </a:p>
          <a:p>
            <a:pPr marL="0" lvl="0" indent="0">
              <a:buNone/>
            </a:pPr>
            <a:endParaRPr/>
          </a:p>
          <a:p>
            <a:pPr marL="0" lvl="0" indent="0">
              <a:buNone/>
            </a:pPr>
            <a:r>
              <a:t>Today, you will see examples involving mostly continuous variables.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only important things on this page are</a:t>
            </a:r>
          </a:p>
          <a:p>
            <a:pPr marL="0" lvl="0" indent="0">
              <a:buNone/>
            </a:pPr>
            <a:endParaRPr/>
          </a:p>
          <a:p>
            <a:pPr marL="0" lvl="0" indent="0">
              <a:buNone/>
            </a:pPr>
            <a:r>
              <a:t>filename, and</a:t>
            </a:r>
          </a:p>
          <a:p>
            <a:pPr marL="0" lvl="0" indent="0">
              <a:buNone/>
            </a:pPr>
            <a:endParaRPr/>
          </a:p>
          <a:p>
            <a:pPr marL="0" lvl="0" indent="0">
              <a:buNone/>
            </a:pPr>
            <a:r>
              <a:t>release created (which tells the precise version of SAS that was used to create this dataset.</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page and the following page lists all the variables in the dataset, their type (all numeric in this dataset), and the variable label.</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means procedure will produce descriptive statistics for your data. By default, it will produce the count of non-missing values, the mean, the standard deviation, and the minimum and maximum values, but I am listing them explicitly here, just for show.</a:t>
            </a:r>
          </a:p>
          <a:p>
            <a:pPr marL="0" lvl="0" indent="0">
              <a:buNone/>
            </a:pPr>
            <a:endParaRPr/>
          </a:p>
          <a:p>
            <a:pPr marL="0" lvl="0" indent="0">
              <a:buNone/>
            </a:pPr>
            <a:r>
              <a:t>The data option tells SAS which data set you want descriptive statistics on, and the var statement tells SAS which variable(s) you want descriptive statistics on.</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what your output looks like.</a:t>
            </a:r>
          </a:p>
          <a:p>
            <a:pPr marL="0" lvl="0" indent="0">
              <a:buNone/>
            </a:pPr>
            <a:endParaRPr/>
          </a:p>
          <a:p>
            <a:pPr marL="0" lvl="0" indent="0">
              <a:buNone/>
            </a:pPr>
            <a:r>
              <a:t>Notice the unusual minimum value. While this is not totally outside the realm of possibility, you should always ask when you see something unusual like this.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First, let’s look at this value in the context of the other values in this row of data.</a:t>
            </a:r>
          </a:p>
          <a:p>
            <a:pPr marL="0" lvl="0" indent="0">
              <a:buNone/>
            </a:pPr>
            <a:endParaRPr/>
          </a:p>
          <a:p>
            <a:pPr marL="0" lvl="0" indent="0">
              <a:buNone/>
            </a:pPr>
            <a:r>
              <a:t>You do this by sorting the data so that the shortest subject becomes the first row of the data and the tallest subject becomes the last. Then print just the very first row of your data.</a:t>
            </a:r>
          </a:p>
          <a:p>
            <a:pPr marL="0" lvl="0" indent="0">
              <a:buNone/>
            </a:pPr>
            <a:endParaRPr/>
          </a:p>
          <a:p>
            <a:pPr marL="0" lvl="0" indent="0">
              <a:buNone/>
            </a:pPr>
            <a:r>
              <a:t>Warning! Be careful about sorting your data if you can’t get the data easily back to the original order. It might be okay, but there are times when you’d like your data all the way back and that means data in the original order. This data set has a case variable that you can resort by in order to get back ot the original order.</a:t>
            </a:r>
          </a:p>
          <a:p>
            <a:pPr marL="0" lvl="0" indent="0">
              <a:buNone/>
            </a:pPr>
            <a:endParaRPr/>
          </a:p>
          <a:p>
            <a:pPr marL="0" lvl="0" indent="0">
              <a:buNone/>
            </a:pPr>
            <a:r>
              <a:t>If you don’t have a case variable, store the sorted data in a separate location: something along the lines of proc sort data=x out=y.</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what your output looks like.</a:t>
            </a:r>
          </a:p>
          <a:p>
            <a:pPr marL="0" lvl="0" indent="0">
              <a:buNone/>
            </a:pPr>
            <a:endParaRPr/>
          </a:p>
          <a:p>
            <a:pPr marL="0" lvl="0" indent="0">
              <a:buNone/>
            </a:pPr>
            <a:r>
              <a:t>There is no possible way that a height of 29.5 inches could be paired with a weight of 205 pounds.</a:t>
            </a:r>
          </a:p>
          <a:p>
            <a:pPr marL="0" lvl="0" indent="0">
              <a:buNone/>
            </a:pPr>
            <a:endParaRPr/>
          </a:p>
          <a:p>
            <a:pPr marL="0" lvl="0" indent="0">
              <a:buNone/>
            </a:pPr>
            <a:r>
              <a:t>With this outlier on the low end, you might consider doing nothing other than noting the unusual value.</a:t>
            </a:r>
          </a:p>
          <a:p>
            <a:pPr marL="0" lvl="0" indent="0">
              <a:buNone/>
            </a:pPr>
            <a:endParaRPr/>
          </a:p>
          <a:p>
            <a:pPr marL="0" lvl="0" indent="0">
              <a:buNone/>
            </a:pPr>
            <a:r>
              <a:t>Alternately, you could delete the entire row associated with this value. Finally, you might consider converting the small ht value to a missing value code.</a:t>
            </a:r>
          </a:p>
          <a:p>
            <a:pPr marL="0" lvl="0" indent="0">
              <a:buNone/>
            </a:pPr>
            <a:endParaRPr/>
          </a:p>
          <a:p>
            <a:pPr marL="0" lvl="0" indent="0">
              <a:buNone/>
            </a:pPr>
            <a:r>
              <a:t>There is no one method that is preferred in this setting. If you encounter an unusual value, you should discuss it with your research team, investigate the original data sources, if possible, and review any procedures for handling unusual data values that might be specified in your research protocol.</a:t>
            </a:r>
          </a:p>
          <a:p>
            <a:pPr marL="0" lvl="0" indent="0">
              <a:buNone/>
            </a:pPr>
            <a:endParaRPr/>
          </a:p>
          <a:p>
            <a:pPr marL="0" lvl="0" indent="0">
              <a:buNone/>
            </a:pPr>
            <a:r>
              <a:t>Your data set may arrive with missing values in it already. Data might be designated as missing for a variety of reasons (lab result lost, value below the limit of detection, patient refused to answer this question) and how you handle missing values is way beyond the scope of this class. Just remember to tread cautiously around missing values as they are a minefield.</a:t>
            </a:r>
          </a:p>
          <a:p>
            <a:pPr marL="0" lvl="0" indent="0">
              <a:buNone/>
            </a:pPr>
            <a:endParaRPr/>
          </a:p>
          <a:p>
            <a:pPr marL="0" lvl="0" indent="0">
              <a:buNone/>
            </a:pPr>
            <a:r>
              <a:t>Notice that I store the revised data sets with the row removed and with the 29.5 replaced by a missing value in different data frames. This is good programming practice. If you ever have to make a destructive change to your data set (a change that wipes out one or more values or a change that is difficult to undo), it is good form to store the new results in a fresh spot. That way, if you get cold feet, you can easily backtrack.</a:t>
            </a:r>
          </a:p>
          <a:p>
            <a:pPr marL="0" lvl="0" indent="0">
              <a:buNone/>
            </a:pPr>
            <a:endParaRPr/>
          </a:p>
          <a:p>
            <a:pPr marL="0" lvl="0" indent="0">
              <a:buNone/>
            </a:pPr>
            <a:r>
              <a:t>We’ll use the data set with the 29.5 changed to a missing value for all of the remaining analyses of this data set.</a:t>
            </a:r>
          </a:p>
          <a:p>
            <a:pPr marL="0" lvl="0" indent="0">
              <a:buNone/>
            </a:pPr>
            <a:endParaRPr/>
          </a:p>
          <a:p>
            <a:pPr marL="0" lvl="0" indent="0">
              <a:buNone/>
            </a:pPr>
            <a:r>
              <a:t>Logic statements involving missing value codes are tricky. SAS stores missing value codes as the most extreme legal negative number. So if you want, for example, to exclude negative values, make sure that you account for missing values as well.</a:t>
            </a:r>
          </a:p>
          <a:p>
            <a:pPr marL="0" lvl="0" indent="0">
              <a:buNone/>
            </a:pPr>
            <a:endParaRPr/>
          </a:p>
          <a:p>
            <a:pPr marL="0" lvl="0" indent="0">
              <a:buNone/>
            </a:pPr>
            <a:r>
              <a:t>(ht &lt; 0) &amp; (ht ~= .)</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Just for the sake of completeness, let’s look at the row of data with the largest height value. Add the keyword desc to sort the data in reverse order.</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what your output looks like. These values seem reasonable to me.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code removes the entire row of data. Notice that I store the modified data under a new name. That way, if I regret tossing the entire row out, I can easily revert to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It is reasonable to check the contents when you create a new file. In this case, the change is so small that it is definitely overkill. I just want to encourage you to think about using proc contents as a way of reviewing your work in more complex settings.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Before I go too far, let me mention and important thing. Every SAS statement ends in a semicolon. This is important. You will forget a semicolon and it will lead to a cryptic error message. So here’s a quick hint. If you get an error message on a certain line of code, look to see if you forgot a semicolon on the previous line. It happens to me all the time and I’ve been using SAS for decades.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only important things on this page are</a:t>
            </a:r>
          </a:p>
          <a:p>
            <a:pPr marL="0" lvl="0" indent="0">
              <a:buNone/>
            </a:pPr>
            <a:endParaRPr/>
          </a:p>
          <a:p>
            <a:pPr marL="0" lvl="0" indent="0">
              <a:buNone/>
            </a:pPr>
            <a:r>
              <a:t>filename, and</a:t>
            </a:r>
          </a:p>
          <a:p>
            <a:pPr marL="0" lvl="0" indent="0">
              <a:buNone/>
            </a:pPr>
            <a:endParaRPr/>
          </a:p>
          <a:p>
            <a:pPr marL="0" lvl="0" indent="0">
              <a:buNone/>
            </a:pPr>
            <a:r>
              <a:t>release created (which tells the precise version of SAS that was used to create this dataset.</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page and the following page lists all the variables in the dataset, their type (all numeric in this dataset), and the variable label.</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You get an extra page for this dataset because it notes that your data is sorted by descending height.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code converts the height to a missing value, but keeps the original data.</a:t>
            </a:r>
          </a:p>
          <a:p>
            <a:pPr marL="0" lvl="0" indent="0">
              <a:buNone/>
            </a:pPr>
            <a:endParaRPr/>
          </a:p>
          <a:p>
            <a:pPr marL="0" lvl="0" indent="0">
              <a:buNone/>
            </a:pPr>
            <a:r>
              <a:t>I won’t use proc contents a third time.</a:t>
            </a:r>
          </a:p>
          <a:p>
            <a:pPr marL="0" lvl="0" indent="0">
              <a:buNone/>
            </a:pPr>
            <a:endParaRPr/>
          </a:p>
          <a:p>
            <a:pPr marL="0" lvl="0" indent="0">
              <a:buNone/>
            </a:pPr>
            <a:r>
              <a:t>There is no one method that is preferred in this setting. If you encounter an unusual value, you should discuss it with your research team, investigate the original data sources, if possible, and review any procedures for handling unusual data values that might be specified in your research protocol.</a:t>
            </a:r>
          </a:p>
          <a:p>
            <a:pPr marL="0" lvl="0" indent="0">
              <a:buNone/>
            </a:pPr>
            <a:endParaRPr/>
          </a:p>
          <a:p>
            <a:pPr marL="0" lvl="0" indent="0">
              <a:buNone/>
            </a:pPr>
            <a:r>
              <a:t>Your data set may arrive with missing values in it already. Data might be designated as missing for a variety of reasons (lab result lost, value below the limit of detection, patient refused to answer this question) and how you handle missing values is way beyond the scope of this class. Just remember to tread cautiously around missing values as they are a minefield.</a:t>
            </a:r>
          </a:p>
          <a:p>
            <a:pPr marL="0" lvl="0" indent="0">
              <a:buNone/>
            </a:pPr>
            <a:endParaRPr/>
          </a:p>
          <a:p>
            <a:pPr marL="0" lvl="0" indent="0">
              <a:buNone/>
            </a:pPr>
            <a:r>
              <a:t>Notice that I store the revised data sets with the row removed and with the 29.5 replaced by a missing value in different data frames. This is good programming practice. If you ever have to make a destructive change to your data set (a change that wipes out one or more values or a change that is difficult to undo), it is good form to store the new results in a fresh spot. That way, if you get cold feet, you can easily backtrack.</a:t>
            </a:r>
          </a:p>
          <a:p>
            <a:pPr marL="0" lvl="0" indent="0">
              <a:buNone/>
            </a:pPr>
            <a:endParaRPr/>
          </a:p>
          <a:p>
            <a:pPr marL="0" lvl="0" indent="0">
              <a:buNone/>
            </a:pPr>
            <a:r>
              <a:t>We’ll use the data set with the 29.5 changed to a missing value for all of the remaining analyses of this data set.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Here’s an important thing to remember about missing values. SAS stores missing value codes as the most extreme legal negative number. This can sometimes lead to surprising and misleading results.</a:t>
            </a:r>
          </a:p>
          <a:p>
            <a:pPr marL="0" lvl="0" indent="0">
              <a:buNone/>
            </a:pPr>
            <a:endParaRPr/>
          </a:p>
          <a:p>
            <a:pPr marL="0" lvl="0" indent="0">
              <a:buNone/>
            </a:pPr>
            <a:r>
              <a:t>Every procedure in SAS has its own default approach to missing values and often provides you with one or more alternatives. You have to review this carefully for each and every statistical procedure that you run. If you do data manipulations involving missing values, you have to make sure that the result correctly reflects what you want.</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what your output looks like.</a:t>
            </a:r>
          </a:p>
          <a:p>
            <a:pPr marL="0" lvl="0" indent="0">
              <a:buNone/>
            </a:pPr>
            <a:endParaRPr/>
          </a:p>
          <a:p>
            <a:pPr marL="0" lvl="0" indent="0">
              <a:buNone/>
            </a:pPr>
            <a:r>
              <a:t>In order to prevent this from happening, you need to check for missingness before applying any other logic statement.</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may hate having to do this and wish that SAS would have handled things differently. Different packages, like R, have a three valued logic system where every logic statement (well, almost every logic statement) involving missing values codes to MISSING rather than to TRUE or FALSE. This sometimes works better, but sometimes the SAS approach works better.</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If you are concerned at all about missing values (and you should be), ask for the number of missing values in proc means using nmiss.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what your output looks like. Note that your data set has 251 observations and 1 missing value.</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You can do simple transformations like unit conversions in SAS. Create a new dataset with the data statement. Use the set command to tell SAS that you plan to use and modify an existing dataset.</a:t>
            </a:r>
          </a:p>
          <a:p>
            <a:pPr marL="0" lvl="0" indent="0">
              <a:buNone/>
            </a:pPr>
            <a:endParaRPr/>
          </a:p>
          <a:p>
            <a:pPr marL="0" lvl="0" indent="0">
              <a:buNone/>
            </a:pPr>
            <a:r>
              <a:t>The conversions done here will turn height and weight into centimeters and kilograms, respectively.</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use of semicolons is nice, in a way, because it allows you to stretch a complicated SAS statement across two or more rows of your program. This can often make your program more readable. It is hard to read a long line of code. Your eye has to scan left to right and you can sometimes lose track of which line you are on. Most newspapers place their articles in narrow columns because it makes them easier to read.</a:t>
            </a:r>
          </a:p>
          <a:p>
            <a:pPr marL="0" lvl="0" indent="0">
              <a:buNone/>
            </a:pPr>
            <a:endParaRPr/>
          </a:p>
          <a:p>
            <a:pPr marL="0" lvl="0" indent="0">
              <a:buNone/>
            </a:pPr>
            <a:r>
              <a:t>There is no official rule of thumb on this, but I do try to keep my lines below 50 characters. I also try to indent substatements with a data step or procedure. I use blank lines between data steps and procedures.</a:t>
            </a:r>
          </a:p>
          <a:p>
            <a:pPr marL="0" lvl="0" indent="0">
              <a:buNone/>
            </a:pPr>
            <a:endParaRPr/>
          </a:p>
          <a:p>
            <a:pPr marL="0" lvl="0" indent="0">
              <a:buNone/>
            </a:pPr>
            <a:r>
              <a:t>Don’t obsess about this now, but you’ll see a fairly consistent coding style that I use for my SAS code. You don’t have to follow my format, of course, which might be a bit too extreme for your tastes. Just experiment with things a bit until you can settle on a layout that you are comfortable with.</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your output with measurements both in the original units and metric. Notice that I did not print any more than 10 rows of data.</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Here is the code to create a histogram with the default option. Generally, it is wise to modify the defaults for any graphic image.</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the default histogram.</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Here’s the code to create a histogram with many bars. The first bar is centered at 60, and each bin has a width of 1 inch (plus or minus 0.5 inches)</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what you get. You can also go in the opposite direction.</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Here’s the code to create a histogram with few bars. The first bar is again centered at 60, but now each bin has a width of 5 inches (plus or minus 2.5 inches).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the revised histogram. There is no “correct” version of the histogram. Try several widths and see which one gives the clearest picture of your data.</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correlation coefficient is a single number between -1 and +1 that quantifies the strength and direction of a relationship between two continuous variables. As a rough rule of thumb, a correlation larger than +0.7 indicates a strong positive association and a correlation smaller than -0.7 indicates a strong negative association. A correlation between +0.3 and +0.7 (-0.3 and -0.7) indicates a weak positive (negative) association. A correlation between -0.3 and +0.3 indicates little or no association.</a:t>
            </a:r>
          </a:p>
          <a:p>
            <a:pPr marL="0" lvl="0" indent="0">
              <a:buNone/>
            </a:pPr>
            <a:endParaRPr/>
          </a:p>
          <a:p>
            <a:pPr marL="0" lvl="0" indent="0">
              <a:buNone/>
            </a:pPr>
            <a:r>
              <a:t>Don’t take these rules too literally. You’re not trying to make definitive statements about your data set. You are just trying to get comfortable with some general patterns that occur in your data set. A complex and definitive statistical analysis will almost certainly not agree with at least some of the preliminary correlations noted here.</a:t>
            </a:r>
          </a:p>
          <a:p>
            <a:pPr marL="0" lvl="0" indent="0">
              <a:buNone/>
            </a:pPr>
            <a:endParaRPr/>
          </a:p>
          <a:p>
            <a:pPr marL="0" lvl="0" indent="0">
              <a:buNone/>
            </a:pPr>
            <a:r>
              <a:t>The corr procedure produces, by default, a square correlation matrix of all the numeric variables. The noprob and nosimple options cut down on the amount of information printed. The with statement produces a rectangular correlation matrix.</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Here’s the code to compute correlations.</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output here extends to a fresh page.</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important rules for variable names in SAS. You can use a mix of letters, numbers, and the underscore. You can’t use blanks or any special symbols like the dollar sign ($) or the dash/minus sign.</a:t>
            </a:r>
          </a:p>
          <a:p>
            <a:pPr marL="0" lvl="0" indent="0">
              <a:buNone/>
            </a:pPr>
            <a:endParaRPr/>
          </a:p>
          <a:p>
            <a:pPr marL="0" lvl="0" indent="0">
              <a:buNone/>
            </a:pPr>
            <a:r>
              <a:t>I’m using the variable names provided but if you create your own names, use brief (but descriptive) name for EVERY variable in your data set. There’s no precise rule, but names should be around 8 characters long. Longer variable names make your typing tedious and much shorter variable names makes your code terse and cryptic.</a:t>
            </a:r>
          </a:p>
          <a:p>
            <a:pPr marL="0" lvl="0" indent="0">
              <a:buNone/>
            </a:pPr>
            <a:endParaRPr/>
          </a:p>
          <a:p>
            <a:pPr marL="0" lvl="0" indent="0">
              <a:buNone/>
            </a:pPr>
            <a:r>
              <a:t>I’m a bit more terse with these variable names than I normally would be just to reduce the amount of typing you have to do.</a:t>
            </a:r>
          </a:p>
          <a:p>
            <a:pPr marL="0" lvl="0" indent="0">
              <a:buNone/>
            </a:pPr>
            <a:endParaRPr/>
          </a:p>
          <a:p>
            <a:pPr marL="0" lvl="0" indent="0">
              <a:buNone/>
            </a:pPr>
            <a:r>
              <a:t>You should avoid special symbols in your variable names especially symbols that are likely to cause confusion (the dash symbol, for example, which is also the symbol for subtraction). You should also avoid blanks. These rules are pretty much universal across most statistical software packages.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output here really annoys me. I want to show something a bit advanced here.</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You can save the correlations in a separate data file.</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Continues on the next slide.</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output is a bit unusual because SAS wants to include means and standard deviations in your output. You can and should remove this. It would be easy enough to do (use the where statement), but I wanted to show you the full data set.</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Saving as a data file allows you to manipulate the individual correlations. Here we multiply the correlations by 100, round them, and sort them. This can often simplify the interpretation of large correlation matrices.</a:t>
            </a:r>
          </a:p>
          <a:p>
            <a:pPr marL="0" lvl="0" indent="0">
              <a:buNone/>
            </a:pPr>
            <a:endParaRPr/>
          </a:p>
          <a:p>
            <a:pPr marL="0" lvl="0" indent="0">
              <a:buNone/>
            </a:pPr>
            <a:r>
              <a:t>This code does the reordering and printing</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Just to help visualize things, let’s print the file before we modify it.</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the output. You can see that measurements at the extremities are poor predictors of body fat. Apparently, we grow fat from the middle outward.</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A scatterplot is also useful for examining the relationship among variables. You can produce scatterplots several different ways, but the scatterplots produced by the sgplot procedure have the most flexibility.</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plot shows a general upward trend.</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trend line is very useful for large and noisy data sets. It also allows you to more quickly visualize extreme values.</a:t>
            </a:r>
          </a:p>
          <a:p>
            <a:pPr marL="0" lvl="0" indent="0">
              <a:buNone/>
            </a:pPr>
            <a:endParaRPr/>
          </a:p>
          <a:p>
            <a:pPr marL="0" lvl="0" indent="0">
              <a:buNone/>
            </a:pPr>
            <a:r>
              <a:t>Notice that there is no title1. When you leave this out, SAS will pull the title1 used in the previous procedure, if it is available. This allows you to repeat the top line title across broad sections of your program.</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can’t start with a number. So “a1” is okay, but “1a” is not.</a:t>
            </a:r>
          </a:p>
          <a:p>
            <a:pPr marL="0" lvl="0" indent="0">
              <a:buNone/>
            </a:pPr>
            <a:endParaRPr/>
          </a:p>
          <a:p>
            <a:pPr marL="0" lvl="0" indent="0">
              <a:buNone/>
            </a:pPr>
            <a:r>
              <a:t>Capitalization is not important in SAS. So you can call your variable “BMI” with all caps, or “Bmi” with mixed capitals or “bmi” with all lower case. SAS treats all of these the same.</a:t>
            </a:r>
          </a:p>
          <a:p>
            <a:pPr marL="0" lvl="0" indent="0">
              <a:buNone/>
            </a:pPr>
            <a:endParaRPr/>
          </a:p>
          <a:p>
            <a:pPr marL="0" lvl="0" indent="0">
              <a:buNone/>
            </a:pPr>
            <a:r>
              <a:t>Your variable name has to be 32 characters or less in length.</a:t>
            </a:r>
          </a:p>
          <a:p>
            <a:pPr marL="0" lvl="0" indent="0">
              <a:buNone/>
            </a:pPr>
            <a:endParaRPr/>
          </a:p>
          <a:p>
            <a:pPr marL="0" lvl="0" indent="0">
              <a:buNone/>
            </a:pPr>
            <a:r>
              <a:t>I’m using the variable names provided but if you create your own names, use brief (but descriptive) name for EVERY variable in your data set. There’s no precise rule, but names should be around 8 characters long. Longer variable names make your typing tedious and much shorter variable names makes your code terse and cryptic.</a:t>
            </a:r>
          </a:p>
          <a:p>
            <a:pPr marL="0" lvl="0" indent="0">
              <a:buNone/>
            </a:pPr>
            <a:endParaRPr/>
          </a:p>
          <a:p>
            <a:pPr marL="0" lvl="0" indent="0">
              <a:buNone/>
            </a:pPr>
            <a:r>
              <a:t>I’m a bit more terse with these variable names than I normally would be just to reduce the amount of typing you have to do.</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Notice, for example, that the person with the largest abdomen measure (the biggest gut, if I can be informal) is quite out of line with what you might expect the relationship to be.</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Here’s the code to compute a smoothing spline. It helps you visualize whether the trend is linear or not.</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smoothing spline provides some evidence that the relationship is roughly linear a low and medium abdomen measurements, but tends to level off a bit at higher levels. Interpret this with caution, of course, because you have very little data at extrmemy high adbomen measures.</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always seem to forget this last statement and then I get upset with SAS for not providing the PDF output. But SAS can’t produce the PDF output until you tell it you are done. So don’t yell at your computer when it’s your own darn fault (just like Jimmy Buffet in the Margaritaville song).</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Your variable names should by descriptive. Avoid generic names like x1, var01, and so forth.</a:t>
            </a:r>
          </a:p>
          <a:p>
            <a:pPr marL="0" lvl="0" indent="0">
              <a:buNone/>
            </a:pPr>
            <a:endParaRPr/>
          </a:p>
          <a:p>
            <a:pPr marL="0" lvl="0" indent="0">
              <a:buNone/>
            </a:pPr>
            <a:r>
              <a:t>Keep things short. You can use commonly known abbreviations, such as “wt” for “weight”. But avoid any cryptic abbreviations.</a:t>
            </a:r>
          </a:p>
          <a:p>
            <a:pPr marL="0" lvl="0" indent="0">
              <a:buNone/>
            </a:pPr>
            <a:endParaRPr/>
          </a:p>
          <a:p>
            <a:pPr marL="0" lvl="0" indent="0">
              <a:buNone/>
            </a:pPr>
            <a:r>
              <a:t>I like to keep everything in lower case. It is more readable than all upper case, and easier to remember than a mixture of upper and lower case. Some people prefer an initial upper case, and there’s nothing wrong with that. It is important, however, to be consistent.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can use two or three short words in a variable name, but be sure to separate them using underscores. So the variable for percentage body fat as measured by Brozek’s equation is “fat” and “brozek” separated by an underscore. Some people prefer CamelCase, where each word starts with an initial capital letter: capital F fat, capital B brozek.</a:t>
            </a:r>
          </a:p>
          <a:p>
            <a:pPr marL="0" lvl="0" indent="0">
              <a:buNone/>
            </a:pPr>
            <a:endParaRPr/>
          </a:p>
          <a:p>
            <a:pPr marL="0" lvl="0" indent="0">
              <a:buNone/>
            </a:pPr>
            <a:r>
              <a:t>The one thing you do want to avoid is just running two or three words together and all lower case. There’s a story about a group that started up in the era before the web called Writer’s Exchange. As you can guess this was a resource for new authors. When the web came out, they decided to put their resources up on a website, www.writersexchange.com. That seemed logical enough, but then someone notices that you could read the website as “www dot writer sex change dot com”. Not exactly the image they wanted.</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SAS offers an opportunity for you to add documentation to your program about individual variables. These are called variable labels. They have almost no restrictions. You can use blanks, or special symbols like a dollar sign or a dash. The documentation that variable labels provide is mostly internal, but these labels are substituted in a few places like some graphs.</a:t>
            </a:r>
          </a:p>
          <a:p>
            <a:pPr marL="0" lvl="0" indent="0">
              <a:buNone/>
            </a:pPr>
            <a:endParaRPr/>
          </a:p>
          <a:p>
            <a:pPr marL="0" lvl="0" indent="0">
              <a:buNone/>
            </a:pPr>
            <a:r>
              <a:t>I strongly recommend use of variable labels and will require them for any homework you submit in this class. See the grading rubric for details.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6/17/2022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marL="0" lvl="0" indent="0">
              <a:buNone/>
            </a:pPr>
            <a:r>
              <a:t>Introduction to SAS, Working with continuous variables</a:t>
            </a:r>
          </a:p>
        </p:txBody>
      </p:sp>
      <p:sp>
        <p:nvSpPr>
          <p:cNvPr id="3" name="Subtitle 2"/>
          <p:cNvSpPr>
            <a:spLocks noGrp="1"/>
          </p:cNvSpPr>
          <p:nvPr>
            <p:ph type="subTitle" idx="1"/>
          </p:nvPr>
        </p:nvSpPr>
        <p:spPr>
          <a:xfrm>
            <a:off x="1828800" y="3886200"/>
            <a:ext cx="8534400" cy="1752600"/>
          </a:xfrm>
        </p:spPr>
        <p:txBody>
          <a:bodyPr/>
          <a:lstStyle/>
          <a:p>
            <a:pPr marL="0" lvl="0" indent="0">
              <a:buNone/>
            </a:pPr>
            <a:br/>
            <a:br/>
            <a:r>
              <a:t>Steve Simon</a:t>
            </a:r>
          </a:p>
        </p:txBody>
      </p:sp>
      <p:sp>
        <p:nvSpPr>
          <p:cNvPr id="4" name="Date Placeholder 3"/>
          <p:cNvSpPr>
            <a:spLocks noGrp="1"/>
          </p:cNvSpPr>
          <p:nvPr>
            <p:ph type="dt" sz="half" idx="10"/>
          </p:nvPr>
        </p:nvSpPr>
        <p:spPr/>
        <p:txBody>
          <a:bodyPr/>
          <a:lstStyle/>
          <a:p>
            <a:pPr marL="0" lvl="0" indent="0">
              <a:buNone/>
            </a:pPr>
            <a:r>
              <a:t>Created 2021-05-30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variable labels (1/2)</a:t>
            </a:r>
          </a:p>
        </p:txBody>
      </p:sp>
      <p:sp>
        <p:nvSpPr>
          <p:cNvPr id="3" name="Content Placeholder 2"/>
          <p:cNvSpPr>
            <a:spLocks noGrp="1"/>
          </p:cNvSpPr>
          <p:nvPr>
            <p:ph idx="1"/>
          </p:nvPr>
        </p:nvSpPr>
        <p:spPr/>
        <p:txBody>
          <a:bodyPr/>
          <a:lstStyle/>
          <a:p>
            <a:pPr lvl="1"/>
            <a:r>
              <a:t>Longer description of a variable</a:t>
            </a:r>
          </a:p>
          <a:p>
            <a:pPr lvl="2"/>
            <a:r>
              <a:t>Can include blanks, special symbols</a:t>
            </a:r>
          </a:p>
          <a:p>
            <a:pPr lvl="2"/>
            <a:r>
              <a:t>Internal documentation</a:t>
            </a:r>
          </a:p>
          <a:p>
            <a:pPr lvl="2"/>
            <a:r>
              <a:t>Labels substituted on some (but not all) output</a:t>
            </a:r>
          </a:p>
          <a:p>
            <a:pPr lvl="1"/>
            <a:r>
              <a:t>Required in this class (see grading rubric)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variable labels (2/2)</a:t>
            </a:r>
          </a:p>
        </p:txBody>
      </p:sp>
      <p:sp>
        <p:nvSpPr>
          <p:cNvPr id="3" name="Content Placeholder 2"/>
          <p:cNvSpPr>
            <a:spLocks noGrp="1"/>
          </p:cNvSpPr>
          <p:nvPr>
            <p:ph idx="1"/>
          </p:nvPr>
        </p:nvSpPr>
        <p:spPr/>
        <p:txBody>
          <a:bodyPr/>
          <a:lstStyle/>
          <a:p>
            <a:pPr lvl="1"/>
            <a:r>
              <a:t>Recommendations for variable labels</a:t>
            </a:r>
          </a:p>
          <a:p>
            <a:pPr lvl="2"/>
            <a:r>
              <a:t>Judicious use of upper and lower case</a:t>
            </a:r>
          </a:p>
          <a:p>
            <a:pPr lvl="2"/>
            <a:r>
              <a:t>Spell out abbreviations</a:t>
            </a:r>
          </a:p>
          <a:p>
            <a:pPr lvl="2"/>
            <a:r>
              <a:t>Specify units of measurement</a:t>
            </a:r>
          </a:p>
          <a:p>
            <a:pPr lvl="2"/>
            <a:r>
              <a:t>Any other important details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#1</a:t>
            </a:r>
          </a:p>
        </p:txBody>
      </p:sp>
      <p:sp>
        <p:nvSpPr>
          <p:cNvPr id="3" name="Content Placeholder 2"/>
          <p:cNvSpPr>
            <a:spLocks noGrp="1"/>
          </p:cNvSpPr>
          <p:nvPr>
            <p:ph idx="1"/>
          </p:nvPr>
        </p:nvSpPr>
        <p:spPr/>
        <p:txBody>
          <a:bodyPr/>
          <a:lstStyle/>
          <a:p>
            <a:pPr lvl="1"/>
            <a:r>
              <a:t>What have you learned so far</a:t>
            </a:r>
          </a:p>
          <a:p>
            <a:pPr lvl="2"/>
            <a:r>
              <a:t>Rules for variable names</a:t>
            </a:r>
          </a:p>
          <a:p>
            <a:pPr lvl="2"/>
            <a:r>
              <a:t>Using variable labels</a:t>
            </a:r>
          </a:p>
          <a:p>
            <a:pPr lvl="1"/>
            <a:r>
              <a:t>What’s next</a:t>
            </a:r>
          </a:p>
          <a:p>
            <a:pPr lvl="2"/>
            <a:r>
              <a:t>SAS code with variable labels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Part01. Documentation header</a:t>
            </a:r>
          </a:p>
        </p:txBody>
      </p:sp>
      <p:sp>
        <p:nvSpPr>
          <p:cNvPr id="3" name="Content Placeholder 2"/>
          <p:cNvSpPr>
            <a:spLocks noGrp="1"/>
          </p:cNvSpPr>
          <p:nvPr>
            <p:ph idx="1"/>
          </p:nvPr>
        </p:nvSpPr>
        <p:spPr/>
        <p:txBody>
          <a:bodyPr/>
          <a:lstStyle/>
          <a:p>
            <a:pPr lvl="0" indent="0">
              <a:buNone/>
            </a:pPr>
            <a:r>
              <a:rPr>
                <a:latin typeface="Courier"/>
              </a:rPr>
              <a:t>
* 5507-02-simon-continuous-variables.sas
* author: Steve Simon
* date: created 2021-05-30
* purpose: to work with continuous variables
* license: public domain;
options papersize=(6in 4in);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Part02. Tell SAS where to find and store things.</a:t>
            </a:r>
          </a:p>
        </p:txBody>
      </p:sp>
      <p:sp>
        <p:nvSpPr>
          <p:cNvPr id="3" name="Content Placeholder 2"/>
          <p:cNvSpPr>
            <a:spLocks noGrp="1"/>
          </p:cNvSpPr>
          <p:nvPr>
            <p:ph idx="1"/>
          </p:nvPr>
        </p:nvSpPr>
        <p:spPr/>
        <p:txBody>
          <a:bodyPr/>
          <a:lstStyle/>
          <a:p>
            <a:pPr lvl="0" indent="0">
              <a:buNone/>
            </a:pPr>
            <a:r>
              <a:rPr>
                <a:latin typeface="Courier"/>
              </a:rPr>
              <a:t>
filename fat
  "q:/introduction-to-sas/data/fat.txt";
libname intro
  "q:/introduction-to-sas/data";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Part02. Tell SAS where to find and store things.</a:t>
            </a:r>
          </a:p>
        </p:txBody>
      </p:sp>
      <p:sp>
        <p:nvSpPr>
          <p:cNvPr id="3" name="Content Placeholder 2"/>
          <p:cNvSpPr>
            <a:spLocks noGrp="1"/>
          </p:cNvSpPr>
          <p:nvPr>
            <p:ph idx="1"/>
          </p:nvPr>
        </p:nvSpPr>
        <p:spPr/>
        <p:txBody>
          <a:bodyPr/>
          <a:lstStyle/>
          <a:p>
            <a:pPr lvl="0" indent="0">
              <a:buNone/>
            </a:pPr>
            <a:r>
              <a:rPr>
                <a:latin typeface="Courier"/>
              </a:rPr>
              <a:t>
ods pdf file=
  "q:/introduction-to-sas/results/5507-02-simon-continuous-variables.pdf";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Part03. Read in your data</a:t>
            </a:r>
          </a:p>
        </p:txBody>
      </p:sp>
      <p:sp>
        <p:nvSpPr>
          <p:cNvPr id="3" name="Content Placeholder 2"/>
          <p:cNvSpPr>
            <a:spLocks noGrp="1"/>
          </p:cNvSpPr>
          <p:nvPr>
            <p:ph idx="1"/>
          </p:nvPr>
        </p:nvSpPr>
        <p:spPr/>
        <p:txBody>
          <a:bodyPr/>
          <a:lstStyle/>
          <a:p>
            <a:pPr lvl="0" indent="0">
              <a:buNone/>
            </a:pPr>
            <a:r>
              <a:rPr>
                <a:latin typeface="Courier"/>
              </a:rPr>
              <a:t>
data intro.fat;
  infile fat;
  input 
    case
    fat_brozek
    fat_siri
    dens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Part03. Read in your data</a:t>
            </a:r>
          </a:p>
        </p:txBody>
      </p:sp>
      <p:sp>
        <p:nvSpPr>
          <p:cNvPr id="3" name="Content Placeholder 2"/>
          <p:cNvSpPr>
            <a:spLocks noGrp="1"/>
          </p:cNvSpPr>
          <p:nvPr>
            <p:ph idx="1"/>
          </p:nvPr>
        </p:nvSpPr>
        <p:spPr/>
        <p:txBody>
          <a:bodyPr/>
          <a:lstStyle/>
          <a:p>
            <a:pPr lvl="0" indent="0">
              <a:buNone/>
            </a:pPr>
            <a:r>
              <a:rPr>
                <a:latin typeface="Courier"/>
              </a:rPr>
              <a:t>
    age
    wt
    ht
    bmi
    ffw
    neck
    chest
    abdomen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Part03. Read in your data</a:t>
            </a:r>
          </a:p>
        </p:txBody>
      </p:sp>
      <p:sp>
        <p:nvSpPr>
          <p:cNvPr id="3" name="Content Placeholder 2"/>
          <p:cNvSpPr>
            <a:spLocks noGrp="1"/>
          </p:cNvSpPr>
          <p:nvPr>
            <p:ph idx="1"/>
          </p:nvPr>
        </p:nvSpPr>
        <p:spPr/>
        <p:txBody>
          <a:bodyPr/>
          <a:lstStyle/>
          <a:p>
            <a:pPr lvl="0" indent="0">
              <a:buNone/>
            </a:pPr>
            <a:r>
              <a:rPr>
                <a:latin typeface="Courier"/>
              </a:rPr>
              <a:t>
    hip
    thigh
    knee
    ankle
    biceps
    forearm
    wrist;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Part04. Add variable labels</a:t>
            </a:r>
          </a:p>
        </p:txBody>
      </p:sp>
      <p:sp>
        <p:nvSpPr>
          <p:cNvPr id="3" name="Content Placeholder 2"/>
          <p:cNvSpPr>
            <a:spLocks noGrp="1"/>
          </p:cNvSpPr>
          <p:nvPr>
            <p:ph idx="1"/>
          </p:nvPr>
        </p:nvSpPr>
        <p:spPr/>
        <p:txBody>
          <a:bodyPr/>
          <a:lstStyle/>
          <a:p>
            <a:pPr lvl="0" indent="0">
              <a:buNone/>
            </a:pPr>
            <a:r>
              <a:rPr>
                <a:latin typeface="Courier"/>
              </a:rPr>
              <a:t>
label
    case="Case number"
    fat_brozek="Fat (Brozek's equation)"
    fat_siri="Fat (Siri's equation)"
    dens="Density"
    age="Age (yrs)"
    wt="Weight (lbs)"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Overview</a:t>
            </a:r>
          </a:p>
        </p:txBody>
      </p:sp>
      <p:sp>
        <p:nvSpPr>
          <p:cNvPr id="3" name="Content Placeholder 2"/>
          <p:cNvSpPr>
            <a:spLocks noGrp="1"/>
          </p:cNvSpPr>
          <p:nvPr>
            <p:ph idx="1"/>
          </p:nvPr>
        </p:nvSpPr>
        <p:spPr/>
        <p:txBody>
          <a:bodyPr/>
          <a:lstStyle/>
          <a:p>
            <a:pPr lvl="1"/>
            <a:r>
              <a:t>Using variable labels</a:t>
            </a:r>
          </a:p>
          <a:p>
            <a:pPr lvl="1"/>
            <a:r>
              <a:t>Simple descriptive statistics</a:t>
            </a:r>
          </a:p>
          <a:p>
            <a:pPr lvl="1"/>
            <a:r>
              <a:t>Printing row with smallest/largest value</a:t>
            </a:r>
          </a:p>
          <a:p>
            <a:pPr lvl="1"/>
            <a:r>
              <a:t>Missing value logic</a:t>
            </a:r>
          </a:p>
          <a:p>
            <a:pPr lvl="1"/>
            <a:r>
              <a:t>Simple transformations</a:t>
            </a:r>
          </a:p>
          <a:p>
            <a:pPr lvl="1"/>
            <a:r>
              <a:t>Histograms</a:t>
            </a:r>
          </a:p>
          <a:p>
            <a:pPr lvl="1"/>
            <a:r>
              <a:t>Correlations</a:t>
            </a:r>
          </a:p>
          <a:p>
            <a:pPr lvl="1"/>
            <a:r>
              <a:t>Scatterplots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Part04. Add variable labels</a:t>
            </a:r>
          </a:p>
        </p:txBody>
      </p:sp>
      <p:sp>
        <p:nvSpPr>
          <p:cNvPr id="3" name="Content Placeholder 2"/>
          <p:cNvSpPr>
            <a:spLocks noGrp="1"/>
          </p:cNvSpPr>
          <p:nvPr>
            <p:ph idx="1"/>
          </p:nvPr>
        </p:nvSpPr>
        <p:spPr/>
        <p:txBody>
          <a:bodyPr/>
          <a:lstStyle/>
          <a:p>
            <a:pPr lvl="0" indent="0">
              <a:buNone/>
            </a:pPr>
            <a:r>
              <a:rPr>
                <a:latin typeface="Courier"/>
              </a:rPr>
              <a:t>
    ht="Height (inches)"
    bmi="Body mass index (kg/m^2)"
    ffw="Fat Free Weight (lbs)"
    neck="Neck circumference (cm)"
    chest="Chest circumference (cm)"
    abdomen="Abdomen circumference (cm)"
    hip="Hip circumference (cm)"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Part04. Add variable labels</a:t>
            </a:r>
          </a:p>
        </p:txBody>
      </p:sp>
      <p:sp>
        <p:nvSpPr>
          <p:cNvPr id="3" name="Content Placeholder 2"/>
          <p:cNvSpPr>
            <a:spLocks noGrp="1"/>
          </p:cNvSpPr>
          <p:nvPr>
            <p:ph idx="1"/>
          </p:nvPr>
        </p:nvSpPr>
        <p:spPr/>
        <p:txBody>
          <a:bodyPr/>
          <a:lstStyle/>
          <a:p>
            <a:pPr lvl="0" indent="0">
              <a:buNone/>
            </a:pPr>
            <a:r>
              <a:rPr>
                <a:latin typeface="Courier"/>
              </a:rPr>
              <a:t>
    thigh="Thigh circumference (cm)"
    knee="Knee circumference (cm)"
    ankle="Ankle circumference (cm)"
    biceps="Biceps circumference (cm)"
    forearm="Forearm circumference (cm)"
    wrist="Wrist circumference (cm)";
run;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Part04. Add variable labels</a:t>
            </a:r>
          </a:p>
        </p:txBody>
      </p:sp>
      <p:sp>
        <p:nvSpPr>
          <p:cNvPr id="3" name="Content Placeholder 2"/>
          <p:cNvSpPr>
            <a:spLocks noGrp="1"/>
          </p:cNvSpPr>
          <p:nvPr>
            <p:ph idx="1"/>
          </p:nvPr>
        </p:nvSpPr>
        <p:spPr/>
        <p:txBody>
          <a:bodyPr/>
          <a:lstStyle/>
          <a:p>
            <a:pPr lvl="0" indent="0">
              <a:buNone/>
            </a:pPr>
            <a:r>
              <a:rPr>
                <a:latin typeface="Courier"/>
              </a:rPr>
              <a:t>
* Some additional details about this data:
Brozek's equation is 457/Density - 414.2
Siri's equation is 495/Density - 450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Part04. Add variable labels</a:t>
            </a:r>
          </a:p>
        </p:txBody>
      </p:sp>
      <p:sp>
        <p:nvSpPr>
          <p:cNvPr id="3" name="Content Placeholder 2"/>
          <p:cNvSpPr>
            <a:spLocks noGrp="1"/>
          </p:cNvSpPr>
          <p:nvPr>
            <p:ph idx="1"/>
          </p:nvPr>
        </p:nvSpPr>
        <p:spPr/>
        <p:txBody>
          <a:bodyPr/>
          <a:lstStyle/>
          <a:p>
            <a:pPr lvl="0" indent="0">
              <a:buNone/>
            </a:pPr>
            <a:r>
              <a:rPr>
                <a:latin typeface="Courier"/>
              </a:rPr>
              <a:t>
Abdomen circumference is measured at the
umbilicus and level with the iliac crest
Wrist circumference is distal to the 
styloid processes;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Part05. Print a small piece of the data</a:t>
            </a:r>
          </a:p>
        </p:txBody>
      </p:sp>
      <p:sp>
        <p:nvSpPr>
          <p:cNvPr id="3" name="Content Placeholder 2"/>
          <p:cNvSpPr>
            <a:spLocks noGrp="1"/>
          </p:cNvSpPr>
          <p:nvPr>
            <p:ph idx="1"/>
          </p:nvPr>
        </p:nvSpPr>
        <p:spPr/>
        <p:txBody>
          <a:bodyPr/>
          <a:lstStyle/>
          <a:p>
            <a:pPr lvl="0" indent="0">
              <a:buNone/>
            </a:pPr>
            <a:r>
              <a:rPr>
                <a:latin typeface="Courier"/>
              </a:rPr>
              <a:t>
proc print
    data=intro.fat(obs=10);
  var case fat_brozek fat_siri dens age;
  title1 "Ten rows and five columns";
  title2 "of the fat data set";
run;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Part05. Print a small piece of the data</a:t>
            </a:r>
          </a:p>
        </p:txBody>
      </p:sp>
      <p:pic>
        <p:nvPicPr>
          <p:cNvPr id="3" name="Picture 1" descr="../images/5507-02-simon-continuous-variables_01.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 proc print.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Part05. Print a small piece of the data</a:t>
            </a:r>
          </a:p>
        </p:txBody>
      </p:sp>
      <p:sp>
        <p:nvSpPr>
          <p:cNvPr id="3" name="Content Placeholder 2"/>
          <p:cNvSpPr>
            <a:spLocks noGrp="1"/>
          </p:cNvSpPr>
          <p:nvPr>
            <p:ph idx="1"/>
          </p:nvPr>
        </p:nvSpPr>
        <p:spPr/>
        <p:txBody>
          <a:bodyPr/>
          <a:lstStyle/>
          <a:p>
            <a:pPr lvl="0" indent="0">
              <a:buNone/>
            </a:pPr>
            <a:r>
              <a:rPr>
                <a:latin typeface="Courier"/>
              </a:rPr>
              <a:t>
proc contents
    data=intro.fat;
  title1 "Internal description of fat dataset";
run;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Part05. Print a small piece of the data</a:t>
            </a:r>
          </a:p>
        </p:txBody>
      </p:sp>
      <p:pic>
        <p:nvPicPr>
          <p:cNvPr id="3" name="Picture 1" descr="../images/5507-02-simon-continuous-variables_02.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 proc contents (1 of 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Part05. Print a small piece of the data</a:t>
            </a:r>
          </a:p>
        </p:txBody>
      </p:sp>
      <p:pic>
        <p:nvPicPr>
          <p:cNvPr id="3" name="Picture 1" descr="../images/5507-02-simon-continuous-variables_03.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3. proc contents (2 of 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Part05. Print a small piece of the data</a:t>
            </a:r>
          </a:p>
        </p:txBody>
      </p:sp>
      <p:pic>
        <p:nvPicPr>
          <p:cNvPr id="3" name="Picture 1" descr="../images/5507-02-simon-continuous-variables_04.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4. proc contents (3 of 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Review definitions</a:t>
            </a:r>
          </a:p>
        </p:txBody>
      </p:sp>
      <p:sp>
        <p:nvSpPr>
          <p:cNvPr id="3" name="Content Placeholder 2"/>
          <p:cNvSpPr>
            <a:spLocks noGrp="1"/>
          </p:cNvSpPr>
          <p:nvPr>
            <p:ph idx="1"/>
          </p:nvPr>
        </p:nvSpPr>
        <p:spPr/>
        <p:txBody>
          <a:bodyPr/>
          <a:lstStyle/>
          <a:p>
            <a:pPr lvl="1"/>
            <a:r>
              <a:t>Categorical</a:t>
            </a:r>
          </a:p>
          <a:p>
            <a:pPr lvl="2"/>
            <a:r>
              <a:t>Small number of possible values</a:t>
            </a:r>
          </a:p>
          <a:p>
            <a:pPr lvl="2"/>
            <a:r>
              <a:t>Each value associated with a category</a:t>
            </a:r>
          </a:p>
          <a:p>
            <a:pPr lvl="1"/>
            <a:r>
              <a:t>Continuous</a:t>
            </a:r>
          </a:p>
          <a:p>
            <a:pPr lvl="2"/>
            <a:r>
              <a:t>Large number of possible values</a:t>
            </a:r>
          </a:p>
          <a:p>
            <a:pPr lvl="2"/>
            <a:r>
              <a:t>Potentially any value in an interval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Part05. Print a small piece of the data</a:t>
            </a:r>
          </a:p>
        </p:txBody>
      </p:sp>
      <p:pic>
        <p:nvPicPr>
          <p:cNvPr id="3" name="Picture 1" descr="../images/5507-02-simon-continuous-variables_05.png"/>
          <p:cNvPicPr>
            <a:picLocks noGrp="1" noChangeAspect="1"/>
          </p:cNvPicPr>
          <p:nvPr/>
        </p:nvPicPr>
        <p:blipFill>
          <a:blip r:embed="rId2"/>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5. proc contents (4 of 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#2</a:t>
            </a:r>
          </a:p>
        </p:txBody>
      </p:sp>
      <p:sp>
        <p:nvSpPr>
          <p:cNvPr id="3" name="Content Placeholder 2"/>
          <p:cNvSpPr>
            <a:spLocks noGrp="1"/>
          </p:cNvSpPr>
          <p:nvPr>
            <p:ph idx="1"/>
          </p:nvPr>
        </p:nvSpPr>
        <p:spPr/>
        <p:txBody>
          <a:bodyPr/>
          <a:lstStyle/>
          <a:p>
            <a:pPr lvl="1"/>
            <a:r>
              <a:t>What have you learned so far</a:t>
            </a:r>
          </a:p>
          <a:p>
            <a:pPr lvl="2"/>
            <a:r>
              <a:t>SAS code with variable labels</a:t>
            </a:r>
          </a:p>
          <a:p>
            <a:pPr lvl="1"/>
            <a:r>
              <a:t>What’s next</a:t>
            </a:r>
          </a:p>
          <a:p>
            <a:pPr lvl="2"/>
            <a:r>
              <a:t>Simple statistics</a:t>
            </a:r>
          </a:p>
          <a:p>
            <a:pPr lvl="2"/>
            <a:r>
              <a:t>Printing row with smallest/largest value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Part06. Calculate simple statistics for ht</a:t>
            </a:r>
          </a:p>
        </p:txBody>
      </p:sp>
      <p:sp>
        <p:nvSpPr>
          <p:cNvPr id="3" name="Content Placeholder 2"/>
          <p:cNvSpPr>
            <a:spLocks noGrp="1"/>
          </p:cNvSpPr>
          <p:nvPr>
            <p:ph idx="1"/>
          </p:nvPr>
        </p:nvSpPr>
        <p:spPr/>
        <p:txBody>
          <a:bodyPr/>
          <a:lstStyle/>
          <a:p>
            <a:pPr lvl="0" indent="0">
              <a:buNone/>
            </a:pPr>
            <a:r>
              <a:rPr>
                <a:latin typeface="Courier"/>
              </a:rPr>
              <a:t>
proc means
    n mean std min max
    data=intro.fat;
  var ht;
  title1 "Descriptive statistics for ht";
  title2 "Notice the unusual minimum";
run;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Part06. Calculate simple statistics for ht</a:t>
            </a:r>
          </a:p>
        </p:txBody>
      </p:sp>
      <p:pic>
        <p:nvPicPr>
          <p:cNvPr id="3" name="Picture 1" descr="../images/5507-02-simon-continuous-variables_06.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6. proc means.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Part07. Look at smallest value</a:t>
            </a:r>
          </a:p>
        </p:txBody>
      </p:sp>
      <p:sp>
        <p:nvSpPr>
          <p:cNvPr id="3" name="Content Placeholder 2"/>
          <p:cNvSpPr>
            <a:spLocks noGrp="1"/>
          </p:cNvSpPr>
          <p:nvPr>
            <p:ph idx="1"/>
          </p:nvPr>
        </p:nvSpPr>
        <p:spPr/>
        <p:txBody>
          <a:bodyPr/>
          <a:lstStyle/>
          <a:p>
            <a:pPr lvl="0" indent="0">
              <a:buNone/>
            </a:pPr>
            <a:r>
              <a:rPr>
                <a:latin typeface="Courier"/>
              </a:rPr>
              <a:t>
proc sort
    data=intro.fat;
  by ht;
run;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Part07. Look at smallest value</a:t>
            </a:r>
          </a:p>
        </p:txBody>
      </p:sp>
      <p:sp>
        <p:nvSpPr>
          <p:cNvPr id="3" name="Content Placeholder 2"/>
          <p:cNvSpPr>
            <a:spLocks noGrp="1"/>
          </p:cNvSpPr>
          <p:nvPr>
            <p:ph idx="1"/>
          </p:nvPr>
        </p:nvSpPr>
        <p:spPr/>
        <p:txBody>
          <a:bodyPr/>
          <a:lstStyle/>
          <a:p>
            <a:pPr lvl="0" indent="0">
              <a:buNone/>
            </a:pPr>
            <a:r>
              <a:rPr>
                <a:latin typeface="Courier"/>
              </a:rPr>
              <a:t>
proc print
    data=intro.fat(obs=1);
  title1 "The row with the smallest ht";
  title2 "Note the inconsistency with wt";
run;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Part07. Look at smallest value</a:t>
            </a:r>
          </a:p>
        </p:txBody>
      </p:sp>
      <p:pic>
        <p:nvPicPr>
          <p:cNvPr id="3" name="Picture 1" descr="../images/5507-02-simon-continuous-variables_07.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7. proc print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Part08. Look at the largest value</a:t>
            </a:r>
          </a:p>
        </p:txBody>
      </p:sp>
      <p:sp>
        <p:nvSpPr>
          <p:cNvPr id="3" name="Content Placeholder 2"/>
          <p:cNvSpPr>
            <a:spLocks noGrp="1"/>
          </p:cNvSpPr>
          <p:nvPr>
            <p:ph idx="1"/>
          </p:nvPr>
        </p:nvSpPr>
        <p:spPr/>
        <p:txBody>
          <a:bodyPr/>
          <a:lstStyle/>
          <a:p>
            <a:pPr lvl="0" indent="0">
              <a:buNone/>
            </a:pPr>
            <a:r>
              <a:rPr>
                <a:latin typeface="Courier"/>
              </a:rPr>
              <a:t>
proc sort
    data=intro.fat;
  by descending ht;
run;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Part08. Look at the largest value</a:t>
            </a:r>
          </a:p>
        </p:txBody>
      </p:sp>
      <p:sp>
        <p:nvSpPr>
          <p:cNvPr id="3" name="Content Placeholder 2"/>
          <p:cNvSpPr>
            <a:spLocks noGrp="1"/>
          </p:cNvSpPr>
          <p:nvPr>
            <p:ph idx="1"/>
          </p:nvPr>
        </p:nvSpPr>
        <p:spPr/>
        <p:txBody>
          <a:bodyPr/>
          <a:lstStyle/>
          <a:p>
            <a:pPr lvl="0" indent="0">
              <a:buNone/>
            </a:pPr>
            <a:r>
              <a:rPr>
                <a:latin typeface="Courier"/>
              </a:rPr>
              <a:t>
proc print
    data=intro.fat(obs=1);
  title1 "The row with the largest ht";
  title2 "This seems quite normal to me";
run;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Part08. Look at the largest value</a:t>
            </a:r>
          </a:p>
        </p:txBody>
      </p:sp>
      <p:pic>
        <p:nvPicPr>
          <p:cNvPr id="3" name="Picture 1" descr="../images/5507-02-simon-continuous-variables_08.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8. proc print.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Semicolons are important</a:t>
            </a:r>
          </a:p>
        </p:txBody>
      </p:sp>
      <p:sp>
        <p:nvSpPr>
          <p:cNvPr id="3" name="Content Placeholder 2"/>
          <p:cNvSpPr>
            <a:spLocks noGrp="1"/>
          </p:cNvSpPr>
          <p:nvPr>
            <p:ph idx="1"/>
          </p:nvPr>
        </p:nvSpPr>
        <p:spPr/>
        <p:txBody>
          <a:bodyPr/>
          <a:lstStyle/>
          <a:p>
            <a:pPr lvl="1"/>
            <a:r>
              <a:t>Ends every SAS statement</a:t>
            </a:r>
          </a:p>
          <a:p>
            <a:pPr lvl="1"/>
            <a:r>
              <a:t>Easy to forget</a:t>
            </a:r>
          </a:p>
          <a:p>
            <a:pPr lvl="1"/>
            <a:r>
              <a:t>Use this to your advantage</a:t>
            </a:r>
          </a:p>
          <a:p>
            <a:pPr lvl="2"/>
            <a:r>
              <a:t>Several short lines</a:t>
            </a:r>
          </a:p>
          <a:p>
            <a:pPr lvl="2"/>
            <a:r>
              <a:t>Indent continuations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Part09. Removing the entire row</a:t>
            </a:r>
          </a:p>
        </p:txBody>
      </p:sp>
      <p:sp>
        <p:nvSpPr>
          <p:cNvPr id="3" name="Content Placeholder 2"/>
          <p:cNvSpPr>
            <a:spLocks noGrp="1"/>
          </p:cNvSpPr>
          <p:nvPr>
            <p:ph idx="1"/>
          </p:nvPr>
        </p:nvSpPr>
        <p:spPr/>
        <p:txBody>
          <a:bodyPr/>
          <a:lstStyle/>
          <a:p>
            <a:pPr lvl="0" indent="0">
              <a:buNone/>
            </a:pPr>
            <a:r>
              <a:rPr>
                <a:latin typeface="Courier"/>
              </a:rPr>
              <a:t>
data intro.fat1;
  set intro.fat;
  if ht &gt; 29.5;
run;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Part09. Removing the entire row</a:t>
            </a:r>
          </a:p>
        </p:txBody>
      </p:sp>
      <p:sp>
        <p:nvSpPr>
          <p:cNvPr id="3" name="Content Placeholder 2"/>
          <p:cNvSpPr>
            <a:spLocks noGrp="1"/>
          </p:cNvSpPr>
          <p:nvPr>
            <p:ph idx="1"/>
          </p:nvPr>
        </p:nvSpPr>
        <p:spPr/>
        <p:txBody>
          <a:bodyPr/>
          <a:lstStyle/>
          <a:p>
            <a:pPr lvl="0" indent="0">
              <a:buNone/>
            </a:pPr>
            <a:r>
              <a:rPr>
                <a:latin typeface="Courier"/>
              </a:rPr>
              <a:t>
proc contents
    data=intro.fat;
  title1 "Internal description of fat dataset";
run;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Part09. Removing the entire row</a:t>
            </a:r>
          </a:p>
        </p:txBody>
      </p:sp>
      <p:pic>
        <p:nvPicPr>
          <p:cNvPr id="3" name="Picture 1" descr="../images/5507-02-simon-continuous-variables_09.png"/>
          <p:cNvPicPr>
            <a:picLocks noGrp="1" noChangeAspect="1"/>
          </p:cNvPicPr>
          <p:nvPr/>
        </p:nvPicPr>
        <p:blipFill>
          <a:blip r:embed="rId2"/>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9. proc contents (1 of 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Part09. Removing the entire row</a:t>
            </a:r>
          </a:p>
        </p:txBody>
      </p:sp>
      <p:pic>
        <p:nvPicPr>
          <p:cNvPr id="3" name="Picture 1" descr="../images/5507-02-simon-continuous-variables_10.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10. proc contents (2 of 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Part09. Removing the entire row</a:t>
            </a:r>
          </a:p>
        </p:txBody>
      </p:sp>
      <p:pic>
        <p:nvPicPr>
          <p:cNvPr id="3" name="Picture 1" descr="../images/5507-02-simon-continuous-variables_11.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11. proc contents (3 of 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Part09. Removing the entire row</a:t>
            </a:r>
          </a:p>
        </p:txBody>
      </p:sp>
      <p:pic>
        <p:nvPicPr>
          <p:cNvPr id="3" name="Picture 1" descr="../images/5507-02-simon-continuous-variables_12.png"/>
          <p:cNvPicPr>
            <a:picLocks noGrp="1" noChangeAspect="1"/>
          </p:cNvPicPr>
          <p:nvPr/>
        </p:nvPicPr>
        <p:blipFill>
          <a:blip r:embed="rId2"/>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12. proc contents (4 of 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Part09. Removing the entire row</a:t>
            </a:r>
          </a:p>
        </p:txBody>
      </p:sp>
      <p:pic>
        <p:nvPicPr>
          <p:cNvPr id="3" name="Picture 1" descr="../images/5507-02-simon-continuous-variables_13.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13. proc contents (5 of 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Part10. Converting the outlier to a missing value</a:t>
            </a:r>
          </a:p>
        </p:txBody>
      </p:sp>
      <p:sp>
        <p:nvSpPr>
          <p:cNvPr id="3" name="Content Placeholder 2"/>
          <p:cNvSpPr>
            <a:spLocks noGrp="1"/>
          </p:cNvSpPr>
          <p:nvPr>
            <p:ph idx="1"/>
          </p:nvPr>
        </p:nvSpPr>
        <p:spPr/>
        <p:txBody>
          <a:bodyPr/>
          <a:lstStyle/>
          <a:p>
            <a:pPr lvl="0" indent="0">
              <a:buNone/>
            </a:pPr>
            <a:r>
              <a:rPr>
                <a:latin typeface="Courier"/>
              </a:rPr>
              <a:t>
data intro.fat2;
  set intro.fat;
  if ht=29.5 then ht=.;
run;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Part11. Faulty approach for filtering out negative values</a:t>
            </a:r>
          </a:p>
        </p:txBody>
      </p:sp>
      <p:sp>
        <p:nvSpPr>
          <p:cNvPr id="3" name="Content Placeholder 2"/>
          <p:cNvSpPr>
            <a:spLocks noGrp="1"/>
          </p:cNvSpPr>
          <p:nvPr>
            <p:ph idx="1"/>
          </p:nvPr>
        </p:nvSpPr>
        <p:spPr/>
        <p:txBody>
          <a:bodyPr/>
          <a:lstStyle/>
          <a:p>
            <a:pPr lvl="0" indent="0">
              <a:buNone/>
            </a:pPr>
            <a:r>
              <a:rPr>
                <a:latin typeface="Courier"/>
              </a:rPr>
              <a:t>
proc print
    data=intro.fat2;
  where ht &lt; 0;
  title1 "ht &lt; 0 will include ht = .";
run;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of stretching statement across multiple lines.</a:t>
            </a:r>
          </a:p>
        </p:txBody>
      </p:sp>
      <p:sp>
        <p:nvSpPr>
          <p:cNvPr id="3" name="Content Placeholder 2"/>
          <p:cNvSpPr>
            <a:spLocks noGrp="1"/>
          </p:cNvSpPr>
          <p:nvPr>
            <p:ph idx="1"/>
          </p:nvPr>
        </p:nvSpPr>
        <p:spPr/>
        <p:txBody>
          <a:bodyPr/>
          <a:lstStyle/>
          <a:p>
            <a:pPr marL="0" lvl="0" indent="0">
              <a:buNone/>
            </a:pPr>
            <a:r>
              <a:t>One long line</a:t>
            </a:r>
          </a:p>
          <a:p>
            <a:pPr lvl="0" indent="0">
              <a:buNone/>
            </a:pPr>
            <a:r>
              <a:rPr>
                <a:latin typeface="Courier"/>
              </a:rPr>
              <a:t>statement option1 option2 option3 option4;</a:t>
            </a:r>
          </a:p>
          <a:p>
            <a:pPr marL="0" lvl="0" indent="0">
              <a:buNone/>
            </a:pPr>
            <a:r>
              <a:t>versus several short lines.</a:t>
            </a:r>
          </a:p>
          <a:p>
            <a:pPr lvl="0" indent="0">
              <a:buNone/>
            </a:pPr>
            <a:r>
              <a:rPr>
                <a:latin typeface="Courier"/>
              </a:rPr>
              <a:t>statement
  option1
  option2
  option3
  option4;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Part11. Faulty approach for filtering out negative values</a:t>
            </a:r>
          </a:p>
        </p:txBody>
      </p:sp>
      <p:pic>
        <p:nvPicPr>
          <p:cNvPr id="3" name="Picture 1" descr="../images/5507-02-simon-continuous-variables_14.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14. proc print.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proper way to search for negative ht values</a:t>
            </a:r>
          </a:p>
        </p:txBody>
      </p:sp>
      <p:sp>
        <p:nvSpPr>
          <p:cNvPr id="3" name="Content Placeholder 2"/>
          <p:cNvSpPr>
            <a:spLocks noGrp="1"/>
          </p:cNvSpPr>
          <p:nvPr>
            <p:ph idx="1"/>
          </p:nvPr>
        </p:nvSpPr>
        <p:spPr/>
        <p:txBody>
          <a:bodyPr/>
          <a:lstStyle/>
          <a:p>
            <a:pPr lvl="0" indent="0">
              <a:buNone/>
            </a:pPr>
            <a:r>
              <a:rPr>
                <a:latin typeface="Courier"/>
              </a:rPr>
              <a:t>where (ht &lt; 0) &amp; (ht ~= .)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Part12. Counting missing values</a:t>
            </a:r>
          </a:p>
        </p:txBody>
      </p:sp>
      <p:sp>
        <p:nvSpPr>
          <p:cNvPr id="3" name="Content Placeholder 2"/>
          <p:cNvSpPr>
            <a:spLocks noGrp="1"/>
          </p:cNvSpPr>
          <p:nvPr>
            <p:ph idx="1"/>
          </p:nvPr>
        </p:nvSpPr>
        <p:spPr/>
        <p:txBody>
          <a:bodyPr/>
          <a:lstStyle/>
          <a:p>
            <a:pPr lvl="0" indent="0">
              <a:buNone/>
            </a:pPr>
            <a:r>
              <a:rPr>
                <a:latin typeface="Courier"/>
              </a:rPr>
              <a:t>
proc means
    n nmiss mean std min max
    data=intro.fat2;
  var ht;
  title "Using the nmiss statistic";
run;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Part12. Counting missing values</a:t>
            </a:r>
          </a:p>
        </p:txBody>
      </p:sp>
      <p:pic>
        <p:nvPicPr>
          <p:cNvPr id="3" name="Picture 1" descr="../images/5507-02-simon-continuous-variables_15.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15. proc means.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#3</a:t>
            </a:r>
          </a:p>
        </p:txBody>
      </p:sp>
      <p:sp>
        <p:nvSpPr>
          <p:cNvPr id="3" name="Content Placeholder 2"/>
          <p:cNvSpPr>
            <a:spLocks noGrp="1"/>
          </p:cNvSpPr>
          <p:nvPr>
            <p:ph idx="1"/>
          </p:nvPr>
        </p:nvSpPr>
        <p:spPr/>
        <p:txBody>
          <a:bodyPr/>
          <a:lstStyle/>
          <a:p>
            <a:pPr lvl="1"/>
            <a:r>
              <a:t>What have you learned</a:t>
            </a:r>
          </a:p>
          <a:p>
            <a:pPr lvl="2"/>
            <a:r>
              <a:t>Handling outliers</a:t>
            </a:r>
          </a:p>
          <a:p>
            <a:pPr lvl="2"/>
            <a:r>
              <a:t>Missing values</a:t>
            </a:r>
          </a:p>
          <a:p>
            <a:pPr lvl="1"/>
            <a:r>
              <a:t>What’s next</a:t>
            </a:r>
          </a:p>
          <a:p>
            <a:pPr lvl="2"/>
            <a:r>
              <a:t>Simple transformations</a:t>
            </a:r>
          </a:p>
          <a:p>
            <a:pPr lvl="2"/>
            <a:r>
              <a:t>Histograms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Part13. Simple transformations</a:t>
            </a:r>
          </a:p>
        </p:txBody>
      </p:sp>
      <p:sp>
        <p:nvSpPr>
          <p:cNvPr id="3" name="Content Placeholder 2"/>
          <p:cNvSpPr>
            <a:spLocks noGrp="1"/>
          </p:cNvSpPr>
          <p:nvPr>
            <p:ph idx="1"/>
          </p:nvPr>
        </p:nvSpPr>
        <p:spPr/>
        <p:txBody>
          <a:bodyPr/>
          <a:lstStyle/>
          <a:p>
            <a:pPr lvl="0" indent="0">
              <a:buNone/>
            </a:pPr>
            <a:r>
              <a:rPr>
                <a:latin typeface="Courier"/>
              </a:rPr>
              <a:t>
data converted_units;
  set intro.fat2;
  ht_cm = round(ht * 2.54, 0.01);
  wt_kg = round(wt / 2.2, 0.01);
run;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Part13. Simple transformations</a:t>
            </a:r>
          </a:p>
        </p:txBody>
      </p:sp>
      <p:sp>
        <p:nvSpPr>
          <p:cNvPr id="3" name="Content Placeholder 2"/>
          <p:cNvSpPr>
            <a:spLocks noGrp="1"/>
          </p:cNvSpPr>
          <p:nvPr>
            <p:ph idx="1"/>
          </p:nvPr>
        </p:nvSpPr>
        <p:spPr/>
        <p:txBody>
          <a:bodyPr/>
          <a:lstStyle/>
          <a:p>
            <a:pPr lvl="0" indent="0">
              <a:buNone/>
            </a:pPr>
            <a:r>
              <a:rPr>
                <a:latin typeface="Courier"/>
              </a:rPr>
              <a:t>
proc print 
    data=converted_units(obs=10);
  var ht ht_cm wt wt_kg;
  title1 "Original and converted units";
run;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Part13. Simple transformations</a:t>
            </a:r>
          </a:p>
        </p:txBody>
      </p:sp>
      <p:pic>
        <p:nvPicPr>
          <p:cNvPr id="3" name="Picture 1" descr="../images/5507-02-simon-continuous-variables_16.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16. proc print.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Part14. Display a histogram</a:t>
            </a:r>
          </a:p>
        </p:txBody>
      </p:sp>
      <p:sp>
        <p:nvSpPr>
          <p:cNvPr id="3" name="Content Placeholder 2"/>
          <p:cNvSpPr>
            <a:spLocks noGrp="1"/>
          </p:cNvSpPr>
          <p:nvPr>
            <p:ph idx="1"/>
          </p:nvPr>
        </p:nvSpPr>
        <p:spPr/>
        <p:txBody>
          <a:bodyPr/>
          <a:lstStyle/>
          <a:p>
            <a:pPr lvl="0" indent="0">
              <a:buNone/>
            </a:pPr>
            <a:r>
              <a:rPr>
                <a:latin typeface="Courier"/>
              </a:rPr>
              <a:t>
proc sgplot
    data=intro.fat2;
  histogram ht;
  title1 "Histogram with default bins";
run;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Part14. Display a histogram</a:t>
            </a:r>
          </a:p>
        </p:txBody>
      </p:sp>
      <p:pic>
        <p:nvPicPr>
          <p:cNvPr id="3" name="Picture 1" descr="../images/5507-02-simon-continuous-variables_17.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17. proc sgplot.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Rules for variable names (1/2)</a:t>
            </a:r>
          </a:p>
        </p:txBody>
      </p:sp>
      <p:sp>
        <p:nvSpPr>
          <p:cNvPr id="3" name="Content Placeholder 2"/>
          <p:cNvSpPr>
            <a:spLocks noGrp="1"/>
          </p:cNvSpPr>
          <p:nvPr>
            <p:ph idx="1"/>
          </p:nvPr>
        </p:nvSpPr>
        <p:spPr/>
        <p:txBody>
          <a:bodyPr/>
          <a:lstStyle/>
          <a:p>
            <a:pPr lvl="1"/>
            <a:r>
              <a:t>Can use mix of</a:t>
            </a:r>
          </a:p>
          <a:p>
            <a:pPr lvl="2"/>
            <a:r>
              <a:t>letters (A-Z, a-z),</a:t>
            </a:r>
          </a:p>
          <a:p>
            <a:pPr lvl="2"/>
            <a:r>
              <a:t>numbers (0-9)</a:t>
            </a:r>
          </a:p>
          <a:p>
            <a:pPr lvl="2"/>
            <a:r>
              <a:t>underscore (_)</a:t>
            </a:r>
          </a:p>
          <a:p>
            <a:pPr lvl="2"/>
            <a:r>
              <a:t>no blanks, no symbols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Part15. Revised histogram with narrow bins</a:t>
            </a:r>
          </a:p>
        </p:txBody>
      </p:sp>
      <p:sp>
        <p:nvSpPr>
          <p:cNvPr id="3" name="Content Placeholder 2"/>
          <p:cNvSpPr>
            <a:spLocks noGrp="1"/>
          </p:cNvSpPr>
          <p:nvPr>
            <p:ph idx="1"/>
          </p:nvPr>
        </p:nvSpPr>
        <p:spPr/>
        <p:txBody>
          <a:bodyPr/>
          <a:lstStyle/>
          <a:p>
            <a:pPr lvl="0" indent="0">
              <a:buNone/>
            </a:pPr>
            <a:r>
              <a:rPr>
                <a:latin typeface="Courier"/>
              </a:rPr>
              <a:t>
proc sgplot
    data=intro.fat2;
  histogram ht / binstart=60 binwidth=1;
  title "Histogram with narrow bins";
run;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Part15. Revised histogram with narrow bins</a:t>
            </a:r>
          </a:p>
        </p:txBody>
      </p:sp>
      <p:pic>
        <p:nvPicPr>
          <p:cNvPr id="3" name="Picture 1" descr="../images/5507-02-simon-continuous-variables_18.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18. proc sgplot.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Part16. Revised histogram with wide bins</a:t>
            </a:r>
          </a:p>
        </p:txBody>
      </p:sp>
      <p:sp>
        <p:nvSpPr>
          <p:cNvPr id="3" name="Content Placeholder 2"/>
          <p:cNvSpPr>
            <a:spLocks noGrp="1"/>
          </p:cNvSpPr>
          <p:nvPr>
            <p:ph idx="1"/>
          </p:nvPr>
        </p:nvSpPr>
        <p:spPr/>
        <p:txBody>
          <a:bodyPr/>
          <a:lstStyle/>
          <a:p>
            <a:pPr lvl="0" indent="0">
              <a:buNone/>
            </a:pPr>
            <a:r>
              <a:rPr>
                <a:latin typeface="Courier"/>
              </a:rPr>
              <a:t>
proc sgplot
    data=intro.fat2;
  histogram ht / binstart=60 binwidth=5;
  title "Histogram with wide bins";
run;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Part16. Revised histogram with wide bins</a:t>
            </a:r>
          </a:p>
        </p:txBody>
      </p:sp>
      <p:pic>
        <p:nvPicPr>
          <p:cNvPr id="3" name="Picture 1" descr="../images/5507-02-simon-continuous-variables_19.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19. proc sgplot.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#4</a:t>
            </a:r>
          </a:p>
        </p:txBody>
      </p:sp>
      <p:sp>
        <p:nvSpPr>
          <p:cNvPr id="3" name="Content Placeholder 2"/>
          <p:cNvSpPr>
            <a:spLocks noGrp="1"/>
          </p:cNvSpPr>
          <p:nvPr>
            <p:ph idx="1"/>
          </p:nvPr>
        </p:nvSpPr>
        <p:spPr/>
        <p:txBody>
          <a:bodyPr/>
          <a:lstStyle/>
          <a:p>
            <a:pPr lvl="1"/>
            <a:r>
              <a:t>What have you learned</a:t>
            </a:r>
          </a:p>
          <a:p>
            <a:pPr lvl="2"/>
            <a:r>
              <a:t>Simple transformations</a:t>
            </a:r>
          </a:p>
          <a:p>
            <a:pPr lvl="2"/>
            <a:r>
              <a:t>Histograms</a:t>
            </a:r>
          </a:p>
          <a:p>
            <a:pPr lvl="1"/>
            <a:r>
              <a:t>What’s next</a:t>
            </a:r>
          </a:p>
          <a:p>
            <a:pPr lvl="2"/>
            <a:r>
              <a:t>Correlations</a:t>
            </a:r>
          </a:p>
          <a:p>
            <a:pPr lvl="2"/>
            <a:r>
              <a:t>Scatterplots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Correlations</a:t>
            </a:r>
          </a:p>
        </p:txBody>
      </p:sp>
      <p:sp>
        <p:nvSpPr>
          <p:cNvPr id="3" name="Content Placeholder 2"/>
          <p:cNvSpPr>
            <a:spLocks noGrp="1"/>
          </p:cNvSpPr>
          <p:nvPr>
            <p:ph idx="1"/>
          </p:nvPr>
        </p:nvSpPr>
        <p:spPr/>
        <p:txBody>
          <a:bodyPr/>
          <a:lstStyle/>
          <a:p>
            <a:pPr lvl="1"/>
            <a:r>
              <a:t>Informal interpretation</a:t>
            </a:r>
          </a:p>
          <a:p>
            <a:pPr lvl="2"/>
            <a:r>
              <a:t>between +0.7 and +1.0: strong positive association</a:t>
            </a:r>
          </a:p>
          <a:p>
            <a:pPr lvl="2"/>
            <a:r>
              <a:t>between +0.3 and +0.7: weak positive association</a:t>
            </a:r>
          </a:p>
          <a:p>
            <a:pPr lvl="2"/>
            <a:r>
              <a:t>between -0.3 and +0.3: little or no association</a:t>
            </a:r>
          </a:p>
          <a:p>
            <a:pPr lvl="2"/>
            <a:r>
              <a:t>between -0.3 and -0.7: weak positive association</a:t>
            </a:r>
          </a:p>
          <a:p>
            <a:pPr lvl="2"/>
            <a:r>
              <a:t>between -0.7 and -1.0: strong negative association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Part17. Calculate correlations</a:t>
            </a:r>
          </a:p>
        </p:txBody>
      </p:sp>
      <p:sp>
        <p:nvSpPr>
          <p:cNvPr id="3" name="Content Placeholder 2"/>
          <p:cNvSpPr>
            <a:spLocks noGrp="1"/>
          </p:cNvSpPr>
          <p:nvPr>
            <p:ph idx="1"/>
          </p:nvPr>
        </p:nvSpPr>
        <p:spPr/>
        <p:txBody>
          <a:bodyPr/>
          <a:lstStyle/>
          <a:p>
            <a:pPr lvl="0" indent="0">
              <a:buNone/>
            </a:pPr>
            <a:r>
              <a:rPr>
                <a:latin typeface="Courier"/>
              </a:rPr>
              <a:t>
proc corr
    data=intro.fat2
    noprob nosimple;
  var fat_brozek fat_siri;
  with neck -- wrist;
  title "Correlation matrix";
run;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Part17. Calculate correlations</a:t>
            </a:r>
          </a:p>
        </p:txBody>
      </p:sp>
      <p:pic>
        <p:nvPicPr>
          <p:cNvPr id="3" name="Picture 1" descr="../images/5507-02-simon-continuous-variables_20.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20. proc corr (1 of 2).</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Part17. Calculate correlations</a:t>
            </a:r>
          </a:p>
        </p:txBody>
      </p:sp>
      <p:pic>
        <p:nvPicPr>
          <p:cNvPr id="3" name="Picture 1" descr="../images/5507-02-simon-continuous-variables_21.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21. proc corr (2 of 2).</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Part18. Save the correlations in a separate data file.</a:t>
            </a:r>
          </a:p>
        </p:txBody>
      </p:sp>
      <p:sp>
        <p:nvSpPr>
          <p:cNvPr id="3" name="Content Placeholder 2"/>
          <p:cNvSpPr>
            <a:spLocks noGrp="1"/>
          </p:cNvSpPr>
          <p:nvPr>
            <p:ph idx="1"/>
          </p:nvPr>
        </p:nvSpPr>
        <p:spPr/>
        <p:txBody>
          <a:bodyPr/>
          <a:lstStyle/>
          <a:p>
            <a:pPr lvl="0" indent="0">
              <a:buNone/>
            </a:pPr>
            <a:r>
              <a:rPr>
                <a:latin typeface="Courier"/>
              </a:rPr>
              <a:t>
proc corr
    data=intro.fat2
    noprint
    outp=correlations;
  var fat_brozek fat_siri;
  with neck -- wrist;
run;
proc print 
    data=correlations;
  title "Correlation matrix output to a data set";
run;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Rules for variable names (2/2)</a:t>
            </a:r>
          </a:p>
        </p:txBody>
      </p:sp>
      <p:sp>
        <p:nvSpPr>
          <p:cNvPr id="3" name="Content Placeholder 2"/>
          <p:cNvSpPr>
            <a:spLocks noGrp="1"/>
          </p:cNvSpPr>
          <p:nvPr>
            <p:ph idx="1"/>
          </p:nvPr>
        </p:nvSpPr>
        <p:spPr/>
        <p:txBody>
          <a:bodyPr/>
          <a:lstStyle/>
          <a:p>
            <a:pPr lvl="1"/>
            <a:r>
              <a:t>Can’t start with a number</a:t>
            </a:r>
          </a:p>
          <a:p>
            <a:pPr lvl="2"/>
            <a:r>
              <a:t>“a1” but not “1a”</a:t>
            </a:r>
          </a:p>
          <a:p>
            <a:pPr lvl="1"/>
            <a:r>
              <a:t>Capitalization not important</a:t>
            </a:r>
          </a:p>
          <a:p>
            <a:pPr lvl="2"/>
            <a:r>
              <a:t>BMI, Bmi, bmi are same</a:t>
            </a:r>
          </a:p>
          <a:p>
            <a:pPr lvl="1"/>
            <a:r>
              <a:t>Up to 32 characters in length</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Part18. Save the correlations in a separate data file.</a:t>
            </a:r>
          </a:p>
        </p:txBody>
      </p:sp>
      <p:pic>
        <p:nvPicPr>
          <p:cNvPr id="3" name="Picture 1" descr="../images/5507-02-simon-continuous-variables_22.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22. proc print (1 of 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Part18. Save the correlations in a separate data file.</a:t>
            </a:r>
          </a:p>
        </p:txBody>
      </p:sp>
      <p:pic>
        <p:nvPicPr>
          <p:cNvPr id="3" name="Picture 1" descr="../images/5507-02-simon-continuous-variables_23.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23. proc print (2 of 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Part19. Modify these correlations.</a:t>
            </a:r>
          </a:p>
        </p:txBody>
      </p:sp>
      <p:sp>
        <p:nvSpPr>
          <p:cNvPr id="3" name="Content Placeholder 2"/>
          <p:cNvSpPr>
            <a:spLocks noGrp="1"/>
          </p:cNvSpPr>
          <p:nvPr>
            <p:ph idx="1"/>
          </p:nvPr>
        </p:nvSpPr>
        <p:spPr/>
        <p:txBody>
          <a:bodyPr/>
          <a:lstStyle/>
          <a:p>
            <a:pPr lvl="0" indent="0">
              <a:buNone/>
            </a:pPr>
            <a:r>
              <a:rPr>
                <a:latin typeface="Courier"/>
              </a:rPr>
              <a:t>
data correlations;
  set correlations;
  if _type_="CORR";
  drop _type_;
  fat_brozek=round(100*fat_brozek);
  fat_siri=round(100*fat_siri);
run;
proc sort
    data=correlations;
  by descending fat_brozek;
run;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Part20. Print the modified correlations.</a:t>
            </a:r>
          </a:p>
        </p:txBody>
      </p:sp>
      <p:sp>
        <p:nvSpPr>
          <p:cNvPr id="3" name="Content Placeholder 2"/>
          <p:cNvSpPr>
            <a:spLocks noGrp="1"/>
          </p:cNvSpPr>
          <p:nvPr>
            <p:ph idx="1"/>
          </p:nvPr>
        </p:nvSpPr>
        <p:spPr/>
        <p:txBody>
          <a:bodyPr/>
          <a:lstStyle/>
          <a:p>
            <a:pPr lvl="0" indent="0">
              <a:buNone/>
            </a:pPr>
            <a:r>
              <a:rPr>
                <a:latin typeface="Courier"/>
              </a:rPr>
              <a:t>
proc print 
    data=correlations;
  title "Rounded and re-ordered correlation matrix";
run;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Part20. Print the modified correlations.</a:t>
            </a:r>
          </a:p>
        </p:txBody>
      </p:sp>
      <p:pic>
        <p:nvPicPr>
          <p:cNvPr id="3" name="Picture 1" descr="../images/5507-02-simon-continuous-variables_24.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24. proc print.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Part21. Draw a scatterplot.</a:t>
            </a:r>
          </a:p>
        </p:txBody>
      </p:sp>
      <p:sp>
        <p:nvSpPr>
          <p:cNvPr id="3" name="Content Placeholder 2"/>
          <p:cNvSpPr>
            <a:spLocks noGrp="1"/>
          </p:cNvSpPr>
          <p:nvPr>
            <p:ph idx="1"/>
          </p:nvPr>
        </p:nvSpPr>
        <p:spPr/>
        <p:txBody>
          <a:bodyPr/>
          <a:lstStyle/>
          <a:p>
            <a:pPr lvl="0" indent="0">
              <a:buNone/>
            </a:pPr>
            <a:r>
              <a:rPr>
                <a:latin typeface="Courier"/>
              </a:rPr>
              <a:t>
proc sgplot
    data=intro.fat2;
  scatter x=abdomen y=fat_brozek;
  title1 "Simple scatterplot";
run;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Part21. Draw a scatterplot.</a:t>
            </a:r>
          </a:p>
        </p:txBody>
      </p:sp>
      <p:pic>
        <p:nvPicPr>
          <p:cNvPr id="3" name="Picture 1" descr="../images/5507-02-simon-continuous-variables_25.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25. proc sgplot.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Part22. Adding linear trend line.</a:t>
            </a:r>
          </a:p>
        </p:txBody>
      </p:sp>
      <p:sp>
        <p:nvSpPr>
          <p:cNvPr id="3" name="Content Placeholder 2"/>
          <p:cNvSpPr>
            <a:spLocks noGrp="1"/>
          </p:cNvSpPr>
          <p:nvPr>
            <p:ph idx="1"/>
          </p:nvPr>
        </p:nvSpPr>
        <p:spPr/>
        <p:txBody>
          <a:bodyPr/>
          <a:lstStyle/>
          <a:p>
            <a:pPr lvl="0" indent="0">
              <a:buNone/>
            </a:pPr>
            <a:r>
              <a:rPr>
                <a:latin typeface="Courier"/>
              </a:rPr>
              <a:t>
proc sgplot
    data=intro.fat2;
  scatter x=abdomen y=fat_brozek;
  reg x=abdomen y=fat_brozek;
  title2 "with linear trend";
run;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Part22. Adding linear trend line.</a:t>
            </a:r>
          </a:p>
        </p:txBody>
      </p:sp>
      <p:pic>
        <p:nvPicPr>
          <p:cNvPr id="3" name="Picture 1" descr="../images/5507-02-simon-continuous-variables_26.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26. proc sgplot.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Part23. Adding a smooth curve.</a:t>
            </a:r>
          </a:p>
        </p:txBody>
      </p:sp>
      <p:sp>
        <p:nvSpPr>
          <p:cNvPr id="3" name="Content Placeholder 2"/>
          <p:cNvSpPr>
            <a:spLocks noGrp="1"/>
          </p:cNvSpPr>
          <p:nvPr>
            <p:ph idx="1"/>
          </p:nvPr>
        </p:nvSpPr>
        <p:spPr/>
        <p:txBody>
          <a:bodyPr/>
          <a:lstStyle/>
          <a:p>
            <a:pPr lvl="0" indent="0">
              <a:buNone/>
            </a:pPr>
            <a:r>
              <a:rPr>
                <a:latin typeface="Courier"/>
              </a:rPr>
              <a:t>
proc sgplot
    data=intro.fat2;
  scatter x=abdomen y=fat_brozek;
  pbspline x=abdomen y=fat_brozek;
  title2 "with a smooth curve";
run;
ods pdf close;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Recommendations for variable names (1/2)</a:t>
            </a:r>
          </a:p>
        </p:txBody>
      </p:sp>
      <p:sp>
        <p:nvSpPr>
          <p:cNvPr id="3" name="Content Placeholder 2"/>
          <p:cNvSpPr>
            <a:spLocks noGrp="1"/>
          </p:cNvSpPr>
          <p:nvPr>
            <p:ph idx="1"/>
          </p:nvPr>
        </p:nvSpPr>
        <p:spPr/>
        <p:txBody>
          <a:bodyPr/>
          <a:lstStyle/>
          <a:p>
            <a:pPr lvl="1"/>
            <a:r>
              <a:t>Avoid generic names (x1, var01, etc.)</a:t>
            </a:r>
          </a:p>
          <a:p>
            <a:pPr lvl="1"/>
            <a:r>
              <a:t>Keep it short</a:t>
            </a:r>
          </a:p>
          <a:p>
            <a:pPr lvl="2"/>
            <a:r>
              <a:t>Use commonly known abbreviations…</a:t>
            </a:r>
          </a:p>
          <a:p>
            <a:pPr lvl="2"/>
            <a:r>
              <a:t>…but nothing cryptic</a:t>
            </a:r>
          </a:p>
          <a:p>
            <a:pPr lvl="1"/>
            <a:r>
              <a:t>Use all lower case (age, not AGE or Age)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Part23. Adding a smooth curve.</a:t>
            </a:r>
          </a:p>
        </p:txBody>
      </p:sp>
      <p:pic>
        <p:nvPicPr>
          <p:cNvPr id="3" name="Picture 1" descr="../images/5507-02-simon-continuous-variables_27.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27. proc sgplot.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Don’t forget!</a:t>
            </a:r>
          </a:p>
        </p:txBody>
      </p:sp>
      <p:sp>
        <p:nvSpPr>
          <p:cNvPr id="3" name="Content Placeholder 2"/>
          <p:cNvSpPr>
            <a:spLocks noGrp="1"/>
          </p:cNvSpPr>
          <p:nvPr>
            <p:ph idx="1"/>
          </p:nvPr>
        </p:nvSpPr>
        <p:spPr/>
        <p:txBody>
          <a:bodyPr/>
          <a:lstStyle/>
          <a:p>
            <a:pPr lvl="0" indent="0">
              <a:buNone/>
            </a:pPr>
            <a:r>
              <a:rPr>
                <a:latin typeface="Courier"/>
              </a:rPr>
              <a:t>ods pdf close;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lstStyle/>
          <a:p>
            <a:pPr lvl="1"/>
            <a:r>
              <a:t>What have you learned</a:t>
            </a:r>
          </a:p>
          <a:p>
            <a:pPr lvl="2"/>
            <a:r>
              <a:t>Using variable labels</a:t>
            </a:r>
          </a:p>
          <a:p>
            <a:pPr lvl="2"/>
            <a:r>
              <a:t>Printing a small piece of data</a:t>
            </a:r>
          </a:p>
          <a:p>
            <a:pPr lvl="2"/>
            <a:r>
              <a:t>Simple descriptive statistics</a:t>
            </a:r>
          </a:p>
          <a:p>
            <a:pPr lvl="2"/>
            <a:r>
              <a:t>Printing row with smallest/largest value</a:t>
            </a:r>
          </a:p>
          <a:p>
            <a:pPr lvl="2"/>
            <a:r>
              <a:t>Missing value logic</a:t>
            </a:r>
          </a:p>
          <a:p>
            <a:pPr lvl="2"/>
            <a:r>
              <a:t>Simple transformations</a:t>
            </a:r>
          </a:p>
          <a:p>
            <a:pPr lvl="2"/>
            <a:r>
              <a:t>Histograms</a:t>
            </a:r>
          </a:p>
          <a:p>
            <a:pPr lvl="2"/>
            <a:r>
              <a:t>Correlations</a:t>
            </a:r>
          </a:p>
          <a:p>
            <a:pPr lvl="2"/>
            <a:r>
              <a:t>Scatterplots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Recommendations for variable names (2/2)</a:t>
            </a:r>
          </a:p>
        </p:txBody>
      </p:sp>
      <p:sp>
        <p:nvSpPr>
          <p:cNvPr id="3" name="Content Placeholder 2"/>
          <p:cNvSpPr>
            <a:spLocks noGrp="1"/>
          </p:cNvSpPr>
          <p:nvPr>
            <p:ph idx="1"/>
          </p:nvPr>
        </p:nvSpPr>
        <p:spPr/>
        <p:txBody>
          <a:bodyPr/>
          <a:lstStyle/>
          <a:p>
            <a:pPr lvl="1"/>
            <a:r>
              <a:t>Separate words with underscores</a:t>
            </a:r>
          </a:p>
          <a:p>
            <a:pPr lvl="2"/>
            <a:r>
              <a:t>fat_brozek, not fatbrozek</a:t>
            </a:r>
          </a:p>
          <a:p>
            <a:pPr lvl="1"/>
            <a:r>
              <a:t>Alternative: CamelCase</a:t>
            </a:r>
          </a:p>
          <a:p>
            <a:pPr lvl="2"/>
            <a:r>
              <a:t>FatBrozek</a:t>
            </a:r>
          </a:p>
          <a:p>
            <a:pPr lvl="1"/>
            <a:r>
              <a:t>Caution: Writer’s Exchange website</a:t>
            </a:r>
          </a:p>
          <a:p>
            <a:pPr lvl="2"/>
            <a:r>
              <a:t>www.writersexchange.com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7198</Words>
  <Application>Microsoft Office PowerPoint</Application>
  <PresentationFormat>Widescreen</PresentationFormat>
  <Paragraphs>518</Paragraphs>
  <Slides>82</Slides>
  <Notes>63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Courier</vt:lpstr>
      <vt:lpstr>Office Theme</vt:lpstr>
      <vt:lpstr>Introduction to SAS, Working with continuous variables</vt:lpstr>
      <vt:lpstr>Overview</vt:lpstr>
      <vt:lpstr>Review definitions</vt:lpstr>
      <vt:lpstr>Semicolons are important</vt:lpstr>
      <vt:lpstr>Example of stretching statement across multiple lines.</vt:lpstr>
      <vt:lpstr>Rules for variable names (1/2)</vt:lpstr>
      <vt:lpstr>Rules for variable names (2/2)</vt:lpstr>
      <vt:lpstr>Recommendations for variable names (1/2)</vt:lpstr>
      <vt:lpstr>Recommendations for variable names (2/2)</vt:lpstr>
      <vt:lpstr>SAS variable labels (1/2)</vt:lpstr>
      <vt:lpstr>SAS variable labels (2/2)</vt:lpstr>
      <vt:lpstr>Break #1</vt:lpstr>
      <vt:lpstr>SAS Code: Part01. Documentation header</vt:lpstr>
      <vt:lpstr>SAS Code: Part02. Tell SAS where to find and store things.</vt:lpstr>
      <vt:lpstr>SAS Code: Part02. Tell SAS where to find and store things.</vt:lpstr>
      <vt:lpstr>SAS Code: Part03. Read in your data</vt:lpstr>
      <vt:lpstr>SAS Code: Part03. Read in your data</vt:lpstr>
      <vt:lpstr>SAS Code: Part03. Read in your data</vt:lpstr>
      <vt:lpstr>SAS Code: Part04. Add variable labels</vt:lpstr>
      <vt:lpstr>SAS Code: Part04. Add variable labels</vt:lpstr>
      <vt:lpstr>SAS Code: Part04. Add variable labels</vt:lpstr>
      <vt:lpstr>SAS Code: Part04. Add variable labels</vt:lpstr>
      <vt:lpstr>SAS Code: Part04. Add variable labels</vt:lpstr>
      <vt:lpstr>SAS Code: Part05. Print a small piece of the data</vt:lpstr>
      <vt:lpstr>SAS output: Part05. Print a small piece of the data</vt:lpstr>
      <vt:lpstr>SAS Code: Part05. Print a small piece of the data</vt:lpstr>
      <vt:lpstr>SAS output: Part05. Print a small piece of the data</vt:lpstr>
      <vt:lpstr>SAS output: Part05. Print a small piece of the data</vt:lpstr>
      <vt:lpstr>SAS output: Part05. Print a small piece of the data</vt:lpstr>
      <vt:lpstr>SAS output: Part05. Print a small piece of the data</vt:lpstr>
      <vt:lpstr>Break #2</vt:lpstr>
      <vt:lpstr>SAS Code: Part06. Calculate simple statistics for ht</vt:lpstr>
      <vt:lpstr>SAS output: Part06. Calculate simple statistics for ht</vt:lpstr>
      <vt:lpstr>SAS Code: Part07. Look at smallest value</vt:lpstr>
      <vt:lpstr>SAS Code: Part07. Look at smallest value</vt:lpstr>
      <vt:lpstr>SAS output: Part07. Look at smallest value</vt:lpstr>
      <vt:lpstr>SAS Code: Part08. Look at the largest value</vt:lpstr>
      <vt:lpstr>SAS Code: Part08. Look at the largest value</vt:lpstr>
      <vt:lpstr>SAS output: Part08. Look at the largest value</vt:lpstr>
      <vt:lpstr>SAS Code: Part09. Removing the entire row</vt:lpstr>
      <vt:lpstr>SAS Code: Part09. Removing the entire row</vt:lpstr>
      <vt:lpstr>SAS output: Part09. Removing the entire row</vt:lpstr>
      <vt:lpstr>SAS output: Part09. Removing the entire row</vt:lpstr>
      <vt:lpstr>SAS output: Part09. Removing the entire row</vt:lpstr>
      <vt:lpstr>SAS output: Part09. Removing the entire row</vt:lpstr>
      <vt:lpstr>SAS output: Part09. Removing the entire row</vt:lpstr>
      <vt:lpstr>PowerPoint Presentation</vt:lpstr>
      <vt:lpstr>SAS Code: Part10. Converting the outlier to a missing value</vt:lpstr>
      <vt:lpstr>SAS Code: Part11. Faulty approach for filtering out negative values</vt:lpstr>
      <vt:lpstr>SAS output: Part11. Faulty approach for filtering out negative values</vt:lpstr>
      <vt:lpstr>The proper way to search for negative ht values</vt:lpstr>
      <vt:lpstr>SAS Code: Part12. Counting missing values</vt:lpstr>
      <vt:lpstr>SAS output: Part12. Counting missing values</vt:lpstr>
      <vt:lpstr>Break #3</vt:lpstr>
      <vt:lpstr>SAS Code: Part13. Simple transformations</vt:lpstr>
      <vt:lpstr>SAS Code: Part13. Simple transformations</vt:lpstr>
      <vt:lpstr>SAS output: Part13. Simple transformations</vt:lpstr>
      <vt:lpstr>SAS Code: Part14. Display a histogram</vt:lpstr>
      <vt:lpstr>SAS output: Part14. Display a histogram</vt:lpstr>
      <vt:lpstr>SAS Code: Part15. Revised histogram with narrow bins</vt:lpstr>
      <vt:lpstr>SAS output: Part15. Revised histogram with narrow bins</vt:lpstr>
      <vt:lpstr>SAS Code: Part16. Revised histogram with wide bins</vt:lpstr>
      <vt:lpstr>SAS output: Part16. Revised histogram with wide bins</vt:lpstr>
      <vt:lpstr>Break #4</vt:lpstr>
      <vt:lpstr>Correlations</vt:lpstr>
      <vt:lpstr>SAS Code: Part17. Calculate correlations</vt:lpstr>
      <vt:lpstr>SAS output: Part17. Calculate correlations</vt:lpstr>
      <vt:lpstr>SAS output: Part17. Calculate correlations</vt:lpstr>
      <vt:lpstr>SAS Code: Part18. Save the correlations in a separate data file.</vt:lpstr>
      <vt:lpstr>SAS output: Part18. Save the correlations in a separate data file.</vt:lpstr>
      <vt:lpstr>SAS output: Part18. Save the correlations in a separate data file.</vt:lpstr>
      <vt:lpstr>SAS Code: Part19. Modify these correlations.</vt:lpstr>
      <vt:lpstr>SAS Code: Part20. Print the modified correlations.</vt:lpstr>
      <vt:lpstr>SAS output: Part20. Print the modified correlations.</vt:lpstr>
      <vt:lpstr>SAS Code: Part21. Draw a scatterplot.</vt:lpstr>
      <vt:lpstr>SAS output: Part21. Draw a scatterplot.</vt:lpstr>
      <vt:lpstr>SAS Code: Part22. Adding linear trend line.</vt:lpstr>
      <vt:lpstr>SAS output: Part22. Adding linear trend line.</vt:lpstr>
      <vt:lpstr>SAS Code: Part23. Adding a smooth curve.</vt:lpstr>
      <vt:lpstr>SAS output: Part23. Adding a smooth curve.</vt:lpstr>
      <vt:lpstr>Don’t forget!</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 Working with continuous variables</dc:title>
  <dc:creator>Steve Simon</dc:creator>
  <cp:keywords/>
  <cp:lastModifiedBy>Simon, Stephen D.</cp:lastModifiedBy>
  <cp:revision>1</cp:revision>
  <dcterms:created xsi:type="dcterms:W3CDTF">2022-06-17T20:37:31Z</dcterms:created>
  <dcterms:modified xsi:type="dcterms:W3CDTF">2022-06-17T20:42:29Z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2021-05-30</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