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notesMaster" Target="notesMasters/notesMaster1.xml" /><Relationship Id="rId82" Type="http://schemas.openxmlformats.org/officeDocument/2006/relationships/tableStyles" Target="tableStyles.xml" /><Relationship Id="rId81" Type="http://schemas.openxmlformats.org/officeDocument/2006/relationships/theme" Target="theme/theme1.xml" /><Relationship Id="rId1" Type="http://schemas.openxmlformats.org/officeDocument/2006/relationships/slideMaster" Target="slideMasters/slideMaster1.xml" /><Relationship Id="rId80" Type="http://schemas.openxmlformats.org/officeDocument/2006/relationships/viewProps" Target="viewProps.xml" /><Relationship Id="rId7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about</a:t>
            </a:r>
            <a:r>
              <a:rPr/>
              <a:t> </a:t>
            </a:r>
            <a:r>
              <a:rPr/>
              <a:t>reproducible</a:t>
            </a:r>
            <a:r>
              <a:rPr/>
              <a:t> </a:t>
            </a:r>
            <a:r>
              <a:rPr/>
              <a:t>research.</a:t>
            </a:r>
            <a:r>
              <a:rPr/>
              <a:t> </a:t>
            </a:r>
            <a:r>
              <a:rPr/>
              <a:t>This</a:t>
            </a:r>
            <a:r>
              <a:rPr/>
              <a:t> </a:t>
            </a:r>
            <a:r>
              <a:rPr/>
              <a:t>is</a:t>
            </a:r>
            <a:r>
              <a:rPr/>
              <a:t> </a:t>
            </a:r>
            <a:r>
              <a:rPr/>
              <a:t>research</a:t>
            </a:r>
            <a:r>
              <a:rPr/>
              <a:t> </a:t>
            </a:r>
            <a:r>
              <a:rPr/>
              <a:t>that</a:t>
            </a:r>
            <a:r>
              <a:rPr/>
              <a:t> </a:t>
            </a:r>
            <a:r>
              <a:rPr/>
              <a:t>will</a:t>
            </a:r>
            <a:r>
              <a:rPr/>
              <a:t> </a:t>
            </a:r>
            <a:r>
              <a:rPr/>
              <a:t>help</a:t>
            </a:r>
            <a:r>
              <a:rPr/>
              <a:t> </a:t>
            </a:r>
            <a:r>
              <a:rPr/>
              <a:t>you</a:t>
            </a:r>
            <a:r>
              <a:rPr/>
              <a:t> </a:t>
            </a:r>
            <a:r>
              <a:rPr/>
              <a:t>if</a:t>
            </a:r>
            <a:r>
              <a:rPr/>
              <a:t> </a:t>
            </a:r>
            <a:r>
              <a:rPr/>
              <a:t>you</a:t>
            </a:r>
            <a:r>
              <a:rPr/>
              <a:t> </a:t>
            </a:r>
            <a:r>
              <a:rPr/>
              <a:t>are</a:t>
            </a:r>
            <a:r>
              <a:rPr/>
              <a:t> </a:t>
            </a:r>
            <a:r>
              <a:rPr/>
              <a:t>reviewinng</a:t>
            </a:r>
            <a:r>
              <a:rPr/>
              <a:t> </a:t>
            </a:r>
            <a:r>
              <a:rPr/>
              <a:t>your</a:t>
            </a:r>
            <a:r>
              <a:rPr/>
              <a:t> </a:t>
            </a:r>
            <a:r>
              <a:rPr/>
              <a:t>code</a:t>
            </a:r>
            <a:r>
              <a:rPr/>
              <a:t> </a:t>
            </a:r>
            <a:r>
              <a:rPr/>
              <a:t>from</a:t>
            </a:r>
            <a:r>
              <a:rPr/>
              <a:t> </a:t>
            </a:r>
            <a:r>
              <a:rPr/>
              <a:t>a</a:t>
            </a:r>
            <a:r>
              <a:rPr/>
              <a:t> </a:t>
            </a:r>
            <a:r>
              <a:rPr/>
              <a:t>data</a:t>
            </a:r>
            <a:r>
              <a:rPr/>
              <a:t> </a:t>
            </a:r>
            <a:r>
              <a:rPr/>
              <a:t>analysis</a:t>
            </a:r>
            <a:r>
              <a:rPr/>
              <a:t> </a:t>
            </a:r>
            <a:r>
              <a:rPr/>
              <a:t>you</a:t>
            </a:r>
            <a:r>
              <a:rPr/>
              <a:t> </a:t>
            </a:r>
            <a:r>
              <a:rPr/>
              <a:t>ran</a:t>
            </a:r>
            <a:r>
              <a:rPr/>
              <a:t> </a:t>
            </a:r>
            <a:r>
              <a:rPr/>
              <a:t>six</a:t>
            </a:r>
            <a:r>
              <a:rPr/>
              <a:t> </a:t>
            </a:r>
            <a:r>
              <a:rPr/>
              <a:t>months</a:t>
            </a:r>
            <a:r>
              <a:rPr/>
              <a:t> </a:t>
            </a:r>
            <a:r>
              <a:rPr/>
              <a:t>ago.</a:t>
            </a:r>
            <a:r>
              <a:rPr/>
              <a:t> </a:t>
            </a:r>
            <a:r>
              <a:rPr/>
              <a:t>It</a:t>
            </a:r>
            <a:r>
              <a:rPr/>
              <a:t> </a:t>
            </a:r>
            <a:r>
              <a:rPr/>
              <a:t>will</a:t>
            </a:r>
            <a:r>
              <a:rPr/>
              <a:t> </a:t>
            </a:r>
            <a:r>
              <a:rPr/>
              <a:t>help</a:t>
            </a:r>
            <a:r>
              <a:rPr/>
              <a:t> </a:t>
            </a:r>
            <a:r>
              <a:rPr/>
              <a:t>when</a:t>
            </a:r>
            <a:r>
              <a:rPr/>
              <a:t> </a:t>
            </a:r>
            <a:r>
              <a:rPr/>
              <a:t>your</a:t>
            </a:r>
            <a:r>
              <a:rPr/>
              <a:t> </a:t>
            </a:r>
            <a:r>
              <a:rPr/>
              <a:t>collaborators</a:t>
            </a:r>
            <a:r>
              <a:rPr/>
              <a:t> </a:t>
            </a:r>
            <a:r>
              <a:rPr/>
              <a:t>give</a:t>
            </a:r>
            <a:r>
              <a:rPr/>
              <a:t> </a:t>
            </a:r>
            <a:r>
              <a:rPr/>
              <a:t>you</a:t>
            </a:r>
            <a:r>
              <a:rPr/>
              <a:t> </a:t>
            </a:r>
            <a:r>
              <a:rPr/>
              <a:t>a</a:t>
            </a:r>
            <a:r>
              <a:rPr/>
              <a:t> </a:t>
            </a:r>
            <a:r>
              <a:rPr/>
              <a:t>few</a:t>
            </a:r>
            <a:r>
              <a:rPr/>
              <a:t> </a:t>
            </a:r>
            <a:r>
              <a:rPr/>
              <a:t>minor</a:t>
            </a:r>
            <a:r>
              <a:rPr/>
              <a:t> </a:t>
            </a:r>
            <a:r>
              <a:rPr/>
              <a:t>changes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about</a:t>
            </a:r>
            <a:r>
              <a:rPr/>
              <a:t> </a:t>
            </a:r>
            <a:r>
              <a:rPr/>
              <a:t>software</a:t>
            </a:r>
            <a:r>
              <a:rPr/>
              <a:t> </a:t>
            </a:r>
            <a:r>
              <a:rPr/>
              <a:t>tools,</a:t>
            </a:r>
            <a:r>
              <a:rPr/>
              <a:t> </a:t>
            </a:r>
            <a:r>
              <a:rPr/>
              <a:t>but</a:t>
            </a:r>
            <a:r>
              <a:rPr/>
              <a:t> </a:t>
            </a:r>
            <a:r>
              <a:rPr/>
              <a:t>you</a:t>
            </a:r>
            <a:r>
              <a:rPr/>
              <a:t> </a:t>
            </a:r>
            <a:r>
              <a:rPr/>
              <a:t>don’t</a:t>
            </a:r>
            <a:r>
              <a:rPr/>
              <a:t> </a:t>
            </a:r>
            <a:r>
              <a:rPr/>
              <a:t>have</a:t>
            </a:r>
            <a:r>
              <a:rPr/>
              <a:t> </a:t>
            </a:r>
            <a:r>
              <a:rPr/>
              <a:t>to</a:t>
            </a:r>
            <a:r>
              <a:rPr/>
              <a:t> </a:t>
            </a:r>
            <a:r>
              <a:rPr/>
              <a:t>be</a:t>
            </a:r>
            <a:r>
              <a:rPr/>
              <a:t> </a:t>
            </a:r>
            <a:r>
              <a:rPr/>
              <a:t>a</a:t>
            </a:r>
            <a:r>
              <a:rPr/>
              <a:t> </a:t>
            </a:r>
            <a:r>
              <a:rPr/>
              <a:t>programmer</a:t>
            </a:r>
            <a:r>
              <a:rPr/>
              <a:t> </a:t>
            </a:r>
            <a:r>
              <a:rPr/>
              <a:t>to</a:t>
            </a:r>
            <a:r>
              <a:rPr/>
              <a:t> </a:t>
            </a:r>
            <a:r>
              <a:rPr/>
              <a:t>understand</a:t>
            </a:r>
            <a:r>
              <a:rPr/>
              <a:t> </a:t>
            </a:r>
            <a:r>
              <a:rPr/>
              <a:t>how</a:t>
            </a:r>
            <a:r>
              <a:rPr/>
              <a:t> </a:t>
            </a:r>
            <a:r>
              <a:rPr/>
              <a:t>to</a:t>
            </a:r>
            <a:r>
              <a:rPr/>
              <a:t> </a:t>
            </a:r>
            <a:r>
              <a:rPr/>
              <a:t>use</a:t>
            </a:r>
            <a:r>
              <a:rPr/>
              <a:t> </a:t>
            </a:r>
            <a:r>
              <a:rPr/>
              <a:t>these</a:t>
            </a:r>
            <a:r>
              <a:rPr/>
              <a:t> </a:t>
            </a:r>
            <a:r>
              <a:rPr/>
              <a:t>tools.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wrote</a:t>
            </a:r>
            <a:r>
              <a:rPr/>
              <a:t> </a:t>
            </a:r>
            <a:r>
              <a:rPr/>
              <a:t>about</a:t>
            </a:r>
            <a:r>
              <a:rPr/>
              <a:t> </a:t>
            </a:r>
            <a:r>
              <a:rPr/>
              <a:t>this</a:t>
            </a:r>
            <a:r>
              <a:rPr/>
              <a:t> </a:t>
            </a:r>
            <a:r>
              <a:rPr/>
              <a:t>issue</a:t>
            </a:r>
            <a:r>
              <a:rPr/>
              <a:t> </a:t>
            </a:r>
            <a:r>
              <a:rPr/>
              <a:t>in</a:t>
            </a:r>
            <a:r>
              <a:rPr/>
              <a:t> </a:t>
            </a:r>
            <a:r>
              <a:rPr/>
              <a:t>1999,</a:t>
            </a:r>
            <a:r>
              <a:rPr/>
              <a:t> </a:t>
            </a:r>
            <a:r>
              <a:rPr/>
              <a:t>but</a:t>
            </a:r>
            <a:r>
              <a:rPr/>
              <a:t> </a:t>
            </a:r>
            <a:r>
              <a:rPr/>
              <a:t>much</a:t>
            </a:r>
            <a:r>
              <a:rPr/>
              <a:t> </a:t>
            </a:r>
            <a:r>
              <a:rPr/>
              <a:t>of</a:t>
            </a:r>
            <a:r>
              <a:rPr/>
              <a:t> </a:t>
            </a:r>
            <a:r>
              <a:rPr/>
              <a:t>the</a:t>
            </a:r>
            <a:r>
              <a:rPr/>
              <a:t> </a:t>
            </a:r>
            <a:r>
              <a:rPr/>
              <a:t>advice</a:t>
            </a:r>
            <a:r>
              <a:rPr/>
              <a:t> </a:t>
            </a:r>
            <a:r>
              <a:rPr/>
              <a:t>I</a:t>
            </a:r>
            <a:r>
              <a:rPr/>
              <a:t> </a:t>
            </a:r>
            <a:r>
              <a:rPr/>
              <a:t>offered</a:t>
            </a:r>
            <a:r>
              <a:rPr/>
              <a:t> </a:t>
            </a:r>
            <a:r>
              <a:rPr/>
              <a:t>back</a:t>
            </a:r>
            <a:r>
              <a:rPr/>
              <a:t> </a:t>
            </a:r>
            <a:r>
              <a:rPr/>
              <a:t>then</a:t>
            </a:r>
            <a:r>
              <a:rPr/>
              <a:t> </a:t>
            </a:r>
            <a:r>
              <a:rPr/>
              <a:t>is</a:t>
            </a:r>
            <a:r>
              <a:rPr/>
              <a:t> </a:t>
            </a:r>
            <a:r>
              <a:rPr/>
              <a:t>obsolete</a:t>
            </a:r>
            <a:r>
              <a:rPr/>
              <a:t> </a:t>
            </a:r>
            <a:r>
              <a:rPr/>
              <a:t>today.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http://journals.plos.org/ploscompbiol/article?id=10.1371/journal.pcbi.1005510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http://journals.plos.org/ploscompbiol/article?id=10.1371/journal.pcbi.1005510</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json.org/example.html"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tidyr/vignettes/tidy-data.html" TargetMode="Externa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atadryad.org"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index.html" TargetMode="Externa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History_of_IBM_magnetic_disk_drives#IBM_350"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mean" TargetMode="Externa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Save the raw data.</a:t>
            </a:r>
          </a:p>
          <a:p>
            <a:pPr lvl="2"/>
            <a:r>
              <a:rPr/>
              <a:t>Never make changes directly on top of the data you receive.</a:t>
            </a:r>
          </a:p>
          <a:p>
            <a:pPr lvl="2"/>
            <a:r>
              <a:rPr/>
              <a:t>Note the version number and date of any data you receive remotely.</a:t>
            </a:r>
          </a:p>
          <a:p>
            <a:pPr lvl="2">
              <a:buAutoNum type="arabicPeriod"/>
            </a:pPr>
            <a:r>
              <a:rPr/>
              <a:t>Data management</a:t>
            </a:r>
          </a:p>
          <a:p>
            <a:pPr lvl="1"/>
            <a:r>
              <a:rPr/>
              <a:t>Wilson et al (2017) page 2.</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Ensure that raw data are backed up in more than one location.</a:t>
            </a:r>
          </a:p>
          <a:p>
            <a:pPr lvl="2"/>
            <a:r>
              <a:rPr/>
              <a:t>Your company/university network may include remote back up, but check first.</a:t>
            </a:r>
          </a:p>
          <a:p>
            <a:pPr lvl="2"/>
            <a:r>
              <a:rPr/>
              <a:t>You can also use cloud services or your own USB stick/drive, but be sure to encrypt anything confidential.</a:t>
            </a:r>
          </a:p>
          <a:p>
            <a:pPr lvl="2">
              <a:buAutoNum type="arabicPeriod"/>
            </a:pPr>
            <a:r>
              <a:rPr/>
              <a:t>Data management</a:t>
            </a:r>
          </a:p>
          <a:p>
            <a:pPr lvl="1"/>
            <a:r>
              <a:rPr/>
              <a:t>Wilson et al (2017) page 4.</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the data you wish to see in the world</a:t>
            </a:r>
          </a:p>
          <a:p>
            <a:pPr lvl="2"/>
            <a:r>
              <a:rPr/>
              <a:t>Use open formats like csv, json , yaml , or xml.</a:t>
            </a:r>
          </a:p>
          <a:p>
            <a:pPr lvl="2"/>
            <a:r>
              <a:rPr/>
              <a:t>Replace cryptic names with self-explaining alternatives.</a:t>
            </a:r>
          </a:p>
          <a:p>
            <a:pPr lvl="2">
              <a:buAutoNum type="arabicPeriod"/>
            </a:pPr>
            <a:r>
              <a:rPr/>
              <a:t>Data management</a:t>
            </a:r>
          </a:p>
          <a:p>
            <a:pPr lvl="1"/>
            <a:r>
              <a:rPr/>
              <a:t>Wilson et al (2017) page 4.</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http://json.org/example.html</a:t>
            </a:r>
            <a:r>
              <a:rPr/>
              <a: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analysis-friendly data.</a:t>
            </a:r>
          </a:p>
          <a:p>
            <a:pPr lvl="2"/>
            <a:r>
              <a:rPr/>
              <a:t>Each column is a variable. (No double dipping).</a:t>
            </a:r>
          </a:p>
          <a:p>
            <a:pPr lvl="2"/>
            <a:r>
              <a:rPr/>
              <a:t>Make each row an observation (use a tall/thin format).</a:t>
            </a:r>
          </a:p>
          <a:p>
            <a:pPr lvl="2">
              <a:buAutoNum type="arabicPeriod"/>
            </a:pPr>
            <a:r>
              <a:rPr/>
              <a:t>Data management</a:t>
            </a:r>
          </a:p>
          <a:p>
            <a:pPr lvl="1"/>
            <a:r>
              <a:rPr/>
              <a:t>Wilson et al (2017) page 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https://cran.r-project.org/web/packages/tidyr/vignettes/tidy-data.html</a:t>
            </a:r>
            <a:r>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Record all the steps used to process data.</a:t>
            </a:r>
          </a:p>
          <a:p>
            <a:pPr lvl="2"/>
            <a:r>
              <a:rPr/>
              <a:t>Write scripts/use syntax instead of a graphical user interface.</a:t>
            </a:r>
          </a:p>
          <a:p>
            <a:pPr lvl="2"/>
            <a:r>
              <a:rPr/>
              <a:t>If you can?t use scripts/syntax, hand document all your steps.</a:t>
            </a:r>
          </a:p>
          <a:p>
            <a:pPr lvl="2">
              <a:buAutoNum type="arabicPeriod"/>
            </a:pPr>
            <a:r>
              <a:rPr/>
              <a:t>Data management</a:t>
            </a:r>
          </a:p>
          <a:p>
            <a:pPr lvl="1"/>
            <a:r>
              <a:rPr/>
              <a:t>Wilson et al (2017) page 5.</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Anticipate the need to use multiple tables and use a unique identifier for every record.</a:t>
            </a:r>
          </a:p>
          <a:p>
            <a:pPr lvl="2"/>
            <a:r>
              <a:rPr/>
              <a:t>This allows you to split your data into pieces (e.g., time-constant and time-varying data in a longitudinal study).</a:t>
            </a:r>
          </a:p>
          <a:p>
            <a:pPr lvl="2">
              <a:buAutoNum type="arabicPeriod"/>
            </a:pPr>
            <a:r>
              <a:rPr/>
              <a:t>Data management</a:t>
            </a:r>
          </a:p>
          <a:p>
            <a:pPr lvl="1"/>
            <a:r>
              <a:rPr/>
              <a:t>Wilson et al (2017) page 5.</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Submit data to a reputable DOI-issuing repository so that others can access and cite it.</a:t>
            </a:r>
          </a:p>
          <a:p>
            <a:pPr lvl="2"/>
            <a:r>
              <a:rPr/>
              <a:t>DOI is Digital Object Identifier, which assigns a permanent, unchanging URL.</a:t>
            </a:r>
          </a:p>
          <a:p>
            <a:pPr lvl="2"/>
            <a:r>
              <a:rPr/>
              <a:t>This avoids the problem of ?link rot?.</a:t>
            </a:r>
          </a:p>
          <a:p>
            <a:pPr lvl="2"/>
            <a:r>
              <a:rPr/>
              <a:t>Include a README file with information that will simplify the task of others using your data.</a:t>
            </a:r>
          </a:p>
          <a:p>
            <a:pPr lvl="2">
              <a:buAutoNum type="arabicPeriod"/>
            </a:pPr>
            <a:r>
              <a:rPr/>
              <a:t>Data management</a:t>
            </a:r>
          </a:p>
          <a:p>
            <a:pPr lvl="1"/>
            <a:r>
              <a:rPr/>
              <a:t>Wilson et al (2017) page 6.</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http://datadryad.org</a:t>
            </a:r>
            <a:r>
              <a:rPr/>
              <a:t>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Have you ever experienced befuddlement when you dust off a data analysis that you ran six months ago? Ever gritted your teeth when your collaborator invalidates all your hard work by telling you that the data set you were working on had “a few minor changes”? Or panicked when someone running a big meta-analysis asks you to share your data? If any of these experiences rings true to you, then you need to adopt the philosophy of reproducible research. Reproducible research refers to methods and tools developed by large software development teams but which can help you keep a sense of order in your data, analysis programs, and results.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Save the raw data.</a:t>
            </a:r>
          </a:p>
          <a:p>
            <a:pPr lvl="2">
              <a:buAutoNum type="alphaLcPeriod"/>
            </a:pPr>
            <a:r>
              <a:rPr/>
              <a:t>Ensure that raw data are backed up in more than one location.</a:t>
            </a:r>
          </a:p>
          <a:p>
            <a:pPr lvl="2">
              <a:buAutoNum type="alphaLcPeriod"/>
            </a:pPr>
            <a:r>
              <a:rPr/>
              <a:t>Create the data you wish to see in the world.</a:t>
            </a:r>
          </a:p>
          <a:p>
            <a:pPr lvl="2">
              <a:buAutoNum type="alphaLcPeriod"/>
            </a:pPr>
            <a:r>
              <a:rPr/>
              <a:t>Create analysis-friendly data.</a:t>
            </a:r>
          </a:p>
          <a:p>
            <a:pPr lvl="2">
              <a:buAutoNum type="alphaLcPeriod"/>
            </a:pPr>
            <a:r>
              <a:rPr/>
              <a:t>Record all the steps used to process data.</a:t>
            </a:r>
          </a:p>
          <a:p>
            <a:pPr lvl="2">
              <a:buAutoNum type="alphaLcPeriod"/>
            </a:pPr>
            <a:r>
              <a:rPr/>
              <a:t>Anticipate the need to use multiple tables and use a unique identifier for every record.</a:t>
            </a:r>
          </a:p>
          <a:p>
            <a:pPr lvl="2">
              <a:buAutoNum type="alphaLcPeriod"/>
            </a:pPr>
            <a:r>
              <a:rPr/>
              <a:t>Submit data to a reputable DOI-issuing repository so that others can access and cite it.</a:t>
            </a:r>
          </a:p>
          <a:p>
            <a:pPr lvl="2">
              <a:buAutoNum type="arabicPeriod"/>
            </a:pPr>
            <a:r>
              <a:rPr/>
              <a:t>Data management (What do you think?)</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Place a brief explanatory comment at the start of every program.</a:t>
            </a:r>
          </a:p>
          <a:p>
            <a:pPr lvl="2"/>
            <a:r>
              <a:rPr/>
              <a:t>Give an example of how it is used, and explain what parameters are needed.</a:t>
            </a:r>
          </a:p>
          <a:p>
            <a:pPr lvl="2"/>
            <a:r>
              <a:rPr/>
              <a:t>Write the explanatory comment BEFORE you write your program, and revise it as needed as you revise your program.</a:t>
            </a:r>
          </a:p>
          <a:p>
            <a:pPr lvl="2">
              <a:buAutoNum type="arabicPeriod"/>
            </a:pPr>
            <a:r>
              <a:rPr/>
              <a:t>Software</a:t>
            </a:r>
          </a:p>
          <a:p>
            <a:pPr lvl="1"/>
            <a:r>
              <a:rPr/>
              <a:t>Wilson et al (2017) page 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Decompose programs into functions.</a:t>
            </a:r>
          </a:p>
          <a:p>
            <a:pPr lvl="2"/>
            <a:r>
              <a:rPr/>
              <a:t>This really means using macros for programs like SPSS and SAS.</a:t>
            </a:r>
          </a:p>
          <a:p>
            <a:pPr lvl="2"/>
            <a:r>
              <a:rPr/>
              <a:t>Keep it short: one page and no more than 6 input parameters.</a:t>
            </a:r>
          </a:p>
          <a:p>
            <a:pPr lvl="2"/>
            <a:r>
              <a:rPr/>
              <a:t>Do not reference information outside the function.</a:t>
            </a:r>
          </a:p>
          <a:p>
            <a:pPr lvl="2">
              <a:buAutoNum type="arabicPeriod"/>
            </a:pPr>
            <a:r>
              <a:rPr/>
              <a:t>Software</a:t>
            </a:r>
          </a:p>
          <a:p>
            <a:pPr lvl="1"/>
            <a:r>
              <a:rPr/>
              <a:t>Wilson et al (2017) page 7.</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Be ruthless about eliminating duplication.</a:t>
            </a:r>
          </a:p>
          <a:p>
            <a:pPr lvl="2"/>
            <a:r>
              <a:rPr/>
              <a:t>DRY code (don?t repeat yourself).</a:t>
            </a:r>
          </a:p>
          <a:p>
            <a:pPr lvl="2"/>
            <a:r>
              <a:rPr/>
              <a:t>Cut, paste, and slightly modify is your enemy.</a:t>
            </a:r>
          </a:p>
          <a:p>
            <a:pPr lvl="2">
              <a:buAutoNum type="arabicPeriod"/>
            </a:pPr>
            <a:r>
              <a:rPr/>
              <a:t>Software</a:t>
            </a:r>
          </a:p>
          <a:p>
            <a:pPr lvl="1"/>
            <a:r>
              <a:rPr/>
              <a:t>Wilson et al (2017) page 7.</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Always search for well-maintained libraries that do what you need.</a:t>
            </a:r>
          </a:p>
          <a:p>
            <a:pPr lvl="2"/>
            <a:r>
              <a:rPr/>
              <a:t>Don?t be a Frank Sinatra programmer (?I did it my way.?)</a:t>
            </a:r>
          </a:p>
          <a:p>
            <a:pPr lvl="2">
              <a:buAutoNum type="arabicPeriod"/>
            </a:pPr>
            <a:r>
              <a:rPr/>
              <a:t>Software</a:t>
            </a:r>
          </a:p>
          <a:p>
            <a:pPr lvl="1"/>
            <a:r>
              <a:rPr/>
              <a:t>Wilson et al (2017) page 7.</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https://cran.r-project.org/web/packages/index.html</a:t>
            </a:r>
            <a:r>
              <a:rPr/>
              <a:t>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Test libraries before relying on them.</a:t>
            </a:r>
          </a:p>
          <a:p>
            <a:pPr lvl="2"/>
            <a:r>
              <a:rPr/>
              <a:t>It might be more practical to say ?evaluate libraries? rather than ?test libraries.?</a:t>
            </a:r>
          </a:p>
          <a:p>
            <a:pPr lvl="2">
              <a:buAutoNum type="arabicPeriod"/>
            </a:pPr>
            <a:r>
              <a:rPr/>
              <a:t>Software</a:t>
            </a:r>
          </a:p>
          <a:p>
            <a:pPr lvl="1"/>
            <a:r>
              <a:rPr/>
              <a:t>Wilson et al (2017) page 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7.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Place a brief explanatory comment at the start of every program.</a:t>
            </a:r>
          </a:p>
          <a:p>
            <a:pPr lvl="2">
              <a:buAutoNum type="alphaLcPeriod"/>
            </a:pPr>
            <a:r>
              <a:rPr/>
              <a:t>Decompose programs into functions.</a:t>
            </a:r>
          </a:p>
          <a:p>
            <a:pPr lvl="2">
              <a:buAutoNum type="alphaLcPeriod"/>
            </a:pPr>
            <a:r>
              <a:rPr/>
              <a:t>Be ruthless about eliminating duplication.</a:t>
            </a:r>
          </a:p>
          <a:p>
            <a:pPr lvl="2">
              <a:buAutoNum type="alphaLcPeriod"/>
            </a:pPr>
            <a:r>
              <a:rPr/>
              <a:t>Always search for well-maintained libraries that do what you need.</a:t>
            </a:r>
          </a:p>
          <a:p>
            <a:pPr lvl="2">
              <a:buAutoNum type="alphaLcPeriod"/>
            </a:pPr>
            <a:r>
              <a:rPr/>
              <a:t>Test libraries before relying on them.</a:t>
            </a:r>
          </a:p>
          <a:p>
            <a:pPr lvl="2">
              <a:buAutoNum type="arabicPeriod"/>
            </a:pPr>
            <a:r>
              <a:rPr/>
              <a:t>Software (What do you think?)</a:t>
            </a:r>
          </a:p>
          <a:p>
            <a:pPr lvl="1"/>
            <a:r>
              <a:rPr/>
              <a:t>Wilson et al (2017) page 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In this webinar, we’ll review reproducible research methodology, using recent recommendations in the literature. Although these recommendations may ask you to break long entrenched habits, the approach is easy to implement, even for data analysts who are new to computation.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Give functions and variables meaningful names.</a:t>
            </a:r>
          </a:p>
          <a:p>
            <a:pPr lvl="2"/>
            <a:r>
              <a:rPr/>
              <a:t>Functions are verbs and variables are nouns.</a:t>
            </a:r>
          </a:p>
          <a:p>
            <a:pPr lvl="2"/>
            <a:r>
              <a:rPr/>
              <a:t>With the exception of loop counters, avoid one character variable names.</a:t>
            </a:r>
          </a:p>
          <a:p>
            <a:pPr lvl="2"/>
            <a:r>
              <a:rPr/>
              <a:t>Be consistent with your delimiters (CamelCase, dot.delimiters , or underscore_delimiters ) and with case ( lower_case , Title_Case , or UPPER_CASE).</a:t>
            </a:r>
          </a:p>
          <a:p>
            <a:pPr lvl="2">
              <a:buAutoNum type="arabicPeriod"/>
            </a:pPr>
            <a:r>
              <a:rPr/>
              <a:t>Software</a:t>
            </a:r>
          </a:p>
          <a:p>
            <a:pPr lvl="1"/>
            <a:r>
              <a:rPr/>
              <a:t>Wilson et al (2017) page 7.</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Make dependencies explicit.</a:t>
            </a:r>
          </a:p>
          <a:p>
            <a:pPr lvl="2"/>
            <a:r>
              <a:rPr/>
              <a:t>Dependencies include what version of the software you need (e.g., 3.1.0 or later) and what additional software or libraries you need.</a:t>
            </a:r>
          </a:p>
          <a:p>
            <a:pPr lvl="2"/>
            <a:r>
              <a:rPr/>
              <a:t>Document this as part of README, or in REQUIREMENTS.TXT.</a:t>
            </a:r>
          </a:p>
          <a:p>
            <a:pPr lvl="2">
              <a:buAutoNum type="arabicPeriod"/>
            </a:pPr>
            <a:r>
              <a:rPr/>
              <a:t>Software</a:t>
            </a:r>
          </a:p>
          <a:p>
            <a:pPr lvl="1"/>
            <a:r>
              <a:rPr/>
              <a:t>Wilson et al (2017) page 7.</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Do not comment and uncomment sections of code to control a program?s behavior.</a:t>
            </a:r>
          </a:p>
          <a:p>
            <a:pPr lvl="2"/>
            <a:r>
              <a:rPr/>
              <a:t>Use if/else statements and verbose/debug flags instead.</a:t>
            </a:r>
          </a:p>
          <a:p>
            <a:pPr lvl="2"/>
            <a:r>
              <a:rPr/>
              <a:t>Don?t keep old code around for historical reference, use version control instead.</a:t>
            </a:r>
          </a:p>
          <a:p>
            <a:pPr lvl="2">
              <a:buAutoNum type="arabicPeriod"/>
            </a:pPr>
            <a:r>
              <a:rPr/>
              <a:t>Software</a:t>
            </a:r>
          </a:p>
          <a:p>
            <a:pPr lvl="1"/>
            <a:r>
              <a:rPr/>
              <a:t>Wilson et al (2017) page 8.</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i . Provide a simple example or test data set.</a:t>
            </a:r>
          </a:p>
          <a:p>
            <a:pPr lvl="2"/>
            <a:r>
              <a:rPr/>
              <a:t>Run these tests when you switch computers, upgrade to a new software version, or add new pieces to your program.</a:t>
            </a:r>
          </a:p>
          <a:p>
            <a:pPr lvl="2">
              <a:buAutoNum type="arabicPeriod"/>
            </a:pPr>
            <a:r>
              <a:rPr/>
              <a:t>Software</a:t>
            </a:r>
          </a:p>
          <a:p>
            <a:pPr lvl="1"/>
            <a:r>
              <a:rPr/>
              <a:t>Wilson et al (2017) page 8.</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Submit your code to a reputable DOI-issuing repository.</a:t>
            </a:r>
          </a:p>
          <a:p>
            <a:pPr lvl="2"/>
            <a:r>
              <a:rPr/>
              <a:t>When you share both your data and your code, you help insure reproducibility and you encourage new collaborations.</a:t>
            </a:r>
          </a:p>
          <a:p>
            <a:pPr lvl="2">
              <a:buAutoNum type="arabicPeriod"/>
            </a:pPr>
            <a:r>
              <a:rPr/>
              <a:t>Software</a:t>
            </a:r>
          </a:p>
          <a:p>
            <a:pPr lvl="1"/>
            <a:r>
              <a:rPr/>
              <a:t>Wilson et al (2017) page 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Give functions and variables meaningful names.</a:t>
            </a:r>
          </a:p>
          <a:p>
            <a:pPr lvl="2">
              <a:buAutoNum type="alphaLcPeriod"/>
            </a:pPr>
            <a:r>
              <a:rPr/>
              <a:t>Make dependencies explicit.</a:t>
            </a:r>
          </a:p>
          <a:p>
            <a:pPr lvl="2">
              <a:buAutoNum type="alphaLcPeriod"/>
            </a:pPr>
            <a:r>
              <a:rPr/>
              <a:t>Do not comment and uncomment sections of code to control a program?s behavior.</a:t>
            </a:r>
          </a:p>
          <a:p>
            <a:pPr lvl="1"/>
            <a:r>
              <a:rPr/>
              <a:t>i . Provide a simple example or test data set.</a:t>
            </a:r>
          </a:p>
          <a:p>
            <a:pPr lvl="2">
              <a:buAutoNum type="alphaLcPeriod"/>
            </a:pPr>
            <a:r>
              <a:rPr/>
              <a:t>Submit your code to a reputable DOI-issuing repository.</a:t>
            </a:r>
          </a:p>
          <a:p>
            <a:pPr lvl="2">
              <a:buAutoNum type="arabicPeriod"/>
            </a:pPr>
            <a:r>
              <a:rPr/>
              <a:t>Software (What do you think?)</a:t>
            </a:r>
          </a:p>
          <a:p>
            <a:pPr lvl="1"/>
            <a:r>
              <a:rPr/>
              <a:t>Wilson et al (2017) page 8.</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an overview of your project.</a:t>
            </a:r>
          </a:p>
          <a:p>
            <a:pPr lvl="2"/>
            <a:r>
              <a:rPr/>
              <a:t>This is useful even if you work alone, because it gives a focus to your work.</a:t>
            </a:r>
          </a:p>
          <a:p>
            <a:pPr lvl="2"/>
            <a:r>
              <a:rPr/>
              <a:t>Store the overview in a README file.</a:t>
            </a:r>
          </a:p>
          <a:p>
            <a:pPr lvl="2"/>
            <a:r>
              <a:rPr/>
              <a:t>Include information about opportunities for collaboration in a CONTRIBUTING file.</a:t>
            </a:r>
          </a:p>
          <a:p>
            <a:pPr lvl="2">
              <a:buAutoNum type="arabicPeriod"/>
            </a:pPr>
            <a:r>
              <a:rPr/>
              <a:t>Collaboration</a:t>
            </a:r>
          </a:p>
          <a:p>
            <a:pPr lvl="1"/>
            <a:r>
              <a:rPr/>
              <a:t>Wilson et al (2017) page 8.</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a shared to-do list.</a:t>
            </a:r>
          </a:p>
          <a:p>
            <a:pPr lvl="2"/>
            <a:r>
              <a:rPr/>
              <a:t>Document this well enough for an outsider to understand.</a:t>
            </a:r>
          </a:p>
          <a:p>
            <a:pPr lvl="2">
              <a:buAutoNum type="arabicPeriod"/>
            </a:pPr>
            <a:r>
              <a:rPr/>
              <a:t>Collaboration</a:t>
            </a:r>
          </a:p>
          <a:p>
            <a:pPr lvl="1"/>
            <a:r>
              <a:rPr/>
              <a:t>Wilson et al (2017) page 8.</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Decide on communication strategies.</a:t>
            </a:r>
          </a:p>
          <a:p>
            <a:pPr lvl="2"/>
            <a:r>
              <a:rPr/>
              <a:t>Where and how will your team meet to resolve issues.</a:t>
            </a:r>
          </a:p>
          <a:p>
            <a:pPr lvl="2"/>
            <a:r>
              <a:rPr/>
              <a:t>Explain how new collaborators can get involved.</a:t>
            </a:r>
          </a:p>
          <a:p>
            <a:pPr lvl="2"/>
            <a:r>
              <a:rPr/>
              <a:t>Specify where key documents are stored and who can modify them.</a:t>
            </a:r>
          </a:p>
          <a:p>
            <a:pPr lvl="2">
              <a:buAutoNum type="arabicPeriod"/>
            </a:pPr>
            <a:r>
              <a:rPr/>
              <a:t>Collaboration</a:t>
            </a:r>
          </a:p>
          <a:p>
            <a:pPr lvl="1"/>
            <a:r>
              <a:rPr/>
              <a:t>Wilson et al (2017) page 8.</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a:t>
            </a:r>
            <a:r>
              <a:rPr/>
              <a:t> </a:t>
            </a:r>
            <a:r>
              <a:rPr/>
              <a:t>recommendations</a:t>
            </a:r>
            <a:r>
              <a:rPr/>
              <a:t> </a:t>
            </a:r>
            <a:r>
              <a:rPr/>
              <a:t>in</a:t>
            </a:r>
            <a:r>
              <a:rPr/>
              <a:t> </a:t>
            </a:r>
            <a:r>
              <a:rPr/>
              <a:t>1999</a:t>
            </a:r>
          </a:p>
        </p:txBody>
      </p:sp>
      <p:pic>
        <p:nvPicPr>
          <p:cNvPr descr="../images/image2.png" id="0" name="Picture 1"/>
          <p:cNvPicPr>
            <a:picLocks noGrp="1" noChangeAspect="1"/>
          </p:cNvPicPr>
          <p:nvPr/>
        </p:nvPicPr>
        <p:blipFill>
          <a:blip r:embed="rId3"/>
          <a:stretch>
            <a:fillRect/>
          </a:stretch>
        </p:blipFill>
        <p:spPr bwMode="auto">
          <a:xfrm>
            <a:off x="571500" y="1600200"/>
            <a:ext cx="80010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Make the license explicit.</a:t>
            </a:r>
          </a:p>
          <a:p>
            <a:pPr lvl="2"/>
            <a:r>
              <a:rPr/>
              <a:t>Use a liberal license to makes it easy for future collaborators to join in the fun.</a:t>
            </a:r>
          </a:p>
          <a:p>
            <a:pPr lvl="2"/>
            <a:r>
              <a:rPr/>
              <a:t>Remember that you are far better off being the pioneer in a new research area that everyone is working in than a new research area that no one is working in.</a:t>
            </a:r>
          </a:p>
          <a:p>
            <a:pPr lvl="2"/>
            <a:r>
              <a:rPr/>
              <a:t>?A candle loses nothing by lighting another candle.? James Keller</a:t>
            </a:r>
          </a:p>
          <a:p>
            <a:pPr lvl="2">
              <a:buAutoNum type="arabicPeriod"/>
            </a:pPr>
            <a:r>
              <a:rPr/>
              <a:t>Collaboration</a:t>
            </a:r>
          </a:p>
          <a:p>
            <a:pPr lvl="1"/>
            <a:r>
              <a:rPr/>
              <a:t>Wilson et al (2017) page 9.</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Make the project citable.</a:t>
            </a:r>
          </a:p>
          <a:p>
            <a:pPr lvl="2"/>
            <a:r>
              <a:rPr/>
              <a:t>Include a suggested citation for your work in a CITATION file.</a:t>
            </a:r>
          </a:p>
          <a:p>
            <a:pPr lvl="2"/>
            <a:r>
              <a:rPr/>
              <a:t>Here?s what I put in my CITATION file</a:t>
            </a:r>
          </a:p>
          <a:p>
            <a:pPr lvl="3"/>
            <a:r>
              <a:rPr/>
              <a:t>You are free to use any of the material in this repository without</a:t>
            </a:r>
          </a:p>
          <a:p>
            <a:pPr lvl="3"/>
            <a:r>
              <a:rPr/>
              <a:t>restriction. If you do wish to give credit, however, when you use</a:t>
            </a:r>
          </a:p>
          <a:p>
            <a:pPr lvl="3"/>
            <a:r>
              <a:rPr/>
              <a:t>this work, it would be appreciated. An example of appropriate credit</a:t>
            </a:r>
          </a:p>
          <a:p>
            <a:pPr lvl="3"/>
            <a:r>
              <a:rPr/>
              <a:t>would be "thanks to Steve Simon (list the url of this repository)</a:t>
            </a:r>
          </a:p>
          <a:p>
            <a:pPr lvl="3"/>
            <a:r>
              <a:rPr/>
              <a:t>for sharing this material."</a:t>
            </a:r>
          </a:p>
          <a:p>
            <a:pPr lvl="2">
              <a:buAutoNum type="arabicPeriod"/>
            </a:pPr>
            <a:r>
              <a:rPr/>
              <a:t>Collaboration</a:t>
            </a:r>
          </a:p>
          <a:p>
            <a:pPr lvl="1"/>
            <a:r>
              <a:rPr/>
              <a:t>Wilson et al (2017) page 9.</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an overview of your project.</a:t>
            </a:r>
          </a:p>
          <a:p>
            <a:pPr lvl="2">
              <a:buAutoNum type="alphaLcPeriod"/>
            </a:pPr>
            <a:r>
              <a:rPr/>
              <a:t>Create a shared to-do list.</a:t>
            </a:r>
          </a:p>
          <a:p>
            <a:pPr lvl="2">
              <a:buAutoNum type="alphaLcPeriod"/>
            </a:pPr>
            <a:r>
              <a:rPr/>
              <a:t>Decide on communication strategies.</a:t>
            </a:r>
          </a:p>
          <a:p>
            <a:pPr lvl="2">
              <a:buAutoNum type="alphaLcPeriod"/>
            </a:pPr>
            <a:r>
              <a:rPr/>
              <a:t>Make the license explicit.</a:t>
            </a:r>
          </a:p>
          <a:p>
            <a:pPr lvl="2">
              <a:buAutoNum type="alphaLcPeriod"/>
            </a:pPr>
            <a:r>
              <a:rPr/>
              <a:t>Make the project citable.</a:t>
            </a:r>
          </a:p>
          <a:p>
            <a:pPr lvl="2">
              <a:buAutoNum type="arabicPeriod"/>
            </a:pPr>
            <a:r>
              <a:rPr/>
              <a:t>Collaboration (What do you think?)</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Put each project in its own directory, which is named for the project.</a:t>
            </a:r>
          </a:p>
          <a:p>
            <a:pPr lvl="2"/>
            <a:r>
              <a:rPr/>
              <a:t>If two projects share more than 50% of the code or data, then they can be safely combined into one project.</a:t>
            </a:r>
          </a:p>
          <a:p>
            <a:pPr lvl="2"/>
            <a:r>
              <a:rPr/>
              <a:t>Two projects that share no code or data belong in separate directories.</a:t>
            </a:r>
          </a:p>
          <a:p>
            <a:pPr lvl="2">
              <a:buAutoNum type="arabicPeriod"/>
            </a:pPr>
            <a:r>
              <a:rPr/>
              <a:t>Project organization</a:t>
            </a:r>
          </a:p>
          <a:p>
            <a:pPr lvl="1"/>
            <a:r>
              <a:rPr/>
              <a:t>Wilson et al (2017) page 9.</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Use standard names for subdirectories.</a:t>
            </a:r>
          </a:p>
          <a:p>
            <a:pPr lvl="3">
              <a:buAutoNum type="alphaLcPeriod"/>
            </a:pPr>
            <a:r>
              <a:rPr/>
              <a:t>DOC for most other documentation.</a:t>
            </a:r>
          </a:p>
          <a:p>
            <a:pPr lvl="3">
              <a:buAutoNum type="alphaLcPeriod"/>
            </a:pPr>
            <a:r>
              <a:rPr/>
              <a:t>DATA for raw data, RESULTS for intermediate data sets and program output.</a:t>
            </a:r>
          </a:p>
          <a:p>
            <a:pPr lvl="3">
              <a:buAutoNum type="alphaLcPeriod"/>
            </a:pPr>
            <a:r>
              <a:rPr/>
              <a:t>SRC for source code.</a:t>
            </a:r>
          </a:p>
          <a:p>
            <a:pPr lvl="3">
              <a:buAutoNum type="alphaLcPeriod"/>
            </a:pPr>
            <a:r>
              <a:rPr/>
              <a:t>BIN for compiled programs.</a:t>
            </a:r>
          </a:p>
          <a:p>
            <a:pPr lvl="1"/>
            <a:r>
              <a:rPr/>
              <a:t>README, LICENSE, CITATION, REQUIREMENTS go in root directory.</a:t>
            </a:r>
          </a:p>
          <a:p>
            <a:pPr lvl="2">
              <a:buAutoNum type="arabicPeriod"/>
            </a:pPr>
            <a:r>
              <a:rPr/>
              <a:t>Project organization</a:t>
            </a:r>
          </a:p>
          <a:p>
            <a:pPr lvl="1"/>
            <a:r>
              <a:rPr/>
              <a:t>Wilson et al (2017) page 10.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11.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Name all files to reflect their content or function.</a:t>
            </a:r>
          </a:p>
          <a:p>
            <a:pPr lvl="2"/>
            <a:r>
              <a:rPr/>
              <a:t>Avoid sequence names like logistic_model1, logistic_model2, ? as these are not descriptive and subject to frequent renumbering. Better would be simple_logistic_model , cubic_spline_logistic_model , ?</a:t>
            </a:r>
          </a:p>
          <a:p>
            <a:pPr lvl="2">
              <a:buAutoNum type="arabicPeriod"/>
            </a:pPr>
            <a:r>
              <a:rPr/>
              <a:t>Project organization</a:t>
            </a:r>
          </a:p>
          <a:p>
            <a:pPr lvl="1"/>
            <a:r>
              <a:rPr/>
              <a:t>Wilson et al (2017) page 11.</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Put each project in its own directory, which is named for the project (4a, page 9).</a:t>
            </a:r>
          </a:p>
          <a:p>
            <a:pPr lvl="1"/>
            <a:r>
              <a:rPr/>
              <a:t>b-e. Use standard names for subdirectories.</a:t>
            </a:r>
          </a:p>
          <a:p>
            <a:pPr lvl="2">
              <a:buAutoNum type="alphaLcPeriod"/>
            </a:pPr>
            <a:r>
              <a:rPr/>
              <a:t>Name all files to reflect their content or function.</a:t>
            </a:r>
          </a:p>
          <a:p>
            <a:pPr lvl="2">
              <a:buAutoNum type="arabicPeriod"/>
            </a:pPr>
            <a:r>
              <a:rPr/>
              <a:t>Project organization (What do you think?)</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Much</a:t>
            </a:r>
            <a:r>
              <a:rPr/>
              <a:t> </a:t>
            </a:r>
            <a:r>
              <a:rPr/>
              <a:t>newer</a:t>
            </a:r>
            <a:r>
              <a:rPr/>
              <a:t> </a:t>
            </a:r>
            <a:r>
              <a:rPr/>
              <a:t>(and</a:t>
            </a:r>
            <a:r>
              <a:rPr/>
              <a:t> </a:t>
            </a:r>
            <a:r>
              <a:rPr/>
              <a:t>better)</a:t>
            </a:r>
            <a:r>
              <a:rPr/>
              <a:t> </a:t>
            </a:r>
            <a:r>
              <a:rPr/>
              <a:t>recommendations</a:t>
            </a:r>
          </a:p>
        </p:txBody>
      </p:sp>
      <p:pic>
        <p:nvPicPr>
          <p:cNvPr descr="../images/image3.png" id="0" name="Picture 1"/>
          <p:cNvPicPr>
            <a:picLocks noGrp="1" noChangeAspect="1"/>
          </p:cNvPicPr>
          <p:nvPr/>
        </p:nvPicPr>
        <p:blipFill>
          <a:blip r:embed="rId3"/>
          <a:stretch>
            <a:fillRect/>
          </a:stretch>
        </p:blipFill>
        <p:spPr bwMode="auto">
          <a:xfrm>
            <a:off x="457200" y="1892300"/>
            <a:ext cx="8229600" cy="39497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Back up (almost) everything created by a human being as soon as it is created.</a:t>
            </a:r>
          </a:p>
          <a:p>
            <a:pPr lvl="2"/>
            <a:r>
              <a:rPr/>
              <a:t>This is easily automated.</a:t>
            </a:r>
          </a:p>
          <a:p>
            <a:pPr lvl="2"/>
            <a:r>
              <a:rPr/>
              <a:t>If your team is all within the same organization, a shared network folder works well.</a:t>
            </a:r>
          </a:p>
          <a:p>
            <a:pPr lvl="2">
              <a:buAutoNum type="arabicPeriod"/>
            </a:pPr>
            <a:r>
              <a:rPr/>
              <a:t>Keeping track of changes.</a:t>
            </a:r>
          </a:p>
          <a:p>
            <a:pPr lvl="1"/>
            <a:r>
              <a:rPr/>
              <a:t>Wilson et al (2017) page 12.</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Keep changes small.</a:t>
            </a:r>
          </a:p>
          <a:p>
            <a:pPr lvl="2"/>
            <a:r>
              <a:rPr/>
              <a:t>Any group of edits that you might think about undoing as a batch should be considered a single change.</a:t>
            </a:r>
          </a:p>
          <a:p>
            <a:pPr lvl="2">
              <a:buAutoNum type="arabicPeriod"/>
            </a:pPr>
            <a:r>
              <a:rPr/>
              <a:t>Keeping track of changes.</a:t>
            </a:r>
          </a:p>
          <a:p>
            <a:pPr lvl="1"/>
            <a:r>
              <a:rPr/>
              <a:t>Wilson et al (2017) page 12.</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Share changes frequently.</a:t>
            </a:r>
          </a:p>
          <a:p>
            <a:pPr lvl="2"/>
            <a:r>
              <a:rPr/>
              <a:t>Do not allow different investigator versions to drift apart.</a:t>
            </a:r>
          </a:p>
          <a:p>
            <a:pPr lvl="2"/>
            <a:r>
              <a:rPr/>
              <a:t>This is even a problem if you run analyses on both a work and home computer.</a:t>
            </a:r>
          </a:p>
          <a:p>
            <a:pPr lvl="2">
              <a:buAutoNum type="arabicPeriod"/>
            </a:pPr>
            <a:r>
              <a:rPr/>
              <a:t>Keeping track of changes.</a:t>
            </a:r>
          </a:p>
          <a:p>
            <a:pPr lvl="1"/>
            <a:r>
              <a:rPr/>
              <a:t>Wilson et al (2017) page 12.</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Back up (almost) everything created by a human being as soon as it is created.</a:t>
            </a:r>
          </a:p>
          <a:p>
            <a:pPr lvl="2">
              <a:buAutoNum type="alphaLcPeriod"/>
            </a:pPr>
            <a:r>
              <a:rPr/>
              <a:t>Keep changes small.</a:t>
            </a:r>
          </a:p>
          <a:p>
            <a:pPr lvl="2">
              <a:buAutoNum type="alphaLcPeriod"/>
            </a:pPr>
            <a:r>
              <a:rPr/>
              <a:t>Share changes frequently.</a:t>
            </a:r>
          </a:p>
          <a:p>
            <a:pPr lvl="2">
              <a:buAutoNum type="arabicPeriod"/>
            </a:pPr>
            <a:r>
              <a:rPr/>
              <a:t>Keeping track of changes (What do you think?)</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maintain, and use a checklist for saving and sharing changes to the project.</a:t>
            </a:r>
          </a:p>
          <a:p>
            <a:pPr lvl="2"/>
            <a:r>
              <a:rPr/>
              <a:t>This is stored as TODO.txt.</a:t>
            </a:r>
          </a:p>
          <a:p>
            <a:pPr lvl="2">
              <a:buAutoNum type="arabicPeriod"/>
            </a:pPr>
            <a:r>
              <a:rPr/>
              <a:t>Keeping track of changes.</a:t>
            </a:r>
          </a:p>
          <a:p>
            <a:pPr lvl="1"/>
            <a:r>
              <a:rPr/>
              <a:t>Wilson et al (2017) page 12.</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Store each project in a folder that is mirrored off the researcher?s working machine.</a:t>
            </a:r>
          </a:p>
          <a:p>
            <a:pPr lvl="2"/>
            <a:r>
              <a:rPr/>
              <a:t>Several products can automate this process. I use Dropbox, but there are a lot of excellent alternatives out there.</a:t>
            </a:r>
          </a:p>
          <a:p>
            <a:pPr lvl="2">
              <a:buAutoNum type="arabicPeriod"/>
            </a:pPr>
            <a:r>
              <a:rPr/>
              <a:t>Keeping track of changes.</a:t>
            </a:r>
          </a:p>
          <a:p>
            <a:pPr lvl="1"/>
            <a:r>
              <a:rPr/>
              <a:t>Wilson et al (2017) page 12.</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Add a file called CHANGELOG.txt to the project?s DOC subfolder (5f, page 13).</a:t>
            </a:r>
          </a:p>
          <a:p>
            <a:pPr lvl="2"/>
            <a:r>
              <a:rPr/>
              <a:t>Date entries and put most recent changes as the top.</a:t>
            </a:r>
          </a:p>
          <a:p>
            <a:pPr lvl="2">
              <a:buAutoNum type="arabicPeriod"/>
            </a:pPr>
            <a:r>
              <a:rPr/>
              <a:t>Keeping track of changes.</a:t>
            </a:r>
          </a:p>
          <a:p>
            <a:pPr lvl="1"/>
            <a:r>
              <a:rPr/>
              <a:t>Wilson et al (2017) page 13.</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13.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Copy the entire project whenever a significant change has been made.</a:t>
            </a:r>
          </a:p>
          <a:p>
            <a:pPr lvl="2"/>
            <a:r>
              <a:rPr/>
              <a:t>It is better to waste hardware resources than to waste your time.</a:t>
            </a:r>
          </a:p>
          <a:p>
            <a:pPr lvl="2">
              <a:buAutoNum type="arabicPeriod"/>
            </a:pPr>
            <a:r>
              <a:rPr/>
              <a:t>Keeping track of changes.</a:t>
            </a:r>
          </a:p>
          <a:p>
            <a:pPr lvl="1"/>
            <a:r>
              <a:rPr/>
              <a:t>Wilson et al (2017) page 13.</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https://en.wikipedia.org/wiki/History_of_IBM_magnetic_disk_drives#IBM_350</a:t>
            </a:r>
            <a:r>
              <a:rPr/>
              <a:t>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4.png" id="0" name="Picture 1"/>
          <p:cNvPicPr>
            <a:picLocks noGrp="1" noChangeAspect="1"/>
          </p:cNvPicPr>
          <p:nvPr/>
        </p:nvPicPr>
        <p:blipFill>
          <a:blip r:embed="rId3"/>
          <a:stretch>
            <a:fillRect/>
          </a:stretch>
        </p:blipFill>
        <p:spPr bwMode="auto">
          <a:xfrm>
            <a:off x="457200" y="1778000"/>
            <a:ext cx="8229600" cy="4152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13.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maintain, and use a checklist for saving and sharing changes to the project.</a:t>
            </a:r>
          </a:p>
          <a:p>
            <a:pPr lvl="2">
              <a:buAutoNum type="alphaLcPeriod"/>
            </a:pPr>
            <a:r>
              <a:rPr/>
              <a:t>Store each project in a folder that is mirrored off the researcher?s working machine.</a:t>
            </a:r>
          </a:p>
          <a:p>
            <a:pPr lvl="2">
              <a:buAutoNum type="alphaLcPeriod"/>
            </a:pPr>
            <a:r>
              <a:rPr/>
              <a:t>Add a file called CHANGELOG.txt to the project?s DOC subfolder.</a:t>
            </a:r>
          </a:p>
          <a:p>
            <a:pPr lvl="2">
              <a:buAutoNum type="alphaLcPeriod"/>
            </a:pPr>
            <a:r>
              <a:rPr/>
              <a:t>Copy the entire project whenever a significant change has been made.</a:t>
            </a:r>
          </a:p>
          <a:p>
            <a:pPr lvl="2">
              <a:buAutoNum type="arabicPeriod"/>
            </a:pPr>
            <a:r>
              <a:rPr/>
              <a:t>Keeping track of changes (What do you think?)</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Use a version control system to manage changes to a project.</a:t>
            </a:r>
          </a:p>
          <a:p>
            <a:pPr lvl="2"/>
            <a:r>
              <a:rPr/>
              <a:t>Version control tracks the actual changes rather than what you think the changes were.</a:t>
            </a:r>
          </a:p>
          <a:p>
            <a:pPr lvl="2"/>
            <a:r>
              <a:rPr/>
              <a:t>Version control handles dating automatically.</a:t>
            </a:r>
          </a:p>
          <a:p>
            <a:pPr lvl="2"/>
            <a:r>
              <a:rPr/>
              <a:t>Version control can rollback changes that you end up regretting.</a:t>
            </a:r>
          </a:p>
          <a:p>
            <a:pPr lvl="1"/>
            <a:r>
              <a:rPr/>
              <a:t>But?</a:t>
            </a:r>
          </a:p>
          <a:p>
            <a:pPr lvl="2"/>
            <a:r>
              <a:rPr/>
              <a:t>Do not put large binary files in your version control system.</a:t>
            </a:r>
          </a:p>
          <a:p>
            <a:pPr lvl="2"/>
            <a:r>
              <a:rPr/>
              <a:t>Avoid putting confidential or proprietary information on a public version control system.</a:t>
            </a:r>
          </a:p>
          <a:p>
            <a:pPr lvl="2"/>
            <a:r>
              <a:rPr/>
              <a:t>Don?t store passwords for database access on a public version control system.</a:t>
            </a:r>
          </a:p>
          <a:p>
            <a:pPr lvl="2">
              <a:buAutoNum type="arabicPeriod"/>
            </a:pPr>
            <a:r>
              <a:rPr/>
              <a:t>Keeping track of changes.</a:t>
            </a:r>
          </a:p>
          <a:p>
            <a:pPr lvl="1"/>
            <a:r>
              <a:rPr/>
              <a:t>Wilson et al (2017) page 13.</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https://github.com/pmean</a:t>
            </a:r>
            <a:r>
              <a:rPr/>
              <a:t>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Private coorespondance </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Private correspondance </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Use a version control system to manage changes to a project.</a:t>
            </a:r>
          </a:p>
          <a:p>
            <a:pPr lvl="2">
              <a:buAutoNum type="arabicPeriod"/>
            </a:pPr>
            <a:r>
              <a:rPr/>
              <a:t>Keeping track of changes (What do you think?)</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Either</a:t>
            </a:r>
          </a:p>
          <a:p>
            <a:pPr lvl="2"/>
            <a:r>
              <a:rPr/>
              <a:t>Write manuscripts using online tools with rich text formatting, change tracking, and reference management.</a:t>
            </a:r>
          </a:p>
          <a:p>
            <a:pPr lvl="3"/>
            <a:r>
              <a:rPr/>
              <a:t>Google Docs</a:t>
            </a:r>
          </a:p>
          <a:p>
            <a:pPr lvl="3"/>
            <a:r>
              <a:rPr/>
              <a:t>Microsoft Word</a:t>
            </a:r>
          </a:p>
          <a:p>
            <a:pPr lvl="1"/>
            <a:r>
              <a:rPr/>
              <a:t>Or</a:t>
            </a:r>
          </a:p>
          <a:p>
            <a:pPr lvl="2"/>
            <a:r>
              <a:rPr/>
              <a:t>Write the manuscript in a plain text format that allows version control.</a:t>
            </a:r>
          </a:p>
          <a:p>
            <a:pPr lvl="3"/>
            <a:r>
              <a:rPr/>
              <a:t>LaTeX .</a:t>
            </a:r>
          </a:p>
          <a:p>
            <a:pPr lvl="3"/>
            <a:r>
              <a:rPr/>
              <a:t>Markdown.</a:t>
            </a:r>
          </a:p>
          <a:p>
            <a:pPr lvl="2">
              <a:buAutoNum type="arabicPeriod"/>
            </a:pPr>
            <a:r>
              <a:rPr/>
              <a:t>Manuscripts</a:t>
            </a:r>
          </a:p>
          <a:p>
            <a:pPr lvl="1"/>
            <a:r>
              <a:rPr/>
              <a:t>Wilson et al (2017) page 16.</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If you adopt good programming practices, you will?</a:t>
            </a:r>
          </a:p>
          <a:p>
            <a:pPr lvl="2"/>
            <a:r>
              <a:rPr/>
              <a:t>make your job easier today. </a:t>
            </a:r>
            <a:r>
              <a:rPr b="1"/>
              <a:t>(only partially true!)</a:t>
            </a:r>
          </a:p>
          <a:p>
            <a:pPr lvl="2"/>
            <a:r>
              <a:rPr/>
              <a:t>make your job easier six months down the road when you have to dust off your work and dig in again.</a:t>
            </a:r>
          </a:p>
          <a:p>
            <a:pPr lvl="2"/>
            <a:r>
              <a:rPr/>
              <a:t>help everyone who is currently working with you.</a:t>
            </a:r>
          </a:p>
          <a:p>
            <a:pPr lvl="2"/>
            <a:r>
              <a:rPr/>
              <a:t>encourage future collaborators to work with you.</a:t>
            </a:r>
          </a:p>
          <a:p>
            <a:pPr lvl="2"/>
            <a:r>
              <a:rPr/>
              <a:t>make your research more reproducible.</a:t>
            </a:r>
          </a:p>
          <a:p>
            <a:pPr lvl="2"/>
            <a:r>
              <a:rPr/>
              <a:t>enhance the quality of your publications.</a:t>
            </a:r>
          </a:p>
          <a:p>
            <a:pPr lvl="1"/>
            <a:r>
              <a:rPr/>
              <a:t>But, it requires time and energy and the breaking of many old habits.</a:t>
            </a:r>
          </a:p>
          <a:p>
            <a:pPr lvl="1"/>
            <a:r>
              <a:rPr/>
              <a:t>Why should you adopt these recommendations?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Either</a:t>
            </a:r>
          </a:p>
          <a:p>
            <a:pPr lvl="2"/>
            <a:r>
              <a:rPr/>
              <a:t>Write manuscripts using online tools with rich text formatting, change tracking, and reference management.</a:t>
            </a:r>
          </a:p>
          <a:p>
            <a:pPr lvl="3"/>
            <a:r>
              <a:rPr/>
              <a:t>Google Docs</a:t>
            </a:r>
          </a:p>
          <a:p>
            <a:pPr lvl="3"/>
            <a:r>
              <a:rPr/>
              <a:t>Microsoft Word</a:t>
            </a:r>
          </a:p>
          <a:p>
            <a:pPr lvl="1"/>
            <a:r>
              <a:rPr/>
              <a:t>Or</a:t>
            </a:r>
          </a:p>
          <a:p>
            <a:pPr lvl="2"/>
            <a:r>
              <a:rPr/>
              <a:t>Write the manuscript in a plain text format that allows version control.</a:t>
            </a:r>
          </a:p>
          <a:p>
            <a:pPr lvl="3"/>
            <a:r>
              <a:rPr/>
              <a:t>LaTeX .</a:t>
            </a:r>
          </a:p>
          <a:p>
            <a:pPr lvl="3"/>
            <a:r>
              <a:rPr/>
              <a:t>Markdown.</a:t>
            </a:r>
          </a:p>
          <a:p>
            <a:pPr lvl="2">
              <a:buAutoNum type="arabicPeriod"/>
            </a:pPr>
            <a:r>
              <a:rPr/>
              <a:t>Manuscripts (What do you think?)</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Branches: allows better control over changes in version control.</a:t>
            </a:r>
          </a:p>
          <a:p>
            <a:pPr lvl="1"/>
            <a:r>
              <a:rPr/>
              <a:t>Build tools: ?re-compile? everything down to the final paper if your data changes.</a:t>
            </a:r>
          </a:p>
          <a:p>
            <a:pPr lvl="1"/>
            <a:r>
              <a:rPr/>
              <a:t>Unit tests: rigorous approach to insure quality of your functions.</a:t>
            </a:r>
          </a:p>
          <a:p>
            <a:pPr lvl="1"/>
            <a:r>
              <a:rPr/>
              <a:t>Coverage: measures what lines are used/ignored to winnow out unused code.</a:t>
            </a:r>
          </a:p>
          <a:p>
            <a:pPr lvl="1"/>
            <a:r>
              <a:rPr/>
              <a:t>Continuous integration: automate your testing process whenever you make changes.</a:t>
            </a:r>
          </a:p>
          <a:p>
            <a:pPr lvl="1"/>
            <a:r>
              <a:rPr/>
              <a:t>But wait, there?s more!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Profiling: identify parts of your code that are bottlenecks.</a:t>
            </a:r>
          </a:p>
          <a:p>
            <a:pPr lvl="1"/>
            <a:r>
              <a:rPr/>
              <a:t>The semantic web: using consensus standards for naming things.</a:t>
            </a:r>
          </a:p>
          <a:p>
            <a:pPr lvl="1"/>
            <a:r>
              <a:rPr/>
              <a:t>Documentation: meaning more than just a few comments here and there.</a:t>
            </a:r>
          </a:p>
          <a:p>
            <a:pPr lvl="1"/>
            <a:r>
              <a:rPr/>
              <a:t>Bibliography manager: EndNotes / Zotero / Mendeley and get an ORCID number.</a:t>
            </a:r>
          </a:p>
          <a:p>
            <a:pPr lvl="1"/>
            <a:r>
              <a:rPr/>
              <a:t>Code reviews and pair programming: have a partner to check your work.</a:t>
            </a:r>
          </a:p>
          <a:p>
            <a:pPr lvl="1"/>
            <a:r>
              <a:rPr/>
              <a:t>But wait, there?s more!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Here are the recommendations I see as most important:</a:t>
            </a:r>
          </a:p>
          <a:p>
            <a:pPr lvl="1"/>
            <a:r>
              <a:rPr/>
              <a:t>Document and save all your data preparation work.</a:t>
            </a:r>
          </a:p>
          <a:p>
            <a:pPr lvl="1"/>
            <a:r>
              <a:rPr/>
              <a:t>Take the time to write decent code.</a:t>
            </a:r>
          </a:p>
          <a:p>
            <a:pPr lvl="1"/>
            <a:r>
              <a:rPr/>
              <a:t>Standardize how you archive information from your work.</a:t>
            </a:r>
          </a:p>
          <a:p>
            <a:pPr lvl="1"/>
            <a:r>
              <a:rPr/>
              <a:t>Share liberally, if you can.</a:t>
            </a:r>
          </a:p>
          <a:p>
            <a:pPr lvl="1"/>
            <a:r>
              <a:rPr/>
              <a:t>Conclusion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Tools for Reproducible Research</dc:title>
  <dc:creator>Steve Simon</dc:creator>
  <cp:keywords/>
  <dcterms:created xsi:type="dcterms:W3CDTF">2019-06-09T21:52:51Z</dcterms:created>
  <dcterms:modified xsi:type="dcterms:W3CDTF">2019-06-09T21:52:51Z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