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notesMaster" Target="notesMasters/notesMaster1.xml" /><Relationship Id="rId31" Type="http://schemas.openxmlformats.org/officeDocument/2006/relationships/viewProps" Target="viewProps.xml" /><Relationship Id="rId30" Type="http://schemas.openxmlformats.org/officeDocument/2006/relationships/presProps" Target="presProps.xml" /><Relationship Id="rId1" Type="http://schemas.openxmlformats.org/officeDocument/2006/relationships/slideMaster" Target="slideMasters/slideMaster1.xml" /><Relationship Id="rId33" Type="http://schemas.openxmlformats.org/officeDocument/2006/relationships/tableStyles" Target="tableStyles.xml" /><Relationship Id="rId3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My</a:t>
            </a:r>
            <a:r>
              <a:rPr/>
              <a:t> </a:t>
            </a:r>
            <a:r>
              <a:rPr/>
              <a:t>office</a:t>
            </a:r>
            <a:r>
              <a:rPr/>
              <a:t> </a:t>
            </a:r>
            <a:r>
              <a:rPr/>
              <a:t>is</a:t>
            </a:r>
            <a:r>
              <a:rPr/>
              <a:t> </a:t>
            </a:r>
            <a:r>
              <a:rPr/>
              <a:t>located</a:t>
            </a:r>
            <a:r>
              <a:rPr/>
              <a:t> </a:t>
            </a:r>
            <a:r>
              <a:rPr/>
              <a:t>on</a:t>
            </a:r>
            <a:r>
              <a:rPr/>
              <a:t> </a:t>
            </a:r>
            <a:r>
              <a:rPr/>
              <a:t>the</a:t>
            </a:r>
            <a:r>
              <a:rPr/>
              <a:t> </a:t>
            </a:r>
            <a:r>
              <a:rPr/>
              <a:t>fifth</a:t>
            </a:r>
            <a:r>
              <a:rPr/>
              <a:t> </a:t>
            </a:r>
            <a:r>
              <a:rPr/>
              <a:t>floor</a:t>
            </a:r>
            <a:r>
              <a:rPr/>
              <a:t> </a:t>
            </a:r>
            <a:r>
              <a:rPr/>
              <a:t>of</a:t>
            </a:r>
            <a:r>
              <a:rPr/>
              <a:t> </a:t>
            </a:r>
            <a:r>
              <a:rPr/>
              <a:t>the</a:t>
            </a:r>
            <a:r>
              <a:rPr/>
              <a:t> </a:t>
            </a:r>
            <a:r>
              <a:rPr/>
              <a:t>School</a:t>
            </a:r>
            <a:r>
              <a:rPr/>
              <a:t> </a:t>
            </a:r>
            <a:r>
              <a:rPr/>
              <a:t>of</a:t>
            </a:r>
            <a:r>
              <a:rPr/>
              <a:t> </a:t>
            </a:r>
            <a:r>
              <a:rPr/>
              <a:t>Medicine</a:t>
            </a:r>
            <a:r>
              <a:rPr/>
              <a:t> </a:t>
            </a:r>
            <a:r>
              <a:rPr/>
              <a:t>building</a:t>
            </a:r>
            <a:r>
              <a:rPr/>
              <a:t> </a:t>
            </a:r>
            <a:r>
              <a:rPr/>
              <a:t>in</a:t>
            </a:r>
            <a:r>
              <a:rPr/>
              <a:t> </a:t>
            </a:r>
            <a:r>
              <a:rPr/>
              <a:t>the</a:t>
            </a:r>
            <a:r>
              <a:rPr/>
              <a:t> </a:t>
            </a:r>
            <a:r>
              <a:rPr/>
              <a:t>suite</a:t>
            </a:r>
            <a:r>
              <a:rPr/>
              <a:t> </a:t>
            </a:r>
            <a:r>
              <a:rPr/>
              <a:t>of</a:t>
            </a:r>
            <a:r>
              <a:rPr/>
              <a:t> </a:t>
            </a:r>
            <a:r>
              <a:rPr/>
              <a:t>offices</a:t>
            </a:r>
            <a:r>
              <a:rPr/>
              <a:t> </a:t>
            </a:r>
            <a:r>
              <a:rPr/>
              <a:t>for</a:t>
            </a:r>
            <a:r>
              <a:rPr/>
              <a:t> </a:t>
            </a:r>
            <a:r>
              <a:rPr/>
              <a:t>Biomedical</a:t>
            </a:r>
            <a:r>
              <a:rPr/>
              <a:t> </a:t>
            </a:r>
            <a:r>
              <a:rPr/>
              <a:t>and</a:t>
            </a:r>
            <a:r>
              <a:rPr/>
              <a:t> </a:t>
            </a:r>
            <a:r>
              <a:rPr/>
              <a:t>Health</a:t>
            </a:r>
            <a:r>
              <a:rPr/>
              <a:t> </a:t>
            </a:r>
            <a:r>
              <a:rPr/>
              <a:t>Informatics.</a:t>
            </a:r>
          </a:p>
          <a:p>
            <a:pPr lvl="0" marL="0" indent="0">
              <a:buNone/>
            </a:pPr>
          </a:p>
          <a:p>
            <a:pPr lvl="0" marL="0" indent="0">
              <a:buNone/>
            </a:pPr>
            <a:r>
              <a:rPr/>
              <a:t>E-mail</a:t>
            </a:r>
            <a:r>
              <a:rPr/>
              <a:t> </a:t>
            </a:r>
            <a:r>
              <a:rPr/>
              <a:t>is</a:t>
            </a:r>
            <a:r>
              <a:rPr/>
              <a:t> </a:t>
            </a:r>
            <a:r>
              <a:rPr/>
              <a:t>my</a:t>
            </a:r>
            <a:r>
              <a:rPr/>
              <a:t> </a:t>
            </a:r>
            <a:r>
              <a:rPr/>
              <a:t>preferred</a:t>
            </a:r>
            <a:r>
              <a:rPr/>
              <a:t> </a:t>
            </a:r>
            <a:r>
              <a:rPr/>
              <a:t>mode</a:t>
            </a:r>
            <a:r>
              <a:rPr/>
              <a:t> </a:t>
            </a:r>
            <a:r>
              <a:rPr/>
              <a:t>of</a:t>
            </a:r>
            <a:r>
              <a:rPr/>
              <a:t> </a:t>
            </a:r>
            <a:r>
              <a:rPr/>
              <a:t>contact.</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Material</a:t>
            </a:r>
            <a:r>
              <a:rPr/>
              <a:t> </a:t>
            </a:r>
            <a:r>
              <a:rPr/>
              <a:t>posted</a:t>
            </a:r>
            <a:r>
              <a:rPr/>
              <a:t> </a:t>
            </a:r>
            <a:r>
              <a:rPr/>
              <a:t>on</a:t>
            </a:r>
            <a:r>
              <a:rPr/>
              <a:t> </a:t>
            </a:r>
            <a:r>
              <a:rPr/>
              <a:t>Canvas</a:t>
            </a:r>
            <a:r>
              <a:rPr/>
              <a:t> </a:t>
            </a:r>
            <a:r>
              <a:rPr/>
              <a:t>course</a:t>
            </a:r>
            <a:r>
              <a:rPr/>
              <a:t> </a:t>
            </a:r>
            <a:r>
              <a:rPr/>
              <a:t>site</a:t>
            </a:r>
            <a:r>
              <a:rPr/>
              <a:t> </a:t>
            </a:r>
            <a:r>
              <a:rPr/>
              <a:t>will</a:t>
            </a:r>
            <a:r>
              <a:rPr/>
              <a:t> </a:t>
            </a:r>
            <a:r>
              <a:rPr/>
              <a:t>support</a:t>
            </a:r>
            <a:r>
              <a:rPr/>
              <a:t> </a:t>
            </a:r>
            <a:r>
              <a:rPr/>
              <a:t>all</a:t>
            </a:r>
            <a:r>
              <a:rPr/>
              <a:t> </a:t>
            </a:r>
            <a:r>
              <a:rPr/>
              <a:t>course</a:t>
            </a:r>
            <a:r>
              <a:rPr/>
              <a:t> </a:t>
            </a:r>
            <a:r>
              <a:rPr/>
              <a:t>activities.</a:t>
            </a:r>
          </a:p>
          <a:p>
            <a:pPr lvl="0" marL="0" indent="0">
              <a:buNone/>
            </a:pPr>
          </a:p>
          <a:p>
            <a:pPr lvl="0" marL="0" indent="0">
              <a:buNone/>
            </a:pPr>
            <a:r>
              <a:rPr/>
              <a:t>Course</a:t>
            </a:r>
            <a:r>
              <a:rPr/>
              <a:t> </a:t>
            </a:r>
            <a:r>
              <a:rPr/>
              <a:t>Description:</a:t>
            </a:r>
            <a:r>
              <a:rPr/>
              <a:t> </a:t>
            </a:r>
            <a:r>
              <a:rPr/>
              <a:t>Course</a:t>
            </a:r>
            <a:r>
              <a:rPr/>
              <a:t> </a:t>
            </a:r>
            <a:r>
              <a:rPr/>
              <a:t>provides</a:t>
            </a:r>
            <a:r>
              <a:rPr/>
              <a:t> </a:t>
            </a:r>
            <a:r>
              <a:rPr/>
              <a:t>a</a:t>
            </a:r>
            <a:r>
              <a:rPr/>
              <a:t> </a:t>
            </a:r>
            <a:r>
              <a:rPr/>
              <a:t>working</a:t>
            </a:r>
            <a:r>
              <a:rPr/>
              <a:t> </a:t>
            </a:r>
            <a:r>
              <a:rPr/>
              <a:t>familiarity</a:t>
            </a:r>
            <a:r>
              <a:rPr/>
              <a:t> </a:t>
            </a:r>
            <a:r>
              <a:rPr/>
              <a:t>with</a:t>
            </a:r>
            <a:r>
              <a:rPr/>
              <a:t> </a:t>
            </a:r>
            <a:r>
              <a:rPr/>
              <a:t>SAS.</a:t>
            </a:r>
            <a:r>
              <a:rPr/>
              <a:t> </a:t>
            </a:r>
            <a:r>
              <a:rPr/>
              <a:t>Students</a:t>
            </a:r>
            <a:r>
              <a:rPr/>
              <a:t> </a:t>
            </a:r>
            <a:r>
              <a:rPr/>
              <a:t>are</a:t>
            </a:r>
            <a:r>
              <a:rPr/>
              <a:t> </a:t>
            </a:r>
            <a:r>
              <a:rPr/>
              <a:t>not</a:t>
            </a:r>
            <a:r>
              <a:rPr/>
              <a:t> </a:t>
            </a:r>
            <a:r>
              <a:rPr/>
              <a:t>expected</a:t>
            </a:r>
            <a:r>
              <a:rPr/>
              <a:t> </a:t>
            </a:r>
            <a:r>
              <a:rPr/>
              <a:t>to</a:t>
            </a:r>
            <a:r>
              <a:rPr/>
              <a:t> </a:t>
            </a:r>
            <a:r>
              <a:rPr/>
              <a:t>have</a:t>
            </a:r>
            <a:r>
              <a:rPr/>
              <a:t> </a:t>
            </a:r>
            <a:r>
              <a:rPr/>
              <a:t>advanced</a:t>
            </a:r>
            <a:r>
              <a:rPr/>
              <a:t> </a:t>
            </a:r>
            <a:r>
              <a:rPr/>
              <a:t>programming</a:t>
            </a:r>
            <a:r>
              <a:rPr/>
              <a:t> </a:t>
            </a:r>
            <a:r>
              <a:rPr/>
              <a:t>or</a:t>
            </a:r>
            <a:r>
              <a:rPr/>
              <a:t> </a:t>
            </a:r>
            <a:r>
              <a:rPr/>
              <a:t>statistical</a:t>
            </a:r>
            <a:r>
              <a:rPr/>
              <a:t> </a:t>
            </a:r>
            <a:r>
              <a:rPr/>
              <a:t>analysis</a:t>
            </a:r>
            <a:r>
              <a:rPr/>
              <a:t> </a:t>
            </a:r>
            <a:r>
              <a:rPr/>
              <a:t>skills,</a:t>
            </a:r>
            <a:r>
              <a:rPr/>
              <a:t> </a:t>
            </a:r>
            <a:r>
              <a:rPr/>
              <a:t>other</a:t>
            </a:r>
            <a:r>
              <a:rPr/>
              <a:t> </a:t>
            </a:r>
            <a:r>
              <a:rPr/>
              <a:t>than</a:t>
            </a:r>
            <a:r>
              <a:rPr/>
              <a:t> </a:t>
            </a:r>
            <a:r>
              <a:rPr/>
              <a:t>the</a:t>
            </a:r>
            <a:r>
              <a:rPr/>
              <a:t> </a:t>
            </a:r>
            <a:r>
              <a:rPr/>
              <a:t>ability</a:t>
            </a:r>
            <a:r>
              <a:rPr/>
              <a:t> </a:t>
            </a:r>
            <a:r>
              <a:rPr/>
              <a:t>to</a:t>
            </a:r>
            <a:r>
              <a:rPr/>
              <a:t> </a:t>
            </a:r>
            <a:r>
              <a:rPr/>
              <a:t>create</a:t>
            </a:r>
            <a:r>
              <a:rPr/>
              <a:t> </a:t>
            </a:r>
            <a:r>
              <a:rPr/>
              <a:t>and</a:t>
            </a:r>
            <a:r>
              <a:rPr/>
              <a:t> </a:t>
            </a:r>
            <a:r>
              <a:rPr/>
              <a:t>modify</a:t>
            </a:r>
            <a:r>
              <a:rPr/>
              <a:t> </a:t>
            </a:r>
            <a:r>
              <a:rPr/>
              <a:t>text</a:t>
            </a:r>
            <a:r>
              <a:rPr/>
              <a:t> </a:t>
            </a:r>
            <a:r>
              <a:rPr/>
              <a:t>files.</a:t>
            </a:r>
            <a:r>
              <a:rPr/>
              <a:t> </a:t>
            </a:r>
            <a:r>
              <a:rPr/>
              <a:t>Basic</a:t>
            </a:r>
            <a:r>
              <a:rPr/>
              <a:t> </a:t>
            </a:r>
            <a:r>
              <a:rPr/>
              <a:t>methods</a:t>
            </a:r>
            <a:r>
              <a:rPr/>
              <a:t> </a:t>
            </a:r>
            <a:r>
              <a:rPr/>
              <a:t>for</a:t>
            </a:r>
            <a:r>
              <a:rPr/>
              <a:t> </a:t>
            </a:r>
            <a:r>
              <a:rPr/>
              <a:t>data</a:t>
            </a:r>
            <a:r>
              <a:rPr/>
              <a:t> </a:t>
            </a:r>
            <a:r>
              <a:rPr/>
              <a:t>import,</a:t>
            </a:r>
            <a:r>
              <a:rPr/>
              <a:t> </a:t>
            </a:r>
            <a:r>
              <a:rPr/>
              <a:t>data</a:t>
            </a:r>
            <a:r>
              <a:rPr/>
              <a:t> </a:t>
            </a:r>
            <a:r>
              <a:rPr/>
              <a:t>management,</a:t>
            </a:r>
            <a:r>
              <a:rPr/>
              <a:t> </a:t>
            </a:r>
            <a:r>
              <a:rPr/>
              <a:t>simple</a:t>
            </a:r>
            <a:r>
              <a:rPr/>
              <a:t> </a:t>
            </a:r>
            <a:r>
              <a:rPr/>
              <a:t>graphics,</a:t>
            </a:r>
            <a:r>
              <a:rPr/>
              <a:t> </a:t>
            </a:r>
            <a:r>
              <a:rPr/>
              <a:t>and</a:t>
            </a:r>
            <a:r>
              <a:rPr/>
              <a:t> </a:t>
            </a:r>
            <a:r>
              <a:rPr/>
              <a:t>basic</a:t>
            </a:r>
            <a:r>
              <a:rPr/>
              <a:t> </a:t>
            </a:r>
            <a:r>
              <a:rPr/>
              <a:t>statistical</a:t>
            </a:r>
            <a:r>
              <a:rPr/>
              <a:t> </a:t>
            </a:r>
            <a:r>
              <a:rPr/>
              <a:t>analysis</a:t>
            </a:r>
            <a:r>
              <a:rPr/>
              <a:t> </a:t>
            </a:r>
            <a:r>
              <a:rPr/>
              <a:t>are</a:t>
            </a:r>
            <a:r>
              <a:rPr/>
              <a:t> </a:t>
            </a:r>
            <a:r>
              <a:rPr/>
              <a:t>introduced.</a:t>
            </a:r>
            <a:r>
              <a:rPr/>
              <a:t> </a:t>
            </a:r>
            <a:r>
              <a:rPr/>
              <a:t>This</a:t>
            </a:r>
            <a:r>
              <a:rPr/>
              <a:t> </a:t>
            </a:r>
            <a:r>
              <a:rPr/>
              <a:t>class</a:t>
            </a:r>
            <a:r>
              <a:rPr/>
              <a:t> </a:t>
            </a:r>
            <a:r>
              <a:rPr/>
              <a:t>will</a:t>
            </a:r>
            <a:r>
              <a:rPr/>
              <a:t> </a:t>
            </a:r>
            <a:r>
              <a:rPr/>
              <a:t>not</a:t>
            </a:r>
            <a:r>
              <a:rPr/>
              <a:t> </a:t>
            </a:r>
            <a:r>
              <a:rPr/>
              <a:t>cover</a:t>
            </a:r>
            <a:r>
              <a:rPr/>
              <a:t> </a:t>
            </a:r>
            <a:r>
              <a:rPr/>
              <a:t>advanced</a:t>
            </a:r>
            <a:r>
              <a:rPr/>
              <a:t> </a:t>
            </a:r>
            <a:r>
              <a:rPr/>
              <a:t>statistical</a:t>
            </a:r>
            <a:r>
              <a:rPr/>
              <a:t> </a:t>
            </a:r>
            <a:r>
              <a:rPr/>
              <a:t>methods,</a:t>
            </a:r>
            <a:r>
              <a:rPr/>
              <a:t> </a:t>
            </a:r>
            <a:r>
              <a:rPr/>
              <a:t>but</a:t>
            </a:r>
            <a:r>
              <a:rPr/>
              <a:t> </a:t>
            </a:r>
            <a:r>
              <a:rPr/>
              <a:t>will</a:t>
            </a:r>
            <a:r>
              <a:rPr/>
              <a:t> </a:t>
            </a:r>
            <a:r>
              <a:rPr/>
              <a:t>provide</a:t>
            </a:r>
            <a:r>
              <a:rPr/>
              <a:t> </a:t>
            </a:r>
            <a:r>
              <a:rPr/>
              <a:t>the</a:t>
            </a:r>
            <a:r>
              <a:rPr/>
              <a:t> </a:t>
            </a:r>
            <a:r>
              <a:rPr/>
              <a:t>student</a:t>
            </a:r>
            <a:r>
              <a:rPr/>
              <a:t> </a:t>
            </a:r>
            <a:r>
              <a:rPr/>
              <a:t>with</a:t>
            </a:r>
            <a:r>
              <a:rPr/>
              <a:t> </a:t>
            </a:r>
            <a:r>
              <a:rPr/>
              <a:t>a</a:t>
            </a:r>
            <a:r>
              <a:rPr/>
              <a:t> </a:t>
            </a:r>
            <a:r>
              <a:rPr/>
              <a:t>firm</a:t>
            </a:r>
            <a:r>
              <a:rPr/>
              <a:t> </a:t>
            </a:r>
            <a:r>
              <a:rPr/>
              <a:t>foundation</a:t>
            </a:r>
            <a:r>
              <a:rPr/>
              <a:t> </a:t>
            </a:r>
            <a:r>
              <a:rPr/>
              <a:t>to</a:t>
            </a:r>
            <a:r>
              <a:rPr/>
              <a:t> </a:t>
            </a:r>
            <a:r>
              <a:rPr/>
              <a:t>address</a:t>
            </a:r>
            <a:r>
              <a:rPr/>
              <a:t> </a:t>
            </a:r>
            <a:r>
              <a:rPr/>
              <a:t>these</a:t>
            </a:r>
            <a:r>
              <a:rPr/>
              <a:t> </a:t>
            </a:r>
            <a:r>
              <a:rPr/>
              <a:t>areas</a:t>
            </a:r>
            <a:r>
              <a:rPr/>
              <a:t> </a:t>
            </a:r>
            <a:r>
              <a:rPr/>
              <a:t>in</a:t>
            </a:r>
            <a:r>
              <a:rPr/>
              <a:t> </a:t>
            </a:r>
            <a:r>
              <a:rPr/>
              <a:t>advanced</a:t>
            </a:r>
            <a:r>
              <a:rPr/>
              <a:t> </a:t>
            </a:r>
            <a:r>
              <a:rPr/>
              <a:t>statistics</a:t>
            </a:r>
            <a:r>
              <a:rPr/>
              <a:t> </a:t>
            </a:r>
            <a:r>
              <a:rPr/>
              <a:t>classes</a:t>
            </a:r>
            <a:r>
              <a:rPr/>
              <a:t> </a:t>
            </a:r>
            <a:r>
              <a:rPr/>
              <a:t>or</a:t>
            </a:r>
            <a:r>
              <a:rPr/>
              <a:t> </a:t>
            </a:r>
            <a:r>
              <a:rPr/>
              <a:t>in</a:t>
            </a:r>
            <a:r>
              <a:rPr/>
              <a:t> </a:t>
            </a:r>
            <a:r>
              <a:rPr/>
              <a:t>the</a:t>
            </a:r>
            <a:r>
              <a:rPr/>
              <a:t> </a:t>
            </a:r>
            <a:r>
              <a:rPr/>
              <a:t>student’s</a:t>
            </a:r>
            <a:r>
              <a:rPr/>
              <a:t> </a:t>
            </a:r>
            <a:r>
              <a:rPr/>
              <a:t>research</a:t>
            </a:r>
            <a:r>
              <a:rPr/>
              <a:t> </a:t>
            </a:r>
            <a:r>
              <a:rPr/>
              <a:t>efforts,</a:t>
            </a:r>
            <a:r>
              <a:rPr/>
              <a:t> </a:t>
            </a:r>
            <a:r>
              <a:rPr/>
              <a:t>including</a:t>
            </a:r>
            <a:r>
              <a:rPr/>
              <a:t> </a:t>
            </a:r>
            <a:r>
              <a:rPr/>
              <a:t>thesis/dissertation</a:t>
            </a:r>
            <a:r>
              <a:rPr/>
              <a:t> </a:t>
            </a:r>
            <a:r>
              <a:rPr/>
              <a:t>research.</a:t>
            </a:r>
            <a:r>
              <a:rPr/>
              <a:t> </a:t>
            </a:r>
            <a:r>
              <a:rPr/>
              <a:t>A</a:t>
            </a:r>
            <a:r>
              <a:rPr/>
              <a:t> </a:t>
            </a:r>
            <a:r>
              <a:rPr/>
              <a:t>basic</a:t>
            </a:r>
            <a:r>
              <a:rPr/>
              <a:t> </a:t>
            </a:r>
            <a:r>
              <a:rPr/>
              <a:t>understanding</a:t>
            </a:r>
            <a:r>
              <a:rPr/>
              <a:t> </a:t>
            </a:r>
            <a:r>
              <a:rPr/>
              <a:t>of</a:t>
            </a:r>
            <a:r>
              <a:rPr/>
              <a:t> </a:t>
            </a:r>
            <a:r>
              <a:rPr/>
              <a:t>statistical</a:t>
            </a:r>
            <a:r>
              <a:rPr/>
              <a:t> </a:t>
            </a:r>
            <a:r>
              <a:rPr/>
              <a:t>terminology</a:t>
            </a:r>
            <a:r>
              <a:rPr/>
              <a:t> </a:t>
            </a:r>
            <a:r>
              <a:rPr/>
              <a:t>and</a:t>
            </a:r>
            <a:r>
              <a:rPr/>
              <a:t> </a:t>
            </a:r>
            <a:r>
              <a:rPr/>
              <a:t>a</a:t>
            </a:r>
            <a:r>
              <a:rPr/>
              <a:t> </a:t>
            </a:r>
            <a:r>
              <a:rPr/>
              <a:t>working</a:t>
            </a:r>
            <a:r>
              <a:rPr/>
              <a:t> </a:t>
            </a:r>
            <a:r>
              <a:rPr/>
              <a:t>familiarity</a:t>
            </a:r>
            <a:r>
              <a:rPr/>
              <a:t> </a:t>
            </a:r>
            <a:r>
              <a:rPr/>
              <a:t>with</a:t>
            </a:r>
            <a:r>
              <a:rPr/>
              <a:t> </a:t>
            </a:r>
            <a:r>
              <a:rPr/>
              <a:t>computer-based</a:t>
            </a:r>
            <a:r>
              <a:rPr/>
              <a:t> </a:t>
            </a:r>
            <a:r>
              <a:rPr/>
              <a:t>data</a:t>
            </a:r>
            <a:r>
              <a:rPr/>
              <a:t> </a:t>
            </a:r>
            <a:r>
              <a:rPr/>
              <a:t>files</a:t>
            </a:r>
            <a:r>
              <a:rPr/>
              <a:t> </a:t>
            </a:r>
            <a:r>
              <a:rPr/>
              <a:t>(e.g.,</a:t>
            </a:r>
            <a:r>
              <a:rPr/>
              <a:t> </a:t>
            </a:r>
            <a:r>
              <a:rPr/>
              <a:t>Excel)</a:t>
            </a:r>
            <a:r>
              <a:rPr/>
              <a:t> </a:t>
            </a:r>
            <a:r>
              <a:rPr/>
              <a:t>is</a:t>
            </a:r>
            <a:r>
              <a:rPr/>
              <a:t> </a:t>
            </a:r>
            <a:r>
              <a:rPr/>
              <a:t>necessary.</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course</a:t>
            </a:r>
            <a:r>
              <a:rPr/>
              <a:t> </a:t>
            </a:r>
            <a:r>
              <a:rPr/>
              <a:t>trains</a:t>
            </a:r>
            <a:r>
              <a:rPr/>
              <a:t> </a:t>
            </a:r>
            <a:r>
              <a:rPr/>
              <a:t>the</a:t>
            </a:r>
            <a:r>
              <a:rPr/>
              <a:t> </a:t>
            </a:r>
            <a:r>
              <a:rPr/>
              <a:t>student</a:t>
            </a:r>
            <a:r>
              <a:rPr/>
              <a:t> </a:t>
            </a:r>
            <a:r>
              <a:rPr/>
              <a:t>on</a:t>
            </a:r>
            <a:r>
              <a:rPr/>
              <a:t> </a:t>
            </a:r>
            <a:r>
              <a:rPr/>
              <a:t>how</a:t>
            </a:r>
            <a:r>
              <a:rPr/>
              <a:t> </a:t>
            </a:r>
            <a:r>
              <a:rPr/>
              <a:t>to</a:t>
            </a:r>
            <a:r>
              <a:rPr/>
              <a:t> </a:t>
            </a:r>
            <a:r>
              <a:rPr/>
              <a:t>run</a:t>
            </a:r>
            <a:r>
              <a:rPr/>
              <a:t> </a:t>
            </a:r>
            <a:r>
              <a:rPr/>
              <a:t>a</a:t>
            </a:r>
            <a:r>
              <a:rPr/>
              <a:t> </a:t>
            </a:r>
            <a:r>
              <a:rPr/>
              <a:t>basic</a:t>
            </a:r>
            <a:r>
              <a:rPr/>
              <a:t> </a:t>
            </a:r>
            <a:r>
              <a:rPr/>
              <a:t>SAS</a:t>
            </a:r>
            <a:r>
              <a:rPr/>
              <a:t> </a:t>
            </a:r>
            <a:r>
              <a:rPr/>
              <a:t>program.</a:t>
            </a:r>
            <a:r>
              <a:rPr/>
              <a:t> </a:t>
            </a:r>
            <a:r>
              <a:rPr/>
              <a:t>It</a:t>
            </a:r>
            <a:r>
              <a:rPr/>
              <a:t> </a:t>
            </a:r>
            <a:r>
              <a:rPr/>
              <a:t>covers</a:t>
            </a:r>
            <a:r>
              <a:rPr/>
              <a:t> </a:t>
            </a:r>
            <a:r>
              <a:rPr/>
              <a:t>input</a:t>
            </a:r>
            <a:r>
              <a:rPr/>
              <a:t> </a:t>
            </a:r>
            <a:r>
              <a:rPr/>
              <a:t>of</a:t>
            </a:r>
            <a:r>
              <a:rPr/>
              <a:t> </a:t>
            </a:r>
            <a:r>
              <a:rPr/>
              <a:t>various</a:t>
            </a:r>
            <a:r>
              <a:rPr/>
              <a:t> </a:t>
            </a:r>
            <a:r>
              <a:rPr/>
              <a:t>file</a:t>
            </a:r>
            <a:r>
              <a:rPr/>
              <a:t> </a:t>
            </a:r>
            <a:r>
              <a:rPr/>
              <a:t>formats,</a:t>
            </a:r>
            <a:r>
              <a:rPr/>
              <a:t> </a:t>
            </a:r>
            <a:r>
              <a:rPr/>
              <a:t>documentation</a:t>
            </a:r>
            <a:r>
              <a:rPr/>
              <a:t> </a:t>
            </a:r>
            <a:r>
              <a:rPr/>
              <a:t>of</a:t>
            </a:r>
            <a:r>
              <a:rPr/>
              <a:t> </a:t>
            </a:r>
            <a:r>
              <a:rPr/>
              <a:t>the</a:t>
            </a:r>
            <a:r>
              <a:rPr/>
              <a:t> </a:t>
            </a:r>
            <a:r>
              <a:rPr/>
              <a:t>data,</a:t>
            </a:r>
            <a:r>
              <a:rPr/>
              <a:t> </a:t>
            </a:r>
            <a:r>
              <a:rPr/>
              <a:t>data</a:t>
            </a:r>
            <a:r>
              <a:rPr/>
              <a:t> </a:t>
            </a:r>
            <a:r>
              <a:rPr/>
              <a:t>manipulation,</a:t>
            </a:r>
            <a:r>
              <a:rPr/>
              <a:t> </a:t>
            </a:r>
            <a:r>
              <a:rPr/>
              <a:t>basic</a:t>
            </a:r>
            <a:r>
              <a:rPr/>
              <a:t> </a:t>
            </a:r>
            <a:r>
              <a:rPr/>
              <a:t>descriptive</a:t>
            </a:r>
            <a:r>
              <a:rPr/>
              <a:t> </a:t>
            </a:r>
            <a:r>
              <a:rPr/>
              <a:t>statistics,</a:t>
            </a:r>
            <a:r>
              <a:rPr/>
              <a:t> </a:t>
            </a:r>
            <a:r>
              <a:rPr/>
              <a:t>and</a:t>
            </a:r>
            <a:r>
              <a:rPr/>
              <a:t> </a:t>
            </a:r>
            <a:r>
              <a:rPr/>
              <a:t>simple</a:t>
            </a:r>
            <a:r>
              <a:rPr/>
              <a:t> </a:t>
            </a:r>
            <a:r>
              <a:rPr/>
              <a:t>graphs.</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adobe.com/products/acrobat/readstep2.html" TargetMode="Externa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pmean/introduction-to-SAS/blob/master/basics_syllabus/src/syllabus.Rmd" TargetMode="Externa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umsystem.edu/ums/rules/collected_rules/programs/ch200/200.010_standard_of_conduct" TargetMode="Externa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mailto:rogersbr@umkc.edu" TargetMode="External" /><Relationship Id="rId3" Type="http://schemas.openxmlformats.org/officeDocument/2006/relationships/hyperlink" Target="http://www.umsystem.edu/ums/rules/collected_rules/grievance/ch390/grievance_390.010" TargetMode="Externa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umkc.edu/provost/Policy-Library/documents/tzt_Grade%20Appeal%20Policy.pdf" TargetMode="External" /><Relationship Id="rId3" Type="http://schemas.openxmlformats.org/officeDocument/2006/relationships/hyperlink" Target="http://med.umkc.edu/councils/graduate/documents/" TargetMode="Externa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umkc.edu/calendar/" TargetMode="External" /><Relationship Id="rId3" Type="http://schemas.openxmlformats.org/officeDocument/2006/relationships/hyperlink" Target="http://www.umkc.edu/umkcalert/" TargetMode="External" /><Relationship Id="rId4" Type="http://schemas.openxmlformats.org/officeDocument/2006/relationships/hyperlink" Target="www.umkc.edu/counselingcenter" TargetMode="External" /><Relationship Id="rId5" Type="http://schemas.openxmlformats.org/officeDocument/2006/relationships/hyperlink" Target="http://info.umkc.edu/studenthealth/" TargetMode="External" /><Relationship Id="rId6" Type="http://schemas.openxmlformats.org/officeDocument/2006/relationships/hyperlink" Target="www.umkc.edu/mindbody" TargetMode="External" /><Relationship Id="rId7" Type="http://schemas.openxmlformats.org/officeDocument/2006/relationships/hyperlink" Target="http://www.umkc.edu/disability/" TargetMode="External" /><Relationship Id="rId8" Type="http://schemas.openxmlformats.org/officeDocument/2006/relationships/hyperlink" Target="www.umkc.edu" TargetMode="External" /><Relationship Id="rId9" Type="http://schemas.openxmlformats.org/officeDocument/2006/relationships/hyperlink" Target="https://info.umkc.edu/diversity/" TargetMode="External" /><Relationship Id="rId10" Type="http://schemas.openxmlformats.org/officeDocument/2006/relationships/hyperlink" Target="http://info.umkc.edu/title9/" TargetMode="External" /><Relationship Id="rId11" Type="http://schemas.openxmlformats.org/officeDocument/2006/relationships/hyperlink" Target="mailto:thompsonmikah@umkc.edu" TargetMode="External" /><Relationship Id="rId12" Type="http://schemas.openxmlformats.org/officeDocument/2006/relationships/hyperlink" Target="http://info.umkc.edu/title9/reporting/report-online/" TargetMode="Externa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umkc.edu/registrar/acal.asp" TargetMode="Externa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 Id="rId3" Type="http://schemas.openxmlformats.org/officeDocument/2006/relationships/hyperlink" Target="mailto:simons@umkc.edu" TargetMode="External" /><Relationship Id="rId4" Type="http://schemas.openxmlformats.org/officeDocument/2006/relationships/hyperlink" Target="http://www.pmean.com" TargetMode="External" /><Relationship Id="rId5" Type="http://schemas.openxmlformats.org/officeDocument/2006/relationships/hyperlink" Target="http://blog.pmean.com" TargetMode="External" /><Relationship Id="rId6" Type="http://schemas.openxmlformats.org/officeDocument/2006/relationships/hyperlink" Target="http://www.pmean.com/archive/index.html" TargetMode="Externa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Syllabus</a:t>
            </a:r>
            <a:r>
              <a:rPr/>
              <a:t> </a:t>
            </a:r>
            <a:r>
              <a:rPr/>
              <a:t>for</a:t>
            </a:r>
            <a:r>
              <a:rPr/>
              <a:t> </a:t>
            </a:r>
            <a:r>
              <a:rPr/>
              <a:t>Introduction</a:t>
            </a:r>
            <a:r>
              <a:rPr/>
              <a:t> </a:t>
            </a:r>
            <a:r>
              <a:rPr/>
              <a:t>to</a:t>
            </a:r>
            <a:r>
              <a:rPr/>
              <a:t> </a:t>
            </a:r>
            <a:r>
              <a:rPr/>
              <a:t>SAS</a:t>
            </a:r>
            <a:r>
              <a:rPr/>
              <a:t> </a:t>
            </a:r>
            <a:r>
              <a:rPr/>
              <a:t>(MEDB</a:t>
            </a:r>
            <a:r>
              <a:rPr/>
              <a:t> </a:t>
            </a:r>
            <a:r>
              <a:rPr/>
              <a:t>5507)</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Evaluation</a:t>
            </a:r>
            <a:r>
              <a:rPr/>
              <a:t> </a:t>
            </a:r>
            <a:r>
              <a:rPr/>
              <a:t>and</a:t>
            </a:r>
            <a:r>
              <a:rPr/>
              <a:t> </a:t>
            </a:r>
            <a:r>
              <a:rPr/>
              <a:t>grading</a:t>
            </a:r>
            <a:r>
              <a:rPr/>
              <a:t> </a:t>
            </a:r>
            <a:r>
              <a:rPr/>
              <a:t>criteria</a:t>
            </a:r>
          </a:p>
        </p:txBody>
      </p:sp>
      <p:sp>
        <p:nvSpPr>
          <p:cNvPr id="3" name="Content Placeholder 2"/>
          <p:cNvSpPr>
            <a:spLocks noGrp="1"/>
          </p:cNvSpPr>
          <p:nvPr>
            <p:ph idx="1"/>
          </p:nvPr>
        </p:nvSpPr>
        <p:spPr/>
        <p:txBody>
          <a:bodyPr/>
          <a:lstStyle/>
          <a:p>
            <a:pPr lvl="0" marL="0" indent="0">
              <a:buNone/>
            </a:pPr>
            <a:r>
              <a:rPr/>
              <a:t>All assignments will be graded on a pass-fail criteria. Students who successfully complete 70% or more of the assignments AND complete the final project will be awarded a passing grade.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Class</a:t>
            </a:r>
            <a:r>
              <a:rPr/>
              <a:t> </a:t>
            </a:r>
            <a:r>
              <a:rPr/>
              <a:t>structure</a:t>
            </a:r>
          </a:p>
        </p:txBody>
      </p:sp>
      <p:sp>
        <p:nvSpPr>
          <p:cNvPr id="3" name="Content Placeholder 2"/>
          <p:cNvSpPr>
            <a:spLocks noGrp="1"/>
          </p:cNvSpPr>
          <p:nvPr>
            <p:ph idx="1"/>
          </p:nvPr>
        </p:nvSpPr>
        <p:spPr/>
        <p:txBody>
          <a:bodyPr/>
          <a:lstStyle/>
          <a:p>
            <a:pPr lvl="0" marL="0" indent="0">
              <a:buNone/>
            </a:pPr>
            <a:r>
              <a:rPr/>
              <a:t>In general, each class session will consist of a mixture of recorded material available on Canvas as preparation for the session, individual assignments, and discussion/activities that are related to the topic and are completed either individually, within pairs, or within small groups of students. The lecture material is designed to supplement the information assigned from the textbook and other sources.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Student</a:t>
            </a:r>
            <a:r>
              <a:rPr/>
              <a:t> </a:t>
            </a:r>
            <a:r>
              <a:rPr/>
              <a:t>Learning</a:t>
            </a:r>
            <a:r>
              <a:rPr/>
              <a:t> </a:t>
            </a:r>
            <a:r>
              <a:rPr/>
              <a:t>Objectives</a:t>
            </a:r>
          </a:p>
        </p:txBody>
      </p:sp>
      <p:sp>
        <p:nvSpPr>
          <p:cNvPr id="3" name="Content Placeholder 2"/>
          <p:cNvSpPr>
            <a:spLocks noGrp="1"/>
          </p:cNvSpPr>
          <p:nvPr>
            <p:ph idx="1"/>
          </p:nvPr>
        </p:nvSpPr>
        <p:spPr/>
        <p:txBody>
          <a:bodyPr/>
          <a:lstStyle/>
          <a:p>
            <a:pPr lvl="0" marL="0" indent="0">
              <a:buNone/>
            </a:pPr>
            <a:r>
              <a:rPr/>
              <a:t>At the end of this course, students will be able to:</a:t>
            </a:r>
          </a:p>
          <a:p>
            <a:pPr lvl="1">
              <a:buAutoNum type="arabicPeriod"/>
            </a:pPr>
            <a:r>
              <a:rPr/>
              <a:t>Read a variety of differently fomatted text files into SAS.</a:t>
            </a:r>
          </a:p>
          <a:p>
            <a:pPr lvl="1">
              <a:buAutoNum type="arabicPeriod"/>
            </a:pPr>
            <a:r>
              <a:rPr/>
              <a:t>Document both the SAS program and the data set it uses.</a:t>
            </a:r>
          </a:p>
          <a:p>
            <a:pPr lvl="1">
              <a:buAutoNum type="arabicPeriod"/>
            </a:pPr>
            <a:r>
              <a:rPr/>
              <a:t>Produce simple descriptive statistics for a variety of data types.</a:t>
            </a:r>
          </a:p>
          <a:p>
            <a:pPr lvl="1">
              <a:buAutoNum type="arabicPeriod"/>
            </a:pPr>
            <a:r>
              <a:rPr/>
              <a:t>Transform and restructure the data.</a:t>
            </a:r>
          </a:p>
          <a:p>
            <a:pPr lvl="1">
              <a:buAutoNum type="arabicPeriod"/>
            </a:pPr>
            <a:r>
              <a:rPr/>
              <a:t>Code missing values.</a:t>
            </a:r>
          </a:p>
          <a:p>
            <a:pPr lvl="1">
              <a:buAutoNum type="arabicPeriod"/>
            </a:pPr>
            <a:r>
              <a:rPr/>
              <a:t>Produce simple graphical displays of your data.</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Course</a:t>
            </a:r>
            <a:r>
              <a:rPr/>
              <a:t> </a:t>
            </a:r>
            <a:r>
              <a:rPr/>
              <a:t>Topics</a:t>
            </a:r>
          </a:p>
        </p:txBody>
      </p:sp>
      <p:sp>
        <p:nvSpPr>
          <p:cNvPr id="3" name="Content Placeholder 2"/>
          <p:cNvSpPr>
            <a:spLocks noGrp="1"/>
          </p:cNvSpPr>
          <p:nvPr>
            <p:ph idx="1"/>
          </p:nvPr>
        </p:nvSpPr>
        <p:spPr/>
        <p:txBody>
          <a:bodyPr/>
          <a:lstStyle/>
          <a:p>
            <a:pPr lvl="1"/>
            <a:r>
              <a:rPr/>
              <a:t>inputting delimited text files</a:t>
            </a:r>
          </a:p>
          <a:p>
            <a:pPr lvl="1"/>
            <a:r>
              <a:rPr/>
              <a:t>inputting fixed width text files</a:t>
            </a:r>
          </a:p>
          <a:p>
            <a:pPr lvl="1"/>
            <a:r>
              <a:rPr/>
              <a:t>variable labels, variable formats</a:t>
            </a:r>
          </a:p>
          <a:p>
            <a:pPr lvl="1"/>
            <a:r>
              <a:rPr/>
              <a:t>means, standard deviations, and percentiles</a:t>
            </a:r>
          </a:p>
          <a:p>
            <a:pPr lvl="1"/>
            <a:r>
              <a:rPr/>
              <a:t>missing values</a:t>
            </a:r>
          </a:p>
          <a:p>
            <a:pPr lvl="1"/>
            <a:r>
              <a:rPr/>
              <a:t>transformations</a:t>
            </a:r>
          </a:p>
          <a:p>
            <a:pPr lvl="1"/>
            <a:r>
              <a:rPr/>
              <a:t>scatterplots</a:t>
            </a:r>
          </a:p>
          <a:p>
            <a:pPr lvl="1"/>
            <a:r>
              <a:rPr/>
              <a:t>frequency tables and histograms</a:t>
            </a:r>
          </a:p>
          <a:p>
            <a:pPr lvl="1"/>
            <a:r>
              <a:rPr/>
              <a:t>recoding categorical variables</a:t>
            </a:r>
          </a:p>
          <a:p>
            <a:pPr lvl="1"/>
            <a:r>
              <a:rPr/>
              <a:t>two way cross tabulations</a:t>
            </a:r>
          </a:p>
          <a:p>
            <a:pPr lvl="1"/>
            <a:r>
              <a:rPr/>
              <a:t>boxplots</a:t>
            </a:r>
          </a:p>
          <a:p>
            <a:pPr lvl="1"/>
            <a:r>
              <a:rPr/>
              <a:t>merging</a:t>
            </a:r>
          </a:p>
          <a:p>
            <a:pPr lvl="1"/>
            <a:r>
              <a:rPr/>
              <a:t>longitudinal data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Schedule</a:t>
            </a:r>
          </a:p>
        </p:txBody>
      </p:sp>
      <p:sp>
        <p:nvSpPr>
          <p:cNvPr id="3" name="Content Placeholder 2"/>
          <p:cNvSpPr>
            <a:spLocks noGrp="1"/>
          </p:cNvSpPr>
          <p:nvPr>
            <p:ph idx="1"/>
          </p:nvPr>
        </p:nvSpPr>
        <p:spPr/>
        <p:txBody>
          <a:bodyPr/>
          <a:lstStyle/>
          <a:p>
            <a:pPr lvl="0" marL="0" indent="0">
              <a:buNone/>
            </a:pPr>
            <a:r>
              <a:rPr/>
              <a:t>Each module should take roughly one week. If a particular topic is causing the class as a whole some difficulty, you may get some extra time for a particular module.</a:t>
            </a:r>
          </a:p>
          <a:p>
            <a:pPr lvl="1"/>
            <a:r>
              <a:rPr/>
              <a:t>Module 0, Getting started. A general introduction to SAS and information on how to run SAS on your computer.</a:t>
            </a:r>
          </a:p>
          <a:p>
            <a:pPr lvl="1"/>
            <a:r>
              <a:rPr/>
              <a:t>Module 1, Reading data from a variety of text formats. Variable labels. Missing value codes. Means, standard deviations, and percentiles. Histograms and scatterplots. Functional transformations. Program documentation.</a:t>
            </a:r>
          </a:p>
          <a:p>
            <a:pPr lvl="1"/>
            <a:r>
              <a:rPr/>
              <a:t>Module 2, Categorical data. Variable formats. Recoding category levels. Indicator variables. Counts and percentages. Two way crosstabulations. Data dictionary.</a:t>
            </a:r>
          </a:p>
          <a:p>
            <a:pPr lvl="1"/>
            <a:r>
              <a:rPr/>
              <a:t>Module 3, Boxplots. Group means and standard deviationss. Report formats.</a:t>
            </a:r>
          </a:p>
          <a:p>
            <a:pPr lvl="1"/>
            <a:r>
              <a:rPr/>
              <a:t>Module 4, Merging. Longitudinal data. Tall and thin format. Short and fat format.</a:t>
            </a:r>
          </a:p>
          <a:p>
            <a:pPr lvl="1"/>
            <a:r>
              <a:rPr/>
              <a:t>Module 5, Independent project</a:t>
            </a:r>
          </a:p>
          <a:p>
            <a:pPr lvl="0" marL="0" indent="0">
              <a:buNone/>
            </a:pPr>
            <a:r>
              <a:rPr/>
              <a:t>Student learning outcomes</a:t>
            </a:r>
          </a:p>
          <a:p>
            <a:pPr lvl="0" marL="0" indent="0">
              <a:buNone/>
            </a:pPr>
            <a:r>
              <a:rPr/>
              <a:t>At the end of this course, students will be able to:</a:t>
            </a:r>
          </a:p>
          <a:p>
            <a:pPr lvl="1">
              <a:buAutoNum type="arabicPeriod"/>
            </a:pPr>
            <a:r>
              <a:rPr/>
              <a:t>Read a variety of differently fomatted text files into SAS.</a:t>
            </a:r>
          </a:p>
          <a:p>
            <a:pPr lvl="1">
              <a:buAutoNum type="arabicPeriod"/>
            </a:pPr>
            <a:r>
              <a:rPr/>
              <a:t>Document both the SAS program and the data set it uses.</a:t>
            </a:r>
          </a:p>
          <a:p>
            <a:pPr lvl="1">
              <a:buAutoNum type="arabicPeriod"/>
            </a:pPr>
            <a:r>
              <a:rPr/>
              <a:t>Produce simple descriptive statistics for a variety of data types.</a:t>
            </a:r>
          </a:p>
          <a:p>
            <a:pPr lvl="1">
              <a:buAutoNum type="arabicPeriod"/>
            </a:pPr>
            <a:r>
              <a:rPr/>
              <a:t>Transform and restructure the data.</a:t>
            </a:r>
          </a:p>
          <a:p>
            <a:pPr lvl="1">
              <a:buAutoNum type="arabicPeriod"/>
            </a:pPr>
            <a:r>
              <a:rPr/>
              <a:t>Code missing values.</a:t>
            </a:r>
          </a:p>
          <a:p>
            <a:pPr lvl="1">
              <a:buAutoNum type="arabicPeriod"/>
            </a:pPr>
            <a:r>
              <a:rPr/>
              <a:t>Produce simple graphical displays of your data.</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Course</a:t>
            </a:r>
            <a:r>
              <a:rPr/>
              <a:t> </a:t>
            </a:r>
            <a:r>
              <a:rPr/>
              <a:t>Requirements</a:t>
            </a:r>
          </a:p>
        </p:txBody>
      </p:sp>
      <p:sp>
        <p:nvSpPr>
          <p:cNvPr id="3" name="Content Placeholder 2"/>
          <p:cNvSpPr>
            <a:spLocks noGrp="1"/>
          </p:cNvSpPr>
          <p:nvPr>
            <p:ph idx="1"/>
          </p:nvPr>
        </p:nvSpPr>
        <p:spPr/>
        <p:txBody>
          <a:bodyPr/>
          <a:lstStyle/>
          <a:p>
            <a:pPr lvl="0" marL="0" indent="0">
              <a:buNone/>
            </a:pPr>
            <a:r>
              <a:rPr/>
              <a:t>Students are responsible for viewing all the videos, running the example programs shown in the videos, and then running similar programs using different data sets. Students must participate in discussion boards, take short quizzes, and prepare a final project.</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Course</a:t>
            </a:r>
            <a:r>
              <a:rPr/>
              <a:t> </a:t>
            </a:r>
            <a:r>
              <a:rPr/>
              <a:t>expectations</a:t>
            </a:r>
          </a:p>
        </p:txBody>
      </p:sp>
      <p:sp>
        <p:nvSpPr>
          <p:cNvPr id="3" name="Content Placeholder 2"/>
          <p:cNvSpPr>
            <a:spLocks noGrp="1"/>
          </p:cNvSpPr>
          <p:nvPr>
            <p:ph idx="1"/>
          </p:nvPr>
        </p:nvSpPr>
        <p:spPr/>
        <p:txBody>
          <a:bodyPr/>
          <a:lstStyle/>
          <a:p>
            <a:pPr lvl="0" marL="0" indent="0">
              <a:buNone/>
            </a:pPr>
            <a:r>
              <a:rPr/>
              <a:t>Students must complete all assignments on time. If special circumstances arise, a student may request an extension of up to one week for all the work in a particular module. This request must be made prior to the due date of the work in a module.</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Policies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Canvas</a:t>
            </a:r>
          </a:p>
        </p:txBody>
      </p:sp>
      <p:sp>
        <p:nvSpPr>
          <p:cNvPr id="3" name="Content Placeholder 2"/>
          <p:cNvSpPr>
            <a:spLocks noGrp="1"/>
          </p:cNvSpPr>
          <p:nvPr>
            <p:ph idx="1"/>
          </p:nvPr>
        </p:nvSpPr>
        <p:spPr/>
        <p:txBody>
          <a:bodyPr/>
          <a:lstStyle/>
          <a:p>
            <a:pPr lvl="0" marL="0" indent="0">
              <a:buNone/>
            </a:pPr>
            <a:r>
              <a:rPr/>
              <a:t>Lecture material for weekly sessions will be posted on the Canvas course site before each class session. This material is to be reviewed before the class session - it will provide the foundation for activities that are planned for the weekly sessions.</a:t>
            </a:r>
          </a:p>
          <a:p>
            <a:pPr lvl="0" marL="0" indent="0">
              <a:buNone/>
            </a:pPr>
            <a:r>
              <a:rPr/>
              <a:t>Additional materials will be made available in electronic format on the Canvas website. Announcements and schedule updates will also be posted on the website.</a:t>
            </a:r>
          </a:p>
          <a:p>
            <a:pPr lvl="0" marL="0" indent="0">
              <a:buNone/>
            </a:pPr>
            <a:r>
              <a:rPr/>
              <a:t>A PowerPoint file containing overhead material for each session will be posted on Canvas before the class. You are responsible for having the material in this file available to refer to - either by downloading the file to your computer or by printing it out in a format for note-taking. Students who are assigned to lead discussions are expected to include this material in their discussions.</a:t>
            </a:r>
          </a:p>
          <a:p>
            <a:pPr lvl="0" marL="0" indent="0">
              <a:buNone/>
            </a:pPr>
            <a:r>
              <a:rPr/>
              <a:t>In order to prepare the recording of the oral presentation of your research project, you will need to use a computer on which you can install Panopto - you will need administratorâ€™s rights to install the program. You will also need to have a microphone connected to the computer you are using for the recording â€“ either as an “inboard” mic (e.g., most laptops) or plugged into a microphone/USB jack (e.g., many/most desktop computers). You will receive detailed information regarding how to prepare your presentation recording and upload it to the Canvas course site.</a:t>
            </a:r>
          </a:p>
          <a:p>
            <a:pPr lvl="0" marL="0" indent="0">
              <a:buNone/>
            </a:pPr>
            <a:r>
              <a:rPr/>
              <a:t>Many materials on the Canvas website can be read and/or printed with a standard web browser. Other items require Adobe Acrobat Reader to view.</a:t>
            </a:r>
          </a:p>
          <a:p>
            <a:pPr lvl="0" marL="0" indent="0">
              <a:buNone/>
            </a:pPr>
            <a:r>
              <a:rPr/>
              <a:t>Acrobat Reader may be downloaded for FREE from the </a:t>
            </a:r>
            <a:r>
              <a:rPr>
                <a:hlinkClick r:id="rId2"/>
              </a:rPr>
              <a:t>Adobe website</a:t>
            </a:r>
            <a:r>
              <a:rPr/>
              <a:t>.</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E-mail</a:t>
            </a:r>
          </a:p>
        </p:txBody>
      </p:sp>
      <p:sp>
        <p:nvSpPr>
          <p:cNvPr id="3" name="Content Placeholder 2"/>
          <p:cNvSpPr>
            <a:spLocks noGrp="1"/>
          </p:cNvSpPr>
          <p:nvPr>
            <p:ph idx="1"/>
          </p:nvPr>
        </p:nvSpPr>
        <p:spPr/>
        <p:txBody>
          <a:bodyPr/>
          <a:lstStyle/>
          <a:p>
            <a:pPr lvl="0" marL="0" indent="0">
              <a:buNone/>
            </a:pPr>
            <a:r>
              <a:rPr/>
              <a:t>You will be required to use a UMKC e-mail account for correspondence in this class. The instructor will not be responsible for the receipt of e-mails that are sent to locations other than those ending with “umkc.edu.”</a:t>
            </a:r>
          </a:p>
          <a:p>
            <a:pPr lvl="0" marL="0" indent="0">
              <a:buNone/>
            </a:pPr>
            <a:r>
              <a:rPr/>
              <a:t>Any files that are submitted to an instructor via email MUST include the student’s name in the filename.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Documentation</a:t>
            </a:r>
            <a:r>
              <a:rPr/>
              <a:t> </a:t>
            </a:r>
            <a:r>
              <a:rPr/>
              <a:t>about</a:t>
            </a:r>
            <a:r>
              <a:rPr/>
              <a:t> </a:t>
            </a:r>
            <a:r>
              <a:rPr/>
              <a:t>this</a:t>
            </a:r>
            <a:r>
              <a:rPr/>
              <a:t> </a:t>
            </a:r>
            <a:r>
              <a:rPr/>
              <a:t>syllabus</a:t>
            </a:r>
          </a:p>
        </p:txBody>
      </p:sp>
      <p:sp>
        <p:nvSpPr>
          <p:cNvPr id="3" name="Content Placeholder 2"/>
          <p:cNvSpPr>
            <a:spLocks noGrp="1"/>
          </p:cNvSpPr>
          <p:nvPr>
            <p:ph idx="1"/>
          </p:nvPr>
        </p:nvSpPr>
        <p:spPr/>
        <p:txBody>
          <a:bodyPr/>
          <a:lstStyle/>
          <a:p>
            <a:pPr lvl="0" marL="0" indent="0">
              <a:buNone/>
            </a:pPr>
            <a:r>
              <a:rPr/>
              <a:t>This syllabus was created on 2019-06-04 and last updated on 2020-06-26. It uses R Markdown to create both a Powerpoint presentation and an html document. If you wish to see the R Markdown code, you can find it at </a:t>
            </a:r>
            <a:r>
              <a:rPr>
                <a:hlinkClick r:id="rId2"/>
              </a:rPr>
              <a:t>my github site</a:t>
            </a:r>
            <a:r>
              <a:rPr/>
              <a: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Discussion</a:t>
            </a:r>
            <a:r>
              <a:rPr/>
              <a:t> </a:t>
            </a:r>
            <a:r>
              <a:rPr/>
              <a:t>Board</a:t>
            </a:r>
            <a:r>
              <a:rPr/>
              <a:t> </a:t>
            </a:r>
            <a:r>
              <a:rPr/>
              <a:t>Guidelines</a:t>
            </a:r>
            <a:r>
              <a:rPr/>
              <a:t> </a:t>
            </a:r>
            <a:r>
              <a:rPr/>
              <a:t>-</a:t>
            </a:r>
            <a:r>
              <a:rPr/>
              <a:t> </a:t>
            </a:r>
            <a:r>
              <a:rPr/>
              <a:t>General</a:t>
            </a:r>
            <a:r>
              <a:rPr/>
              <a:t> </a:t>
            </a:r>
            <a:r>
              <a:rPr/>
              <a:t>Information</a:t>
            </a:r>
          </a:p>
        </p:txBody>
      </p:sp>
      <p:sp>
        <p:nvSpPr>
          <p:cNvPr id="3" name="Content Placeholder 2"/>
          <p:cNvSpPr>
            <a:spLocks noGrp="1"/>
          </p:cNvSpPr>
          <p:nvPr>
            <p:ph idx="1"/>
          </p:nvPr>
        </p:nvSpPr>
        <p:spPr/>
        <p:txBody>
          <a:bodyPr/>
          <a:lstStyle/>
          <a:p>
            <a:pPr lvl="0" marL="0" indent="0">
              <a:buNone/>
            </a:pPr>
            <a:r>
              <a:rPr/>
              <a:t>The purpose of the discussion board forum is to engage students in applying the concepts of this course in an exchange of ideas and opinions that is open, honest, and that stimulates transference of ideas to your own area of expertise and interest. Discussion board conversations also serve to build a sense of community among students in the class for the purpose of examining how the concepts we are studying are relevant to our own experiences. In the best tradition of the value of learning from each other, the following guidelines should guide us all as we participate in these discussions:</a:t>
            </a:r>
          </a:p>
          <a:p>
            <a:pPr lvl="0" marL="0" indent="0">
              <a:buNone/>
            </a:pPr>
            <a:r>
              <a:rPr/>
              <a:t>Participants should “listen” to others respectfully. Remember that when communicating via the computer screen, you do not have the benefit of voice intonation, facial expressions, body language or gestures to interpret the meaning behind the words. The same words spoken orally in different manners can mean different things. Remember this and give the person the benefit of the doubt when interpreting discussion board posts. Take your responsibilities seriously and offer meaningful feedback. Disagreements should focus on ideas and concepts, not the individual posting to the discussion board. If you disagree with what another student has written, strive to critique ideas in a respectful and constructive manner. When a disagreement occurs, attempt to understand other personâ€™s perspectives rather than to simply criticize them. Treat other students with the same respect and courtesy that promotes the same thoughtful and fair treatment that is supportive of face to face discussions.</a:t>
            </a:r>
          </a:p>
          <a:p>
            <a:pPr lvl="0" marL="0" indent="0">
              <a:buNone/>
            </a:pPr>
            <a:r>
              <a:rPr/>
              <a:t>Intervene politely if someone is being disrespectful or unfair to others. If you find something on the Discussion Board that strikes you as unacceptable in either tone or content, gently share your concern with the poster AND be sure to let the course instructor know about it as soon as possible Usually this kind of thing is the result of some kind of accident or misunderstanding, and I will make sure that it gets cleared up as soon as possible.</a:t>
            </a:r>
          </a:p>
          <a:p>
            <a:pPr lvl="0" marL="0" indent="0">
              <a:buNone/>
            </a:pPr>
            <a:r>
              <a:rPr/>
              <a:t>Keep the content of posts relevant to the topic. While the tone of your posts may be informal and genial, the discussion board is not a chat room. If necessary for personal messages, please use Mail or other forms of direct contact.</a:t>
            </a:r>
          </a:p>
          <a:p>
            <a:pPr lvl="0" marL="0" indent="0">
              <a:buNone/>
            </a:pPr>
            <a:r>
              <a:rPr/>
              <a:t>Use language, spelling and grammar that are appropriate to an educational setting. Avoid use of overly technical or discipline specific language, slang or Internet shorthand, and remember to proofread work prior to posting it for the class to read. Strive for proper spelling and grammar. Use complete sentences. Do not “shout” (i.e., type in capital letters).</a:t>
            </a:r>
          </a:p>
          <a:p>
            <a:pPr lvl="0" marL="0" indent="0">
              <a:buNone/>
            </a:pPr>
            <a:r>
              <a:rPr/>
              <a:t>Read and Reply. Note that your replies to others are just as important as the expression of your own initial thoughts about the topic. Take time to read what others have written and to give them relevant feedback when appropriate. Even if you have completed the requirements for posting in a given week, go back and see what others have written since you were last there.</a:t>
            </a:r>
          </a:p>
          <a:p>
            <a:pPr lvl="0" marL="0" indent="0">
              <a:buNone/>
            </a:pPr>
            <a:r>
              <a:rPr/>
              <a:t>Please be sure to bring any problems or suggestions regarding effective and courteous use of the discussion board to the attention of the course director.</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Statement</a:t>
            </a:r>
            <a:r>
              <a:rPr/>
              <a:t> </a:t>
            </a:r>
            <a:r>
              <a:rPr/>
              <a:t>on</a:t>
            </a:r>
            <a:r>
              <a:rPr/>
              <a:t> </a:t>
            </a:r>
            <a:r>
              <a:rPr/>
              <a:t>Expectations</a:t>
            </a:r>
            <a:r>
              <a:rPr/>
              <a:t> </a:t>
            </a:r>
            <a:r>
              <a:rPr/>
              <a:t>Regarding</a:t>
            </a:r>
            <a:r>
              <a:rPr/>
              <a:t> </a:t>
            </a:r>
            <a:r>
              <a:rPr/>
              <a:t>Student</a:t>
            </a:r>
            <a:r>
              <a:rPr/>
              <a:t> </a:t>
            </a:r>
            <a:r>
              <a:rPr/>
              <a:t>Conduct</a:t>
            </a:r>
          </a:p>
        </p:txBody>
      </p:sp>
      <p:sp>
        <p:nvSpPr>
          <p:cNvPr id="3" name="Content Placeholder 2"/>
          <p:cNvSpPr>
            <a:spLocks noGrp="1"/>
          </p:cNvSpPr>
          <p:nvPr>
            <p:ph idx="1"/>
          </p:nvPr>
        </p:nvSpPr>
        <p:spPr/>
        <p:txBody>
          <a:bodyPr/>
          <a:lstStyle/>
          <a:p>
            <a:pPr lvl="0" marL="0" indent="0">
              <a:buNone/>
            </a:pPr>
            <a:r>
              <a:rPr/>
              <a:t>In order to maintain a proper learning environment within the class, it is important for all students enrolled in this course to treat both the faculty and their peers with courtesy, civility and respect. Conduct for which students are subject to sanctions includes academic dishonesty, such as cheating, plagiarism, or sabotage.</a:t>
            </a:r>
          </a:p>
          <a:p>
            <a:pPr lvl="0" marL="0" indent="0">
              <a:buNone/>
            </a:pPr>
            <a:r>
              <a:rPr/>
              <a:t>Students whose behavior is deemed disruptive by their instructor may be told to leave the classroom for the remainder of the session. Zero participation points will be earned for any weekly discussion activities when a student is told to leave the discussion.</a:t>
            </a:r>
          </a:p>
          <a:p>
            <a:pPr lvl="0" marL="0" indent="0">
              <a:buNone/>
            </a:pPr>
            <a:r>
              <a:rPr/>
              <a:t>Please refer to the </a:t>
            </a:r>
            <a:r>
              <a:rPr>
                <a:hlinkClick r:id="rId2"/>
              </a:rPr>
              <a:t>UM System standard of conduct</a:t>
            </a:r>
            <a:r>
              <a:rPr/>
              <a:t> for more information.</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Academic</a:t>
            </a:r>
            <a:r>
              <a:rPr/>
              <a:t> </a:t>
            </a:r>
            <a:r>
              <a:rPr/>
              <a:t>honesty</a:t>
            </a:r>
          </a:p>
        </p:txBody>
      </p:sp>
      <p:sp>
        <p:nvSpPr>
          <p:cNvPr id="3" name="Content Placeholder 2"/>
          <p:cNvSpPr>
            <a:spLocks noGrp="1"/>
          </p:cNvSpPr>
          <p:nvPr>
            <p:ph idx="1"/>
          </p:nvPr>
        </p:nvSpPr>
        <p:spPr/>
        <p:txBody>
          <a:bodyPr/>
          <a:lstStyle/>
          <a:p>
            <a:pPr lvl="0" marL="0" indent="0">
              <a:buNone/>
            </a:pPr>
            <a:r>
              <a:rPr/>
              <a:t>The Board of Curators of the University of Missouri recognizes that academic honesty is essential for the intellectual life of the University. Faculty members have a special obligation to expect high standards of academic honesty in all student work. Students have a special obligation to adhere to such standards. Academic dishonesty, including cheating, plagiarism or sabotage, is adjudicated through the University of Missouri Student Conduct Code and Rules of Procedures in Student Conduct Matters.</a:t>
            </a:r>
          </a:p>
          <a:p>
            <a:pPr lvl="0" marL="0" indent="0">
              <a:buNone/>
            </a:pPr>
            <a:r>
              <a:rPr/>
              <a:t>Conduct for which students are subject to sanctions includes academic dishonesty, such as cheating, plagiarism, or sabotage. In the event misconduct is confirmed, the students will receive 0 points on the exam or assignment. If academic dishonesty is admitted or confirmed by evidence the faculty are required to report the incident to the Assistant Dean for Graduate Studies, who will meet with the faculty member and student to review the event and then determine whether it should be further referred to the Dean of the School of Graduate Studies.</a:t>
            </a:r>
          </a:p>
          <a:p>
            <a:pPr lvl="0" marL="0" indent="0">
              <a:buNone/>
            </a:pPr>
            <a:r>
              <a:rPr/>
              <a:t>Students enrolled in this course assume an obligation to behave in a manner compatible with the University’s function as an educational institution as described in the University Collected Rules and Regulations Chapter 200 Student Conduct, section 200.010 Standard of Conduct. Conduct for which students are subject to sanctions includes academic dishonesty, such as cheating, plagiarism, or sabotage. Conduct for which students are subject to sanctions are outlined as follows:</a:t>
            </a:r>
          </a:p>
          <a:p>
            <a:pPr lvl="0" marL="0" indent="0">
              <a:buNone/>
            </a:pPr>
            <a:r>
              <a:rPr/>
              <a:t>The term cheating includes but is not limited to: (i) use of any unauthorized assistance in taking quizzes, tests, or examinations; (ii) dependence upon the aid of sources beyond those authorized by the instructor in writing papers, preparing reports, solving problems, or carrying out other assignments; (iii) acquisition or possession without permission of tests or other academic material belonging to a member of the University faculty or staff; or (iv) knowingly providing any unauthorized assistance to another student on quizzes, tests, or examinations.</a:t>
            </a:r>
          </a:p>
          <a:p>
            <a:pPr lvl="0" marL="0" indent="0">
              <a:buNone/>
            </a:pPr>
            <a:r>
              <a:rPr/>
              <a:t>The term plagiarism includes, but is not limited to: (i) use by paraphrase or direct quotation of the published or unpublished work of another person without fully and properly crediting the author with footnotes, citations or bibliographical reference; (ii) unacknowledged use of materials prepared by another person or agency engaged in the selling of term papers or other academic materials; or (iii) unacknowledged use of original work/material that has been produced through collaboration with others without release in writing from collaborators. In addition, the Department of Biomedical and Health Informatics includes self-plagiarism in their expanded definition.</a:t>
            </a:r>
          </a:p>
          <a:p>
            <a:pPr lvl="0" marL="0" indent="0">
              <a:buNone/>
            </a:pPr>
            <a:r>
              <a:rPr/>
              <a:t>Self-plagiarism is reuse of an existing paper that has been submitted for credit in a different course without prior discussion and consent of the course director.</a:t>
            </a:r>
          </a:p>
          <a:p>
            <a:pPr lvl="0" marL="0" indent="0">
              <a:buNone/>
            </a:pPr>
            <a:r>
              <a:rPr/>
              <a:t>The term sabotage includes, but is not limited to, the unauthorized interference with, modification of, or destruction of the work or intellectual property of another member of the University community.</a:t>
            </a:r>
          </a:p>
          <a:p>
            <a:pPr lvl="0" marL="0" indent="0">
              <a:buNone/>
            </a:pPr>
            <a:r>
              <a:rPr/>
              <a:t>To ensure academic integrity and prevent plagiarism, UMKC has purchased the Internet-based Turn It In. This site allows faculty and students to submit papers online to examine a paperâ€™s originality. The site compares submitted papers with several proprietary algorithm databases to check for plagiarism. The course director reserves the right to have student assignments reviewed on Turnitin.com in this course. Submissions will have all identifying student information (name, student ID number etc.) removed from the submission to ensure that studentâ€™s rights are protected.</a:t>
            </a:r>
          </a:p>
          <a:p>
            <a:pPr lvl="0" marL="0" indent="0">
              <a:buNone/>
            </a:pPr>
            <a:r>
              <a:rPr/>
              <a:t>Academic Inquiry, Course Discussion and Privacy: University of Missouri System Executive Order No. 38 lays out principles regarding the sanctity of classroom discussions at the university. The policy is described fully in Section 200.015 of the Collected Rules and Regulations. In this class, students may make audio or video recordings of course activity unless specifically prohibited by the faculty member. However, the redistribution of any audio or video recordings of statements or comments from the course to individuals who are not students in the course is prohibited without the express permission of the faculty member and of any students who are recorded, including those recordings prepared by an instructor. Students found to have violated this policy are subject to discipline in accordance with provisions of Section 200.020 of the Collected Rules and Regulations of the University of Missouri pertaining to student conduct matters.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Attendance</a:t>
            </a:r>
            <a:r>
              <a:rPr/>
              <a:t> </a:t>
            </a:r>
            <a:r>
              <a:rPr/>
              <a:t>Policy</a:t>
            </a:r>
          </a:p>
        </p:txBody>
      </p:sp>
      <p:sp>
        <p:nvSpPr>
          <p:cNvPr id="3" name="Content Placeholder 2"/>
          <p:cNvSpPr>
            <a:spLocks noGrp="1"/>
          </p:cNvSpPr>
          <p:nvPr>
            <p:ph idx="1"/>
          </p:nvPr>
        </p:nvSpPr>
        <p:spPr/>
        <p:txBody>
          <a:bodyPr/>
          <a:lstStyle/>
          <a:p>
            <a:pPr lvl="0" marL="0" indent="0">
              <a:buNone/>
            </a:pPr>
            <a:r>
              <a:rPr/>
              <a:t>Students are expected to attend and participate in classes. Advance notice of attendance policies of academic units and individual instructors should be given, and such notice should be in writing. Students should notify instructors of excused absences in advance, where possible. Students who have an excused absence are expected to make arrangements with instructors for alternative or make-up work. Such arrangements should be made in advance of the absence, where possible. Instructors should accommodate excused absences to the extent that an accommodation can be made that does not unreasonably interfere with the learning objectives of the course or unduly burden the instructor. Attendance policies shall be applied in a non-discriminatory manner.</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Discrimination</a:t>
            </a:r>
          </a:p>
        </p:txBody>
      </p:sp>
      <p:sp>
        <p:nvSpPr>
          <p:cNvPr id="3" name="Content Placeholder 2"/>
          <p:cNvSpPr>
            <a:spLocks noGrp="1"/>
          </p:cNvSpPr>
          <p:nvPr>
            <p:ph idx="1"/>
          </p:nvPr>
        </p:nvSpPr>
        <p:spPr/>
        <p:txBody>
          <a:bodyPr/>
          <a:lstStyle/>
          <a:p>
            <a:pPr lvl="0" marL="0" indent="0">
              <a:buNone/>
            </a:pPr>
            <a:r>
              <a:rPr/>
              <a:t>The course faculty is committed to creating and maintaining a supportive learning environment. If at any time you find yourself in an environment that does not support learning, it is best to first contact the course faculty. If faculty members are unable to resolve the situation for you, you may contact: the Chair of the Department, the Associate Dean for Student Affairs, Dr. Brenda Rogers, SOM Rm M4-207, </a:t>
            </a:r>
            <a:r>
              <a:rPr>
                <a:hlinkClick r:id="rId2"/>
              </a:rPr>
              <a:t>rogersbr@umkc.edu</a:t>
            </a:r>
            <a:r>
              <a:rPr/>
              <a:t>, (816) 235-1782; Sam Turner, Office of Diversity &amp; Community Partnership, SOM Rm.M1-109, (816) 235-1780.</a:t>
            </a:r>
          </a:p>
          <a:p>
            <a:pPr lvl="0" marL="0" indent="0">
              <a:buNone/>
            </a:pPr>
            <a:r>
              <a:rPr/>
              <a:t>Discrimination Grievance Procedures for Students: Discrimination Grievance Procedures for Students can be found </a:t>
            </a:r>
            <a:r>
              <a:rPr>
                <a:hlinkClick r:id="rId3"/>
              </a:rPr>
              <a:t>here</a:t>
            </a:r>
            <a:r>
              <a:rPr/>
              <a:t>.</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English</a:t>
            </a:r>
            <a:r>
              <a:rPr/>
              <a:t> </a:t>
            </a:r>
            <a:r>
              <a:rPr/>
              <a:t>Proficiency</a:t>
            </a:r>
            <a:r>
              <a:rPr/>
              <a:t> </a:t>
            </a:r>
            <a:r>
              <a:rPr/>
              <a:t>Statement</a:t>
            </a:r>
          </a:p>
        </p:txBody>
      </p:sp>
      <p:sp>
        <p:nvSpPr>
          <p:cNvPr id="3" name="Content Placeholder 2"/>
          <p:cNvSpPr>
            <a:spLocks noGrp="1"/>
          </p:cNvSpPr>
          <p:nvPr>
            <p:ph idx="1"/>
          </p:nvPr>
        </p:nvSpPr>
        <p:spPr/>
        <p:txBody>
          <a:bodyPr/>
          <a:lstStyle/>
          <a:p>
            <a:pPr lvl="0" marL="0" indent="0">
              <a:buNone/>
            </a:pPr>
            <a:r>
              <a:rPr/>
              <a:t>Students who encounter difficulty in their courses because of the English proficiency of their instructors should speak directly with their instructors. If additional assistance is needed, students may contact the UMKC Help Line at 816-235-2222 for assistance.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Grade</a:t>
            </a:r>
            <a:r>
              <a:rPr/>
              <a:t> </a:t>
            </a:r>
            <a:r>
              <a:rPr/>
              <a:t>Appeal</a:t>
            </a:r>
            <a:r>
              <a:rPr/>
              <a:t> </a:t>
            </a:r>
            <a:r>
              <a:rPr/>
              <a:t>Policy</a:t>
            </a:r>
          </a:p>
        </p:txBody>
      </p:sp>
      <p:sp>
        <p:nvSpPr>
          <p:cNvPr id="3" name="Content Placeholder 2"/>
          <p:cNvSpPr>
            <a:spLocks noGrp="1"/>
          </p:cNvSpPr>
          <p:nvPr>
            <p:ph idx="1"/>
          </p:nvPr>
        </p:nvSpPr>
        <p:spPr/>
        <p:txBody>
          <a:bodyPr/>
          <a:lstStyle/>
          <a:p>
            <a:pPr lvl="0" marL="0" indent="0">
              <a:buNone/>
            </a:pPr>
            <a:r>
              <a:rPr/>
              <a:t>Students are responsible for meeting the standards of academic performance established for each course in which they are enrolled. The establishment of the criteria for grades and the evaluation of student academic performance are the responsibilities of the instructor.</a:t>
            </a:r>
          </a:p>
          <a:p>
            <a:pPr lvl="0" marL="0" indent="0">
              <a:buNone/>
            </a:pPr>
            <a:r>
              <a:rPr/>
              <a:t>The University </a:t>
            </a:r>
            <a:r>
              <a:rPr>
                <a:hlinkClick r:id="rId2"/>
              </a:rPr>
              <a:t>grade appeal procedure</a:t>
            </a:r>
            <a:r>
              <a:rPr/>
              <a:t> is available only for the review of allegedly capricious grading and not for review of the instructor’s evaluation of the student’s academic performance. Capricious grading, as that term is used here, comprises any of the following:</a:t>
            </a:r>
          </a:p>
          <a:p>
            <a:pPr lvl="1"/>
            <a:r>
              <a:rPr/>
              <a:t>The assignment of a grade to a particular student on some basis other than the performance in the course;</a:t>
            </a:r>
          </a:p>
          <a:p>
            <a:pPr lvl="1"/>
            <a:r>
              <a:rPr/>
              <a:t>The assignment of a grade to a particular student according to more exacting or demanding standards than were applied to other students in the course; (Note: Additional or different grading criteria may be applied to graduate students enrolled for graduate credit in 300- and 400-level courses.)</a:t>
            </a:r>
          </a:p>
          <a:p>
            <a:pPr lvl="1"/>
            <a:r>
              <a:rPr/>
              <a:t>The assignment of a grade by a substantial departure from the instructor’s previously announced standards.</a:t>
            </a:r>
          </a:p>
          <a:p>
            <a:pPr lvl="0" marL="0" indent="0">
              <a:buNone/>
            </a:pPr>
            <a:r>
              <a:rPr/>
              <a:t>Students who have concerns about this course should first consult with the specific instructor with whom there is a problem. If the issues are not satisfactorily resolved the student should contact the course director.</a:t>
            </a:r>
          </a:p>
          <a:p>
            <a:pPr lvl="0" marL="0" indent="0">
              <a:buNone/>
            </a:pPr>
            <a:r>
              <a:rPr/>
              <a:t>In the event a student would like to appeal a course grade they must follow the School of Medicine procedure for grade appeal for graduate courses, which is outlined in the student handbook or can be found at the </a:t>
            </a:r>
            <a:r>
              <a:rPr>
                <a:hlinkClick r:id="rId3"/>
              </a:rPr>
              <a:t>School of Medicine Graduate Council web page</a:t>
            </a:r>
            <a:r>
              <a:rPr/>
              <a:t>.</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Resources</a:t>
            </a:r>
          </a:p>
        </p:txBody>
      </p:sp>
      <p:sp>
        <p:nvSpPr>
          <p:cNvPr id="3" name="Content Placeholder 2"/>
          <p:cNvSpPr>
            <a:spLocks noGrp="1"/>
          </p:cNvSpPr>
          <p:nvPr>
            <p:ph idx="1"/>
          </p:nvPr>
        </p:nvSpPr>
        <p:spPr/>
        <p:txBody>
          <a:bodyPr/>
          <a:lstStyle/>
          <a:p>
            <a:pPr lvl="0" marL="0" indent="0">
              <a:buNone/>
            </a:pPr>
            <a:r>
              <a:rPr/>
              <a:t>Academic Calendar: Students are encouraged to review important add, drop or withdraw dates: </a:t>
            </a:r>
            <a:r>
              <a:rPr>
                <a:hlinkClick r:id="rId2"/>
              </a:rPr>
              <a:t>https://www.umkc.edu/calendar/</a:t>
            </a:r>
          </a:p>
          <a:p>
            <a:pPr lvl="0" marL="0" indent="0">
              <a:buNone/>
            </a:pPr>
            <a:r>
              <a:rPr/>
              <a:t>Campus Safety: </a:t>
            </a:r>
            <a:r>
              <a:rPr>
                <a:hlinkClick r:id="rId3"/>
              </a:rPr>
              <a:t>Inclement weather, mass notification, and emergency response guide</a:t>
            </a:r>
            <a:r>
              <a:rPr/>
              <a:t>.</a:t>
            </a:r>
          </a:p>
          <a:p>
            <a:pPr lvl="0" marL="0" indent="0">
              <a:buNone/>
            </a:pPr>
            <a:r>
              <a:rPr/>
              <a:t>Counseling and Health Services Available at UMKC: UMKC students may experience many challenges in their lives while attending college – stress, depression, suicidality, trauma, relationship issues, health concerns, etc. As your professor I care about your success and well-being, and want to make you aware of some helpful resources on campus. The </a:t>
            </a:r>
            <a:r>
              <a:rPr>
                <a:hlinkClick r:id="rId4"/>
              </a:rPr>
              <a:t>UMKC Counseling Center</a:t>
            </a:r>
            <a:r>
              <a:rPr/>
              <a:t>, located at 4825 Troost in Room 206, offers a wide range of supportive services to students. Appointments can be made by calling 816.235.1635. </a:t>
            </a:r>
            <a:r>
              <a:rPr>
                <a:hlinkClick r:id="rId5"/>
              </a:rPr>
              <a:t>UMKC Student Health and Wellness</a:t>
            </a:r>
            <a:r>
              <a:rPr/>
              <a:t>, located at 4825 Troost in Room 115, offers a full range of health care and promotion services. Appointments can be scheduled online or by calling 816.235.6133. The </a:t>
            </a:r>
            <a:r>
              <a:rPr>
                <a:hlinkClick r:id="rId6"/>
              </a:rPr>
              <a:t>MindBody Connection</a:t>
            </a:r>
            <a:r>
              <a:rPr/>
              <a:t> is located in the Atterbury Student Success Center in Room 112 and offers a variety of stress-reduction services.</a:t>
            </a:r>
          </a:p>
          <a:p>
            <a:pPr lvl="0" marL="0" indent="0">
              <a:buNone/>
            </a:pPr>
            <a:r>
              <a:rPr/>
              <a:t>Disability Support Services: To obtain disability related accommodations and/or auxiliary aids, students with disabilities must contact the Office of Services for Students with Disabilities (OSSD) as soon as possible. To contact OSSD, call (816) 235-5696 or visit their website. Once verified, OSSD will notify the course instructor and outline the accommodation and/or auxiliary aids to be provided. UMKC has a </a:t>
            </a:r>
            <a:r>
              <a:rPr>
                <a:hlinkClick r:id="rId7"/>
              </a:rPr>
              <a:t>web page</a:t>
            </a:r>
            <a:r>
              <a:rPr/>
              <a:t> with more information about disability services.</a:t>
            </a:r>
          </a:p>
          <a:p>
            <a:pPr lvl="0" marL="0" indent="0">
              <a:buNone/>
            </a:pPr>
            <a:r>
              <a:rPr/>
              <a:t>Severe Weather Policy: Cancellation of classes will be posted on the front page of the </a:t>
            </a:r>
            <a:r>
              <a:rPr>
                <a:hlinkClick r:id="rId8"/>
              </a:rPr>
              <a:t>University’s website</a:t>
            </a:r>
            <a:r>
              <a:rPr/>
              <a:t> as well as through the UMKC Alert message system.</a:t>
            </a:r>
          </a:p>
          <a:p>
            <a:pPr lvl="0" marL="0" indent="0">
              <a:buNone/>
            </a:pPr>
            <a:r>
              <a:rPr/>
              <a:t>Statement of Human Rights: The Board of Curators and UMKC are committed to the policy of equal opportunity, regardless of race, color, religion, sex, sexual orientation, national origin, age, disability and status as a Vietnam era veteran. Commitment to the policy is mentored by the </a:t>
            </a:r>
            <a:r>
              <a:rPr>
                <a:hlinkClick r:id="rId9"/>
              </a:rPr>
              <a:t>Division of Diversity Equity</a:t>
            </a:r>
            <a:r>
              <a:rPr/>
              <a:t>, but it is the responsibility of the entire university community to provide equal opportunity through relevant practices, initiatives and programs.</a:t>
            </a:r>
          </a:p>
          <a:p>
            <a:pPr lvl="0" marL="0" indent="0">
              <a:buNone/>
            </a:pPr>
            <a:r>
              <a:rPr/>
              <a:t>Title IX: Under the University of Missouri’s Title IX policy, discrimination, violence and harassment based on sex, gender, and gender identity are subject to the same kinds of accountability and support applied to offenses based on other protected characteristics such as race, color, ethnic or national origin, sexual orientation, religion, age, ancestry, disability, military status, and veteran status. If you or someone you know has been harassed or assaulted, you can find the appropriate resources by visiting </a:t>
            </a:r>
            <a:r>
              <a:rPr>
                <a:hlinkClick r:id="rId10"/>
              </a:rPr>
              <a:t>UMKC’s Title IX Office webpage</a:t>
            </a:r>
            <a:r>
              <a:rPr/>
              <a:t> or contacting UMKC’s Title IX Coordinator, Mikah K. Thompson (816.235.6910 or </a:t>
            </a:r>
            <a:r>
              <a:rPr>
                <a:hlinkClick r:id="rId11"/>
              </a:rPr>
              <a:t>thompsonmikah@umkc.edu</a:t>
            </a:r>
            <a:r>
              <a:rPr/>
              <a:t>). Additionally, you can file a complaint using </a:t>
            </a:r>
            <a:r>
              <a:rPr>
                <a:hlinkClick r:id="rId12"/>
              </a:rPr>
              <a:t>UMKC’s online discrimination complaint form</a:t>
            </a:r>
            <a:r>
              <a:rPr/>
              <a:t>.</a:t>
            </a:r>
          </a:p>
          <a:p>
            <a:pPr lvl="0" marL="0" indent="0">
              <a:buNone/>
            </a:pPr>
            <a:r>
              <a:rPr/>
              <a:t>While most UMKC employees are required to report any known or suspected violation of Title IX, students may seek confidential guidance from the following campus locations: UMKC Counseling Service Volker Campus 4825 Troost Ave, Suite 206 Kansas City, MO 64110 Phone – (816) 235-1635 UMKC Counseling Service Health Sciences Campus Health Sciences Building 1418 2464 Charlotte Kansas City, MO 64108 Phone – (816) 235-1635 (open Tuesdays, 1-5pm) Student Health and Wellness 4825 Troost Ave., Suite 115 Kansas City, MO 64110 Phone - (816) 235-6133</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Course</a:t>
            </a:r>
            <a:r>
              <a:rPr/>
              <a:t> </a:t>
            </a:r>
            <a:r>
              <a:rPr/>
              <a:t>information</a:t>
            </a:r>
          </a:p>
        </p:txBody>
      </p:sp>
      <p:sp>
        <p:nvSpPr>
          <p:cNvPr id="3" name="Content Placeholder 2"/>
          <p:cNvSpPr>
            <a:spLocks noGrp="1"/>
          </p:cNvSpPr>
          <p:nvPr>
            <p:ph idx="1"/>
          </p:nvPr>
        </p:nvSpPr>
        <p:spPr/>
        <p:txBody>
          <a:bodyPr/>
          <a:lstStyle/>
          <a:p>
            <a:pPr lvl="0" marL="0" indent="0">
              <a:buNone/>
            </a:pPr>
            <a:r>
              <a:rPr/>
              <a:t>This is an on-line class taught during the eight week summer session. The course starts on Monday, June 08, 2020 and ends on Friday, July 31, 2020. Please refer to the </a:t>
            </a:r>
            <a:r>
              <a:rPr>
                <a:hlinkClick r:id="rId2"/>
              </a:rPr>
              <a:t>UMKC academic calendar</a:t>
            </a:r>
            <a:r>
              <a:rPr/>
              <a:t> dates for further information.</a:t>
            </a:r>
          </a:p>
          <a:p>
            <a:pPr lvl="0" marL="0" indent="0">
              <a:buNone/>
            </a:pPr>
            <a:r>
              <a:rPr/>
              <a:t>Note: Many thanks go to Dr. Mary Gerkovich, who provided an excellent structure and format to this class that I will be following closely.</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Course</a:t>
            </a:r>
            <a:r>
              <a:rPr/>
              <a:t> </a:t>
            </a:r>
            <a:r>
              <a:rPr/>
              <a:t>Instructor</a:t>
            </a:r>
          </a:p>
        </p:txBody>
      </p:sp>
      <p:sp>
        <p:nvSpPr>
          <p:cNvPr id="3" name="Content Placeholder 2"/>
          <p:cNvSpPr>
            <a:spLocks noGrp="1"/>
          </p:cNvSpPr>
          <p:nvPr>
            <p:ph idx="1"/>
          </p:nvPr>
        </p:nvSpPr>
        <p:spPr/>
        <p:txBody>
          <a:bodyPr/>
          <a:lstStyle/>
          <a:p>
            <a:pPr lvl="1"/>
            <a:r>
              <a:rPr/>
              <a:t>Steve Simon</a:t>
            </a:r>
          </a:p>
          <a:p>
            <a:pPr lvl="2"/>
            <a:r>
              <a:rPr/>
              <a:t>Department of Biomedical and Health Informatics</a:t>
            </a:r>
          </a:p>
          <a:p>
            <a:pPr lvl="2"/>
            <a:r>
              <a:rPr/>
              <a:t>M5-117, School of Medicine Building</a:t>
            </a:r>
          </a:p>
          <a:p>
            <a:pPr lvl="2"/>
            <a:r>
              <a:rPr/>
              <a:t>816-235-6617</a:t>
            </a:r>
          </a:p>
          <a:p>
            <a:pPr lvl="2"/>
            <a:r>
              <a:rPr>
                <a:hlinkClick r:id="rId3"/>
              </a:rPr>
              <a:t>simons@umkc.edu</a:t>
            </a:r>
          </a:p>
          <a:p>
            <a:pPr lvl="1"/>
            <a:r>
              <a:rPr/>
              <a:t>Check out my </a:t>
            </a:r>
            <a:r>
              <a:rPr>
                <a:hlinkClick r:id="rId4"/>
              </a:rPr>
              <a:t>web pages</a:t>
            </a:r>
            <a:r>
              <a:rPr/>
              <a:t> and </a:t>
            </a:r>
            <a:r>
              <a:rPr>
                <a:hlinkClick r:id="rId5"/>
              </a:rPr>
              <a:t>my blog</a:t>
            </a:r>
            <a:r>
              <a:rPr/>
              <a:t>. I am currently trying to combine these into a </a:t>
            </a:r>
            <a:r>
              <a:rPr>
                <a:hlinkClick r:id="rId6"/>
              </a:rPr>
              <a:t>single site</a:t>
            </a:r>
            <a:r>
              <a:rPr/>
              <a:t> but this work is still in progress.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Office</a:t>
            </a:r>
            <a:r>
              <a:rPr/>
              <a:t> </a:t>
            </a:r>
            <a:r>
              <a:rPr/>
              <a:t>hours</a:t>
            </a:r>
          </a:p>
        </p:txBody>
      </p:sp>
      <p:sp>
        <p:nvSpPr>
          <p:cNvPr id="3" name="Content Placeholder 2"/>
          <p:cNvSpPr>
            <a:spLocks noGrp="1"/>
          </p:cNvSpPr>
          <p:nvPr>
            <p:ph idx="1"/>
          </p:nvPr>
        </p:nvSpPr>
        <p:spPr/>
        <p:txBody>
          <a:bodyPr/>
          <a:lstStyle/>
          <a:p>
            <a:pPr lvl="1"/>
            <a:r>
              <a:rPr/>
              <a:t>Office hours by appointment only.</a:t>
            </a:r>
          </a:p>
          <a:p>
            <a:pPr lvl="2"/>
            <a:r>
              <a:rPr/>
              <a:t>During the COVID-19 crisis, I will be working almost exclusively from home. I can set up a Zoom videoconfernce for any reasonable day and time.</a:t>
            </a:r>
          </a:p>
          <a:p>
            <a:pPr lvl="1"/>
            <a:r>
              <a:rPr/>
              <a:t>This class is online and asynchronous. You can work on the material at whatever time is convenient to you, as long as you respect the deadlines for discussion boards and assignments.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Catalog</a:t>
            </a:r>
            <a:r>
              <a:rPr/>
              <a:t> </a:t>
            </a:r>
            <a:r>
              <a:rPr/>
              <a:t>Information</a:t>
            </a:r>
          </a:p>
        </p:txBody>
      </p:sp>
      <p:sp>
        <p:nvSpPr>
          <p:cNvPr id="3" name="Content Placeholder 2"/>
          <p:cNvSpPr>
            <a:spLocks noGrp="1"/>
          </p:cNvSpPr>
          <p:nvPr>
            <p:ph idx="1"/>
          </p:nvPr>
        </p:nvSpPr>
        <p:spPr/>
        <p:txBody>
          <a:bodyPr/>
          <a:lstStyle/>
          <a:p>
            <a:pPr lvl="1"/>
            <a:r>
              <a:rPr/>
              <a:t>Catalog number: MEDB 5507</a:t>
            </a:r>
          </a:p>
          <a:p>
            <a:pPr lvl="1"/>
            <a:r>
              <a:rPr/>
              <a:t>Course Title: Introduction to SAS</a:t>
            </a:r>
          </a:p>
          <a:p>
            <a:pPr lvl="1"/>
            <a:r>
              <a:rPr/>
              <a:t>Credit Hours: 1 credit hours</a:t>
            </a:r>
          </a:p>
          <a:p>
            <a:pPr lvl="1"/>
            <a:r>
              <a:rPr/>
              <a:t>Prerequisites: none</a:t>
            </a:r>
          </a:p>
          <a:p>
            <a:pPr lvl="1"/>
            <a:r>
              <a:rPr/>
              <a:t>Restrictions/exclusions: none</a:t>
            </a:r>
          </a:p>
          <a:p>
            <a:pPr lvl="1"/>
            <a:r>
              <a:rPr/>
              <a:t>Course Attributes: graduate research training</a:t>
            </a:r>
          </a:p>
          <a:p>
            <a:pPr lvl="1"/>
            <a:r>
              <a:rPr/>
              <a:t>Course Format: Lecture, discussion, and individual activities</a:t>
            </a:r>
          </a:p>
          <a:p>
            <a:pPr lvl="1"/>
            <a:r>
              <a:rPr/>
              <a:t>Course Instructional Mode : OA (Online Asyncronous class instruction)</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Course</a:t>
            </a:r>
            <a:r>
              <a:rPr/>
              <a:t> </a:t>
            </a:r>
            <a:r>
              <a:rPr/>
              <a:t>information</a:t>
            </a:r>
          </a:p>
        </p:txBody>
      </p:sp>
      <p:sp>
        <p:nvSpPr>
          <p:cNvPr id="3" name="Content Placeholder 2"/>
          <p:cNvSpPr>
            <a:spLocks noGrp="1"/>
          </p:cNvSpPr>
          <p:nvPr>
            <p:ph idx="1"/>
          </p:nvPr>
        </p:nvSpPr>
        <p:spPr/>
        <p:txBody>
          <a:bodyPr/>
          <a:lstStyle/>
          <a:p>
            <a:pPr lvl="0" marL="0" indent="0">
              <a:buNone/>
            </a:pPr>
            <a:r>
              <a:rPr/>
              <a:t>In order for you to be successful in your graduate education, your research projects, and your future career, you need to learn to use statistical software like SAS. This class will introduce you to fundamental skills that are crtical in any SAS program and allow you to learn more advanced programming skills and data analyses on your own.</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Course</a:t>
            </a:r>
            <a:r>
              <a:rPr/>
              <a:t> </a:t>
            </a:r>
            <a:r>
              <a:rPr/>
              <a:t>Evaluation</a:t>
            </a:r>
          </a:p>
        </p:txBody>
      </p:sp>
      <p:sp>
        <p:nvSpPr>
          <p:cNvPr id="3" name="Content Placeholder 2"/>
          <p:cNvSpPr>
            <a:spLocks noGrp="1"/>
          </p:cNvSpPr>
          <p:nvPr>
            <p:ph idx="1"/>
          </p:nvPr>
        </p:nvSpPr>
        <p:spPr/>
        <p:txBody>
          <a:bodyPr/>
          <a:lstStyle/>
          <a:p>
            <a:pPr lvl="0" marL="0" indent="0">
              <a:buNone/>
            </a:pPr>
            <a:r>
              <a:rPr/>
              <a:t>Completion of the confidential course evaluation at the end of the semester is available for the course and strongly encouraged. You will receive information about completing the evaluation from the Department office towards the end of the semester.</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Required</a:t>
            </a:r>
            <a:r>
              <a:rPr/>
              <a:t> </a:t>
            </a:r>
            <a:r>
              <a:rPr/>
              <a:t>and</a:t>
            </a:r>
            <a:r>
              <a:rPr/>
              <a:t> </a:t>
            </a:r>
            <a:r>
              <a:rPr/>
              <a:t>recommended</a:t>
            </a:r>
            <a:r>
              <a:rPr/>
              <a:t> </a:t>
            </a:r>
            <a:r>
              <a:rPr/>
              <a:t>materials</a:t>
            </a:r>
          </a:p>
        </p:txBody>
      </p:sp>
      <p:sp>
        <p:nvSpPr>
          <p:cNvPr id="3" name="Content Placeholder 2"/>
          <p:cNvSpPr>
            <a:spLocks noGrp="1"/>
          </p:cNvSpPr>
          <p:nvPr>
            <p:ph idx="1"/>
          </p:nvPr>
        </p:nvSpPr>
        <p:spPr/>
        <p:txBody>
          <a:bodyPr/>
          <a:lstStyle/>
          <a:p>
            <a:pPr lvl="0" marL="0" indent="0">
              <a:buNone/>
            </a:pPr>
            <a:r>
              <a:rPr/>
              <a:t>There is NO required textbook for this class. The following books are possible resources you might want to purchase for your future work with SAS.</a:t>
            </a:r>
          </a:p>
          <a:p>
            <a:pPr lvl="1"/>
            <a:r>
              <a:rPr/>
              <a:t>Delwiche &amp; Slaughter. The Little SAS Book. 5th Edition. SAS Institute Inc., Cary, NC.</a:t>
            </a:r>
          </a:p>
          <a:p>
            <a:pPr lvl="1"/>
            <a:r>
              <a:rPr/>
              <a:t>Cody. Learning SAS by Example : A Programmer’s Guide. SAS Institute Inc., Cary, NC.</a:t>
            </a:r>
          </a:p>
          <a:p>
            <a:pPr lvl="1"/>
            <a:r>
              <a:rPr/>
              <a:t>Cody. SAS Statistics by Example. SAS Institute Inc., Cary, NC.</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Syllabus for Introduction to SAS (MEDB 5507)</dc:title>
  <dc:creator/>
  <cp:keywords/>
  <dcterms:created xsi:type="dcterms:W3CDTF">2020-06-26T18:18:33Z</dcterms:created>
  <dcterms:modified xsi:type="dcterms:W3CDTF">2020-06-26T18:18:33Z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nit">
    <vt:lpwstr>(function(inputFile, encoding) { rmarkdown::render(inputFile, encoding = encoding, output_dir = “../results”, output_format = “all”) })</vt:lpwstr>
  </property>
  <property fmtid="{D5CDD505-2E9C-101B-9397-08002B2CF9AE}" pid="3" name="output">
    <vt:lpwstr/>
  </property>
</Properties>
</file>