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notesMaster" Target="notesMasters/notesMaster1.xml" /><Relationship Id="rId77" Type="http://schemas.openxmlformats.org/officeDocument/2006/relationships/tableStyles" Target="tableStyles.xml" /><Relationship Id="rId7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5" Type="http://schemas.openxmlformats.org/officeDocument/2006/relationships/viewProps" Target="viewProps.xml" /><Relationship Id="rId7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<Relationships xmlns="http://schemas.openxmlformats.org/package/2006/relationships"><Relationship Id="rId2" Type="http://schemas.openxmlformats.org/officeDocument/2006/relationships/slide" Target="../slides/slide69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start,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definitions.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categorical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sex</a:t>
            </a:r>
            <a:r>
              <a:rPr/>
              <a:t> </a:t>
            </a:r>
            <a:r>
              <a:rPr/>
              <a:t>(Male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Female),</a:t>
            </a:r>
          </a:p>
          <a:p>
            <a:pPr lvl="0" marL="0" indent="0">
              <a:buNone/>
            </a:pPr>
          </a:p>
          <a:p>
            <a:pPr lvl="1"/>
            <a:r>
              <a:rPr/>
              <a:t>race</a:t>
            </a:r>
            <a:r>
              <a:rPr/>
              <a:t> </a:t>
            </a:r>
            <a:r>
              <a:rPr/>
              <a:t>(White,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American,</a:t>
            </a:r>
            <a:r>
              <a:rPr/>
              <a:t> </a:t>
            </a:r>
            <a:r>
              <a:rPr/>
              <a:t>etc.),</a:t>
            </a:r>
          </a:p>
          <a:p>
            <a:pPr lvl="0" marL="0" indent="0">
              <a:buNone/>
            </a:pPr>
          </a:p>
          <a:p>
            <a:pPr lvl="1"/>
            <a:r>
              <a:rPr/>
              <a:t>cancer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(I,</a:t>
            </a:r>
            <a:r>
              <a:rPr/>
              <a:t> </a:t>
            </a:r>
            <a:r>
              <a:rPr/>
              <a:t>II,</a:t>
            </a:r>
            <a:r>
              <a:rPr/>
              <a:t> </a:t>
            </a:r>
            <a:r>
              <a:rPr/>
              <a:t>III,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IV),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(Vaginal,</a:t>
            </a:r>
            <a:r>
              <a:rPr/>
              <a:t> </a:t>
            </a:r>
            <a:r>
              <a:rPr/>
              <a:t>C-section).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 b="1"/>
              <a:t>continuous</a:t>
            </a:r>
            <a:r>
              <a:rPr b="1"/>
              <a:t> </a:t>
            </a:r>
            <a:r>
              <a:rPr b="1"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grams,</a:t>
            </a:r>
          </a:p>
          <a:p>
            <a:pPr lvl="0" marL="0" indent="0">
              <a:buNone/>
            </a:pPr>
          </a:p>
          <a:p>
            <a:pPr lvl="1"/>
            <a:r>
              <a:rPr/>
              <a:t>gestational</a:t>
            </a:r>
            <a:r>
              <a:rPr/>
              <a:t> </a:t>
            </a:r>
            <a:r>
              <a:rPr/>
              <a:t>age,</a:t>
            </a:r>
          </a:p>
          <a:p>
            <a:pPr lvl="0" marL="0" indent="0">
              <a:buNone/>
            </a:pPr>
          </a:p>
          <a:p>
            <a:pPr lvl="1"/>
            <a:r>
              <a:rPr/>
              <a:t>fasting</a:t>
            </a:r>
            <a:r>
              <a:rPr/>
              <a:t> </a:t>
            </a:r>
            <a:r>
              <a:rPr/>
              <a:t>LDL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quibbling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foremost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differently.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valued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(well,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statement)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hint.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+1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(-0.3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-0.7)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(negative)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literally.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produces,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noprob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nosimple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printed.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semicolons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newspapers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official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substatements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obsess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style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tastes.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title1.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spline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caution,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extrmemy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adbomen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69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yell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(just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Jimmy</a:t>
            </a:r>
            <a:r>
              <a:rPr/>
              <a:t> </a:t>
            </a:r>
            <a:r>
              <a:rPr/>
              <a:t>Buffet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Margaritaville</a:t>
            </a:r>
            <a:r>
              <a:rPr/>
              <a:t> </a:t>
            </a:r>
            <a:r>
              <a:rPr/>
              <a:t>song).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($)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dash/minus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symbol,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subtraction).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universal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packages.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“</a:t>
            </a:r>
            <a:r>
              <a:rPr/>
              <a:t>a1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“</a:t>
            </a:r>
            <a:r>
              <a:rPr/>
              <a:t>1a</a:t>
            </a:r>
            <a:r>
              <a:rPr/>
              <a:t>”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Capitalization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caps,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capitals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bmi</a:t>
            </a:r>
            <a:r>
              <a:rPr/>
              <a:t>”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32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descriptive)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precise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cryptic.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terse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descriptive.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generic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x1,</a:t>
            </a:r>
            <a:r>
              <a:rPr/>
              <a:t> </a:t>
            </a:r>
            <a:r>
              <a:rPr/>
              <a:t>var01,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short.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wt</a:t>
            </a:r>
            <a:r>
              <a:rPr/>
              <a:t>”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“</a:t>
            </a:r>
            <a:r>
              <a:rPr/>
              <a:t>weight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abbreviations.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initiial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underscores.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Brozek’s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fat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brozek</a:t>
            </a:r>
            <a:r>
              <a:rPr/>
              <a:t>”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underscore.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CamelCase,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letter: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capital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brozek.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authors.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notices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www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com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4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6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7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8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9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0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11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12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4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5.png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16.pn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17.png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Relationship Id="rId3" Type="http://schemas.openxmlformats.org/officeDocument/2006/relationships/image" Target="../media/image18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words with underscores</a:t>
            </a:r>
          </a:p>
          <a:p>
            <a:pPr lvl="2"/>
            <a:r>
              <a:rPr/>
              <a:t>fat_brozek, not fatbrozek</a:t>
            </a:r>
          </a:p>
          <a:p>
            <a:pPr lvl="1"/>
            <a:r>
              <a:rPr/>
              <a:t>Alternative: CamelCase</a:t>
            </a:r>
          </a:p>
          <a:p>
            <a:pPr lvl="2"/>
            <a:r>
              <a:rPr/>
              <a:t>FatBrozek</a:t>
            </a:r>
          </a:p>
          <a:p>
            <a:pPr lvl="1"/>
            <a:r>
              <a:rPr/>
              <a:t>Caution: Writer’s Exchange website</a:t>
            </a:r>
          </a:p>
          <a:p>
            <a:pPr lvl="2"/>
            <a:r>
              <a:rPr/>
              <a:t>www.writersexchange.com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Rules for variable names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 of a variable</a:t>
            </a:r>
          </a:p>
          <a:p>
            <a:pPr lvl="2"/>
            <a:r>
              <a:rPr/>
              <a:t>Can include blanks, special symbols</a:t>
            </a:r>
          </a:p>
          <a:p>
            <a:pPr lvl="2"/>
            <a:r>
              <a:rPr/>
              <a:t>Internal documentation</a:t>
            </a:r>
          </a:p>
          <a:p>
            <a:pPr lvl="2"/>
            <a:r>
              <a:rPr/>
              <a:t>Labels substituted on some (but not all) output</a:t>
            </a:r>
          </a:p>
          <a:p>
            <a:pPr lvl="1"/>
            <a:r>
              <a:rPr/>
              <a:t>Required in this class (see grading rubric)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Recommendations for variable labels</a:t>
            </a:r>
          </a:p>
          <a:p>
            <a:pPr lvl="2"/>
            <a:r>
              <a:rPr/>
              <a:t>Judicious use of upper and lower case</a:t>
            </a:r>
          </a:p>
          <a:p>
            <a:pPr lvl="2"/>
            <a:r>
              <a:rPr/>
              <a:t>Spell out abbreviations</a:t>
            </a:r>
          </a:p>
          <a:p>
            <a:pPr lvl="2"/>
            <a:r>
              <a:rPr/>
              <a:t>Specify units of measurement</a:t>
            </a:r>
          </a:p>
          <a:p>
            <a:pPr lvl="2"/>
            <a:r>
              <a:rPr/>
              <a:t>Any other important details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filename fat
  "q:/introduction-to-sas/data/fat.txt";
libname intro
  "q:/introduction-to-sas/data";
ods pdf file=
  "q:/introduction-to-sas/results/5507-02-simon-continuous-variables.pdf";
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intro.fat;
  infile fat;
  input 
    case
    fat_brozek
    fat_siri
    dens
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age
    wt
    ht
    bmi
    ffw
    neck
    chest
    abdomen
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hip
    thigh
    knee
    ankle
    biceps
    forearm
    wrist;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label
    case="Case number"
    fat_brozek="Fat (Brozek's equation)"
    fat_siri="Fat (Siri's equation)"
    dens="Density"
    age="Age (yrs)"
    wt="Weight (lbs)"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Using variable labels</a:t>
            </a:r>
          </a:p>
          <a:p>
            <a:pPr lvl="1"/>
            <a:r>
              <a:rPr/>
              <a:t>Simple descriptive statistics</a:t>
            </a:r>
          </a:p>
          <a:p>
            <a:pPr lvl="1"/>
            <a:r>
              <a:rPr/>
              <a:t>Printing row with smallest/largest value</a:t>
            </a:r>
          </a:p>
          <a:p>
            <a:pPr lvl="1"/>
            <a:r>
              <a:rPr/>
              <a:t>Missing value logic</a:t>
            </a:r>
          </a:p>
          <a:p>
            <a:pPr lvl="1"/>
            <a:r>
              <a:rPr/>
              <a:t>Simple transformations</a:t>
            </a:r>
          </a:p>
          <a:p>
            <a:pPr lvl="1"/>
            <a:r>
              <a:rPr/>
              <a:t>Histograms</a:t>
            </a:r>
          </a:p>
          <a:p>
            <a:pPr lvl="1"/>
            <a:r>
              <a:rPr/>
              <a:t>Correlations</a:t>
            </a:r>
          </a:p>
          <a:p>
            <a:pPr lvl="1"/>
            <a:r>
              <a:rPr/>
              <a:t>Scatterplots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ht="Height (inches)"
    bmi="Body mass index (kg/m^2)"
    ffw="Fat Free Weight (lbs)"
    neck="Neck circumference (cm)"
    chest="Chest circumference (cm)"
    abdomen="Abdomen circumference (cm)"
    hip="Hip circumference (cm)"
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thigh="Thigh circumference (cm)"
    knee="Knee circumference (cm)"
    ankle="Ankle circumference (cm)"
    biceps="Biceps circumference (cm)"
    forearm="Forearm circumference (cm)"
    wrist="Wrist circumference (cm)";
run;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 so far</a:t>
            </a:r>
          </a:p>
          <a:p>
            <a:pPr lvl="2"/>
            <a:r>
              <a:rPr/>
              <a:t>Simple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Handling outliers</a:t>
            </a:r>
          </a:p>
          <a:p>
            <a:pPr lvl="2"/>
            <a:r>
              <a:rPr/>
              <a:t>Missing values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label
    case="Case number"
    fat_brozek="Fat (Brozek's equation)"
    fat_siri="Fat (Siri's equation)"
    dens="Density"
    age="Age (yrs)"
    wt="Weight (lbs)"
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ht="Height (inches)"
    bmi="Body mass index (kg/m^2)"
    ffw="Fat Free Weight (lbs)"
    neck="Neck circumference (cm)"
    chest="Chest circumference (cm)"
    abdomen="Abdomen circumference (cm)"
    hip="Hip circumference (cm)"
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thigh="Thigh circumference (cm)"
    knee="Knee circumference (cm)"
    ankle="Ankle circumference (cm)"
    biceps="Biceps circumference (cm)"
    forearm="Forearm circumference (cm)"
    wrist="Wrist circumference (cm)";
run;
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data=intro.fat(obs=10);
  var case fat_brozek fat_siri dens age;
  title1 "Ten rows and five columns";
  title2 "of the fat data set";
run;
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mean std min max
    data=intro.fat;
  var ht;
  title1 "Descriptive statistics for ht";
  title2 "Notice the unusual minimum";
run;
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pic>
        <p:nvPicPr>
          <p:cNvPr descr="../images/5507-02-simon-continuous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  <a:r>
              <a:rPr/>
              <a:t> </a:t>
            </a:r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Categorical</a:t>
            </a:r>
          </a:p>
          <a:p>
            <a:pPr lvl="2"/>
            <a:r>
              <a:rPr/>
              <a:t>Small number of possible values</a:t>
            </a:r>
          </a:p>
          <a:p>
            <a:pPr lvl="2"/>
            <a:r>
              <a:rPr/>
              <a:t>Each value associated with a category</a:t>
            </a:r>
          </a:p>
          <a:p>
            <a:pPr lvl="1"/>
            <a:r>
              <a:rPr/>
              <a:t>Continuous</a:t>
            </a:r>
          </a:p>
          <a:p>
            <a:pPr lvl="2"/>
            <a:r>
              <a:rPr/>
              <a:t>Large number of possible values</a:t>
            </a:r>
          </a:p>
          <a:p>
            <a:pPr lvl="2"/>
            <a:r>
              <a:rPr/>
              <a:t>Potentially any value in an interval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ht;
run;
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smallest ht";
  title2 "Note the inconsistency with wt";
run;
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descending ht;
run;
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largest ht";
  title2 "This seems quite normal to me";
run;
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intro.fat1;
  set intro.fat;
  if ht &gt; 29.5;
run;
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intro.fat2;
  set intro.fat;
  if ht=29.5 then ht=.;
run;
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data=intro.fat2;
  where ht &lt; 0;
  title1 "ht &lt; 0 will include ht = .";
run;
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Semicolons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Ends every SAS statement</a:t>
            </a:r>
          </a:p>
          <a:p>
            <a:pPr lvl="1"/>
            <a:r>
              <a:rPr/>
              <a:t>Easy to forget</a:t>
            </a:r>
          </a:p>
          <a:p>
            <a:pPr lvl="1"/>
            <a:r>
              <a:rPr/>
              <a:t>Use this to your advantage</a:t>
            </a:r>
          </a:p>
          <a:p>
            <a:pPr lvl="2"/>
            <a:r>
              <a:rPr/>
              <a:t>Several short lines</a:t>
            </a:r>
          </a:p>
          <a:p>
            <a:pPr lvl="2"/>
            <a:r>
              <a:rPr/>
              <a:t>Indent continuations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where (ht &lt; 0) &amp; (ht ~= .) 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nmiss mean std min max
    data=intro.fat2;
  var ht;
  title "Using the nmiss statistic";
run;
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Missing values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converted_units;
  set intro.fat2;
  ht_cm = round(ht * 2.54, 0.01);
  wt_kg = round(wt / 2.2, 0.01); 
run;
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data=converted_units(obs=10);
  var ht ht_cm wt wt_kg;
  title1 "Original and converted units";
run;
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5507-02-simon-continuous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ht;
  title "Histogram with default bins";
run;
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5507-02-simon-continuous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binwidth=1;
  title "Histogram with narrow bins";
run;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 long line</a:t>
            </a:r>
          </a:p>
          <a:p>
            <a:pPr lvl="0" indent="0">
              <a:buNone/>
            </a:pPr>
            <a:r>
              <a:rPr>
                <a:latin typeface="Courier"/>
              </a:rPr>
              <a:t>statement option1 option2 option3 option4;</a:t>
            </a:r>
          </a:p>
          <a:p>
            <a:pPr lvl="0" marL="0" indent="0">
              <a:buNone/>
            </a:pPr>
            <a:r>
              <a:rPr/>
              <a:t>versus several short lines.</a:t>
            </a:r>
          </a:p>
          <a:p>
            <a:pPr lvl="0" indent="0">
              <a:buNone/>
            </a:pPr>
            <a:r>
              <a:rPr>
                <a:latin typeface="Courier"/>
              </a:rPr>
              <a:t>statement
  option1
  option2
  option3
  option4;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binwidth=5;
  title "Histogram with wide bins";
run;
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Informal interpretation</a:t>
            </a:r>
          </a:p>
          <a:p>
            <a:pPr lvl="2"/>
            <a:r>
              <a:rPr/>
              <a:t>between +0.7 and +1.0: strong positive association</a:t>
            </a:r>
          </a:p>
          <a:p>
            <a:pPr lvl="2"/>
            <a:r>
              <a:rPr/>
              <a:t>between +0.3 and +0.7: weak positive association</a:t>
            </a:r>
          </a:p>
          <a:p>
            <a:pPr lvl="2"/>
            <a:r>
              <a:rPr/>
              <a:t>between -0.3 and +0.3: little or no association</a:t>
            </a:r>
          </a:p>
          <a:p>
            <a:pPr lvl="2"/>
            <a:r>
              <a:rPr/>
              <a:t>between -0.3 and -0.7: weak positive association</a:t>
            </a:r>
          </a:p>
          <a:p>
            <a:pPr lvl="2"/>
            <a:r>
              <a:rPr/>
              <a:t>between -0.7 and -1.0: strong negative association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noprob nosimple;
  var fat_brozek fat_siri;
  with neck -- wrist;
  title "Correlation matrix";
run;
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(continued).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noprint
    outp=correlations;
  var fat_brozek fat_siri;
  with neck -- wrist;
run;
proc print 
    data=correlations;
  title "Correlation matrix output to a data set";
run;
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Part01.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* 5507-02-simon-continuous-variables.sas
* author: Steve Simon
* date: created 2021-05-30
* purpose: to work with continuous variables
* license: public domain;
options papersize=(6 4); 
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(continued).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correlations;
  set correlations;
  if _type_="CORR";
  drop _type_;
  fat_brozek=round(100*fat_brozek);
  fat_siri=round(100*fat_siri);
run;
proc sort
    data=correlations;
  by descending fat_brozek;
run;
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data=correlations;
  title "Rounded and re-ordered correlation matrix";
run;
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title1 "Simple scatterplot";
run;
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pic>
        <p:nvPicPr>
          <p:cNvPr descr="../images/5507-02-simon-continuous-variables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sgplot.;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reg x=abdomen y=fat_brozek;
  title2 "with linear trend";
run;
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pic>
        <p:nvPicPr>
          <p:cNvPr descr="../images/5507-02-simon-continuous-variables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Part23.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pbspline x=abdomen y=fat_brozek;
  title2 "with a smooth curve";
run;
ods pdf close;
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Part23.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</a:t>
            </a:r>
            <a:r>
              <a:rPr/>
              <a:t> </a:t>
            </a:r>
            <a:r>
              <a:rPr/>
              <a:t>curve.</a:t>
            </a:r>
          </a:p>
        </p:txBody>
      </p:sp>
      <p:pic>
        <p:nvPicPr>
          <p:cNvPr descr="../images/5507-02-simon-continuous-variables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use mix of</a:t>
            </a:r>
          </a:p>
          <a:p>
            <a:pPr lvl="2"/>
            <a:r>
              <a:rPr/>
              <a:t>letters (A-Z, a-z),</a:t>
            </a:r>
          </a:p>
          <a:p>
            <a:pPr lvl="2"/>
            <a:r>
              <a:rPr/>
              <a:t>numbers (0-9)</a:t>
            </a:r>
          </a:p>
          <a:p>
            <a:pPr lvl="2"/>
            <a:r>
              <a:rPr/>
              <a:t>underscore (_)</a:t>
            </a:r>
          </a:p>
          <a:p>
            <a:pPr lvl="2"/>
            <a:r>
              <a:rPr/>
              <a:t>no blanks, no symbols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ods pdf close;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Using variable labels</a:t>
            </a:r>
          </a:p>
          <a:p>
            <a:pPr lvl="2"/>
            <a:r>
              <a:rPr/>
              <a:t>Printing a small piece of data</a:t>
            </a:r>
          </a:p>
          <a:p>
            <a:pPr lvl="2"/>
            <a:r>
              <a:rPr/>
              <a:t>Simple descriptive statistics</a:t>
            </a:r>
          </a:p>
          <a:p>
            <a:pPr lvl="2"/>
            <a:r>
              <a:rPr/>
              <a:t>Printing row with smallest/largest value</a:t>
            </a:r>
          </a:p>
          <a:p>
            <a:pPr lvl="2"/>
            <a:r>
              <a:rPr/>
              <a:t>Missing value logic</a:t>
            </a:r>
          </a:p>
          <a:p>
            <a:pPr lvl="2"/>
            <a:r>
              <a:rPr/>
              <a:t>Simple transformations</a:t>
            </a:r>
          </a:p>
          <a:p>
            <a:pPr lvl="2"/>
            <a:r>
              <a:rPr/>
              <a:t>Histograms</a:t>
            </a:r>
          </a:p>
          <a:p>
            <a:pPr lvl="2"/>
            <a:r>
              <a:rPr/>
              <a:t>Correlations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Can’t start with a number</a:t>
            </a:r>
          </a:p>
          <a:p>
            <a:pPr lvl="2"/>
            <a:r>
              <a:rPr/>
              <a:t>“a1” but not “1a”</a:t>
            </a:r>
          </a:p>
          <a:p>
            <a:pPr lvl="1"/>
            <a:r>
              <a:rPr/>
              <a:t>Capitalization not important</a:t>
            </a:r>
          </a:p>
          <a:p>
            <a:pPr lvl="2"/>
            <a:r>
              <a:rPr/>
              <a:t>BMI, Bmi, bmi are same</a:t>
            </a:r>
          </a:p>
          <a:p>
            <a:pPr lvl="1"/>
            <a:r>
              <a:rPr/>
              <a:t>Up to 32 characters in length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Avoid generic names (x1, var01, etc.)</a:t>
            </a:r>
          </a:p>
          <a:p>
            <a:pPr lvl="1"/>
            <a:r>
              <a:rPr/>
              <a:t>Keep it short</a:t>
            </a:r>
          </a:p>
          <a:p>
            <a:pPr lvl="2"/>
            <a:r>
              <a:rPr/>
              <a:t>Use commonly known abbreviations…</a:t>
            </a:r>
          </a:p>
          <a:p>
            <a:pPr lvl="2"/>
            <a:r>
              <a:rPr/>
              <a:t>…but nothing cryptic</a:t>
            </a:r>
          </a:p>
          <a:p>
            <a:pPr lvl="1"/>
            <a:r>
              <a:rPr/>
              <a:t>Use all lower case (age, not AGE or Age)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2022-06-14T20:51:46Z</dcterms:created>
  <dcterms:modified xsi:type="dcterms:W3CDTF">2022-06-14T20:51:46Z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