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notesMaster" Target="notesMasters/notesMaster1.xml" /><Relationship Id="rId77" Type="http://schemas.openxmlformats.org/officeDocument/2006/relationships/tableStyles" Target="tableStyles.xml" /><Relationship Id="rId7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5" Type="http://schemas.openxmlformats.org/officeDocument/2006/relationships/viewProps" Target="viewProps.xml" /><Relationship Id="rId7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6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70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205</a:t>
            </a:r>
            <a:r>
              <a:rPr/>
              <a:t> </a:t>
            </a:r>
            <a:r>
              <a:rPr/>
              <a:t>pounds.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Alternately,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delete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ht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Logic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exclude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(ht</a:t>
            </a:r>
            <a:r>
              <a:rPr/>
              <a:t> </a:t>
            </a:r>
            <a:r>
              <a:rPr/>
              <a:t>&lt;</a:t>
            </a:r>
            <a:r>
              <a:rPr/>
              <a:t> </a:t>
            </a:r>
            <a:r>
              <a:rPr/>
              <a:t>0)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(ht</a:t>
            </a:r>
            <a:r>
              <a:rPr/>
              <a:t> </a:t>
            </a:r>
            <a:r>
              <a:rPr/>
              <a:t>~=</a:t>
            </a:r>
            <a:r>
              <a:rPr/>
              <a:t> </a:t>
            </a:r>
            <a:r>
              <a:rPr/>
              <a:t>.);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sake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completeness,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keyword</a:t>
            </a:r>
            <a:r>
              <a:rPr/>
              <a:t> </a:t>
            </a:r>
            <a:r>
              <a:rPr/>
              <a:t>desc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removes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regret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revert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keeps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handling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protocol.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arrive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(lab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lost,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detection,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refused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question)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tread</a:t>
            </a:r>
            <a:r>
              <a:rPr/>
              <a:t> </a:t>
            </a:r>
            <a:r>
              <a:rPr/>
              <a:t>cautiously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minefield.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removed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replaced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practice.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destructive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wipes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undo),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cold</a:t>
            </a:r>
            <a:r>
              <a:rPr/>
              <a:t> </a:t>
            </a:r>
            <a:r>
              <a:rPr/>
              <a:t>feet,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backtrack.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29.5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stores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number.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alternatives.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manipulations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reflects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happening,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missingness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applying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logic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concerned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be),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nmiss.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251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statement.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conversions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height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centimeters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kilograms,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Today,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measurements.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metric.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option.</a:t>
            </a:r>
            <a:r>
              <a:rPr/>
              <a:t> </a:t>
            </a:r>
            <a:r>
              <a:rPr/>
              <a:t>Generally,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graphic</a:t>
            </a:r>
            <a:r>
              <a:rPr/>
              <a:t> </a:t>
            </a:r>
            <a:r>
              <a:rPr/>
              <a:t>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histogram.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0.5</a:t>
            </a:r>
            <a:r>
              <a:rPr/>
              <a:t> </a:t>
            </a:r>
            <a:r>
              <a:rPr/>
              <a:t>inches)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</a:t>
            </a:r>
            <a:r>
              <a:rPr/>
              <a:t> </a:t>
            </a:r>
            <a:r>
              <a:rPr/>
              <a:t>direction.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bars.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centered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60,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bin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inches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2.5</a:t>
            </a:r>
            <a:r>
              <a:rPr/>
              <a:t> </a:t>
            </a:r>
            <a:r>
              <a:rPr/>
              <a:t>inches).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“</a:t>
            </a:r>
            <a:r>
              <a:rPr/>
              <a:t>correct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histogram.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widths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fresh</a:t>
            </a:r>
            <a:r>
              <a:rPr/>
              <a:t> </a:t>
            </a:r>
            <a:r>
              <a:rPr/>
              <a:t>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annoys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(use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statement),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correlations.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multiply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100,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matrices.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reordering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printing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predictors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fat.</a:t>
            </a:r>
            <a:r>
              <a:rPr/>
              <a:t> </a:t>
            </a:r>
            <a:r>
              <a:rPr/>
              <a:t>Apparently,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grow</a:t>
            </a:r>
            <a:r>
              <a:rPr/>
              <a:t> </a:t>
            </a:r>
            <a:r>
              <a:rPr/>
              <a:t>fat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outward.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flexibility.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upward</a:t>
            </a:r>
            <a:r>
              <a:rPr/>
              <a:t> </a:t>
            </a:r>
            <a:r>
              <a:rPr/>
              <a:t>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noisy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values.;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title1.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title1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procedure,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70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abdomen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biggest</a:t>
            </a:r>
            <a:r>
              <a:rPr/>
              <a:t> </a:t>
            </a:r>
            <a:r>
              <a:rPr/>
              <a:t>gut,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informal)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dollar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dash.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internal,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substituted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graphs.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label?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Spell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abbreviations,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abbreviations.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unit,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details,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omit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obs=10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printed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option.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lengthy</a:t>
            </a:r>
            <a:r>
              <a:rPr/>
              <a:t> </a:t>
            </a:r>
            <a:r>
              <a:rPr/>
              <a:t>outputs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(see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procedure.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non-missing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variable(s)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notes: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Speaker</a:t>
            </a:r>
            <a:r>
              <a:rPr/>
              <a:t> </a:t>
            </a:r>
            <a:r>
              <a:rPr/>
              <a:t>notes.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tallest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Warning!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sorting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resort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order.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sorted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location: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data=x</a:t>
            </a:r>
            <a:r>
              <a:rPr/>
              <a:t> </a:t>
            </a:r>
            <a:r>
              <a:rPr/>
              <a:t>out=y.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6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7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0.png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1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2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4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5.png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16.png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Relationship Id="rId3" Type="http://schemas.openxmlformats.org/officeDocument/2006/relationships/image" Target="../media/image17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age
    wt
    ht
    bmi
    ffw
    neck
    chest
    abdomen
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hip
    thigh
    knee
    ankle
    biceps
    forearm
    wrist;
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4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label
    case="Case number"
    fat_brozek="Fat (Brozek's equation)"
    fat_siri="Fat (Siri's equation)"
    dens="Density"
    age="Age (yrs)"
    wt="Weight (lbs)"
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ht="Height (inches)"
    bmi="Body mass index (kg/m^2)"
    ffw="Fat Free Weight (lbs)"
    neck="Neck circumference (cm)"
    chest="Chest circumference (cm)"
    abdomen="Abdomen circumference (cm)"
    hip="Hip circumference (cm)"
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Part04.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thigh="Thigh circumference (cm)"
    knee="Knee circumference (cm)"
    ankle="Ankle circumference (cm)"
    biceps="Biceps circumference (cm)"
    forearm="Forearm circumference (cm)"
    wrist="Wrist circumference (cm)";
run;
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5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data=intro.fat(obs=10);
  var case fat_brozek fat_siri dens age;
  title1 "Ten rows and five columns";
  title2 "of the fat data set";
run;
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5507-02-simon-continuous-variables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 0, 2, 1, 0, 2, 1, 0, 0, 0, 2, 1, 0, 0, 0, 2, 1, 0, 2, 4, 2, 1, 0, 2, 4, 2, 1, 0, 0, 2, 4, 2, 1, 0, 0, 2, 4, 2, 1, 0, 2, 1, 0, 2, 1, 0, 2, 4, 2, 1, 0, 2, 4, 2, 1, 0, 0, 2, 4, 2, 1, 0, 2, 4, 2, 1, 0, 2, 4, 2, 1, 0, 2, 4, 2, 1, 0, 2, 4, 2, 4, 2, 1, 0, 2, 4, 2, 4, 2, 1, 0, 2, 1, 0, 2, 4, 2, 1, 0, 2, 4, 2, 1, 0, 2, 4, 2, 1, 0, 2, 4, 2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mean std min max
    data=intro.fat;
  var ht;
  title1 "Descriptive statistics for ht";
  title2 "Notice the unusual minimum";
run;
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Part06.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ht</a:t>
            </a:r>
          </a:p>
        </p:txBody>
      </p:sp>
      <p:pic>
        <p:nvPicPr>
          <p:cNvPr descr="../images/5507-02-simon-continuous-variables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7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ht;
run;
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smallest ht";
  title2 "Note the inconsistency with wt";
run;
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Part07.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sort
    data=intro.fat;
  by descending ht;
run;
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data=intro.fat(obs=1);
  title1 "The row with the largest ht";
  title2 "This seems quite normal to me";
run;
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Part08.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</a:p>
        </p:txBody>
      </p:sp>
      <p:pic>
        <p:nvPicPr>
          <p:cNvPr descr="../images/5507-02-simon-continuous-variables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QC</a:t>
            </a:r>
            <a:r>
              <a:rPr/>
              <a:t> </a:t>
            </a:r>
            <a:r>
              <a:rPr/>
              <a:t>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1, 1, 1, 2, 2, 2, 3, 3, 3, 3, 3, 4, 4, 4, 4, 4, 5, 5, 5, 5, 5, 6, 6, 6, 6, 6, 7, 7, 7, 7, 7, 7, 8, 8, 8, 8, 8, 8, 9, 9, 9, 10, 10, 10, 11, 11, 11, 11, 11, 12, 12, 12, 12, 12, 13, 13, 13, 13, 13, 13, 14, 14, 14, 14, 14, 15, 15, 15, 15, 15, 16, 16, 16, 16, 16, 17, 17, 17, 17, 17, 17, 17, 18, 18, 18, 18, 18, 18, 18, 19, 19, 19, 20, 20, 20, 20, 20, 21, 21, 21, 21, 21, 22, 22, 22, 22, 22, 23, 23, 23, 23, 23</a:t>
            </a:r>
          </a:p>
          <a:p>
            <a:pPr lvl="0" indent="0">
              <a:buNone/>
            </a:pPr>
            <a:r>
              <a:rPr>
                <a:latin typeface="Courier"/>
              </a:rPr>
              <a:t>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9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Part09.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intro.fat1;
  set intro.fat;
  if ht &gt; 29.5;
run;
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10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intro.fat2;
  set intro.fat;
  if ht=29.5 then ht=.;
run;
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11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
    data=intro.fat2;
  where ht &lt; 0;
  title1 "ht &lt; 0 will include ht = .";
run;
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Part11.</a:t>
            </a:r>
            <a:r>
              <a:rPr/>
              <a:t> </a:t>
            </a:r>
            <a:r>
              <a:rPr/>
              <a:t>Faulty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filtering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12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means
    n nmiss mean std min max
    data=intro.fat2;
  var ht;
  title "Using the nmiss statistic";
run;
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Part12.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pic>
        <p:nvPicPr>
          <p:cNvPr descr="../images/5507-02-simon-continuous-variables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13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converted_units;
  set intro.fat2;
  ht_cm = ht * 2.54;
  wt_kg = wt / 2.2; 
run;
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data=converted_units(obs=10);
  var ht ht_cm wt wt_kg;
  title1 "Original and converted units";
run;
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Part13.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transformations</a:t>
            </a:r>
          </a:p>
        </p:txBody>
      </p:sp>
      <p:pic>
        <p:nvPicPr>
          <p:cNvPr descr="../images/5507-02-simon-continuous-variables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14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ht;
  title "Histogram with default bins";
run;
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Part14.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</a:p>
        </p:txBody>
      </p:sp>
      <p:pic>
        <p:nvPicPr>
          <p:cNvPr descr="../images/5507-02-simon-continuous-variables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15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binwidth=1;
  title "Histogram with narrow bins";
run;
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Part15.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Part01.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* 5507-02-simon-continuous-variables.sas
* author: Steve Simon
* date: created 2021-05-30
* purpose: to work with continuous variables
* license: public domain;
options papersize=(6 4); 
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16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histogram ht / binstart=60 binwidth=5;
  title "Histogram with wide bins";
run;
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Part16.</a:t>
            </a:r>
            <a:r>
              <a:rPr/>
              <a:t> </a:t>
            </a:r>
            <a:r>
              <a:rPr/>
              <a:t>Revised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bins</a:t>
            </a:r>
          </a:p>
        </p:txBody>
      </p:sp>
      <p:pic>
        <p:nvPicPr>
          <p:cNvPr descr="../images/5507-02-simon-continuous-variables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17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noprob nosimple;
  var fat_brozek fat_siri;
  with neck -- wrist;
  title "Correlation matrix";
run;
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11.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Part17.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correlations</a:t>
            </a:r>
          </a:p>
        </p:txBody>
      </p:sp>
      <p:pic>
        <p:nvPicPr>
          <p:cNvPr descr="../images/5507-02-simon-continuous-variables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18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corr
    data=intro.fat2
    noprint
    outp=correlations;
  var fat_brozek fat_siri;
  with neck -- wrist;
run;
proc print 
    data=correlations;
  title "Correlation matrix output to a data set";
run;
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Part18.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file.</a:t>
            </a:r>
          </a:p>
        </p:txBody>
      </p:sp>
      <p:pic>
        <p:nvPicPr>
          <p:cNvPr descr="../images/5507-02-simon-continuous-variables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(continued).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19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Part19.</a:t>
            </a:r>
            <a:r>
              <a:rPr/>
              <a:t> </a:t>
            </a:r>
            <a:r>
              <a:rPr/>
              <a:t>Modify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correlations;
  set correlations;
  if _type_="CORR";
  drop _type_;
  fat_brozek=round(100*fat_brozek);
  fat_siri=round(100*fat_siri);
run;
proc sort
    data=correlations;
  by descending fat_brozek;
run;
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20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print 
    data=correlations;
  title "Rounded and re-ordered correlation matrix";
run;
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Part20.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correlations.</a:t>
            </a:r>
          </a:p>
        </p:txBody>
      </p:sp>
      <p:pic>
        <p:nvPicPr>
          <p:cNvPr descr="../images/5507-02-simon-continuous-variables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print.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21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title1 "Simple scatterplot";
run;
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Part21.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scatterplot.</a:t>
            </a:r>
          </a:p>
        </p:txBody>
      </p:sp>
      <p:pic>
        <p:nvPicPr>
          <p:cNvPr descr="../images/5507-02-simon-continuous-variables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sgplot.;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22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Part02.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filename fat
  "q:/introduction-to-sas/data/fat.txt";
libname intro
  "q:/introduction-to-sas/data";
ods pdf file=
  "q:/introduction-to-sas/results/5507-02-simon-continuous-variables.pdf";
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proc sgplot
    data=intro.fat2;
  scatter x=abdomen y=fat_brozek;
  reg x=abdomen y=fat_brozek;
  title2 "with linear trend";
run;
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Part22.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line.</a:t>
            </a:r>
          </a:p>
        </p:txBody>
      </p:sp>
      <p:pic>
        <p:nvPicPr>
          <p:cNvPr descr="../images/5507-02-simon-continuous-variables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44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Chunk</a:t>
            </a:r>
            <a:r>
              <a:rPr/>
              <a:t> </a:t>
            </a:r>
            <a:r>
              <a:rPr/>
              <a:t>3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Part03.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data intro.fat;
  infile fat;
  input 
    case
    fat_brozek
    fat_siri
    dens
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continuous variables</dc:title>
  <dc:creator>Steve Simon</dc:creator>
  <cp:keywords/>
  <dcterms:created xsi:type="dcterms:W3CDTF">2022-06-14T20:09:46Z</dcterms:created>
  <dcterms:modified xsi:type="dcterms:W3CDTF">2022-06-14T20:09:46Z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/>
  </property>
</Properties>
</file>