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browsers,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fussy.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tile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face-to-face.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stupid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9.4.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preach,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indecisive?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flat.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source</a:t>
            </a:r>
            <a:r>
              <a:rPr/>
              <a:t>”</a:t>
            </a:r>
            <a:r>
              <a:rPr/>
              <a:t> </a:t>
            </a:r>
            <a:r>
              <a:rPr/>
              <a:t>(SRC).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scratch.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obs=1.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budget,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fraction,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friednly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aggressively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corporations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prohibitively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in-house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credetials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sponsors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extravagant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(pronounced</a:t>
            </a:r>
            <a:r>
              <a:rPr/>
              <a:t> </a:t>
            </a:r>
            <a:r>
              <a:rPr/>
              <a:t>“</a:t>
            </a:r>
            <a:r>
              <a:rPr/>
              <a:t>jump</a:t>
            </a:r>
            <a:r>
              <a:rPr/>
              <a:t>”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1989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Viya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donain,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plagiarize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instructors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investigating,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phasing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(me)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SASMarkdown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StatWeave,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3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new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pmean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Information about me (Steve Simon)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Where can you get SAS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Remote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Alternatives not covered in this class</a:t>
            </a:r>
          </a:p>
          <a:p>
            <a:pPr lvl="2"/>
            <a:r>
              <a:rPr/>
              <a:t>SAS University</a:t>
            </a:r>
          </a:p>
          <a:p>
            <a:pPr lvl="2"/>
            <a:r>
              <a:rPr/>
              <a:t>SAS OnDemand for Academics</a:t>
            </a:r>
          </a:p>
          <a:p>
            <a:pPr lvl="2"/>
            <a:r>
              <a:rPr/>
              <a:t>Jupyter lab</a:t>
            </a:r>
          </a:p>
          <a:p>
            <a:pPr lvl="2"/>
            <a:r>
              <a:rPr/>
              <a:t>SASMarkdown, StatWeave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images/m01-umkc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images/m01-umkc-remote-lab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Where you can get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Your first SAS program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  <a:p>
            <a:pPr lvl="1"/>
            <a:r>
              <a:rPr/>
              <a:t>Where you can get SAS</a:t>
            </a:r>
          </a:p>
          <a:p>
            <a:pPr lvl="1"/>
            <a:r>
              <a:rPr/>
              <a:t>Your first SAS program</a:t>
            </a:r>
          </a:p>
          <a:p>
            <a:pPr lvl="1"/>
            <a:r>
              <a:rPr/>
              <a:t>History of SAS</a:t>
            </a:r>
          </a:p>
          <a:p>
            <a:pPr lvl="1"/>
            <a:r>
              <a:rPr/>
              <a:t>Directory structure and documentation header</a:t>
            </a:r>
          </a:p>
          <a:p>
            <a:pPr lvl="1"/>
            <a:r>
              <a:rPr/>
              <a:t>Permanent storage</a:t>
            </a:r>
          </a:p>
          <a:p>
            <a:pPr lvl="1"/>
            <a:r>
              <a:rPr/>
              <a:t>Saving your output</a:t>
            </a:r>
          </a:p>
          <a:p>
            <a:pPr lvl="1"/>
            <a:r>
              <a:rPr/>
              <a:t>Getting data from a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first SAS program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History of SAS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m01-history-of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Blog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SAS=Statistical Analysis System</a:t>
            </a:r>
          </a:p>
          <a:p>
            <a:pPr lvl="1"/>
            <a:r>
              <a:rPr/>
              <a:t>Founders come from NCSU</a:t>
            </a:r>
          </a:p>
          <a:p>
            <a:pPr lvl="2"/>
            <a:r>
              <a:rPr/>
              <a:t>Anthony Barr</a:t>
            </a:r>
          </a:p>
          <a:p>
            <a:pPr lvl="2"/>
            <a:r>
              <a:rPr/>
              <a:t>James Goodnight</a:t>
            </a:r>
          </a:p>
          <a:p>
            <a:pPr lvl="2"/>
            <a:r>
              <a:rPr/>
              <a:t>Jane Helwig</a:t>
            </a:r>
          </a:p>
          <a:p>
            <a:pPr lvl="2"/>
            <a:r>
              <a:rPr/>
              <a:t>John Sall</a:t>
            </a:r>
          </a:p>
          <a:p>
            <a:pPr lvl="1"/>
            <a:r>
              <a:rPr/>
              <a:t>Originally for IBM mainframes</a:t>
            </a:r>
          </a:p>
          <a:p>
            <a:pPr lvl="2"/>
            <a:r>
              <a:rPr/>
              <a:t>PL/1, FORTRAN, Assembler</a:t>
            </a:r>
          </a:p>
          <a:p>
            <a:pPr lvl="2"/>
            <a:r>
              <a:rPr/>
              <a:t>Translated to C in 1985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Institute</a:t>
            </a:r>
          </a:p>
          <a:p>
            <a:pPr lvl="2"/>
            <a:r>
              <a:rPr/>
              <a:t>Founded 1976</a:t>
            </a:r>
          </a:p>
          <a:p>
            <a:pPr lvl="2"/>
            <a:r>
              <a:rPr/>
              <a:t>Privately held</a:t>
            </a:r>
          </a:p>
          <a:p>
            <a:pPr lvl="2"/>
            <a:r>
              <a:rPr/>
              <a:t>Huge spending on R&amp;D</a:t>
            </a:r>
          </a:p>
          <a:p>
            <a:pPr lvl="2"/>
            <a:r>
              <a:rPr/>
              <a:t>Great place to work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licensing model</a:t>
            </a:r>
          </a:p>
          <a:p>
            <a:pPr lvl="2"/>
            <a:r>
              <a:rPr/>
              <a:t>Great for large organizations</a:t>
            </a:r>
          </a:p>
          <a:p>
            <a:pPr lvl="2"/>
            <a:r>
              <a:rPr/>
              <a:t>Prohibitively expensive for individuals</a:t>
            </a:r>
          </a:p>
          <a:p>
            <a:pPr lvl="1"/>
            <a:r>
              <a:rPr/>
              <a:t>Excellent training resources</a:t>
            </a:r>
          </a:p>
          <a:p>
            <a:pPr lvl="2"/>
            <a:r>
              <a:rPr/>
              <a:t>SAS publications</a:t>
            </a:r>
          </a:p>
          <a:p>
            <a:pPr lvl="2"/>
            <a:r>
              <a:rPr/>
              <a:t>Certification program</a:t>
            </a:r>
          </a:p>
          <a:p>
            <a:pPr lvl="2"/>
            <a:r>
              <a:rPr/>
              <a:t>SAS user conferences</a:t>
            </a:r>
          </a:p>
          <a:p>
            <a:pPr lvl="1"/>
            <a:r>
              <a:rPr/>
              <a:t>Other products</a:t>
            </a:r>
          </a:p>
          <a:p>
            <a:pPr lvl="2"/>
            <a:r>
              <a:rPr/>
              <a:t>JMP, 1989</a:t>
            </a:r>
          </a:p>
          <a:p>
            <a:pPr lvl="2"/>
            <a:r>
              <a:rPr/>
              <a:t>Viya, 2017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m01-steve-simon-pic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97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History of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Directory structure/Documentation header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small_example;
 input x y;
 datalines;
1 2
2 4
3 6
;
proc print
    data=small_example(obs=1);
title "First row of data";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How to read a small dataset</a:t>
            </a:r>
          </a:p>
          <a:p>
            <a:pPr lvl="2"/>
            <a:r>
              <a:rPr/>
              <a:t>How to print a small dataset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5507-01-simon-permanent-storage.sas
* author: Steve Simon
* date: created 2021-05-30
* purpose: to store data set in a permanent location
* license: public domain;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%let path=q:/introduction-to-sas;
libname perm "&amp;path/data";
data perm.simple_example;
  input x y;
datalines;
1 2
2 4
3 6
;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5507-01-simon-re-use.sas
* author: Steve Simon
* date: created 2021-05-30
* purpose: to re-use stored data
* license: public domain;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%let path=q:/introduction-to-sas;
libname perm "&amp;path/data";
proc means
    data=perm.simple_example;
  title1 "Descriptive statistics";
run;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your 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01-mary-gerkovi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33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5507-01-simon-save-output.sas
* author: Steve Simon and Steve Simon
* date: created 2021-06-12
* purpose: to create a permanent dataset
* license: public domain;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%let path=q:/introduction-to-sas;
libname perm "&amp;path/data";
ods pdf file=
   "&amp;path/results/5507-01-simon-save-output.pdf";
data perm.small_example;
  input x y;
  datalines;
1 2
2 4
3 6
;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your output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5507-01-simon-input-text.sas
* author: Steve Simon
* date: created 2021-05-30
* purpose: to read data from a separate file
* license: public domain;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%let path=q:/introduction-to-sas;
libname perm "&amp;path/data";
filename rawdata "&amp;path/data/six-numbers.txt";
ods pdf file="&amp;path/results/5507-01-simon-input-text.pdf";
data perm.simple_example;
  infile rawdata;
  input x y;
run;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data=perm.simple_example(obs=1);
  title1 "First row";
run;
ods pdf close;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2
2 4
3 6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Introducing your instructor</a:t>
            </a:r>
          </a:p>
          <a:p>
            <a:pPr lvl="2"/>
            <a:r>
              <a:rPr/>
              <a:t>Where you can get SAS</a:t>
            </a:r>
          </a:p>
          <a:p>
            <a:pPr lvl="2"/>
            <a:r>
              <a:rPr/>
              <a:t>Your first SAS program</a:t>
            </a:r>
          </a:p>
          <a:p>
            <a:pPr lvl="2"/>
            <a:r>
              <a:rPr/>
              <a:t>History of SAS</a:t>
            </a:r>
          </a:p>
          <a:p>
            <a:pPr lvl="2"/>
            <a:r>
              <a:rPr/>
              <a:t>Directory structure and documentation header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m01-steve-simon-pic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0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m01-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Website,</a:t>
            </a:r>
            <a:r>
              <a:rPr/>
              <a:t> </a:t>
            </a:r>
            <a:r>
              <a:rPr>
                <a:hlinkClick r:id="rId3"/>
              </a:rPr>
              <a:t>http://new.pmean.com</a:t>
            </a:r>
          </a:p>
        </p:txBody>
      </p:sp>
      <p:pic>
        <p:nvPicPr>
          <p:cNvPr descr="../images/m01-websit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Github,</a:t>
            </a:r>
            <a:r>
              <a:rPr/>
              <a:t> </a:t>
            </a:r>
            <a:r>
              <a:rPr>
                <a:hlinkClick r:id="rId3"/>
              </a:rPr>
              <a:t>https://github.com/pmean</a:t>
            </a:r>
          </a:p>
        </p:txBody>
      </p:sp>
      <p:pic>
        <p:nvPicPr>
          <p:cNvPr descr="../images/m01-github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m01-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2021-12-03T22:33:40Z</dcterms:created>
  <dcterms:modified xsi:type="dcterms:W3CDTF">2021-12-03T22:33:40Z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