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author: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2021-05-30</a:t>
            </a:r>
            <a:r>
              <a:rPr/>
              <a:t> </a:t>
            </a:r>
            <a:r>
              <a:rPr/>
              <a:t>purpose: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module05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license: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problems.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expected,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unexpectedly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misspelling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inconsistent</a:t>
            </a:r>
            <a:r>
              <a:rPr/>
              <a:t> </a:t>
            </a:r>
            <a:r>
              <a:rPr/>
              <a:t>capitalization.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Notes06.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Pearson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cut-offs.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+0.7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association.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+0.3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+0.7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weak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association.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-0.3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+0.3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association.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-0.3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-0.7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weak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association.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-0.7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-1.0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association.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Notes07.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5.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ht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fev,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fev.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Notes08.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loess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pbspline,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nonlinear</a:t>
            </a:r>
            <a:r>
              <a:rPr/>
              <a:t> </a:t>
            </a:r>
            <a:r>
              <a:rPr/>
              <a:t>relationships.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6.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reasonably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linear.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Notes08.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loess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pbspline,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nonlinear</a:t>
            </a:r>
            <a:r>
              <a:rPr/>
              <a:t> </a:t>
            </a:r>
            <a:r>
              <a:rPr/>
              <a:t>relationships.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6.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reasonably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linear.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Notes09.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boxplot.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boxplot.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variations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procedures.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7.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25th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75th</a:t>
            </a:r>
            <a:r>
              <a:rPr/>
              <a:t> </a:t>
            </a:r>
            <a:r>
              <a:rPr/>
              <a:t>percentiles,</a:t>
            </a:r>
            <a:r>
              <a:rPr/>
              <a:t> </a:t>
            </a:r>
            <a:r>
              <a:rPr/>
              <a:t>respectively.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whisker,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discrepancy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fev.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non-smokers.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surprising.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7.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25th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75th</a:t>
            </a:r>
            <a:r>
              <a:rPr/>
              <a:t> </a:t>
            </a:r>
            <a:r>
              <a:rPr/>
              <a:t>percentiles,</a:t>
            </a:r>
            <a:r>
              <a:rPr/>
              <a:t> </a:t>
            </a:r>
            <a:r>
              <a:rPr/>
              <a:t>respectively.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whisker,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discrepancy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fev.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non-smokers.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surprising.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Notes00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Notes10.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8.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discrepancy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status.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surprising.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8.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discrepancy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status.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surprising.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8.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discrepancy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status.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surprising.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Notes01.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datsets.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Today,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pulmonary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children.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at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http://jse.amstat.org/datasets/fev.txt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Notes02.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codes.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Notes03.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Normally,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import,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chose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much.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allowed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initial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Notes04.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Notes05.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Recall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checking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problems.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expected,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unexpectedly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misspelling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inconsistent</a:t>
            </a:r>
            <a:r>
              <a:rPr/>
              <a:t> </a:t>
            </a:r>
            <a:r>
              <a:rPr/>
              <a:t>capitalization.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2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3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4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5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6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7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8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9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10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1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2021-05-30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means;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m04-5507-simon-categorical_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51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means;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m04-5507-simon-categorical_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51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Pearson</a:t>
            </a:r>
            <a:r>
              <a:rPr/>
              <a:t> </a:t>
            </a:r>
            <a:r>
              <a:rPr/>
              <a:t>correlation,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corr;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title2 "Correlations";
proc corr
    nosimple noprob
    data=perm.fev;
  var age fev ht;
run;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Pearson</a:t>
            </a:r>
            <a:r>
              <a:rPr/>
              <a:t> </a:t>
            </a:r>
            <a:r>
              <a:rPr/>
              <a:t>correlation,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corr;</a:t>
            </a:r>
          </a:p>
        </p:txBody>
      </p:sp>
      <p:pic>
        <p:nvPicPr>
          <p:cNvPr descr="../images/m04-5507-simon-categorical_0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51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Scatterplot,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title2 "Scatterplots";
proc sgplot
    data=perm.fev;
  scatter x=ht y=fev;
run;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Scatterplot,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</a:p>
        </p:txBody>
      </p:sp>
      <p:pic>
        <p:nvPicPr>
          <p:cNvPr descr="../images/m04-5507-simon-categorical_0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51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Scatterplot,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title3 "with loess, smooth=0.1";
proc sgplot
    data=perm.fev;
  scatter x=ht y=fev;
  loess x=ht y=fev / 
    nomarkers 
    smooth=0.1
    lineattrs=(color=Red);
run;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Scatterplot,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curve</a:t>
            </a:r>
          </a:p>
        </p:txBody>
      </p:sp>
      <p:pic>
        <p:nvPicPr>
          <p:cNvPr descr="../images/m04-5507-simon-categorical_0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51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Boxplot,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title2 "Boxplots";
proc sgplot
    data=perm.fev;
  vbox fev / category=smoke;
  format smoke fsmoke.;
run;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Boxplot,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m04-5507-simon-categorical_0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51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Boxplot,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m04-5507-simon-categorical_08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51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statement;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sort
    data=perm.fev;
  by smoke;
run;
proc means
    data=perm.fev;
  var fev;
  by smoke;
  format smoke fsmoke.;
  title2 "Descriptive statistics by group";
run;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statement;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m04-5507-simon-categorical_0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51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statement;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m04-5507-simon-categorical_1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51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m05-working-with-a-mix-of-variables.sas
author: Steve Simon
date created: 2018-11-27
purpose: to illustrate how to work with
data that has a mix of categorical and
continuous variables.
license: public domain;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things.;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options papersize=(6in 4in); 
* This needed to have the output fit on PowerPoint;
%let path=q:/introduction-to-sas;
ods pdf
  file="&amp;path/results/m04-5507-simon-categorical.pdf";
filename raw_data
  "&amp;path/data/fev.txt";
libname perm
  "&amp;path/data";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variables;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format;
  value fsex
    0 = "Female"
    1 = "Male"
  ;
  value fsmoke
    0 = "Nonsmoker"
    1 = "Smoker"
  ;
run;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step;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perm.fev;
  infile raw_data delimiter="," firstobs=2;
  input age fev ht sex smoke;
  label
    age=Age in years
    fev=Forced Expiratory Volume (liters)
    ht=Height in inches
    sex=Sex
    smoke=Smoking status
  ;
run;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data;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print
    data=perm.fev(obs=10);
  format 
    sex fsex. 
    smoke fsmoke.
  ;
  title1 "Pulmonary function study";
  title2 "Partial listing of fev data";
run;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data;</a:t>
            </a:r>
          </a:p>
        </p:txBody>
      </p:sp>
      <p:pic>
        <p:nvPicPr>
          <p:cNvPr descr="../images/m04-5507-simon-categorical_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51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means;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freq
    data=perm.fev;
  tables sex smoke / missing;
  format 
    sex fsex. 
    smoke fsmoke.
  ;
  title2 "Frequency counts";
run;
proc means
    n nmiss mean std min max
    data=perm.fev;
  var age fev ht;
  title2 "Descriptive statistics";
run;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SAS, Working with a mix of categorical and continuous variables</dc:title>
  <dc:creator>Steve Simon</dc:creator>
  <cp:keywords/>
  <dcterms:created xsi:type="dcterms:W3CDTF">2021-07-11T22:05:56Z</dcterms:created>
  <dcterms:modified xsi:type="dcterms:W3CDTF">2021-07-11T22:05:56Z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2021-05-30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>powerpoint_presentation</vt:lpwstr>
  </property>
</Properties>
</file>