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notesMaster" Target="notesMasters/notesMaster1.xml" /><Relationship Id="rId63" Type="http://schemas.openxmlformats.org/officeDocument/2006/relationships/viewProps" Target="viewProps.xml" /><Relationship Id="rId6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5" Type="http://schemas.openxmlformats.org/officeDocument/2006/relationships/tableStyles" Target="tableStyles.xml" /><Relationship Id="rId64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
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
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
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?>
<Relationships xmlns="http://schemas.openxmlformats.org/package/2006/relationships"><Relationship Id="rId2" Type="http://schemas.openxmlformats.org/officeDocument/2006/relationships/slide" Target="../slides/slide36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?>
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?>
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?>
<Relationships xmlns="http://schemas.openxmlformats.org/package/2006/relationships"><Relationship Id="rId2" Type="http://schemas.openxmlformats.org/officeDocument/2006/relationships/slide" Target="../slides/slide39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?>
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?>
<Relationships xmlns="http://schemas.openxmlformats.org/package/2006/relationships"><Relationship Id="rId2" Type="http://schemas.openxmlformats.org/officeDocument/2006/relationships/slide" Target="../slides/slide41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?>
<Relationships xmlns="http://schemas.openxmlformats.org/package/2006/relationships"><Relationship Id="rId2" Type="http://schemas.openxmlformats.org/officeDocument/2006/relationships/slide" Target="../slides/slide43.xml" /><Relationship Id="rId1" Type="http://schemas.openxmlformats.org/officeDocument/2006/relationships/notesMaster" Target="../notesMasters/notesMaster1.xml" /></Relationships>
</file>

<file path=ppt/notesSlides/_rels/notesSlide37.xml.rels><?xml version="1.0" encoding="UTF-8"?>
<Relationships xmlns="http://schemas.openxmlformats.org/package/2006/relationships"><Relationship Id="rId2" Type="http://schemas.openxmlformats.org/officeDocument/2006/relationships/slide" Target="../slides/slide46.xml" /><Relationship Id="rId1" Type="http://schemas.openxmlformats.org/officeDocument/2006/relationships/notesMaster" Target="../notesMasters/notesMaster1.xml" /></Relationships>
</file>

<file path=ppt/notesSlides/_rels/notesSlide38.xml.rels><?xml version="1.0" encoding="UTF-8"?>
<Relationships xmlns="http://schemas.openxmlformats.org/package/2006/relationships"><Relationship Id="rId2" Type="http://schemas.openxmlformats.org/officeDocument/2006/relationships/slide" Target="../slides/slide47.xml" /><Relationship Id="rId1" Type="http://schemas.openxmlformats.org/officeDocument/2006/relationships/notesMaster" Target="../notesMasters/notesMaster1.xml" /></Relationships>
</file>

<file path=ppt/notesSlides/_rels/notesSlide39.xml.rels><?xml version="1.0" encoding="UTF-8"?>
<Relationships xmlns="http://schemas.openxmlformats.org/package/2006/relationships"><Relationship Id="rId2" Type="http://schemas.openxmlformats.org/officeDocument/2006/relationships/slide" Target="../slides/slide48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0.xml.rels><?xml version="1.0" encoding="UTF-8"?>
<Relationships xmlns="http://schemas.openxmlformats.org/package/2006/relationships"><Relationship Id="rId2" Type="http://schemas.openxmlformats.org/officeDocument/2006/relationships/slide" Target="../slides/slide50.xml" /><Relationship Id="rId1" Type="http://schemas.openxmlformats.org/officeDocument/2006/relationships/notesMaster" Target="../notesMasters/notesMaster1.xml" /></Relationships>
</file>

<file path=ppt/notesSlides/_rels/notesSlide41.xml.rels><?xml version="1.0" encoding="UTF-8"?>
<Relationships xmlns="http://schemas.openxmlformats.org/package/2006/relationships"><Relationship Id="rId2" Type="http://schemas.openxmlformats.org/officeDocument/2006/relationships/slide" Target="../slides/slide51.xml" /><Relationship Id="rId1" Type="http://schemas.openxmlformats.org/officeDocument/2006/relationships/notesMaster" Target="../notesMasters/notesMaster1.xml" /></Relationships>
</file>

<file path=ppt/notesSlides/_rels/notesSlide42.xml.rels><?xml version="1.0" encoding="UTF-8"?>
<Relationships xmlns="http://schemas.openxmlformats.org/package/2006/relationships"><Relationship Id="rId2" Type="http://schemas.openxmlformats.org/officeDocument/2006/relationships/slide" Target="../slides/slide52.xml" /><Relationship Id="rId1" Type="http://schemas.openxmlformats.org/officeDocument/2006/relationships/notesMaster" Target="../notesMasters/notesMaster1.xml" /></Relationships>
</file>

<file path=ppt/notesSlides/_rels/notesSlide43.xml.rels><?xml version="1.0" encoding="UTF-8"?>
<Relationships xmlns="http://schemas.openxmlformats.org/package/2006/relationships"><Relationship Id="rId2" Type="http://schemas.openxmlformats.org/officeDocument/2006/relationships/slide" Target="../slides/slide53.xml" /><Relationship Id="rId1" Type="http://schemas.openxmlformats.org/officeDocument/2006/relationships/notesMaster" Target="../notesMasters/notesMaster1.xml" /></Relationships>
</file>

<file path=ppt/notesSlides/_rels/notesSlide44.xml.rels><?xml version="1.0" encoding="UTF-8"?>
<Relationships xmlns="http://schemas.openxmlformats.org/package/2006/relationships"><Relationship Id="rId2" Type="http://schemas.openxmlformats.org/officeDocument/2006/relationships/slide" Target="../slides/slide54.xml" /><Relationship Id="rId1" Type="http://schemas.openxmlformats.org/officeDocument/2006/relationships/notesMaster" Target="../notesMasters/notesMaster1.xml" /></Relationships>
</file>

<file path=ppt/notesSlides/_rels/notesSlide45.xml.rels><?xml version="1.0" encoding="UTF-8"?>
<Relationships xmlns="http://schemas.openxmlformats.org/package/2006/relationships"><Relationship Id="rId2" Type="http://schemas.openxmlformats.org/officeDocument/2006/relationships/slide" Target="../slides/slide55.xml" /><Relationship Id="rId1" Type="http://schemas.openxmlformats.org/officeDocument/2006/relationships/notesMaster" Target="../notesMasters/notesMaster1.xml" /></Relationships>
</file>

<file path=ppt/notesSlides/_rels/notesSlide46.xml.rels><?xml version="1.0" encoding="UTF-8"?>
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47.xml.rels><?xml version="1.0" encoding="UTF-8"?>
<Relationships xmlns="http://schemas.openxmlformats.org/package/2006/relationships"><Relationship Id="rId2" Type="http://schemas.openxmlformats.org/officeDocument/2006/relationships/slide" Target="../slides/slide57.xml" /><Relationship Id="rId1" Type="http://schemas.openxmlformats.org/officeDocument/2006/relationships/notesMaster" Target="../notesMasters/notesMaster1.xml" /></Relationships>
</file>

<file path=ppt/notesSlides/_rels/notesSlide48.xml.rels><?xml version="1.0" encoding="UTF-8"?>
<Relationships xmlns="http://schemas.openxmlformats.org/package/2006/relationships"><Relationship Id="rId2" Type="http://schemas.openxmlformats.org/officeDocument/2006/relationships/slide" Target="../slides/slide58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author: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  <a:r>
              <a:rPr/>
              <a:t> </a:t>
            </a:r>
            <a:r>
              <a:rPr/>
              <a:t>date: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2021-05-30</a:t>
            </a:r>
            <a:r>
              <a:rPr/>
              <a:t> </a:t>
            </a:r>
            <a:r>
              <a:rPr/>
              <a:t>purpose: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module01</a:t>
            </a:r>
            <a:r>
              <a:rPr/>
              <a:t> </a:t>
            </a:r>
            <a:r>
              <a:rPr/>
              <a:t>videos</a:t>
            </a:r>
            <a:r>
              <a:rPr/>
              <a:t> </a:t>
            </a:r>
            <a:r>
              <a:rPr/>
              <a:t>license: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domain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module02.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descriptive.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generic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x1,</a:t>
            </a:r>
            <a:r>
              <a:rPr/>
              <a:t> </a:t>
            </a:r>
            <a:r>
              <a:rPr/>
              <a:t>var01,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forth.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Keep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short.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commonly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abbreviations,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“</a:t>
            </a:r>
            <a:r>
              <a:rPr/>
              <a:t>wt</a:t>
            </a:r>
            <a:r>
              <a:rPr/>
              <a:t>”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“</a:t>
            </a:r>
            <a:r>
              <a:rPr/>
              <a:t>weight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cryptic</a:t>
            </a:r>
            <a:r>
              <a:rPr/>
              <a:t> </a:t>
            </a:r>
            <a:r>
              <a:rPr/>
              <a:t>abbreviations.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case.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readable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case,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case.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prefer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initiial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case,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wrong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that.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important,</a:t>
            </a:r>
            <a:r>
              <a:rPr/>
              <a:t> </a:t>
            </a:r>
            <a:r>
              <a:rPr/>
              <a:t>however,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consistent.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underscores.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body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measured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Brozek’s</a:t>
            </a:r>
            <a:r>
              <a:rPr/>
              <a:t> </a:t>
            </a:r>
            <a:r>
              <a:rPr/>
              <a:t>equation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“</a:t>
            </a:r>
            <a:r>
              <a:rPr/>
              <a:t>fat</a:t>
            </a:r>
            <a:r>
              <a:rPr/>
              <a:t>”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“</a:t>
            </a:r>
            <a:r>
              <a:rPr/>
              <a:t>brozek</a:t>
            </a:r>
            <a:r>
              <a:rPr/>
              <a:t>”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underscore.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prefer</a:t>
            </a:r>
            <a:r>
              <a:rPr/>
              <a:t> </a:t>
            </a:r>
            <a:r>
              <a:rPr/>
              <a:t>CamelCase,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word</a:t>
            </a:r>
            <a:r>
              <a:rPr/>
              <a:t> </a:t>
            </a:r>
            <a:r>
              <a:rPr/>
              <a:t>starts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initial</a:t>
            </a:r>
            <a:r>
              <a:rPr/>
              <a:t> </a:t>
            </a:r>
            <a:r>
              <a:rPr/>
              <a:t>capital</a:t>
            </a:r>
            <a:r>
              <a:rPr/>
              <a:t> </a:t>
            </a:r>
            <a:r>
              <a:rPr/>
              <a:t>letter:</a:t>
            </a:r>
            <a:r>
              <a:rPr/>
              <a:t> </a:t>
            </a:r>
            <a:r>
              <a:rPr/>
              <a:t>capital</a:t>
            </a:r>
            <a:r>
              <a:rPr/>
              <a:t> </a:t>
            </a:r>
            <a:r>
              <a:rPr/>
              <a:t>F</a:t>
            </a:r>
            <a:r>
              <a:rPr/>
              <a:t> </a:t>
            </a:r>
            <a:r>
              <a:rPr/>
              <a:t>fat,</a:t>
            </a:r>
            <a:r>
              <a:rPr/>
              <a:t> </a:t>
            </a:r>
            <a:r>
              <a:rPr/>
              <a:t>capital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brozek.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case.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story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started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era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Writer’s</a:t>
            </a:r>
            <a:r>
              <a:rPr/>
              <a:t> </a:t>
            </a:r>
            <a:r>
              <a:rPr/>
              <a:t>Exchange.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guess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resource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authors.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came</a:t>
            </a:r>
            <a:r>
              <a:rPr/>
              <a:t> </a:t>
            </a:r>
            <a:r>
              <a:rPr/>
              <a:t>out,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decided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resources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website,</a:t>
            </a:r>
            <a:r>
              <a:rPr/>
              <a:t> </a:t>
            </a:r>
            <a:r>
              <a:rPr/>
              <a:t>www.writersexchange.com.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seemed</a:t>
            </a:r>
            <a:r>
              <a:rPr/>
              <a:t> </a:t>
            </a:r>
            <a:r>
              <a:rPr/>
              <a:t>logical</a:t>
            </a:r>
            <a:r>
              <a:rPr/>
              <a:t> </a:t>
            </a:r>
            <a:r>
              <a:rPr/>
              <a:t>enough,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notices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“</a:t>
            </a:r>
            <a:r>
              <a:rPr/>
              <a:t>www</a:t>
            </a:r>
            <a:r>
              <a:rPr/>
              <a:t> </a:t>
            </a:r>
            <a:r>
              <a:rPr/>
              <a:t>dot</a:t>
            </a:r>
            <a:r>
              <a:rPr/>
              <a:t> </a:t>
            </a:r>
            <a:r>
              <a:rPr/>
              <a:t>writer</a:t>
            </a:r>
            <a:r>
              <a:rPr/>
              <a:t> </a:t>
            </a:r>
            <a:r>
              <a:rPr/>
              <a:t>sex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dot</a:t>
            </a:r>
            <a:r>
              <a:rPr/>
              <a:t> </a:t>
            </a:r>
            <a:r>
              <a:rPr/>
              <a:t>com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exactly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wanted.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offers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restrictions.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blanks,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dollar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dash.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internal,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substituted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graphs.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strongly</a:t>
            </a:r>
            <a:r>
              <a:rPr/>
              <a:t> </a:t>
            </a:r>
            <a:r>
              <a:rPr/>
              <a:t>recommend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homework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submit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grading</a:t>
            </a:r>
            <a:r>
              <a:rPr/>
              <a:t> </a:t>
            </a:r>
            <a:r>
              <a:rPr/>
              <a:t>rubric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details.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label?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advantage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readable.</a:t>
            </a:r>
            <a:r>
              <a:rPr/>
              <a:t> </a:t>
            </a:r>
            <a:r>
              <a:rPr/>
              <a:t>Spell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abbreviations,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obvious</a:t>
            </a:r>
            <a:r>
              <a:rPr/>
              <a:t> </a:t>
            </a:r>
            <a:r>
              <a:rPr/>
              <a:t>abbreviations.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unit,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unit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details,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Every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label.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(but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all)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readable.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internal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slide,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okay.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piece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okay.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print.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omit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recently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obs=10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printed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10.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advantage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option.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var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specify.</a:t>
            </a:r>
            <a:r>
              <a:rPr/>
              <a:t> </a:t>
            </a:r>
            <a:r>
              <a:rPr/>
              <a:t>Again,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Please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ever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variables,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Excessively</a:t>
            </a:r>
            <a:r>
              <a:rPr/>
              <a:t> </a:t>
            </a:r>
            <a:r>
              <a:rPr/>
              <a:t>lengthy</a:t>
            </a:r>
            <a:r>
              <a:rPr/>
              <a:t> </a:t>
            </a:r>
            <a:r>
              <a:rPr/>
              <a:t>outputs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lose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(see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grading</a:t>
            </a:r>
            <a:r>
              <a:rPr/>
              <a:t> </a:t>
            </a:r>
            <a:r>
              <a:rPr/>
              <a:t>rubric).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title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title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output.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says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procedure.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procedure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default,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non-missing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maximum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listing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explicitly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show.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variable(s)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totally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realm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possibility,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First,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context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First,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context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sorting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shortest</a:t>
            </a:r>
            <a:r>
              <a:rPr/>
              <a:t> </a:t>
            </a:r>
            <a:r>
              <a:rPr/>
              <a:t>subject</a:t>
            </a:r>
            <a:r>
              <a:rPr/>
              <a:t> </a:t>
            </a:r>
            <a:r>
              <a:rPr/>
              <a:t>becomes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tallest</a:t>
            </a:r>
            <a:r>
              <a:rPr/>
              <a:t> </a:t>
            </a:r>
            <a:r>
              <a:rPr/>
              <a:t>subject</a:t>
            </a:r>
            <a:r>
              <a:rPr/>
              <a:t> </a:t>
            </a:r>
            <a:r>
              <a:rPr/>
              <a:t>becomes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Warning: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careful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sorting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order.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okay,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order.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resort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bakc</a:t>
            </a:r>
            <a:r>
              <a:rPr/>
              <a:t> </a:t>
            </a:r>
            <a:r>
              <a:rPr/>
              <a:t>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order.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sorted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along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data=x</a:t>
            </a:r>
            <a:r>
              <a:rPr/>
              <a:t> </a:t>
            </a:r>
            <a:r>
              <a:rPr/>
              <a:t>out=y.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height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29.5</a:t>
            </a:r>
            <a:r>
              <a:rPr/>
              <a:t> </a:t>
            </a:r>
            <a:r>
              <a:rPr/>
              <a:t>inches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paired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weight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205</a:t>
            </a:r>
            <a:r>
              <a:rPr/>
              <a:t> </a:t>
            </a:r>
            <a:r>
              <a:rPr/>
              <a:t>pounds.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outlier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end,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noting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value.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Alternately,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delete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Finally,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ht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code.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method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preferred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setting.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encounter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value,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team,</a:t>
            </a:r>
            <a:r>
              <a:rPr/>
              <a:t> </a:t>
            </a:r>
            <a:r>
              <a:rPr/>
              <a:t>investigate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sources,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possible,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procedures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handling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specified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protocol.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arrive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already.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designated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reasons</a:t>
            </a:r>
            <a:r>
              <a:rPr/>
              <a:t> </a:t>
            </a:r>
            <a:r>
              <a:rPr/>
              <a:t>(lab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lost,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limit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detection,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refused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question)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scope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tread</a:t>
            </a:r>
            <a:r>
              <a:rPr/>
              <a:t> </a:t>
            </a:r>
            <a:r>
              <a:rPr/>
              <a:t>cautiously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minefield.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revised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removed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29.5</a:t>
            </a:r>
            <a:r>
              <a:rPr/>
              <a:t> </a:t>
            </a:r>
            <a:r>
              <a:rPr/>
              <a:t>replaced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practice.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ever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destructive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(a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wipes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undo),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form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fresh</a:t>
            </a:r>
            <a:r>
              <a:rPr/>
              <a:t> </a:t>
            </a:r>
            <a:r>
              <a:rPr/>
              <a:t>spot.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way,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cold</a:t>
            </a:r>
            <a:r>
              <a:rPr/>
              <a:t> </a:t>
            </a:r>
            <a:r>
              <a:rPr/>
              <a:t>feet,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backtrack.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We’ll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29.5</a:t>
            </a:r>
            <a:r>
              <a:rPr/>
              <a:t> </a:t>
            </a:r>
            <a:r>
              <a:rPr/>
              <a:t>changed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analyses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Logic</a:t>
            </a:r>
            <a:r>
              <a:rPr/>
              <a:t> </a:t>
            </a:r>
            <a:r>
              <a:rPr/>
              <a:t>statements</a:t>
            </a:r>
            <a:r>
              <a:rPr/>
              <a:t> </a:t>
            </a:r>
            <a:r>
              <a:rPr/>
              <a:t>involving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tricky.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stores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extreme</a:t>
            </a:r>
            <a:r>
              <a:rPr/>
              <a:t> </a:t>
            </a:r>
            <a:r>
              <a:rPr/>
              <a:t>legal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number.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exclude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account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(ht</a:t>
            </a:r>
            <a:r>
              <a:rPr/>
              <a:t> </a:t>
            </a:r>
            <a:r>
              <a:rPr/>
              <a:t>&lt;</a:t>
            </a:r>
            <a:r>
              <a:rPr/>
              <a:t> </a:t>
            </a:r>
            <a:r>
              <a:rPr/>
              <a:t>0)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(ht</a:t>
            </a:r>
            <a:r>
              <a:rPr/>
              <a:t> </a:t>
            </a:r>
            <a:r>
              <a:rPr/>
              <a:t>~=</a:t>
            </a:r>
            <a:r>
              <a:rPr/>
              <a:t> </a:t>
            </a:r>
            <a:r>
              <a:rPr/>
              <a:t>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Just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sake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completeness,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largest</a:t>
            </a:r>
            <a:r>
              <a:rPr/>
              <a:t> </a:t>
            </a:r>
            <a:r>
              <a:rPr/>
              <a:t>height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keyword</a:t>
            </a:r>
            <a:r>
              <a:rPr/>
              <a:t> </a:t>
            </a:r>
            <a:r>
              <a:rPr/>
              <a:t>desc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reverse</a:t>
            </a:r>
            <a:r>
              <a:rPr/>
              <a:t> </a:t>
            </a:r>
            <a:r>
              <a:rPr/>
              <a:t>order.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Before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start,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definitions.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 b="1"/>
              <a:t>categorical</a:t>
            </a:r>
            <a:r>
              <a:rPr b="1"/>
              <a:t> </a:t>
            </a:r>
            <a:r>
              <a:rPr b="1"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category.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are</a:t>
            </a:r>
          </a:p>
          <a:p>
            <a:pPr lvl="0" marL="0" indent="0">
              <a:buNone/>
            </a:pPr>
          </a:p>
          <a:p>
            <a:pPr lvl="1"/>
            <a:r>
              <a:rPr/>
              <a:t>sex</a:t>
            </a:r>
            <a:r>
              <a:rPr/>
              <a:t> </a:t>
            </a:r>
            <a:r>
              <a:rPr/>
              <a:t>(Male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Female),</a:t>
            </a:r>
          </a:p>
          <a:p>
            <a:pPr lvl="0" marL="0" indent="0">
              <a:buNone/>
            </a:pPr>
          </a:p>
          <a:p>
            <a:pPr lvl="1"/>
            <a:r>
              <a:rPr/>
              <a:t>race</a:t>
            </a:r>
            <a:r>
              <a:rPr/>
              <a:t> </a:t>
            </a:r>
            <a:r>
              <a:rPr/>
              <a:t>(White,</a:t>
            </a:r>
            <a:r>
              <a:rPr/>
              <a:t> </a:t>
            </a:r>
            <a:r>
              <a:rPr/>
              <a:t>Black,</a:t>
            </a:r>
            <a:r>
              <a:rPr/>
              <a:t> </a:t>
            </a:r>
            <a:r>
              <a:rPr/>
              <a:t>Native</a:t>
            </a:r>
            <a:r>
              <a:rPr/>
              <a:t> </a:t>
            </a:r>
            <a:r>
              <a:rPr/>
              <a:t>American,</a:t>
            </a:r>
            <a:r>
              <a:rPr/>
              <a:t> </a:t>
            </a:r>
            <a:r>
              <a:rPr/>
              <a:t>etc.),</a:t>
            </a:r>
          </a:p>
          <a:p>
            <a:pPr lvl="0" marL="0" indent="0">
              <a:buNone/>
            </a:pPr>
          </a:p>
          <a:p>
            <a:pPr lvl="1"/>
            <a:r>
              <a:rPr/>
              <a:t>cancer</a:t>
            </a:r>
            <a:r>
              <a:rPr/>
              <a:t> </a:t>
            </a:r>
            <a:r>
              <a:rPr/>
              <a:t>stage</a:t>
            </a:r>
            <a:r>
              <a:rPr/>
              <a:t> </a:t>
            </a:r>
            <a:r>
              <a:rPr/>
              <a:t>(I,</a:t>
            </a:r>
            <a:r>
              <a:rPr/>
              <a:t> </a:t>
            </a:r>
            <a:r>
              <a:rPr/>
              <a:t>II,</a:t>
            </a:r>
            <a:r>
              <a:rPr/>
              <a:t> </a:t>
            </a:r>
            <a:r>
              <a:rPr/>
              <a:t>III,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IV),</a:t>
            </a:r>
          </a:p>
          <a:p>
            <a:pPr lvl="0" marL="0" indent="0">
              <a:buNone/>
            </a:pPr>
          </a:p>
          <a:p>
            <a:pPr lvl="1"/>
            <a:r>
              <a:rPr/>
              <a:t>birth</a:t>
            </a:r>
            <a:r>
              <a:rPr/>
              <a:t> </a:t>
            </a:r>
            <a:r>
              <a:rPr/>
              <a:t>delivery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(Vaginal,</a:t>
            </a:r>
            <a:r>
              <a:rPr/>
              <a:t> </a:t>
            </a:r>
            <a:r>
              <a:rPr/>
              <a:t>C-section).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 b="1"/>
              <a:t>continuous</a:t>
            </a:r>
            <a:r>
              <a:rPr b="1"/>
              <a:t> </a:t>
            </a:r>
            <a:r>
              <a:rPr b="1"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potentially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interval.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are</a:t>
            </a:r>
          </a:p>
          <a:p>
            <a:pPr lvl="0" marL="0" indent="0">
              <a:buNone/>
            </a:pPr>
          </a:p>
          <a:p>
            <a:pPr lvl="1"/>
            <a:r>
              <a:rPr/>
              <a:t>Birth</a:t>
            </a:r>
            <a:r>
              <a:rPr/>
              <a:t> </a:t>
            </a:r>
            <a:r>
              <a:rPr/>
              <a:t>weight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grams,</a:t>
            </a:r>
          </a:p>
          <a:p>
            <a:pPr lvl="0" marL="0" indent="0">
              <a:buNone/>
            </a:pPr>
          </a:p>
          <a:p>
            <a:pPr lvl="1"/>
            <a:r>
              <a:rPr/>
              <a:t>gestational</a:t>
            </a:r>
            <a:r>
              <a:rPr/>
              <a:t> </a:t>
            </a:r>
            <a:r>
              <a:rPr/>
              <a:t>age,</a:t>
            </a:r>
          </a:p>
          <a:p>
            <a:pPr lvl="0" marL="0" indent="0">
              <a:buNone/>
            </a:pPr>
          </a:p>
          <a:p>
            <a:pPr lvl="1"/>
            <a:r>
              <a:rPr/>
              <a:t>fasting</a:t>
            </a:r>
            <a:r>
              <a:rPr/>
              <a:t> </a:t>
            </a:r>
            <a:r>
              <a:rPr/>
              <a:t>LDL</a:t>
            </a:r>
            <a:r>
              <a:rPr/>
              <a:t> </a:t>
            </a:r>
            <a:r>
              <a:rPr/>
              <a:t>level.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boundary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continuous,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quibbling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here.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graphs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dependent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things,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foremost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categorical,</a:t>
            </a:r>
            <a:r>
              <a:rPr/>
              <a:t> </a:t>
            </a:r>
            <a:r>
              <a:rPr/>
              <a:t>continuous,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mixture.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Today,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involving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These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seem</a:t>
            </a:r>
            <a:r>
              <a:rPr/>
              <a:t> </a:t>
            </a:r>
            <a:r>
              <a:rPr/>
              <a:t>reasonable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removes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modified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name.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way,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regret</a:t>
            </a:r>
            <a:r>
              <a:rPr/>
              <a:t> </a:t>
            </a:r>
            <a:r>
              <a:rPr/>
              <a:t>tossing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out,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revert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converts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height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keeps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method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preferred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setting.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encounter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value,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team,</a:t>
            </a:r>
            <a:r>
              <a:rPr/>
              <a:t> </a:t>
            </a:r>
            <a:r>
              <a:rPr/>
              <a:t>investigate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sources,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possible,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procedures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handling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specified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protocol.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arrive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already.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designated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reasons</a:t>
            </a:r>
            <a:r>
              <a:rPr/>
              <a:t> </a:t>
            </a:r>
            <a:r>
              <a:rPr/>
              <a:t>(lab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lost,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limit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detection,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refused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question)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scope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tread</a:t>
            </a:r>
            <a:r>
              <a:rPr/>
              <a:t> </a:t>
            </a:r>
            <a:r>
              <a:rPr/>
              <a:t>cautiously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minefield.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revised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removed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29.5</a:t>
            </a:r>
            <a:r>
              <a:rPr/>
              <a:t> </a:t>
            </a:r>
            <a:r>
              <a:rPr/>
              <a:t>replaced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practice.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ever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destructive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(a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wipes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undo),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form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fresh</a:t>
            </a:r>
            <a:r>
              <a:rPr/>
              <a:t> </a:t>
            </a:r>
            <a:r>
              <a:rPr/>
              <a:t>spot.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way,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cold</a:t>
            </a:r>
            <a:r>
              <a:rPr/>
              <a:t> </a:t>
            </a:r>
            <a:r>
              <a:rPr/>
              <a:t>feet,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backtrack.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We’ll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29.5</a:t>
            </a:r>
            <a:r>
              <a:rPr/>
              <a:t> </a:t>
            </a:r>
            <a:r>
              <a:rPr/>
              <a:t>changed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analyses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stores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extreme</a:t>
            </a:r>
            <a:r>
              <a:rPr/>
              <a:t> </a:t>
            </a:r>
            <a:r>
              <a:rPr/>
              <a:t>legal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number.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surprising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misleading</a:t>
            </a:r>
            <a:r>
              <a:rPr/>
              <a:t> </a:t>
            </a:r>
            <a:r>
              <a:rPr/>
              <a:t>results.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Every</a:t>
            </a:r>
            <a:r>
              <a:rPr/>
              <a:t> </a:t>
            </a:r>
            <a:r>
              <a:rPr/>
              <a:t>procedure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alternatives.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carefully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procedure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run.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manipulations</a:t>
            </a:r>
            <a:r>
              <a:rPr/>
              <a:t> </a:t>
            </a:r>
            <a:r>
              <a:rPr/>
              <a:t>involving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correctly</a:t>
            </a:r>
            <a:r>
              <a:rPr/>
              <a:t> </a:t>
            </a:r>
            <a:r>
              <a:rPr/>
              <a:t>reflects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prevent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happening,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missingness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applying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logic</a:t>
            </a:r>
            <a:r>
              <a:rPr/>
              <a:t> </a:t>
            </a:r>
            <a:r>
              <a:rPr/>
              <a:t>statement.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hate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wish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handled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differently.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packages,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valued</a:t>
            </a:r>
            <a:r>
              <a:rPr/>
              <a:t> </a:t>
            </a:r>
            <a:r>
              <a:rPr/>
              <a:t>logic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logic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(well,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logic</a:t>
            </a:r>
            <a:r>
              <a:rPr/>
              <a:t> </a:t>
            </a:r>
            <a:r>
              <a:rPr/>
              <a:t>statement)</a:t>
            </a:r>
            <a:r>
              <a:rPr/>
              <a:t> </a:t>
            </a:r>
            <a:r>
              <a:rPr/>
              <a:t>involving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FALSE.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better,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better.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concerned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(and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be),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nmiss.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31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251</a:t>
            </a:r>
            <a:r>
              <a:rPr/>
              <a:t> </a:t>
            </a:r>
            <a:r>
              <a:rPr/>
              <a:t>observations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32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transformations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unit</a:t>
            </a:r>
            <a:r>
              <a:rPr/>
              <a:t> </a:t>
            </a:r>
            <a:r>
              <a:rPr/>
              <a:t>conversions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SAS.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statement.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command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modify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existing</a:t>
            </a:r>
            <a:r>
              <a:rPr/>
              <a:t> </a:t>
            </a:r>
            <a:r>
              <a:rPr/>
              <a:t>dataset.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conversions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turn</a:t>
            </a:r>
            <a:r>
              <a:rPr/>
              <a:t> </a:t>
            </a:r>
            <a:r>
              <a:rPr/>
              <a:t>height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weight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centimeters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kilograms,</a:t>
            </a:r>
            <a:r>
              <a:rPr/>
              <a:t> </a:t>
            </a:r>
            <a:r>
              <a:rPr/>
              <a:t>respectively.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34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units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metric.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35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Before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far,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mention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thing.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ends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semicolon.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important.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forget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semicolon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cryptic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message.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quick</a:t>
            </a:r>
            <a:r>
              <a:rPr/>
              <a:t> </a:t>
            </a:r>
            <a:r>
              <a:rPr/>
              <a:t>hint.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message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forgot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semicolon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line.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happens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I’ve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decades.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option.</a:t>
            </a:r>
            <a:r>
              <a:rPr/>
              <a:t> </a:t>
            </a:r>
            <a:r>
              <a:rPr/>
              <a:t>Generally,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wise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modify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graphic</a:t>
            </a:r>
            <a:r>
              <a:rPr/>
              <a:t> </a:t>
            </a:r>
            <a:r>
              <a:rPr/>
              <a:t>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36</a:t>
            </a:fld>
            <a:endParaRPr lang="en-US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units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metric.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37</a:t>
            </a:fld>
            <a:endParaRPr lang="en-US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bars.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centered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60,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bin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inch</a:t>
            </a:r>
            <a:r>
              <a:rPr/>
              <a:t> </a:t>
            </a:r>
            <a:r>
              <a:rPr/>
              <a:t>(plus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minus</a:t>
            </a:r>
            <a:r>
              <a:rPr/>
              <a:t> </a:t>
            </a:r>
            <a:r>
              <a:rPr/>
              <a:t>0.5</a:t>
            </a:r>
            <a:r>
              <a:rPr/>
              <a:t> </a:t>
            </a:r>
            <a:r>
              <a:rPr/>
              <a:t>inches)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38</a:t>
            </a:fld>
            <a:endParaRPr lang="en-US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revised</a:t>
            </a:r>
            <a:r>
              <a:rPr/>
              <a:t> </a:t>
            </a:r>
            <a:r>
              <a:rPr/>
              <a:t>histogram.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opposite</a:t>
            </a:r>
            <a:r>
              <a:rPr/>
              <a:t> </a:t>
            </a:r>
            <a:r>
              <a:rPr/>
              <a:t>direction.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39</a:t>
            </a:fld>
            <a:endParaRPr lang="en-US"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bars.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centered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60,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bin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inches</a:t>
            </a:r>
            <a:r>
              <a:rPr/>
              <a:t> </a:t>
            </a:r>
            <a:r>
              <a:rPr/>
              <a:t>(plus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minus</a:t>
            </a:r>
            <a:r>
              <a:rPr/>
              <a:t> </a:t>
            </a:r>
            <a:r>
              <a:rPr/>
              <a:t>2.5</a:t>
            </a:r>
            <a:r>
              <a:rPr/>
              <a:t> </a:t>
            </a:r>
            <a:r>
              <a:rPr/>
              <a:t>inches).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revised</a:t>
            </a:r>
            <a:r>
              <a:rPr/>
              <a:t> </a:t>
            </a:r>
            <a:r>
              <a:rPr/>
              <a:t>histogram.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“</a:t>
            </a:r>
            <a:r>
              <a:rPr/>
              <a:t>correct</a:t>
            </a:r>
            <a:r>
              <a:rPr/>
              <a:t>”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histogram.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widths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clearest</a:t>
            </a:r>
            <a:r>
              <a:rPr/>
              <a:t> </a:t>
            </a:r>
            <a:r>
              <a:rPr/>
              <a:t>picture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41</a:t>
            </a:fld>
            <a:endParaRPr lang="en-US"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coefficient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-1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+1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quantifies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strength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direction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rough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thumb,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+0.7</a:t>
            </a:r>
            <a:r>
              <a:rPr/>
              <a:t> </a:t>
            </a:r>
            <a:r>
              <a:rPr/>
              <a:t>indicates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association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-0.7</a:t>
            </a:r>
            <a:r>
              <a:rPr/>
              <a:t> </a:t>
            </a:r>
            <a:r>
              <a:rPr/>
              <a:t>indicates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association.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+0.3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+0.7</a:t>
            </a:r>
            <a:r>
              <a:rPr/>
              <a:t> </a:t>
            </a:r>
            <a:r>
              <a:rPr/>
              <a:t>(-0.3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-0.7)</a:t>
            </a:r>
            <a:r>
              <a:rPr/>
              <a:t> </a:t>
            </a:r>
            <a:r>
              <a:rPr/>
              <a:t>indicates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weak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(negative)</a:t>
            </a:r>
            <a:r>
              <a:rPr/>
              <a:t> </a:t>
            </a:r>
            <a:r>
              <a:rPr/>
              <a:t>association.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-0.3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+0.3</a:t>
            </a:r>
            <a:r>
              <a:rPr/>
              <a:t> </a:t>
            </a:r>
            <a:r>
              <a:rPr/>
              <a:t>indicates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association.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literally.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definitive</a:t>
            </a:r>
            <a:r>
              <a:rPr/>
              <a:t> </a:t>
            </a:r>
            <a:r>
              <a:rPr/>
              <a:t>statements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comfortable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patterns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occur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definitive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certainly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agree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preliminary</a:t>
            </a:r>
            <a:r>
              <a:rPr/>
              <a:t> </a:t>
            </a:r>
            <a:r>
              <a:rPr/>
              <a:t>correlations</a:t>
            </a:r>
            <a:r>
              <a:rPr/>
              <a:t> </a:t>
            </a:r>
            <a:r>
              <a:rPr/>
              <a:t>noted</a:t>
            </a:r>
            <a:r>
              <a:rPr/>
              <a:t> </a:t>
            </a:r>
            <a:r>
              <a:rPr/>
              <a:t>here.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corr</a:t>
            </a:r>
            <a:r>
              <a:rPr/>
              <a:t> </a:t>
            </a:r>
            <a:r>
              <a:rPr/>
              <a:t>procedure</a:t>
            </a:r>
            <a:r>
              <a:rPr/>
              <a:t> </a:t>
            </a:r>
            <a:r>
              <a:rPr/>
              <a:t>produces,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default,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square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matrix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numeric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noprob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nosimple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cut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printed.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rectangular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matrix.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43</a:t>
            </a:fld>
            <a:endParaRPr lang="en-US"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deliberately</a:t>
            </a:r>
            <a:r>
              <a:rPr/>
              <a:t> </a:t>
            </a:r>
            <a:r>
              <a:rPr/>
              <a:t>avoided</a:t>
            </a:r>
            <a:r>
              <a:rPr/>
              <a:t> </a:t>
            </a:r>
            <a:r>
              <a:rPr/>
              <a:t>printing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corelation</a:t>
            </a:r>
            <a:r>
              <a:rPr/>
              <a:t> </a:t>
            </a:r>
            <a:r>
              <a:rPr/>
              <a:t>matrix,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span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output.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yourself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strive</a:t>
            </a:r>
            <a:r>
              <a:rPr/>
              <a:t> </a:t>
            </a:r>
            <a:r>
              <a:rPr/>
              <a:t>for,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others.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overwhelm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reader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need.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readers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information,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giving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meeting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need.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46</a:t>
            </a:fld>
            <a:endParaRPr lang="en-US"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correlations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47</a:t>
            </a:fld>
            <a:endParaRPr lang="en-US"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wants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remove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(use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statement),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48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semicolons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nice,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way,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stretch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complicated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readable.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eye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scan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lose</a:t>
            </a:r>
            <a:r>
              <a:rPr/>
              <a:t> </a:t>
            </a:r>
            <a:r>
              <a:rPr/>
              <a:t>track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on.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newpapers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articles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narrow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official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thumb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50</a:t>
            </a:r>
            <a:r>
              <a:rPr/>
              <a:t> </a:t>
            </a:r>
            <a:r>
              <a:rPr/>
              <a:t>characters.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indent</a:t>
            </a:r>
            <a:r>
              <a:rPr/>
              <a:t> </a:t>
            </a:r>
            <a:r>
              <a:rPr/>
              <a:t>substatements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procedure.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procedures.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obsess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now,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consistent</a:t>
            </a:r>
            <a:r>
              <a:rPr/>
              <a:t> </a:t>
            </a:r>
            <a:r>
              <a:rPr/>
              <a:t>coding</a:t>
            </a:r>
            <a:r>
              <a:rPr/>
              <a:t> </a:t>
            </a:r>
            <a:r>
              <a:rPr/>
              <a:t>style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follow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format,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extreme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tastes.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experiment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settle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layout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comfortable</a:t>
            </a:r>
            <a:r>
              <a:rPr/>
              <a:t> </a:t>
            </a:r>
            <a:r>
              <a:rPr/>
              <a:t>with.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Saving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manipulate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correlations.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multiply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correlations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100,</a:t>
            </a:r>
            <a:r>
              <a:rPr/>
              <a:t> </a:t>
            </a:r>
            <a:r>
              <a:rPr/>
              <a:t>round</a:t>
            </a:r>
            <a:r>
              <a:rPr/>
              <a:t> </a:t>
            </a:r>
            <a:r>
              <a:rPr/>
              <a:t>them,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them.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simplify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matrices.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reordering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printing.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50</a:t>
            </a:fld>
            <a:endParaRPr lang="en-US"/>
          </a:p>
        </p:txBody>
      </p:sp>
    </p:spTree>
  </p:cSld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extremities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poor</a:t>
            </a:r>
            <a:r>
              <a:rPr/>
              <a:t> </a:t>
            </a:r>
            <a:r>
              <a:rPr/>
              <a:t>predictors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body</a:t>
            </a:r>
            <a:r>
              <a:rPr/>
              <a:t> </a:t>
            </a:r>
            <a:r>
              <a:rPr/>
              <a:t>fat.</a:t>
            </a:r>
            <a:r>
              <a:rPr/>
              <a:t> </a:t>
            </a:r>
            <a:r>
              <a:rPr/>
              <a:t>Apparently,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grow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middle</a:t>
            </a:r>
            <a:r>
              <a:rPr/>
              <a:t> </a:t>
            </a:r>
            <a:r>
              <a:rPr/>
              <a:t>outward.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51</a:t>
            </a:fld>
            <a:endParaRPr lang="en-US"/>
          </a:p>
        </p:txBody>
      </p:sp>
    </p:spTree>
  </p:cSld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examining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scatterplots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ways,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scatterplots</a:t>
            </a:r>
            <a:r>
              <a:rPr/>
              <a:t> </a:t>
            </a:r>
            <a:r>
              <a:rPr/>
              <a:t>produced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sgplot</a:t>
            </a:r>
            <a:r>
              <a:rPr/>
              <a:t> </a:t>
            </a:r>
            <a:r>
              <a:rPr/>
              <a:t>procedure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flexibility.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52</a:t>
            </a:fld>
            <a:endParaRPr lang="en-US"/>
          </a:p>
        </p:txBody>
      </p:sp>
    </p:spTree>
  </p:cSld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upward</a:t>
            </a:r>
            <a:r>
              <a:rPr/>
              <a:t> </a:t>
            </a:r>
            <a:r>
              <a:rPr/>
              <a:t>trend.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53</a:t>
            </a:fld>
            <a:endParaRPr lang="en-US"/>
          </a:p>
        </p:txBody>
      </p:sp>
    </p:spTree>
  </p:cSld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reg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adds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squares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54</a:t>
            </a:fld>
            <a:endParaRPr lang="en-US"/>
          </a:p>
        </p:txBody>
      </p:sp>
    </p:spTree>
  </p:cSld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noisy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quickly</a:t>
            </a:r>
            <a:r>
              <a:rPr/>
              <a:t> </a:t>
            </a:r>
            <a:r>
              <a:rPr/>
              <a:t>visualize</a:t>
            </a:r>
            <a:r>
              <a:rPr/>
              <a:t> </a:t>
            </a:r>
            <a:r>
              <a:rPr/>
              <a:t>extreme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Notice,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largest</a:t>
            </a:r>
            <a:r>
              <a:rPr/>
              <a:t> </a:t>
            </a:r>
            <a:r>
              <a:rPr/>
              <a:t>abdomen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(the</a:t>
            </a:r>
            <a:r>
              <a:rPr/>
              <a:t> </a:t>
            </a:r>
            <a:r>
              <a:rPr/>
              <a:t>biggest</a:t>
            </a:r>
            <a:r>
              <a:rPr/>
              <a:t> </a:t>
            </a:r>
            <a:r>
              <a:rPr/>
              <a:t>gut,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informal)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55</a:t>
            </a:fld>
            <a:endParaRPr lang="en-US"/>
          </a:p>
        </p:txBody>
      </p:sp>
    </p:spTree>
  </p:cSld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pbspline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adds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smoothing</a:t>
            </a:r>
            <a:r>
              <a:rPr/>
              <a:t> </a:t>
            </a:r>
            <a:r>
              <a:rPr/>
              <a:t>spline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informally</a:t>
            </a:r>
            <a:r>
              <a:rPr/>
              <a:t> </a:t>
            </a:r>
            <a:r>
              <a:rPr/>
              <a:t>investigate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relationships.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56</a:t>
            </a:fld>
            <a:endParaRPr lang="en-US"/>
          </a:p>
        </p:txBody>
      </p:sp>
    </p:spTree>
  </p:cSld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smoothing</a:t>
            </a:r>
            <a:r>
              <a:rPr/>
              <a:t> </a:t>
            </a:r>
            <a:r>
              <a:rPr/>
              <a:t>spline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roughly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medium</a:t>
            </a:r>
            <a:r>
              <a:rPr/>
              <a:t> </a:t>
            </a:r>
            <a:r>
              <a:rPr/>
              <a:t>abdomen</a:t>
            </a:r>
            <a:r>
              <a:rPr/>
              <a:t> </a:t>
            </a:r>
            <a:r>
              <a:rPr/>
              <a:t>measurements,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tends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levels.</a:t>
            </a:r>
            <a:r>
              <a:rPr/>
              <a:t> </a:t>
            </a:r>
            <a:r>
              <a:rPr/>
              <a:t>Interpret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caution,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extrmemy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adbomen</a:t>
            </a:r>
            <a:r>
              <a:rPr/>
              <a:t> </a:t>
            </a:r>
            <a:r>
              <a:rPr/>
              <a:t>measures.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57</a:t>
            </a:fld>
            <a:endParaRPr lang="en-US"/>
          </a:p>
        </p:txBody>
      </p:sp>
    </p:spTree>
  </p:cSld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seem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forget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upset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providing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PDF</a:t>
            </a:r>
            <a:r>
              <a:rPr/>
              <a:t> </a:t>
            </a:r>
            <a:r>
              <a:rPr/>
              <a:t>output.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PDF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done.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yell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darn</a:t>
            </a:r>
            <a:r>
              <a:rPr/>
              <a:t> </a:t>
            </a:r>
            <a:r>
              <a:rPr/>
              <a:t>fault</a:t>
            </a:r>
            <a:r>
              <a:rPr/>
              <a:t> </a:t>
            </a:r>
            <a:r>
              <a:rPr/>
              <a:t>(just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Jimmy</a:t>
            </a:r>
            <a:r>
              <a:rPr/>
              <a:t> </a:t>
            </a:r>
            <a:r>
              <a:rPr/>
              <a:t>Buffet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Margaritaville</a:t>
            </a:r>
            <a:r>
              <a:rPr/>
              <a:t> </a:t>
            </a:r>
            <a:r>
              <a:rPr/>
              <a:t>song).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58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filename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raw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stored.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libname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permanent</a:t>
            </a:r>
            <a:r>
              <a:rPr/>
              <a:t> </a:t>
            </a:r>
            <a:r>
              <a:rPr/>
              <a:t>datsets.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ods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filename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pdf</a:t>
            </a:r>
            <a:r>
              <a:rPr/>
              <a:t> </a:t>
            </a:r>
            <a:r>
              <a:rPr/>
              <a:t>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input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long.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letters,</a:t>
            </a:r>
            <a:r>
              <a:rPr/>
              <a:t> </a:t>
            </a:r>
            <a:r>
              <a:rPr/>
              <a:t>numbers,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underscore.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blanks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dollar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($)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dash/minus</a:t>
            </a:r>
            <a:r>
              <a:rPr/>
              <a:t> </a:t>
            </a:r>
            <a:r>
              <a:rPr/>
              <a:t>sign.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number.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“</a:t>
            </a:r>
            <a:r>
              <a:rPr/>
              <a:t>a1</a:t>
            </a:r>
            <a:r>
              <a:rPr/>
              <a:t>”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okay,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“</a:t>
            </a:r>
            <a:r>
              <a:rPr/>
              <a:t>1a</a:t>
            </a:r>
            <a:r>
              <a:rPr/>
              <a:t>”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Capitalization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“</a:t>
            </a:r>
            <a:r>
              <a:rPr/>
              <a:t>BMI</a:t>
            </a:r>
            <a:r>
              <a:rPr/>
              <a:t>”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caps,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Bmi</a:t>
            </a:r>
            <a:r>
              <a:rPr/>
              <a:t>”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mixed</a:t>
            </a:r>
            <a:r>
              <a:rPr/>
              <a:t> </a:t>
            </a:r>
            <a:r>
              <a:rPr/>
              <a:t>capitals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bmi</a:t>
            </a:r>
            <a:r>
              <a:rPr/>
              <a:t>”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case.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treats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32</a:t>
            </a:r>
            <a:r>
              <a:rPr/>
              <a:t> </a:t>
            </a:r>
            <a:r>
              <a:rPr/>
              <a:t>characters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length.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I’m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provided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names,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(but</a:t>
            </a:r>
            <a:r>
              <a:rPr/>
              <a:t> </a:t>
            </a:r>
            <a:r>
              <a:rPr/>
              <a:t>descriptive)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precise</a:t>
            </a:r>
            <a:r>
              <a:rPr/>
              <a:t> </a:t>
            </a:r>
            <a:r>
              <a:rPr/>
              <a:t>rule,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8</a:t>
            </a:r>
            <a:r>
              <a:rPr/>
              <a:t> </a:t>
            </a:r>
            <a:r>
              <a:rPr/>
              <a:t>characters</a:t>
            </a:r>
            <a:r>
              <a:rPr/>
              <a:t> </a:t>
            </a:r>
            <a:r>
              <a:rPr/>
              <a:t>long.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typing</a:t>
            </a:r>
            <a:r>
              <a:rPr/>
              <a:t> </a:t>
            </a:r>
            <a:r>
              <a:rPr/>
              <a:t>tedious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shorter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terse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cryptic.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I’m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terse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normally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reduce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typing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cause</a:t>
            </a:r>
            <a:r>
              <a:rPr/>
              <a:t> </a:t>
            </a:r>
            <a:r>
              <a:rPr/>
              <a:t>confusion</a:t>
            </a:r>
            <a:r>
              <a:rPr/>
              <a:t> </a:t>
            </a:r>
            <a:r>
              <a:rPr/>
              <a:t>(the</a:t>
            </a:r>
            <a:r>
              <a:rPr/>
              <a:t> </a:t>
            </a:r>
            <a:r>
              <a:rPr/>
              <a:t>dash</a:t>
            </a:r>
            <a:r>
              <a:rPr/>
              <a:t> </a:t>
            </a:r>
            <a:r>
              <a:rPr/>
              <a:t>symbol,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symbol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subtraction).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blanks.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universal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packages.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(and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pacakges).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Before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anecdote.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writers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Writer’s</a:t>
            </a:r>
            <a:r>
              <a:rPr/>
              <a:t> </a:t>
            </a:r>
            <a:r>
              <a:rPr/>
              <a:t>Exchange,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early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Internet,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decided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website:</a:t>
            </a:r>
            <a:r>
              <a:rPr/>
              <a:t> </a:t>
            </a:r>
            <a:r>
              <a:rPr/>
              <a:t>www.writersexchage.com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space,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writers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exchange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Internet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spaces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domain</a:t>
            </a:r>
            <a:r>
              <a:rPr/>
              <a:t> </a:t>
            </a:r>
            <a:r>
              <a:rPr/>
              <a:t>names.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sounded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natural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address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noticed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unfortunate.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writers</a:t>
            </a:r>
            <a:r>
              <a:rPr/>
              <a:t> </a:t>
            </a:r>
            <a:r>
              <a:rPr/>
              <a:t>exchange</a:t>
            </a:r>
            <a:r>
              <a:rPr/>
              <a:t> </a:t>
            </a:r>
            <a:r>
              <a:rPr/>
              <a:t>together,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words:</a:t>
            </a:r>
            <a:r>
              <a:rPr/>
              <a:t> </a:t>
            </a:r>
            <a:r>
              <a:rPr/>
              <a:t>writer</a:t>
            </a:r>
            <a:r>
              <a:rPr/>
              <a:t> </a:t>
            </a:r>
            <a:r>
              <a:rPr/>
              <a:t>sex</a:t>
            </a:r>
            <a:r>
              <a:rPr/>
              <a:t> </a:t>
            </a:r>
            <a:r>
              <a:rPr/>
              <a:t>change.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careful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misconstrued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simulate</a:t>
            </a:r>
            <a:r>
              <a:rPr/>
              <a:t> </a:t>
            </a:r>
            <a:r>
              <a:rPr/>
              <a:t>blanks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blanks.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underscore</a:t>
            </a:r>
            <a:r>
              <a:rPr/>
              <a:t> </a:t>
            </a:r>
            <a:r>
              <a:rPr/>
              <a:t>symbol</a:t>
            </a:r>
            <a:r>
              <a:rPr/>
              <a:t> </a:t>
            </a:r>
            <a:r>
              <a:rPr/>
              <a:t>(above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minus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keyboards)</a:t>
            </a:r>
            <a:r>
              <a:rPr/>
              <a:t> </a:t>
            </a:r>
            <a:r>
              <a:rPr/>
              <a:t>and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dot</a:t>
            </a:r>
            <a:r>
              <a:rPr/>
              <a:t> </a:t>
            </a:r>
            <a:r>
              <a:rPr/>
              <a:t>(period).</a:t>
            </a:r>
            <a:r>
              <a:rPr/>
              <a:t> </a:t>
            </a:r>
            <a:r>
              <a:rPr/>
              <a:t>(Note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perior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way.)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These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artificial</a:t>
            </a:r>
            <a:r>
              <a:rPr/>
              <a:t> </a:t>
            </a:r>
            <a:r>
              <a:rPr/>
              <a:t>spacing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mimics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blanks.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“</a:t>
            </a:r>
            <a:r>
              <a:rPr/>
              <a:t>CamelCase</a:t>
            </a:r>
            <a:r>
              <a:rPr/>
              <a:t>”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mixture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uppercase</a:t>
            </a:r>
            <a:r>
              <a:rPr/>
              <a:t> </a:t>
            </a:r>
            <a:r>
              <a:rPr/>
              <a:t>designating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beginning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“</a:t>
            </a:r>
            <a:r>
              <a:rPr/>
              <a:t>word</a:t>
            </a:r>
            <a:r>
              <a:rPr/>
              <a:t>”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image" Target="../media/image1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Relationship Id="rId3" Type="http://schemas.openxmlformats.org/officeDocument/2006/relationships/image" Target="../media/image2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Relationship Id="rId3" Type="http://schemas.openxmlformats.org/officeDocument/2006/relationships/image" Target="../media/image3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Relationship Id="rId3" Type="http://schemas.openxmlformats.org/officeDocument/2006/relationships/image" Target="../media/image4.png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Relationship Id="rId3" Type="http://schemas.openxmlformats.org/officeDocument/2006/relationships/image" Target="../media/image5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Relationship Id="rId3" Type="http://schemas.openxmlformats.org/officeDocument/2006/relationships/image" Target="../media/image6.png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Relationship Id="rId3" Type="http://schemas.openxmlformats.org/officeDocument/2006/relationships/image" Target="../media/image7.png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1.xml" /><Relationship Id="rId3" Type="http://schemas.openxmlformats.org/officeDocument/2006/relationships/image" Target="../media/image8.png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3.xml" /><Relationship Id="rId3" Type="http://schemas.openxmlformats.org/officeDocument/2006/relationships/image" Target="../media/image9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4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5.xml" /><Relationship Id="rId3" Type="http://schemas.openxmlformats.org/officeDocument/2006/relationships/image" Target="../media/image10.png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6.xm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7.xml" /><Relationship Id="rId3" Type="http://schemas.openxmlformats.org/officeDocument/2006/relationships/image" Target="../media/image12.png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8.xm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9.xml" /><Relationship Id="rId3" Type="http://schemas.openxmlformats.org/officeDocument/2006/relationships/image" Target="../media/image13.png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0.xml" />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1.xml" /><Relationship Id="rId3" Type="http://schemas.openxmlformats.org/officeDocument/2006/relationships/image" Target="../media/image15.png" />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2.xml" />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3.xml" /><Relationship Id="rId3" Type="http://schemas.openxmlformats.org/officeDocument/2006/relationships/image" Target="../media/image16.png" />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4.xml" />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5.xml" /><Relationship Id="rId3" Type="http://schemas.openxmlformats.org/officeDocument/2006/relationships/image" Target="../media/image17.png" />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6.xml" />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7.xml" /><Relationship Id="rId3" Type="http://schemas.openxmlformats.org/officeDocument/2006/relationships/image" Target="../media/image18.png" />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8.xml" />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SAS,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</a:t>
            </a:r>
            <a:r>
              <a:rPr/>
              <a:t> </a:t>
            </a:r>
            <a:r>
              <a:rPr/>
              <a:t>2021-05-30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Rules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Can use mix of</a:t>
            </a:r>
          </a:p>
          <a:p>
            <a:pPr lvl="2"/>
            <a:r>
              <a:rPr/>
              <a:t>letters (A-Z, a-z),</a:t>
            </a:r>
          </a:p>
          <a:p>
            <a:pPr lvl="2"/>
            <a:r>
              <a:rPr/>
              <a:t>numbers (0-9)</a:t>
            </a:r>
          </a:p>
          <a:p>
            <a:pPr lvl="2"/>
            <a:r>
              <a:rPr/>
              <a:t>underscore (_)</a:t>
            </a:r>
          </a:p>
          <a:p>
            <a:pPr lvl="2"/>
            <a:r>
              <a:rPr/>
              <a:t>no blanks</a:t>
            </a:r>
          </a:p>
          <a:p>
            <a:pPr lvl="2"/>
            <a:r>
              <a:rPr/>
              <a:t>no symbols</a:t>
            </a:r>
          </a:p>
          <a:p>
            <a:pPr lvl="1"/>
            <a:r>
              <a:rPr/>
              <a:t>Can’t start with a number</a:t>
            </a:r>
          </a:p>
          <a:p>
            <a:pPr lvl="2"/>
            <a:r>
              <a:rPr/>
              <a:t>“a1” but not “1a”</a:t>
            </a:r>
          </a:p>
          <a:p>
            <a:pPr lvl="1"/>
            <a:r>
              <a:rPr/>
              <a:t>Capitalization not important</a:t>
            </a:r>
          </a:p>
          <a:p>
            <a:pPr lvl="2"/>
            <a:r>
              <a:rPr/>
              <a:t>BMI, Bmi, bmi are same</a:t>
            </a:r>
          </a:p>
          <a:p>
            <a:pPr lvl="1"/>
            <a:r>
              <a:rPr/>
              <a:t>Up to 32 characters in length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Avoid generic names (x1, var01, etc.)</a:t>
            </a:r>
          </a:p>
          <a:p>
            <a:pPr lvl="1"/>
            <a:r>
              <a:rPr/>
              <a:t>Keep it short</a:t>
            </a:r>
          </a:p>
          <a:p>
            <a:pPr lvl="2"/>
            <a:r>
              <a:rPr/>
              <a:t>Use commonly known abbreviations…</a:t>
            </a:r>
          </a:p>
          <a:p>
            <a:pPr lvl="2"/>
            <a:r>
              <a:rPr/>
              <a:t>…but nothing cryptic</a:t>
            </a:r>
          </a:p>
          <a:p>
            <a:pPr lvl="1"/>
            <a:r>
              <a:rPr/>
              <a:t>Use all lower case (age, not AGE or Age)</a:t>
            </a:r>
          </a:p>
          <a:p>
            <a:pPr lvl="1"/>
            <a:r>
              <a:rPr/>
              <a:t>Separate words with underscores</a:t>
            </a:r>
          </a:p>
          <a:p>
            <a:pPr lvl="2"/>
            <a:r>
              <a:rPr/>
              <a:t>fat_brozek, not fatbrozek</a:t>
            </a:r>
          </a:p>
          <a:p>
            <a:pPr lvl="1"/>
            <a:r>
              <a:rPr/>
              <a:t>Alternative: CamelCase</a:t>
            </a:r>
          </a:p>
          <a:p>
            <a:pPr lvl="2"/>
            <a:r>
              <a:rPr/>
              <a:t>FatBrozek</a:t>
            </a:r>
          </a:p>
          <a:p>
            <a:pPr lvl="1"/>
            <a:r>
              <a:rPr/>
              <a:t>Caution: Writer’s Exchange website</a:t>
            </a:r>
          </a:p>
          <a:p>
            <a:pPr lvl="2"/>
            <a:r>
              <a:rPr/>
              <a:t>www.writersexchange.com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 so far</a:t>
            </a:r>
          </a:p>
          <a:p>
            <a:pPr lvl="2"/>
            <a:r>
              <a:rPr/>
              <a:t>Rules for variable names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Using variable labels</a:t>
            </a:r>
          </a:p>
          <a:p>
            <a:pPr lvl="2"/>
            <a:r>
              <a:rPr/>
              <a:t>Printing a small piece of data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Longer description of a variable</a:t>
            </a:r>
          </a:p>
          <a:p>
            <a:pPr lvl="2"/>
            <a:r>
              <a:rPr/>
              <a:t>Can include blanks, special symbols</a:t>
            </a:r>
          </a:p>
          <a:p>
            <a:pPr lvl="2"/>
            <a:r>
              <a:rPr/>
              <a:t>Internal documentation</a:t>
            </a:r>
          </a:p>
          <a:p>
            <a:pPr lvl="2"/>
            <a:r>
              <a:rPr/>
              <a:t>Labels substituted on some (but not all) output</a:t>
            </a:r>
          </a:p>
          <a:p>
            <a:pPr lvl="1"/>
            <a:r>
              <a:rPr/>
              <a:t>Required in this class (see grading rubric)</a:t>
            </a:r>
          </a:p>
          <a:p>
            <a:pPr lvl="1"/>
            <a:r>
              <a:rPr/>
              <a:t>Recommendations for variable labels</a:t>
            </a:r>
          </a:p>
          <a:p>
            <a:pPr lvl="2"/>
            <a:r>
              <a:rPr/>
              <a:t>Judicious use of upper and lower case</a:t>
            </a:r>
          </a:p>
          <a:p>
            <a:pPr lvl="2"/>
            <a:r>
              <a:rPr/>
              <a:t>Spell out abbreviations</a:t>
            </a:r>
          </a:p>
          <a:p>
            <a:pPr lvl="2"/>
            <a:r>
              <a:rPr/>
              <a:t>Specify units of measurement</a:t>
            </a:r>
          </a:p>
          <a:p>
            <a:pPr lvl="2"/>
            <a:r>
              <a:rPr/>
              <a:t>Any other important details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  label
    case="Case number"
    fat_brozek="Percentage body fat using Brozek's equation, 457/Density - 414.2"
    fat_siri="Percent body fat using Siri's equation, 495/Density - 450"
    dens="Density"
    age="Age (yrs)"
    wt="Weight (lbs)"
    ht="Height (inches)"
    bmi="Adiposity index = Weight/Height^2 (kg/m^2)"
    ffw="Fat Free Weight = (1 - fraction of body fat) * Weight using Brozek's formula (lbs)"
...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...
    neck="Neck circumference (cm)"
    chest="Chest circumference (cm)"
    abdomen="Abdomen circumference (cm) at the umbilicus and level with the iliac crest"
    hip="Hip circumference (cm)"
    thigh="Thigh circumference (cm)"
    knee="Knee circumference (cm)"
    ankle="Ankle circumference (cm)"
    biceps="Extended biceps circumference (cm)"
    forearm="Forearm circumference (cm)"
    wrist="Wrist circumference (cm) distal to the styloid processes"  
  ;
run;
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print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* Print a small piece of the data;
proc print
    data=intro.fat(obs=10);
  var case fat_brozek fat_siri dens age;
  title1 "The first ten rows and five columns";
  title2 "of the fat data set";
run;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print</a:t>
            </a:r>
          </a:p>
        </p:txBody>
      </p:sp>
      <p:pic>
        <p:nvPicPr>
          <p:cNvPr descr="../images/tst_0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81200" y="1600200"/>
            <a:ext cx="5194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 so far</a:t>
            </a:r>
          </a:p>
          <a:p>
            <a:pPr lvl="2"/>
            <a:r>
              <a:rPr/>
              <a:t>Using variable labels</a:t>
            </a:r>
          </a:p>
          <a:p>
            <a:pPr lvl="2"/>
            <a:r>
              <a:rPr/>
              <a:t>Printing a small piece of data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Simple statistics</a:t>
            </a:r>
          </a:p>
          <a:p>
            <a:pPr lvl="2"/>
            <a:r>
              <a:rPr/>
              <a:t>Printing row with smallest/largest value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* Calculate simple statistics for ht;
proc means
    n mean std min max
    data=intro.fat;
  var ht;
  title1 "Simple descriptive statistics for ht";
  title2 "Notice the unusual minimum value";
run;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Rules for variable names</a:t>
            </a:r>
          </a:p>
          <a:p>
            <a:pPr lvl="1"/>
            <a:r>
              <a:rPr/>
              <a:t>Using variable labels</a:t>
            </a:r>
          </a:p>
          <a:p>
            <a:pPr lvl="1"/>
            <a:r>
              <a:rPr/>
              <a:t>Printing a small piece of data</a:t>
            </a:r>
          </a:p>
          <a:p>
            <a:pPr lvl="1"/>
            <a:r>
              <a:rPr/>
              <a:t>Simple descriptive statistics</a:t>
            </a:r>
          </a:p>
          <a:p>
            <a:pPr lvl="1"/>
            <a:r>
              <a:rPr/>
              <a:t>Printing row with smallest/largest value</a:t>
            </a:r>
          </a:p>
          <a:p>
            <a:pPr lvl="1"/>
            <a:r>
              <a:rPr/>
              <a:t>Handling outliers</a:t>
            </a:r>
          </a:p>
          <a:p>
            <a:pPr lvl="1"/>
            <a:r>
              <a:rPr/>
              <a:t>Missing value logic</a:t>
            </a:r>
          </a:p>
          <a:p>
            <a:pPr lvl="1"/>
            <a:r>
              <a:rPr/>
              <a:t>Simple transformations</a:t>
            </a:r>
          </a:p>
          <a:p>
            <a:pPr lvl="1"/>
            <a:r>
              <a:rPr/>
              <a:t>Histograms</a:t>
            </a:r>
          </a:p>
          <a:p>
            <a:pPr lvl="1"/>
            <a:r>
              <a:rPr/>
              <a:t>Correlations</a:t>
            </a:r>
          </a:p>
          <a:p>
            <a:pPr lvl="1"/>
            <a:r>
              <a:rPr/>
              <a:t>Scatterplots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means</a:t>
            </a:r>
          </a:p>
        </p:txBody>
      </p:sp>
      <p:pic>
        <p:nvPicPr>
          <p:cNvPr descr="../images/tst_0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81200" y="1600200"/>
            <a:ext cx="5194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No ending found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means</a:t>
            </a:r>
          </a:p>
        </p:txBody>
      </p:sp>
      <p:pic>
        <p:nvPicPr>
          <p:cNvPr descr="../images/tst_0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81200" y="1600200"/>
            <a:ext cx="5194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No beginning found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means</a:t>
            </a:r>
          </a:p>
        </p:txBody>
      </p:sp>
      <p:pic>
        <p:nvPicPr>
          <p:cNvPr descr="../images/tst_0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81200" y="1600200"/>
            <a:ext cx="5194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 so far</a:t>
            </a:r>
          </a:p>
          <a:p>
            <a:pPr lvl="2"/>
            <a:r>
              <a:rPr/>
              <a:t>Simple statistics</a:t>
            </a:r>
          </a:p>
          <a:p>
            <a:pPr lvl="2"/>
            <a:r>
              <a:rPr/>
              <a:t>Printing row with smallest/largest value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Handling outliers</a:t>
            </a:r>
          </a:p>
          <a:p>
            <a:pPr lvl="2"/>
            <a:r>
              <a:rPr/>
              <a:t>Missing values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</a:t>
            </a:r>
            <a:r>
              <a:rPr/>
              <a:t> </a:t>
            </a:r>
            <a:r>
              <a:rPr/>
              <a:t>outlier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data intro.fat1;
  set intro.fat;
  if ht &gt; 29.5;
run;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Change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data intro.fat2;
  set intro.fat;
  if ht=29.5 then ht=.;
run;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Logic</a:t>
            </a:r>
            <a:r>
              <a:rPr/>
              <a:t> </a:t>
            </a:r>
            <a:r>
              <a:rPr/>
              <a:t>statements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No beginning found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wiht</a:t>
            </a:r>
            <a:r>
              <a:rPr/>
              <a:t> </a:t>
            </a:r>
            <a:r>
              <a:rPr/>
              <a:t>faulty</a:t>
            </a:r>
            <a:r>
              <a:rPr/>
              <a:t> </a:t>
            </a:r>
            <a:r>
              <a:rPr/>
              <a:t>logic</a:t>
            </a:r>
          </a:p>
        </p:txBody>
      </p:sp>
      <p:pic>
        <p:nvPicPr>
          <p:cNvPr descr="../images/tst_0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81200" y="1600200"/>
            <a:ext cx="5194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Review</a:t>
            </a:r>
            <a:r>
              <a:rPr/>
              <a:t> </a:t>
            </a:r>
            <a:r>
              <a:rPr/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Categorical</a:t>
            </a:r>
          </a:p>
          <a:p>
            <a:pPr lvl="2"/>
            <a:r>
              <a:rPr/>
              <a:t>Small number of possible values</a:t>
            </a:r>
          </a:p>
          <a:p>
            <a:pPr lvl="2"/>
            <a:r>
              <a:rPr/>
              <a:t>Each value associated with a category</a:t>
            </a:r>
          </a:p>
          <a:p>
            <a:pPr lvl="1"/>
            <a:r>
              <a:rPr/>
              <a:t>Continuous</a:t>
            </a:r>
          </a:p>
          <a:p>
            <a:pPr lvl="2"/>
            <a:r>
              <a:rPr/>
              <a:t>Large number of possible values</a:t>
            </a:r>
          </a:p>
          <a:p>
            <a:pPr lvl="2"/>
            <a:r>
              <a:rPr/>
              <a:t>Potentially any value in an interval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proper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ht</a:t>
            </a:r>
            <a:r>
              <a:rPr/>
              <a:t> </a:t>
            </a:r>
            <a:r>
              <a:rPr/>
              <a:t>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where (ht &lt; 0) &amp; (ht ~= .) 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nmiss</a:t>
            </a:r>
            <a:r>
              <a:rPr/>
              <a:t> </a:t>
            </a:r>
            <a:r>
              <a:rPr/>
              <a:t>option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No beginning found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nmiss</a:t>
            </a:r>
            <a:r>
              <a:rPr/>
              <a:t> </a:t>
            </a:r>
            <a:r>
              <a:rPr/>
              <a:t>option</a:t>
            </a:r>
          </a:p>
        </p:txBody>
      </p:sp>
      <p:pic>
        <p:nvPicPr>
          <p:cNvPr descr="../images/tst_0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81200" y="1600200"/>
            <a:ext cx="5194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Missing values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Simple transformations</a:t>
            </a:r>
          </a:p>
          <a:p>
            <a:pPr lvl="2"/>
            <a:r>
              <a:rPr/>
              <a:t>Histograms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No beginning found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transformations</a:t>
            </a:r>
          </a:p>
        </p:txBody>
      </p:sp>
      <p:pic>
        <p:nvPicPr>
          <p:cNvPr descr="../images/tst_0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81200" y="1600200"/>
            <a:ext cx="5194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Histogram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No beginning found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Histogram</a:t>
            </a:r>
          </a:p>
        </p:txBody>
      </p:sp>
      <p:pic>
        <p:nvPicPr>
          <p:cNvPr descr="../images/tst_08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81200" y="1600200"/>
            <a:ext cx="5194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bars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No beginning found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bars</a:t>
            </a:r>
          </a:p>
        </p:txBody>
      </p:sp>
      <p:pic>
        <p:nvPicPr>
          <p:cNvPr descr="../images/tst_09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81200" y="1600200"/>
            <a:ext cx="5194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Semicolons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important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Ends every SAS statement</a:t>
            </a:r>
          </a:p>
          <a:p>
            <a:pPr lvl="1"/>
            <a:r>
              <a:rPr/>
              <a:t>Easy to forget</a:t>
            </a:r>
          </a:p>
          <a:p>
            <a:pPr lvl="1"/>
            <a:r>
              <a:rPr/>
              <a:t>Use this to your advantage</a:t>
            </a:r>
          </a:p>
          <a:p>
            <a:pPr lvl="2"/>
            <a:r>
              <a:rPr/>
              <a:t>Several short lines</a:t>
            </a:r>
          </a:p>
          <a:p>
            <a:pPr lvl="2"/>
            <a:r>
              <a:rPr/>
              <a:t>Indent continuations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fewer</a:t>
            </a:r>
            <a:r>
              <a:rPr/>
              <a:t> </a:t>
            </a:r>
            <a:r>
              <a:rPr/>
              <a:t>bars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No beginning found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bars</a:t>
            </a:r>
          </a:p>
        </p:txBody>
      </p:sp>
      <p:pic>
        <p:nvPicPr>
          <p:cNvPr descr="../images/tst_1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81200" y="1600200"/>
            <a:ext cx="5194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Simple transformations</a:t>
            </a:r>
          </a:p>
          <a:p>
            <a:pPr lvl="2"/>
            <a:r>
              <a:rPr/>
              <a:t>Histograms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Correlations</a:t>
            </a:r>
          </a:p>
          <a:p>
            <a:pPr lvl="2"/>
            <a:r>
              <a:rPr/>
              <a:t>Scatterplots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Correlations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No beginning found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correlations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No beginning found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Correlations</a:t>
            </a:r>
            <a:r>
              <a:rPr/>
              <a:t> </a:t>
            </a:r>
            <a:r>
              <a:rPr/>
              <a:t>(1/2)</a:t>
            </a:r>
          </a:p>
        </p:txBody>
      </p:sp>
      <p:pic>
        <p:nvPicPr>
          <p:cNvPr descr="../images/tst_1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81200" y="1600200"/>
            <a:ext cx="5194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Correlations</a:t>
            </a:r>
            <a:r>
              <a:rPr/>
              <a:t> </a:t>
            </a:r>
            <a:r>
              <a:rPr/>
              <a:t>(2/2)</a:t>
            </a:r>
          </a:p>
        </p:txBody>
      </p:sp>
      <p:pic>
        <p:nvPicPr>
          <p:cNvPr descr="../images/tst_1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81200" y="1600200"/>
            <a:ext cx="5194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correlations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No beginning found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correlations</a:t>
            </a:r>
            <a:r>
              <a:rPr/>
              <a:t> </a:t>
            </a:r>
            <a:r>
              <a:rPr/>
              <a:t>(1/2)</a:t>
            </a:r>
          </a:p>
        </p:txBody>
      </p:sp>
      <p:pic>
        <p:nvPicPr>
          <p:cNvPr descr="../images/tst_1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81200" y="1600200"/>
            <a:ext cx="5194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correlations</a:t>
            </a:r>
            <a:r>
              <a:rPr/>
              <a:t> </a:t>
            </a:r>
            <a:r>
              <a:rPr/>
              <a:t>(2/2)</a:t>
            </a:r>
          </a:p>
        </p:txBody>
      </p:sp>
      <p:pic>
        <p:nvPicPr>
          <p:cNvPr descr="../images/tst_1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81200" y="1600200"/>
            <a:ext cx="5194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stretching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lines.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 long line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statement option1 option2 option3 option4;</a:t>
            </a:r>
          </a:p>
          <a:p>
            <a:pPr lvl="0" marL="0" indent="0">
              <a:buNone/>
            </a:pPr>
            <a:r>
              <a:rPr/>
              <a:t>versus several short lines.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statement
  option1
  option2
  option3
  option4;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Modified</a:t>
            </a:r>
            <a:r>
              <a:rPr/>
              <a:t> </a:t>
            </a:r>
            <a:r>
              <a:rPr/>
              <a:t>correlations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No beginning found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Modified</a:t>
            </a:r>
            <a:r>
              <a:rPr/>
              <a:t> </a:t>
            </a:r>
            <a:r>
              <a:rPr/>
              <a:t>correlations</a:t>
            </a:r>
          </a:p>
        </p:txBody>
      </p:sp>
      <p:pic>
        <p:nvPicPr>
          <p:cNvPr descr="../images/tst_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81200" y="1600200"/>
            <a:ext cx="5194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scatterplot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No beginning found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scatterplot</a:t>
            </a:r>
          </a:p>
        </p:txBody>
      </p:sp>
      <p:pic>
        <p:nvPicPr>
          <p:cNvPr descr="../images/tst_1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81200" y="1600200"/>
            <a:ext cx="5194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No beginning found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trend</a:t>
            </a:r>
          </a:p>
        </p:txBody>
      </p:sp>
      <p:pic>
        <p:nvPicPr>
          <p:cNvPr descr="../images/tst_18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81200" y="1600200"/>
            <a:ext cx="5194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Smooth</a:t>
            </a:r>
            <a:r>
              <a:rPr/>
              <a:t> </a:t>
            </a:r>
            <a:r>
              <a:rPr/>
              <a:t>curve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No beginning found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smooth</a:t>
            </a:r>
            <a:r>
              <a:rPr/>
              <a:t> </a:t>
            </a:r>
            <a:r>
              <a:rPr/>
              <a:t>curve</a:t>
            </a:r>
          </a:p>
        </p:txBody>
      </p:sp>
      <p:pic>
        <p:nvPicPr>
          <p:cNvPr descr="../images/tst_19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81200" y="1600200"/>
            <a:ext cx="5194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forget!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ods pdf close;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Rules for variable names</a:t>
            </a:r>
          </a:p>
          <a:p>
            <a:pPr lvl="2"/>
            <a:r>
              <a:rPr/>
              <a:t>Using variable labels</a:t>
            </a:r>
          </a:p>
          <a:p>
            <a:pPr lvl="2"/>
            <a:r>
              <a:rPr/>
              <a:t>Printing a small piece of data</a:t>
            </a:r>
          </a:p>
          <a:p>
            <a:pPr lvl="2"/>
            <a:r>
              <a:rPr/>
              <a:t>Simple descriptive statistics</a:t>
            </a:r>
          </a:p>
          <a:p>
            <a:pPr lvl="2"/>
            <a:r>
              <a:rPr/>
              <a:t>Printing row with smallest/largest value</a:t>
            </a:r>
          </a:p>
          <a:p>
            <a:pPr lvl="2"/>
            <a:r>
              <a:rPr/>
              <a:t>Handling outliers</a:t>
            </a:r>
          </a:p>
          <a:p>
            <a:pPr lvl="2"/>
            <a:r>
              <a:rPr/>
              <a:t>Missing value logic</a:t>
            </a:r>
          </a:p>
          <a:p>
            <a:pPr lvl="2"/>
            <a:r>
              <a:rPr/>
              <a:t>Simple transformations</a:t>
            </a:r>
          </a:p>
          <a:p>
            <a:pPr lvl="2"/>
            <a:r>
              <a:rPr/>
              <a:t>Histograms</a:t>
            </a:r>
          </a:p>
          <a:p>
            <a:pPr lvl="2"/>
            <a:r>
              <a:rPr/>
              <a:t>Correlations</a:t>
            </a:r>
          </a:p>
          <a:p>
            <a:pPr lvl="2"/>
            <a:r>
              <a:rPr/>
              <a:t>Scatterplots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* m02-5507-simon-continuous-variables.sas
* author: Steve Simon
* date: created 2021-05-30
* purpose: to work with continuous variables
* license: public domain;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filename,</a:t>
            </a:r>
            <a:r>
              <a:rPr/>
              <a:t> </a:t>
            </a:r>
            <a:r>
              <a:rPr/>
              <a:t>libname,</a:t>
            </a:r>
            <a:r>
              <a:rPr/>
              <a:t> </a:t>
            </a:r>
            <a:r>
              <a:rPr/>
              <a:t>ods</a:t>
            </a:r>
            <a:r>
              <a:rPr/>
              <a:t> </a:t>
            </a:r>
            <a:r>
              <a:rPr/>
              <a:t>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filename fat
  "&amp;p/data/fat.txt";
libname intro
  "&amp;p/data";
ods pdf file=
  "&amp;p/results/m02-5507-simon.pdf";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input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data intro.fat;
  infile fat;
  input 
    case
    fat_brozek
    fat_siri
    dens
    age
    wt
    ht
    bmi
...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input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...
    ffw
    neck
    chest
    abdomen
    hip
    thigh
    knee
    ankle
    biceps
    forearm
    wrist;
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SAS, Working with continuous variables</dc:title>
  <dc:creator>Steve Simon</dc:creator>
  <cp:keywords/>
  <dcterms:created xsi:type="dcterms:W3CDTF">2021-05-31T22:44:23Z</dcterms:created>
  <dcterms:modified xsi:type="dcterms:W3CDTF">2021-05-31T22:44:23Z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 2021-05-30</vt:lpwstr>
  </property>
  <property fmtid="{D5CDD505-2E9C-101B-9397-08002B2CF9AE}" pid="3" name="knit">
    <vt:lpwstr>(function(inputFile, encoding) { rmarkdown::render(inputFile, encoding = encoding, output_dir = “../results”, output_format = “all”) })</vt:lpwstr>
  </property>
  <property fmtid="{D5CDD505-2E9C-101B-9397-08002B2CF9AE}" pid="4" name="output">
    <vt:lpwstr>powerpoint_presentation</vt:lpwstr>
  </property>
</Properties>
</file>