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9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notesMaster" Target="notesMasters/notesMaster1.xml" /><Relationship Id="rId96" Type="http://schemas.openxmlformats.org/officeDocument/2006/relationships/tableStyles" Target="tableStyles.xml" /><Relationship Id="rId95" Type="http://schemas.openxmlformats.org/officeDocument/2006/relationships/theme" Target="theme/theme1.xml" /><Relationship Id="rId1" Type="http://schemas.openxmlformats.org/officeDocument/2006/relationships/slideMaster" Target="slideMasters/slideMaster1.xml" /><Relationship Id="rId94" Type="http://schemas.openxmlformats.org/officeDocument/2006/relationships/viewProps" Target="viewProps.xml" /><Relationship Id="rId9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79.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88.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89.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author: Steve Simon</a:t>
            </a:r>
          </a:p>
          <a:p>
            <a:pPr lvl="0" indent="0" marL="0">
              <a:buNone/>
            </a:pPr>
          </a:p>
          <a:p>
            <a:pPr lvl="0" indent="0" marL="0">
              <a:buNone/>
            </a:pPr>
            <a:r>
              <a:rPr/>
              <a:t>date: created 2021-05-30</a:t>
            </a:r>
          </a:p>
          <a:p>
            <a:pPr lvl="0" indent="0" marL="0">
              <a:buNone/>
            </a:pPr>
          </a:p>
          <a:p>
            <a:pPr lvl="0" indent="0" marL="0">
              <a:buNone/>
            </a:pPr>
            <a:r>
              <a:rPr/>
              <a:t>purpose: to produce slides for module01 videos</a:t>
            </a:r>
          </a:p>
          <a:p>
            <a:pPr lvl="0" indent="0" marL="0">
              <a:buNone/>
            </a:pPr>
          </a:p>
          <a:p>
            <a:pPr lvl="0" indent="0" marL="0">
              <a:buNone/>
            </a:pPr>
            <a:r>
              <a:rPr/>
              <a:t>license: public domain</a:t>
            </a:r>
          </a:p>
          <a:p>
            <a:pPr lvl="0" indent="0" marL="0">
              <a:buNone/>
            </a:pPr>
          </a:p>
          <a:p>
            <a:pPr lvl="0" indent="0" marL="0">
              <a:buNone/>
            </a:pPr>
            <a:r>
              <a:rPr/>
              <a:t>Here is an overview of the topics I want to cover in module02.</a:t>
            </a:r>
          </a:p>
          <a:p>
            <a:pPr lvl="0" indent="0" marL="0">
              <a:buNone/>
            </a:pPr>
          </a:p>
          <a:p>
            <a:pPr lvl="0" indent="0" marL="0">
              <a:buNone/>
            </a:pPr>
            <a:r>
              <a:rPr/>
              <a:t>[For my own use]General structure of this program.</a:t>
            </a:r>
          </a:p>
          <a:p>
            <a:pPr lvl="0" indent="0" marL="0">
              <a:buNone/>
            </a:pPr>
          </a:p>
          <a:p>
            <a:pPr lvl="0"/>
            <a:r>
              <a:rPr/>
              <a:t>Part00. Documentation header;</a:t>
            </a:r>
          </a:p>
          <a:p>
            <a:pPr lvl="0" indent="0" marL="0">
              <a:buNone/>
            </a:pPr>
          </a:p>
          <a:p>
            <a:pPr lvl="0"/>
            <a:r>
              <a:rPr/>
              <a:t>5507-02-simon-continuous-variables.sas</a:t>
            </a:r>
          </a:p>
          <a:p>
            <a:pPr lvl="0" indent="0" marL="0">
              <a:buNone/>
            </a:pPr>
          </a:p>
          <a:p>
            <a:pPr lvl="0"/>
            <a:r>
              <a:rPr/>
              <a:t>author: Steve Simon</a:t>
            </a:r>
          </a:p>
          <a:p>
            <a:pPr lvl="0" indent="0" marL="0">
              <a:buNone/>
            </a:pPr>
          </a:p>
          <a:p>
            <a:pPr lvl="0"/>
            <a:r>
              <a:rPr/>
              <a:t>date: created 2021-05-30</a:t>
            </a:r>
          </a:p>
          <a:p>
            <a:pPr lvl="0" indent="0" marL="0">
              <a:buNone/>
            </a:pPr>
          </a:p>
          <a:p>
            <a:pPr lvl="0"/>
            <a:r>
              <a:rPr/>
              <a:t>purpose: to work with continuous variables</a:t>
            </a:r>
          </a:p>
          <a:p>
            <a:pPr lvl="0" indent="0" marL="0">
              <a:buNone/>
            </a:pPr>
          </a:p>
          <a:p>
            <a:pPr lvl="0"/>
            <a:r>
              <a:rPr/>
              <a:t>license: public domain;</a:t>
            </a:r>
          </a:p>
          <a:p>
            <a:pPr lvl="0" indent="0" marL="0">
              <a:buNone/>
            </a:pPr>
          </a:p>
          <a:p>
            <a:pPr lvl="0"/>
            <a:r>
              <a:rPr/>
              <a:t>Notes00 This is the standard documentation header.;</a:t>
            </a:r>
          </a:p>
          <a:p>
            <a:pPr lvl="0" indent="0" marL="0">
              <a:buNone/>
            </a:pPr>
          </a:p>
          <a:p>
            <a:pPr lvl="0"/>
            <a:r>
              <a:rPr/>
              <a:t>Part01. Tell SAS where to find and store things.;</a:t>
            </a:r>
          </a:p>
          <a:p>
            <a:pPr lvl="0" indent="0" marL="0">
              <a:buNone/>
            </a:pPr>
          </a:p>
          <a:p>
            <a:pPr lvl="0"/>
            <a:r>
              <a:rPr/>
              <a:t>Notes01. You should already be familiar with</a:t>
            </a:r>
          </a:p>
          <a:p>
            <a:pPr lvl="0" indent="0" marL="0">
              <a:buNone/>
            </a:pPr>
          </a:p>
          <a:p>
            <a:pPr lvl="0"/>
            <a:r>
              <a:rPr/>
              <a:t>Part02. Read in your data;</a:t>
            </a:r>
          </a:p>
          <a:p>
            <a:pPr lvl="0" indent="0" marL="0">
              <a:buNone/>
            </a:pPr>
          </a:p>
          <a:p>
            <a:pPr lvl="0"/>
            <a:r>
              <a:rPr/>
              <a:t>Notes02. This is the code to input all the</a:t>
            </a:r>
          </a:p>
          <a:p>
            <a:pPr lvl="0" indent="0" marL="0">
              <a:buNone/>
            </a:pPr>
          </a:p>
          <a:p>
            <a:pPr lvl="0"/>
            <a:r>
              <a:rPr/>
              <a:t>Part03. Add variable labels;</a:t>
            </a:r>
          </a:p>
          <a:p>
            <a:pPr lvl="0" indent="0" marL="0">
              <a:buNone/>
            </a:pPr>
          </a:p>
          <a:p>
            <a:pPr lvl="0"/>
            <a:r>
              <a:rPr/>
              <a:t>Notes03. SAS offers an opportunity for you to</a:t>
            </a:r>
          </a:p>
          <a:p>
            <a:pPr lvl="0" indent="0" marL="0">
              <a:buNone/>
            </a:pPr>
          </a:p>
          <a:p>
            <a:pPr lvl="0"/>
            <a:r>
              <a:rPr/>
              <a:t>Part04. Print a small piece of the data;</a:t>
            </a:r>
          </a:p>
          <a:p>
            <a:pPr lvl="0" indent="0" marL="0">
              <a:buNone/>
            </a:pPr>
          </a:p>
          <a:p>
            <a:pPr lvl="0"/>
            <a:r>
              <a:rPr/>
              <a:t>Notes04. It’s always a good idea to print out</a:t>
            </a:r>
          </a:p>
          <a:p>
            <a:pPr lvl="0" indent="0" marL="0">
              <a:buNone/>
            </a:pPr>
          </a:p>
          <a:p>
            <a:pPr lvl="0"/>
            <a:r>
              <a:rPr/>
              <a:t>Output, page 1. There are no obvious problems</a:t>
            </a:r>
          </a:p>
          <a:p>
            <a:pPr lvl="0" indent="0" marL="0">
              <a:buNone/>
            </a:pPr>
          </a:p>
          <a:p>
            <a:pPr lvl="0"/>
            <a:r>
              <a:rPr/>
              <a:t>Part05. Calculate simple statistics for ht;</a:t>
            </a:r>
          </a:p>
          <a:p>
            <a:pPr lvl="0" indent="0" marL="0">
              <a:buNone/>
            </a:pPr>
          </a:p>
          <a:p>
            <a:pPr lvl="0"/>
            <a:r>
              <a:rPr/>
              <a:t>Notes05. The means procedure will produce</a:t>
            </a:r>
          </a:p>
          <a:p>
            <a:pPr lvl="0" indent="0" marL="0">
              <a:buNone/>
            </a:pPr>
          </a:p>
          <a:p>
            <a:pPr lvl="0"/>
            <a:r>
              <a:rPr/>
              <a:t>Output, page 2. This is what your output looks</a:t>
            </a:r>
          </a:p>
          <a:p>
            <a:pPr lvl="0" indent="0" marL="0">
              <a:buNone/>
            </a:pPr>
          </a:p>
          <a:p>
            <a:pPr lvl="0"/>
            <a:r>
              <a:rPr/>
              <a:t>Part06. Look at smallest value;</a:t>
            </a:r>
          </a:p>
          <a:p>
            <a:pPr lvl="0" indent="0" marL="0">
              <a:buNone/>
            </a:pPr>
          </a:p>
          <a:p>
            <a:pPr lvl="0"/>
            <a:r>
              <a:rPr/>
              <a:t>Notes06. First, let’s look at this value in the</a:t>
            </a:r>
          </a:p>
          <a:p>
            <a:pPr lvl="0" indent="0" marL="0">
              <a:buNone/>
            </a:pPr>
          </a:p>
          <a:p>
            <a:pPr lvl="0"/>
            <a:r>
              <a:rPr/>
              <a:t>Output, page 3. This is what your output looks</a:t>
            </a:r>
          </a:p>
          <a:p>
            <a:pPr lvl="0" indent="0" marL="0">
              <a:buNone/>
            </a:pPr>
          </a:p>
          <a:p>
            <a:pPr lvl="0"/>
            <a:r>
              <a:rPr/>
              <a:t>Part07. Look at the largest value;</a:t>
            </a:r>
          </a:p>
          <a:p>
            <a:pPr lvl="0" indent="0" marL="0">
              <a:buNone/>
            </a:pPr>
          </a:p>
          <a:p>
            <a:pPr lvl="0"/>
            <a:r>
              <a:rPr/>
              <a:t>Notes07. Just for the sake of completeness,</a:t>
            </a:r>
          </a:p>
          <a:p>
            <a:pPr lvl="0" indent="0" marL="0">
              <a:buNone/>
            </a:pPr>
          </a:p>
          <a:p>
            <a:pPr lvl="0"/>
            <a:r>
              <a:rPr/>
              <a:t>Output, page 4. This is what your output looks</a:t>
            </a:r>
          </a:p>
          <a:p>
            <a:pPr lvl="0" indent="0" marL="0">
              <a:buNone/>
            </a:pPr>
          </a:p>
          <a:p>
            <a:pPr lvl="0"/>
            <a:r>
              <a:rPr/>
              <a:t>Part08. Removing the entire row;</a:t>
            </a:r>
          </a:p>
          <a:p>
            <a:pPr lvl="0" indent="0" marL="0">
              <a:buNone/>
            </a:pPr>
          </a:p>
          <a:p>
            <a:pPr lvl="0"/>
            <a:r>
              <a:rPr/>
              <a:t>Notes08. This code removes the entire row of</a:t>
            </a:r>
          </a:p>
          <a:p>
            <a:pPr lvl="0" indent="0" marL="0">
              <a:buNone/>
            </a:pPr>
          </a:p>
          <a:p>
            <a:pPr lvl="0"/>
            <a:r>
              <a:rPr/>
              <a:t>Part09. Converting the outlier to a missing value;</a:t>
            </a:r>
          </a:p>
          <a:p>
            <a:pPr lvl="0" indent="0" marL="0">
              <a:buNone/>
            </a:pPr>
          </a:p>
          <a:p>
            <a:pPr lvl="0"/>
            <a:r>
              <a:rPr/>
              <a:t>Notes09. This code converts the height to a</a:t>
            </a:r>
          </a:p>
          <a:p>
            <a:pPr lvl="0" indent="0" marL="0">
              <a:buNone/>
            </a:pPr>
          </a:p>
          <a:p>
            <a:pPr lvl="0"/>
            <a:r>
              <a:rPr/>
              <a:t>Part10. Faulty approach for filtering out negative values;</a:t>
            </a:r>
          </a:p>
          <a:p>
            <a:pPr lvl="0" indent="0" marL="0">
              <a:buNone/>
            </a:pPr>
          </a:p>
          <a:p>
            <a:pPr lvl="0"/>
            <a:r>
              <a:rPr/>
              <a:t>Notes10. Here’s an important thing to remember</a:t>
            </a:r>
          </a:p>
          <a:p>
            <a:pPr lvl="0" indent="0" marL="0">
              <a:buNone/>
            </a:pPr>
          </a:p>
          <a:p>
            <a:pPr lvl="0"/>
            <a:r>
              <a:rPr/>
              <a:t>Output, page 5. This is what your output looks</a:t>
            </a:r>
          </a:p>
          <a:p>
            <a:pPr lvl="0" indent="0" marL="0">
              <a:buNone/>
            </a:pPr>
          </a:p>
          <a:p>
            <a:pPr lvl="0"/>
            <a:r>
              <a:rPr/>
              <a:t>Part11. Counting missing values;</a:t>
            </a:r>
          </a:p>
          <a:p>
            <a:pPr lvl="0" indent="0" marL="0">
              <a:buNone/>
            </a:pPr>
          </a:p>
          <a:p>
            <a:pPr lvl="0"/>
            <a:r>
              <a:rPr/>
              <a:t>Notes11. If you are concerned at all about</a:t>
            </a:r>
          </a:p>
          <a:p>
            <a:pPr lvl="0" indent="0" marL="0">
              <a:buNone/>
            </a:pPr>
          </a:p>
          <a:p>
            <a:pPr lvl="0"/>
            <a:r>
              <a:rPr/>
              <a:t>Output, page 6. This is what your output looks</a:t>
            </a:r>
          </a:p>
          <a:p>
            <a:pPr lvl="0" indent="0" marL="0">
              <a:buNone/>
            </a:pPr>
          </a:p>
          <a:p>
            <a:pPr lvl="0"/>
            <a:r>
              <a:rPr/>
              <a:t>Part12. Simple transformations;</a:t>
            </a:r>
          </a:p>
          <a:p>
            <a:pPr lvl="0" indent="0" marL="0">
              <a:buNone/>
            </a:pPr>
          </a:p>
          <a:p>
            <a:pPr lvl="0"/>
            <a:r>
              <a:rPr/>
              <a:t>Notes12. You can do simple transformations like</a:t>
            </a:r>
          </a:p>
          <a:p>
            <a:pPr lvl="0" indent="0" marL="0">
              <a:buNone/>
            </a:pPr>
          </a:p>
          <a:p>
            <a:pPr lvl="0"/>
            <a:r>
              <a:rPr/>
              <a:t>Output, page 7. This is your output with</a:t>
            </a:r>
          </a:p>
          <a:p>
            <a:pPr lvl="0" indent="0" marL="0">
              <a:buNone/>
            </a:pPr>
          </a:p>
          <a:p>
            <a:pPr lvl="0"/>
            <a:r>
              <a:rPr/>
              <a:t>Part13. Display a histogram;</a:t>
            </a:r>
          </a:p>
          <a:p>
            <a:pPr lvl="0" indent="0" marL="0">
              <a:buNone/>
            </a:pPr>
          </a:p>
          <a:p>
            <a:pPr lvl="0"/>
            <a:r>
              <a:rPr/>
              <a:t>Notes13. Here’s the code to create a histogram</a:t>
            </a:r>
          </a:p>
          <a:p>
            <a:pPr lvl="0" indent="0" marL="0">
              <a:buNone/>
            </a:pPr>
          </a:p>
          <a:p>
            <a:pPr lvl="0"/>
            <a:r>
              <a:rPr/>
              <a:t>Output, page 8. This is the default histogram.;</a:t>
            </a:r>
          </a:p>
          <a:p>
            <a:pPr lvl="0" indent="0" marL="0">
              <a:buNone/>
            </a:pPr>
          </a:p>
          <a:p>
            <a:pPr lvl="0"/>
            <a:r>
              <a:rPr/>
              <a:t>Part14. Revised histogram with narrow bins;</a:t>
            </a:r>
          </a:p>
          <a:p>
            <a:pPr lvl="0" indent="0" marL="0">
              <a:buNone/>
            </a:pPr>
          </a:p>
          <a:p>
            <a:pPr lvl="0"/>
            <a:r>
              <a:rPr/>
              <a:t>Notes14. Here’s the code to create a histogram</a:t>
            </a:r>
          </a:p>
          <a:p>
            <a:pPr lvl="0" indent="0" marL="0">
              <a:buNone/>
            </a:pPr>
          </a:p>
          <a:p>
            <a:pPr lvl="0"/>
            <a:r>
              <a:rPr/>
              <a:t>Output, page 9. This is what you get. You can</a:t>
            </a:r>
          </a:p>
          <a:p>
            <a:pPr lvl="0" indent="0" marL="0">
              <a:buNone/>
            </a:pPr>
          </a:p>
          <a:p>
            <a:pPr lvl="0"/>
            <a:r>
              <a:rPr/>
              <a:t>Part15. Revised histogram with wide bins;</a:t>
            </a:r>
          </a:p>
          <a:p>
            <a:pPr lvl="0" indent="0" marL="0">
              <a:buNone/>
            </a:pPr>
          </a:p>
          <a:p>
            <a:pPr lvl="0"/>
            <a:r>
              <a:rPr/>
              <a:t>Notes15. Here’s the code to create a histogram</a:t>
            </a:r>
          </a:p>
          <a:p>
            <a:pPr lvl="0" indent="0" marL="0">
              <a:buNone/>
            </a:pPr>
          </a:p>
          <a:p>
            <a:pPr lvl="0"/>
            <a:r>
              <a:rPr/>
              <a:t>Output, page 10. This is the revised histogram.</a:t>
            </a:r>
          </a:p>
          <a:p>
            <a:pPr lvl="0" indent="0" marL="0">
              <a:buNone/>
            </a:pPr>
          </a:p>
          <a:p>
            <a:pPr lvl="0"/>
            <a:r>
              <a:rPr/>
              <a:t>Part16. Calculate correlations;</a:t>
            </a:r>
          </a:p>
          <a:p>
            <a:pPr lvl="0" indent="0" marL="0">
              <a:buNone/>
            </a:pPr>
          </a:p>
          <a:p>
            <a:pPr lvl="0"/>
            <a:r>
              <a:rPr/>
              <a:t>Notes16. Here’s the code to compute</a:t>
            </a:r>
          </a:p>
          <a:p>
            <a:pPr lvl="0" indent="0" marL="0">
              <a:buNone/>
            </a:pPr>
          </a:p>
          <a:p>
            <a:pPr lvl="0"/>
            <a:r>
              <a:rPr/>
              <a:t>Output, page 11. The output here extends to a</a:t>
            </a:r>
          </a:p>
          <a:p>
            <a:pPr lvl="0" indent="0" marL="0">
              <a:buNone/>
            </a:pPr>
          </a:p>
          <a:p>
            <a:pPr lvl="0"/>
            <a:r>
              <a:rPr/>
              <a:t>Output, page 12. The output here really annoys</a:t>
            </a:r>
          </a:p>
          <a:p>
            <a:pPr lvl="0" indent="0" marL="0">
              <a:buNone/>
            </a:pPr>
          </a:p>
          <a:p>
            <a:pPr lvl="0"/>
            <a:r>
              <a:rPr/>
              <a:t>Part17. Save the correlations in a separate data file.;</a:t>
            </a:r>
          </a:p>
          <a:p>
            <a:pPr lvl="0" indent="0" marL="0">
              <a:buNone/>
            </a:pPr>
          </a:p>
          <a:p>
            <a:pPr lvl="0"/>
            <a:r>
              <a:rPr/>
              <a:t>Notes17. You can save the correlations in a</a:t>
            </a:r>
          </a:p>
          <a:p>
            <a:pPr lvl="0" indent="0" marL="0">
              <a:buNone/>
            </a:pPr>
          </a:p>
          <a:p>
            <a:pPr lvl="0"/>
            <a:r>
              <a:rPr/>
              <a:t>Output, page 13. Continues on the next slide.;</a:t>
            </a:r>
          </a:p>
          <a:p>
            <a:pPr lvl="0" indent="0" marL="0">
              <a:buNone/>
            </a:pPr>
          </a:p>
          <a:p>
            <a:pPr lvl="0"/>
            <a:r>
              <a:rPr/>
              <a:t>Output, page 14. The output is a bit unusual</a:t>
            </a:r>
          </a:p>
          <a:p>
            <a:pPr lvl="0" indent="0" marL="0">
              <a:buNone/>
            </a:pPr>
          </a:p>
          <a:p>
            <a:pPr lvl="0"/>
            <a:r>
              <a:rPr/>
              <a:t>Part18. Modify these correlations.;</a:t>
            </a:r>
          </a:p>
          <a:p>
            <a:pPr lvl="0" indent="0" marL="0">
              <a:buNone/>
            </a:pPr>
          </a:p>
          <a:p>
            <a:pPr lvl="0"/>
            <a:r>
              <a:rPr/>
              <a:t>Notes18. Saving as a data file allows you to</a:t>
            </a:r>
          </a:p>
          <a:p>
            <a:pPr lvl="0" indent="0" marL="0">
              <a:buNone/>
            </a:pPr>
          </a:p>
          <a:p>
            <a:pPr lvl="0"/>
            <a:r>
              <a:rPr/>
              <a:t>Part19. Print the modified correlations.;</a:t>
            </a:r>
          </a:p>
          <a:p>
            <a:pPr lvl="0" indent="0" marL="0">
              <a:buNone/>
            </a:pPr>
          </a:p>
          <a:p>
            <a:pPr lvl="0"/>
            <a:r>
              <a:rPr/>
              <a:t>Notes19. Just to help visualize things, let’s</a:t>
            </a:r>
          </a:p>
          <a:p>
            <a:pPr lvl="0" indent="0" marL="0">
              <a:buNone/>
            </a:pPr>
          </a:p>
          <a:p>
            <a:pPr lvl="0"/>
            <a:r>
              <a:rPr/>
              <a:t>Output, page 15. This is the output. You can</a:t>
            </a:r>
          </a:p>
          <a:p>
            <a:pPr lvl="0" indent="0" marL="0">
              <a:buNone/>
            </a:pPr>
          </a:p>
          <a:p>
            <a:pPr lvl="0"/>
            <a:r>
              <a:rPr/>
              <a:t>Part20. Draw a scatterplot.;</a:t>
            </a:r>
          </a:p>
          <a:p>
            <a:pPr lvl="0" indent="0" marL="0">
              <a:buNone/>
            </a:pPr>
          </a:p>
          <a:p>
            <a:pPr lvl="0"/>
            <a:r>
              <a:rPr/>
              <a:t>Notes20. A scatterplot is also useful for</a:t>
            </a:r>
          </a:p>
          <a:p>
            <a:pPr lvl="0" indent="0" marL="0">
              <a:buNone/>
            </a:pPr>
          </a:p>
          <a:p>
            <a:pPr lvl="0"/>
            <a:r>
              <a:rPr/>
              <a:t>Output, page 16. This plot shows a general</a:t>
            </a:r>
          </a:p>
          <a:p>
            <a:pPr lvl="0" indent="0" marL="0">
              <a:buNone/>
            </a:pPr>
          </a:p>
          <a:p>
            <a:pPr lvl="0"/>
            <a:r>
              <a:rPr/>
              <a:t>Part21. Adding linear trend line.;</a:t>
            </a:r>
          </a:p>
          <a:p>
            <a:pPr lvl="0" indent="0" marL="0">
              <a:buNone/>
            </a:pPr>
          </a:p>
          <a:p>
            <a:pPr lvl="0"/>
            <a:r>
              <a:rPr/>
              <a:t>Notes21. The trend line is very useful for</a:t>
            </a:r>
          </a:p>
          <a:p>
            <a:pPr lvl="0" indent="0" marL="0">
              <a:buNone/>
            </a:pPr>
          </a:p>
          <a:p>
            <a:pPr lvl="0"/>
            <a:r>
              <a:rPr/>
              <a:t>Output, page 17. Notice, for example, that the</a:t>
            </a:r>
          </a:p>
          <a:p>
            <a:pPr lvl="0" indent="0" marL="0">
              <a:buNone/>
            </a:pPr>
          </a:p>
          <a:p>
            <a:pPr lvl="0"/>
            <a:r>
              <a:rPr/>
              <a:t>Part22. Adding a smooth curve.;</a:t>
            </a:r>
          </a:p>
          <a:p>
            <a:pPr lvl="0" indent="0" marL="0">
              <a:buNone/>
            </a:pPr>
          </a:p>
          <a:p>
            <a:pPr lvl="0"/>
            <a:r>
              <a:rPr/>
              <a:t>Notes22. Here’s the code to compute a smoothing</a:t>
            </a:r>
          </a:p>
          <a:p>
            <a:pPr lvl="0" indent="0" marL="0">
              <a:buNone/>
            </a:pPr>
          </a:p>
          <a:p>
            <a:pPr lvl="0"/>
            <a:r>
              <a:rPr/>
              <a:t>Output, page 18. The smoothing spline provides</a:t>
            </a:r>
          </a:p>
          <a:p>
            <a:pPr lvl="0" indent="0" marL="0">
              <a:buNone/>
            </a:pPr>
          </a:p>
          <a:p>
            <a:pPr lvl="0"/>
            <a:r>
              <a:rPr/>
              <a:t>Part23. End of program;</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makes a good variable label? First take advantage of a mixture of upper and lower case to make your labels more readable. Spell out any abbreviations, even obvious abbreviations. If your variable has a measurement unit, specify that unit in your variable label. If there are other important details, put these in the variable label as well.</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1. There are no obvious problems with this dataset.</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2. This is what your output looks like.</a:t>
            </a:r>
          </a:p>
          <a:p>
            <a:pPr lvl="0" indent="0" marL="0">
              <a:buNone/>
            </a:pPr>
          </a:p>
          <a:p>
            <a:pPr lvl="0" indent="0" marL="0">
              <a:buNone/>
            </a:pPr>
            <a:r>
              <a:rPr/>
              <a:t>Notice the unusual minimum value. While this is not totally outside the realm of possibility, you should always ask when you see something unusual like this.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3. This is what your output looks like.</a:t>
            </a:r>
          </a:p>
          <a:p>
            <a:pPr lvl="0" indent="0" marL="0">
              <a:buNone/>
            </a:pPr>
          </a:p>
          <a:p>
            <a:pPr lvl="0" indent="0" marL="0">
              <a:buNone/>
            </a:pPr>
            <a:r>
              <a:rPr/>
              <a:t>There is no possible way that a height of 29.5 inches could be paired with a weight of 205 pounds.</a:t>
            </a:r>
          </a:p>
          <a:p>
            <a:pPr lvl="0" indent="0" marL="0">
              <a:buNone/>
            </a:pPr>
          </a:p>
          <a:p>
            <a:pPr lvl="0" indent="0" marL="0">
              <a:buNone/>
            </a:pPr>
            <a:r>
              <a:rPr/>
              <a:t>With this outlier on the low end, you might consider doing nothing other than noting the unusual value.</a:t>
            </a:r>
          </a:p>
          <a:p>
            <a:pPr lvl="0" indent="0" marL="0">
              <a:buNone/>
            </a:pPr>
          </a:p>
          <a:p>
            <a:pPr lvl="0" indent="0" marL="0">
              <a:buNone/>
            </a:pPr>
            <a:r>
              <a:rPr/>
              <a:t>Alternately, you could delete the entire row associated with this value. Finally, you might consider converting the small ht value to a missing value code.</a:t>
            </a:r>
          </a:p>
          <a:p>
            <a:pPr lvl="0" indent="0" marL="0">
              <a:buNone/>
            </a:pPr>
          </a:p>
          <a:p>
            <a:pPr lvl="0" indent="0" marL="0">
              <a:buNone/>
            </a:pPr>
            <a:r>
              <a:rPr/>
              <a:t>There is no one method that is preferred in this setting. If you encounter an unusual value, you should discuss it with your research team, investigate the original data sources, if possible, and review any procedures for handling unusual data values that might be specified in your research protocol.</a:t>
            </a:r>
          </a:p>
          <a:p>
            <a:pPr lvl="0" indent="0" marL="0">
              <a:buNone/>
            </a:pPr>
          </a:p>
          <a:p>
            <a:pPr lvl="0" indent="0" marL="0">
              <a:buNone/>
            </a:pPr>
            <a:r>
              <a:rPr/>
              <a:t>Your data set may arrive with missing values in it already. Data might be designated as missing for a variety of reasons (lab result lost, value below the limit of detection, patient refused to answer this question) and how you handle missing values is way beyond the scope of this class. Just remember to tread cautiously around missing values as they are a minefield.</a:t>
            </a:r>
          </a:p>
          <a:p>
            <a:pPr lvl="0" indent="0" marL="0">
              <a:buNone/>
            </a:pPr>
          </a:p>
          <a:p>
            <a:pPr lvl="0" indent="0" marL="0">
              <a:buNone/>
            </a:pPr>
            <a:r>
              <a:rPr/>
              <a:t>Notice that I store the revised data sets with the row removed and with the 29.5 replaced by a missing value in different data frames. This is good programming practice. If you ever have to make a destructive change to your data set (a change that wipes out one or more values or a change that is difficult to undo), it is good form to store the new results in a fresh spot. That way, if you get cold feet, you can easily backtrack.</a:t>
            </a:r>
          </a:p>
          <a:p>
            <a:pPr lvl="0" indent="0" marL="0">
              <a:buNone/>
            </a:pPr>
          </a:p>
          <a:p>
            <a:pPr lvl="0" indent="0" marL="0">
              <a:buNone/>
            </a:pPr>
            <a:r>
              <a:rPr/>
              <a:t>We’ll use the data set with the 29.5 changed to a missing value for all of the remaining analyses of this data set.</a:t>
            </a:r>
          </a:p>
          <a:p>
            <a:pPr lvl="0" indent="0" marL="0">
              <a:buNone/>
            </a:pPr>
          </a:p>
          <a:p>
            <a:pPr lvl="0" indent="0" marL="0">
              <a:buNone/>
            </a:pPr>
            <a:r>
              <a:rPr/>
              <a:t>Logic statements involving missing value codes are tricky. SAS stores missing value codes as the most extreme legal negative number. So if you want, for example, to exclude negative values, make sure that you account for missing values as well.</a:t>
            </a:r>
          </a:p>
          <a:p>
            <a:pPr lvl="0" indent="0" marL="0">
              <a:buNone/>
            </a:pPr>
          </a:p>
          <a:p>
            <a:pPr lvl="0" indent="0" marL="0">
              <a:buNone/>
            </a:pPr>
            <a:r>
              <a:rPr/>
              <a:t>(ht &lt; 0) &amp; (ht ~= .)</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4. This is what your output looks like. These values seem reasonable to me.</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5. This is what your output looks like.</a:t>
            </a:r>
          </a:p>
          <a:p>
            <a:pPr lvl="0" indent="0" marL="0">
              <a:buNone/>
            </a:pPr>
          </a:p>
          <a:p>
            <a:pPr lvl="0" indent="0" marL="0">
              <a:buNone/>
            </a:pPr>
            <a:r>
              <a:rPr/>
              <a:t>In order to prevent this from happening, you need to check for missingness before applying any other logic statement.</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may hate having to do this and wish that SAS would have handled things differently. Different packages, like R, have a three valued logic system where every logic statement (well, almost every logic statement) involving missing values codes to MISSING rather than to TRUE or FALSE. This sometimes works better, but sometimes the SAS approach works better.</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6. This is what your output looks like. Note that your data set has 251 observations and 1 missing value.</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7. This is your output with measurements both in the original units and metric. Notice that I did not print any more than 10 rows of data.</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8. This is the default histogram.</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we start, let’s review a couple of definitions.</a:t>
            </a:r>
          </a:p>
          <a:p>
            <a:pPr lvl="0" indent="0" marL="0">
              <a:buNone/>
            </a:pPr>
          </a:p>
          <a:p>
            <a:pPr lvl="0" indent="0" marL="0">
              <a:buNone/>
            </a:pPr>
            <a:r>
              <a:rPr/>
              <a:t>A </a:t>
            </a:r>
            <a:r>
              <a:rPr b="1"/>
              <a:t>categorical variable</a:t>
            </a:r>
            <a:r>
              <a:rPr/>
              <a:t> is a variable that can only take on a small number of values. Each value is usually associated with a particular category.</a:t>
            </a:r>
          </a:p>
          <a:p>
            <a:pPr lvl="0" indent="0" marL="0">
              <a:buNone/>
            </a:pPr>
          </a:p>
          <a:p>
            <a:pPr lvl="0" indent="0" marL="0">
              <a:buNone/>
            </a:pPr>
            <a:r>
              <a:rPr/>
              <a:t>Examples of categorical variables are</a:t>
            </a:r>
          </a:p>
          <a:p>
            <a:pPr lvl="0" indent="0" marL="0">
              <a:buNone/>
            </a:pPr>
          </a:p>
          <a:p>
            <a:pPr lvl="0"/>
            <a:r>
              <a:rPr/>
              <a:t>sex (Male or Female),</a:t>
            </a:r>
          </a:p>
          <a:p>
            <a:pPr lvl="0" indent="0" marL="0">
              <a:buNone/>
            </a:pPr>
          </a:p>
          <a:p>
            <a:pPr lvl="0"/>
            <a:r>
              <a:rPr/>
              <a:t>race (White, Black, Native American, etc.),</a:t>
            </a:r>
          </a:p>
          <a:p>
            <a:pPr lvl="0" indent="0" marL="0">
              <a:buNone/>
            </a:pPr>
          </a:p>
          <a:p>
            <a:pPr lvl="0"/>
            <a:r>
              <a:rPr/>
              <a:t>cancer stage (I, II, III, or IV),</a:t>
            </a:r>
          </a:p>
          <a:p>
            <a:pPr lvl="0" indent="0" marL="0">
              <a:buNone/>
            </a:pPr>
          </a:p>
          <a:p>
            <a:pPr lvl="0"/>
            <a:r>
              <a:rPr/>
              <a:t>birth delivery type (Vaginal, C-section).</a:t>
            </a:r>
          </a:p>
          <a:p>
            <a:pPr lvl="0" indent="0" marL="0">
              <a:buNone/>
            </a:pPr>
          </a:p>
          <a:p>
            <a:pPr lvl="0" indent="0" marL="0">
              <a:buNone/>
            </a:pPr>
            <a:r>
              <a:rPr/>
              <a:t>A </a:t>
            </a:r>
            <a:r>
              <a:rPr b="1"/>
              <a:t>continuous variable</a:t>
            </a:r>
            <a:r>
              <a:rPr/>
              <a:t> is a variable that can take on a large number of possible values, potentially any value in some interval.</a:t>
            </a:r>
          </a:p>
          <a:p>
            <a:pPr lvl="0" indent="0" marL="0">
              <a:buNone/>
            </a:pPr>
          </a:p>
          <a:p>
            <a:pPr lvl="0" indent="0" marL="0">
              <a:buNone/>
            </a:pPr>
            <a:r>
              <a:rPr/>
              <a:t>Examples of continuous variables are</a:t>
            </a:r>
          </a:p>
          <a:p>
            <a:pPr lvl="0" indent="0" marL="0">
              <a:buNone/>
            </a:pPr>
          </a:p>
          <a:p>
            <a:pPr lvl="0"/>
            <a:r>
              <a:rPr/>
              <a:t>Birth weight in grams,</a:t>
            </a:r>
          </a:p>
          <a:p>
            <a:pPr lvl="0" indent="0" marL="0">
              <a:buNone/>
            </a:pPr>
          </a:p>
          <a:p>
            <a:pPr lvl="0"/>
            <a:r>
              <a:rPr/>
              <a:t>gestational age,</a:t>
            </a:r>
          </a:p>
          <a:p>
            <a:pPr lvl="0" indent="0" marL="0">
              <a:buNone/>
            </a:pPr>
          </a:p>
          <a:p>
            <a:pPr lvl="0"/>
            <a:r>
              <a:rPr/>
              <a:t>fasting LDL level.</a:t>
            </a:r>
          </a:p>
          <a:p>
            <a:pPr lvl="0" indent="0" marL="0">
              <a:buNone/>
            </a:pPr>
          </a:p>
          <a:p>
            <a:pPr lvl="0" indent="0" marL="0">
              <a:buNone/>
            </a:pPr>
            <a:r>
              <a:rPr/>
              <a:t>There are some variables that are on the boundary between categorical and continuous, but it is not worth quibbling about here.</a:t>
            </a:r>
          </a:p>
          <a:p>
            <a:pPr lvl="0" indent="0" marL="0">
              <a:buNone/>
            </a:pPr>
          </a:p>
          <a:p>
            <a:pPr lvl="0" indent="0" marL="0">
              <a:buNone/>
            </a:pPr>
            <a:r>
              <a:rPr/>
              <a:t>The point to remember is that the types of graphs that you use and the types of statistics that you compute are dependent on many things, but first and foremost on whether the variables are categorical, continuous, or a mixture.</a:t>
            </a:r>
          </a:p>
          <a:p>
            <a:pPr lvl="0" indent="0" marL="0">
              <a:buNone/>
            </a:pPr>
          </a:p>
          <a:p>
            <a:pPr lvl="0" indent="0" marL="0">
              <a:buNone/>
            </a:pPr>
            <a:r>
              <a:rPr/>
              <a:t>Today, you will see examples involving mostly continuous variables.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9. This is what you get. You can also go in the opposite direction.</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10. This is the revised histogram. There is no “correct” version of the histogram. Try several widths and see which one gives the clearest picture of your data.</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correlation coefficient is a single number between -1 and +1 that quantifies the strength and direction of a relationship between two continuous variables. As a rough rule of thumb, a correlation larger than +0.7 indicates a strong positive association and a correlation smaller than -0.7 indicates a strong negative association. A correlation between +0.3 and +0.7 (-0.3 and -0.7) indicates a weak positive (negative) association. A correlation between -0.3 and +0.3 indicates little or no association.</a:t>
            </a:r>
          </a:p>
          <a:p>
            <a:pPr lvl="0" indent="0" marL="0">
              <a:buNone/>
            </a:pPr>
          </a:p>
          <a:p>
            <a:pPr lvl="0" indent="0" marL="0">
              <a:buNone/>
            </a:pPr>
            <a:r>
              <a:rPr/>
              <a:t>Don’t take these rules too literally. You’re not trying to make definitive statements about your data set. You are just trying to get comfortable with some general patterns that occur in your data set. A complex and definitive statistical analysis will almost certainly not agree with at least some of the preliminary correlations noted here.</a:t>
            </a:r>
          </a:p>
          <a:p>
            <a:pPr lvl="0" indent="0" marL="0">
              <a:buNone/>
            </a:pPr>
          </a:p>
          <a:p>
            <a:pPr lvl="0" indent="0" marL="0">
              <a:buNone/>
            </a:pPr>
            <a:r>
              <a:rPr/>
              <a:t>The corr procedure produces, by default, a square correlation matrix of all the numeric variables. The noprob and nosimple options cut down on the amount of information printed. The with statement produces a rectangular correlation matrix.</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11. The output here extends to a fresh page.</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12. The output here really annoys me. I want to show something a bit advanced here.</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13. Continues on the next slide.</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14. The output is a bit unusual because SAS wants to include means and standard deviations in your output. You can and should remove this. It would be easy enough to do (use the where statement), but I wanted to show you the full data set.</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15. This is the output. You can see that measurements at the extremities are poor predictors of body fat. Apparently, we grow fat from the middle outward.</a:t>
            </a:r>
          </a:p>
        </p:txBody>
      </p:sp>
      <p:sp>
        <p:nvSpPr>
          <p:cNvPr id="4" name="Slide Number Placeholder 3"/>
          <p:cNvSpPr>
            <a:spLocks noGrp="1"/>
          </p:cNvSpPr>
          <p:nvPr>
            <p:ph type="sldNum" sz="quarter" idx="10"/>
          </p:nvPr>
        </p:nvSpPr>
        <p:spPr/>
        <p:txBody>
          <a:bodyPr/>
          <a:lstStyle/>
          <a:p>
            <a:fld id="{18BDFEC3-8487-43E8-A154-7C12CBC1FFF2}" type="slidenum">
              <a:rPr lang="en-US"/>
              <a:t>79</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16. This plot shows a general upward trend.</a:t>
            </a:r>
          </a:p>
        </p:txBody>
      </p:sp>
      <p:sp>
        <p:nvSpPr>
          <p:cNvPr id="4" name="Slide Number Placeholder 3"/>
          <p:cNvSpPr>
            <a:spLocks noGrp="1"/>
          </p:cNvSpPr>
          <p:nvPr>
            <p:ph type="sldNum" sz="quarter" idx="10"/>
          </p:nvPr>
        </p:nvSpPr>
        <p:spPr/>
        <p:txBody>
          <a:bodyPr/>
          <a:lstStyle/>
          <a:p>
            <a:fld id="{18BDFEC3-8487-43E8-A154-7C12CBC1FFF2}" type="slidenum">
              <a:rPr lang="en-US"/>
              <a:t>82</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17. Notice, for example, that the person with the largest abdomen measure (the biggest gut, if I can be informal) is quite out of line with what you might expect the relationship to be.</a:t>
            </a:r>
          </a:p>
        </p:txBody>
      </p:sp>
      <p:sp>
        <p:nvSpPr>
          <p:cNvPr id="4" name="Slide Number Placeholder 3"/>
          <p:cNvSpPr>
            <a:spLocks noGrp="1"/>
          </p:cNvSpPr>
          <p:nvPr>
            <p:ph type="sldNum" sz="quarter" idx="10"/>
          </p:nvPr>
        </p:nvSpPr>
        <p:spPr/>
        <p:txBody>
          <a:bodyPr/>
          <a:lstStyle/>
          <a:p>
            <a:fld id="{18BDFEC3-8487-43E8-A154-7C12CBC1FFF2}" type="slidenum">
              <a:rPr lang="en-US"/>
              <a:t>85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I go too far, let me mention and important thing. Every SAS statement ends in a semicolon. This is important. You will forget a semicolon and it will lead to a cryptic error message. So here’s a quick hint. If you get an error message on a certain line of code, look to see if you forgot a semicolon on the previous line. It happens to me all the time and I’ve been using SAS for decades.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18. The smoothing spline provides some evidence that the relationship is roughly linear a low and medium abdomen measurements, but tends to level off a bit at higher levels. Interpret this with caution, of course, because you have very little data at extrmemy high adbomen measures.</a:t>
            </a:r>
          </a:p>
        </p:txBody>
      </p:sp>
      <p:sp>
        <p:nvSpPr>
          <p:cNvPr id="4" name="Slide Number Placeholder 3"/>
          <p:cNvSpPr>
            <a:spLocks noGrp="1"/>
          </p:cNvSpPr>
          <p:nvPr>
            <p:ph type="sldNum" sz="quarter" idx="10"/>
          </p:nvPr>
        </p:nvSpPr>
        <p:spPr/>
        <p:txBody>
          <a:bodyPr/>
          <a:lstStyle/>
          <a:p>
            <a:fld id="{18BDFEC3-8487-43E8-A154-7C12CBC1FFF2}" type="slidenum">
              <a:rPr lang="en-US"/>
              <a:t>88</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always seem to forget this last statement and then I get upset with SAS for not providing the PDF output. But SAS can’t produce the PDF output until you tell it you are done. So don’t yell at your computer when it’s your own darn fault (just like Jimmy Buffet in the Margaritaville song).</a:t>
            </a:r>
          </a:p>
        </p:txBody>
      </p:sp>
      <p:sp>
        <p:nvSpPr>
          <p:cNvPr id="4" name="Slide Number Placeholder 3"/>
          <p:cNvSpPr>
            <a:spLocks noGrp="1"/>
          </p:cNvSpPr>
          <p:nvPr>
            <p:ph type="sldNum" sz="quarter" idx="10"/>
          </p:nvPr>
        </p:nvSpPr>
        <p:spPr/>
        <p:txBody>
          <a:bodyPr/>
          <a:lstStyle/>
          <a:p>
            <a:fld id="{18BDFEC3-8487-43E8-A154-7C12CBC1FFF2}" type="slidenum">
              <a:rPr lang="en-US"/>
              <a:t>89</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use of semicolons is nice, in a way, because it allows you to stretch a complicated SAS statement across two or more rows of your program. This can often make your program more readable. It is hard to read a long line of code. Your eye has to scan left to right and you can sometimes lose track of which line you are on. Most newspapers place their articles in narrow columns because it makes them easier to read.</a:t>
            </a:r>
          </a:p>
          <a:p>
            <a:pPr lvl="0" indent="0" marL="0">
              <a:buNone/>
            </a:pPr>
          </a:p>
          <a:p>
            <a:pPr lvl="0" indent="0" marL="0">
              <a:buNone/>
            </a:pPr>
            <a:r>
              <a:rPr/>
              <a:t>There is no official rule of thumb on this, but I do try to keep my lines below 50 characters. I also try to indent substatements with a data step or procedure. I use blank lines between data steps and procedures.</a:t>
            </a:r>
          </a:p>
          <a:p>
            <a:pPr lvl="0" indent="0" marL="0">
              <a:buNone/>
            </a:pPr>
          </a:p>
          <a:p>
            <a:pPr lvl="0" indent="0" marL="0">
              <a:buNone/>
            </a:pPr>
            <a:r>
              <a:rPr/>
              <a:t>Don’t obsess about this now, but you’ll see a fairly consistent coding style that I use for my SAS code. You don’t have to follow my format, of course, which might be a bit too extreme for your tastes. Just experiment with things a bit until you can settle on a layout that you are comfortable with.</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important rules for variable names in SAS. You can use a mix of letters, numbers, and the underscore. You can’t use blanks or any special symbols like the dollar sign ($) or the dash/minus sign.</a:t>
            </a:r>
          </a:p>
          <a:p>
            <a:pPr lvl="0" indent="0" marL="0">
              <a:buNone/>
            </a:pPr>
          </a:p>
          <a:p>
            <a:pPr lvl="0" indent="0" marL="0">
              <a:buNone/>
            </a:pPr>
            <a:r>
              <a:rPr/>
              <a:t>I’m using the variable names provided but if you create your own names, use brief (but descriptive) name for EVERY variable in your data set. There’s no precise rule, but names should be around 8 characters long. Longer variable names make your typing tedious and much shorter variable names makes your code terse and cryptic.</a:t>
            </a:r>
          </a:p>
          <a:p>
            <a:pPr lvl="0" indent="0" marL="0">
              <a:buNone/>
            </a:pPr>
          </a:p>
          <a:p>
            <a:pPr lvl="0" indent="0" marL="0">
              <a:buNone/>
            </a:pPr>
            <a:r>
              <a:rPr/>
              <a:t>I’m a bit more terse with these variable names than I normally would be just to reduce the amount of typing you have to do.</a:t>
            </a:r>
          </a:p>
          <a:p>
            <a:pPr lvl="0" indent="0" marL="0">
              <a:buNone/>
            </a:pPr>
          </a:p>
          <a:p>
            <a:pPr lvl="0" indent="0" marL="0">
              <a:buNone/>
            </a:pPr>
            <a:r>
              <a:rPr/>
              <a:t>You should avoid special symbols in your variable names especially symbols that are likely to cause confusion (the dash symbol, for example, which is also the symbol for subtraction). You should also avoid blanks. These rules are pretty much universal across most statistical software packages.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can’t start with a number. So “a1” is okay, but “1a” is not.</a:t>
            </a:r>
          </a:p>
          <a:p>
            <a:pPr lvl="0" indent="0" marL="0">
              <a:buNone/>
            </a:pPr>
          </a:p>
          <a:p>
            <a:pPr lvl="0" indent="0" marL="0">
              <a:buNone/>
            </a:pPr>
            <a:r>
              <a:rPr/>
              <a:t>Capitalization is not important in SAS. So you can call your variable “BMI” with all caps, or “Bmi” with mixed capitals or “bmi” with all lower case. SAS treats all of these the same.</a:t>
            </a:r>
          </a:p>
          <a:p>
            <a:pPr lvl="0" indent="0" marL="0">
              <a:buNone/>
            </a:pPr>
          </a:p>
          <a:p>
            <a:pPr lvl="0" indent="0" marL="0">
              <a:buNone/>
            </a:pPr>
            <a:r>
              <a:rPr/>
              <a:t>Your variable name has to be 32 characters or less in length.</a:t>
            </a:r>
          </a:p>
          <a:p>
            <a:pPr lvl="0" indent="0" marL="0">
              <a:buNone/>
            </a:pPr>
          </a:p>
          <a:p>
            <a:pPr lvl="0" indent="0" marL="0">
              <a:buNone/>
            </a:pPr>
            <a:r>
              <a:rPr/>
              <a:t>I’m using the variable names provided but if you create your own names, use brief (but descriptive) name for EVERY variable in your data set. There’s no precise rule, but names should be around 8 characters long. Longer variable names make your typing tedious and much shorter variable names makes your code terse and cryptic.</a:t>
            </a:r>
          </a:p>
          <a:p>
            <a:pPr lvl="0" indent="0" marL="0">
              <a:buNone/>
            </a:pPr>
          </a:p>
          <a:p>
            <a:pPr lvl="0" indent="0" marL="0">
              <a:buNone/>
            </a:pPr>
            <a:r>
              <a:rPr/>
              <a:t>I’m a bit more terse with these variable names than I normally would be just to reduce the amount of typing you have to do.</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Your variable names should by descriptive. Avoid generic names like x1, var01, and so forth.</a:t>
            </a:r>
          </a:p>
          <a:p>
            <a:pPr lvl="0" indent="0" marL="0">
              <a:buNone/>
            </a:pPr>
          </a:p>
          <a:p>
            <a:pPr lvl="0" indent="0" marL="0">
              <a:buNone/>
            </a:pPr>
            <a:r>
              <a:rPr/>
              <a:t>Keep things short. You can use commonly known abbreviations, such as “wt” for “weight”. But avoid any cryptic abbreviations.</a:t>
            </a:r>
          </a:p>
          <a:p>
            <a:pPr lvl="0" indent="0" marL="0">
              <a:buNone/>
            </a:pPr>
          </a:p>
          <a:p>
            <a:pPr lvl="0" indent="0" marL="0">
              <a:buNone/>
            </a:pPr>
            <a:r>
              <a:rPr/>
              <a:t>I like to keep everything in lower case. It is more readable than all upper case, and easier to remember than a mixture of upper and lower case. Some people prefer an initiial upper case, and there’s nothing wrong with that. It is important, however, to be consistent.</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use two or three short words in a variable name, but be sure to separate them using underscores. So the variable for percentage body fat as measured by Brozek’s equation is “fat” and “brozek” separated by an underscore. Some people prefer CamelCase, where each word starts with an initial capital letter: capital F fat, capital B brozek.</a:t>
            </a:r>
          </a:p>
          <a:p>
            <a:pPr lvl="0" indent="0" marL="0">
              <a:buNone/>
            </a:pPr>
          </a:p>
          <a:p>
            <a:pPr lvl="0" indent="0" marL="0">
              <a:buNone/>
            </a:pPr>
            <a:r>
              <a:rPr/>
              <a:t>The one thing you do want to avoid is just running two or three words together and all lower case. There’s a story about a group that started up in the era before the web called Writer’s Exchange. As you can guess this was a resource for new authors. When the web came out, they decided to put their resources up on a website, www.writersexchange.com. That seemed logical enough, but then someone notices that you could read the website as “www dot writer sex change dot com”. Not exactly the image they wanted.</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SAS offers an opportunity for you to add documentation to your program about individual variables. These are called variable labels. They have almost no restrictions. You can use blanks, or special symbols like a dollar sign or a dash. The documentation that variable labels provide is mostly internal, but these labels are substituted in a few places like some graphs.</a:t>
            </a:r>
          </a:p>
          <a:p>
            <a:pPr lvl="0" indent="0" marL="0">
              <a:buNone/>
            </a:pPr>
          </a:p>
          <a:p>
            <a:pPr lvl="0" indent="0" marL="0">
              <a:buNone/>
            </a:pPr>
            <a:r>
              <a:rPr/>
              <a:t>I strongly recommend use of variable labels and will require them for any homework you submit in this class. See the grading rubric for details.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2.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3.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4.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5.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6.png"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7.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8.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9.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10.png"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12.png"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 Id="rId3" Type="http://schemas.openxmlformats.org/officeDocument/2006/relationships/image" Target="../media/image13.png"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14.png"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1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16.png"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 Id="rId3" Type="http://schemas.openxmlformats.org/officeDocument/2006/relationships/image" Target="../media/image17.png"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18.png"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Introduction to SAS, Working with continuous variables</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2021-05-30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Part02. Read in your data;</a:t>
            </a:r>
          </a:p>
        </p:txBody>
      </p:sp>
      <p:sp>
        <p:nvSpPr>
          <p:cNvPr id="3" name="Content Placeholder 2"/>
          <p:cNvSpPr>
            <a:spLocks noGrp="1"/>
          </p:cNvSpPr>
          <p:nvPr>
            <p:ph idx="1"/>
          </p:nvPr>
        </p:nvSpPr>
        <p:spPr/>
        <p:txBody>
          <a:bodyPr/>
          <a:lstStyle/>
          <a:p>
            <a:pPr lvl="0" indent="0">
              <a:buNone/>
            </a:pPr>
            <a:r>
              <a:rPr>
                <a:latin typeface="Courier"/>
              </a:rPr>
              <a:t>
data intro.fat;
  infile fat;
  input
    case
    fat_brozek
    fat_siri
    dens
</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Part02. Read in your data;</a:t>
            </a:r>
          </a:p>
        </p:txBody>
      </p:sp>
      <p:sp>
        <p:nvSpPr>
          <p:cNvPr id="3" name="Content Placeholder 2"/>
          <p:cNvSpPr>
            <a:spLocks noGrp="1"/>
          </p:cNvSpPr>
          <p:nvPr>
            <p:ph idx="1"/>
          </p:nvPr>
        </p:nvSpPr>
        <p:spPr/>
        <p:txBody>
          <a:bodyPr/>
          <a:lstStyle/>
          <a:p>
            <a:pPr lvl="0" indent="0">
              <a:buNone/>
            </a:pPr>
            <a:r>
              <a:rPr>
                <a:latin typeface="Courier"/>
              </a:rPr>
              <a:t>
    age
    wt
    ht
    bmi
    ffw
    neck
    chest
    abdomen
</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Part02. Read in your data;</a:t>
            </a:r>
          </a:p>
        </p:txBody>
      </p:sp>
      <p:sp>
        <p:nvSpPr>
          <p:cNvPr id="3" name="Content Placeholder 2"/>
          <p:cNvSpPr>
            <a:spLocks noGrp="1"/>
          </p:cNvSpPr>
          <p:nvPr>
            <p:ph idx="1"/>
          </p:nvPr>
        </p:nvSpPr>
        <p:spPr/>
        <p:txBody>
          <a:bodyPr/>
          <a:lstStyle/>
          <a:p>
            <a:pPr lvl="0" indent="0">
              <a:buNone/>
            </a:pPr>
            <a:r>
              <a:rPr>
                <a:latin typeface="Courier"/>
              </a:rPr>
              <a:t>
    hip
    thigh
    knee
    ankle
    biceps
    forearm
    wrist;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Part02. Read in your data;</a:t>
            </a:r>
          </a:p>
        </p:txBody>
      </p:sp>
      <p:sp>
        <p:nvSpPr>
          <p:cNvPr id="3" name="Content Placeholder 2"/>
          <p:cNvSpPr>
            <a:spLocks noGrp="1"/>
          </p:cNvSpPr>
          <p:nvPr>
            <p:ph idx="1"/>
          </p:nvPr>
        </p:nvSpPr>
        <p:spPr/>
        <p:txBody>
          <a:bodyPr/>
          <a:lstStyle/>
          <a:p>
            <a:pPr lvl="0" indent="0">
              <a:buNone/>
            </a:pPr>
            <a:r>
              <a:rPr>
                <a:latin typeface="Courier"/>
              </a:rPr>
              <a:t>
Notes02. This is the code to input all the
variables in this data set. It is quite long
and does not fit on a single Powerpoint slide.;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Rules for variable names (1/2)</a:t>
            </a:r>
          </a:p>
        </p:txBody>
      </p:sp>
      <p:sp>
        <p:nvSpPr>
          <p:cNvPr id="3" name="Content Placeholder 2"/>
          <p:cNvSpPr>
            <a:spLocks noGrp="1"/>
          </p:cNvSpPr>
          <p:nvPr>
            <p:ph idx="1"/>
          </p:nvPr>
        </p:nvSpPr>
        <p:spPr/>
        <p:txBody>
          <a:bodyPr/>
          <a:lstStyle/>
          <a:p>
            <a:pPr lvl="0"/>
            <a:r>
              <a:rPr/>
              <a:t>Can use mix of</a:t>
            </a:r>
          </a:p>
          <a:p>
            <a:pPr lvl="1"/>
            <a:r>
              <a:rPr/>
              <a:t>letters (A-Z, a-z),</a:t>
            </a:r>
          </a:p>
          <a:p>
            <a:pPr lvl="1"/>
            <a:r>
              <a:rPr/>
              <a:t>numbers (0-9)</a:t>
            </a:r>
          </a:p>
          <a:p>
            <a:pPr lvl="1"/>
            <a:r>
              <a:rPr/>
              <a:t>underscore (_)</a:t>
            </a:r>
          </a:p>
          <a:p>
            <a:pPr lvl="1"/>
            <a:r>
              <a:rPr/>
              <a:t>no blanks, no symbols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Rules for variable names (2/2)</a:t>
            </a:r>
          </a:p>
        </p:txBody>
      </p:sp>
      <p:sp>
        <p:nvSpPr>
          <p:cNvPr id="3" name="Content Placeholder 2"/>
          <p:cNvSpPr>
            <a:spLocks noGrp="1"/>
          </p:cNvSpPr>
          <p:nvPr>
            <p:ph idx="1"/>
          </p:nvPr>
        </p:nvSpPr>
        <p:spPr/>
        <p:txBody>
          <a:bodyPr/>
          <a:lstStyle/>
          <a:p>
            <a:pPr lvl="0"/>
            <a:r>
              <a:rPr/>
              <a:t>Can’t start with a number</a:t>
            </a:r>
          </a:p>
          <a:p>
            <a:pPr lvl="1"/>
            <a:r>
              <a:rPr/>
              <a:t>“a1” but not “1a”</a:t>
            </a:r>
          </a:p>
          <a:p>
            <a:pPr lvl="0"/>
            <a:r>
              <a:rPr/>
              <a:t>Capitalization not important</a:t>
            </a:r>
          </a:p>
          <a:p>
            <a:pPr lvl="1"/>
            <a:r>
              <a:rPr/>
              <a:t>BMI, Bmi, bmi are same</a:t>
            </a:r>
          </a:p>
          <a:p>
            <a:pPr lvl="0"/>
            <a:r>
              <a:rPr/>
              <a:t>Up to 32 characters in length</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Recommendations for variable names (1/2)</a:t>
            </a:r>
          </a:p>
        </p:txBody>
      </p:sp>
      <p:sp>
        <p:nvSpPr>
          <p:cNvPr id="3" name="Content Placeholder 2"/>
          <p:cNvSpPr>
            <a:spLocks noGrp="1"/>
          </p:cNvSpPr>
          <p:nvPr>
            <p:ph idx="1"/>
          </p:nvPr>
        </p:nvSpPr>
        <p:spPr/>
        <p:txBody>
          <a:bodyPr/>
          <a:lstStyle/>
          <a:p>
            <a:pPr lvl="0"/>
            <a:r>
              <a:rPr/>
              <a:t>Avoid generic names (x1, var01, etc.)</a:t>
            </a:r>
          </a:p>
          <a:p>
            <a:pPr lvl="0"/>
            <a:r>
              <a:rPr/>
              <a:t>Keep it short</a:t>
            </a:r>
          </a:p>
          <a:p>
            <a:pPr lvl="1"/>
            <a:r>
              <a:rPr/>
              <a:t>Use commonly known abbreviations…</a:t>
            </a:r>
          </a:p>
          <a:p>
            <a:pPr lvl="1"/>
            <a:r>
              <a:rPr/>
              <a:t>…but nothing cryptic</a:t>
            </a:r>
          </a:p>
          <a:p>
            <a:pPr lvl="0"/>
            <a:r>
              <a:rPr/>
              <a:t>Use all lower case (age, not AGE or Age)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Recommendations for variable names (2/2)</a:t>
            </a:r>
          </a:p>
        </p:txBody>
      </p:sp>
      <p:sp>
        <p:nvSpPr>
          <p:cNvPr id="3" name="Content Placeholder 2"/>
          <p:cNvSpPr>
            <a:spLocks noGrp="1"/>
          </p:cNvSpPr>
          <p:nvPr>
            <p:ph idx="1"/>
          </p:nvPr>
        </p:nvSpPr>
        <p:spPr/>
        <p:txBody>
          <a:bodyPr/>
          <a:lstStyle/>
          <a:p>
            <a:pPr lvl="0"/>
            <a:r>
              <a:rPr/>
              <a:t>Separate words with underscores</a:t>
            </a:r>
          </a:p>
          <a:p>
            <a:pPr lvl="1"/>
            <a:r>
              <a:rPr/>
              <a:t>fat_brozek, not fatbrozek</a:t>
            </a:r>
          </a:p>
          <a:p>
            <a:pPr lvl="0"/>
            <a:r>
              <a:rPr/>
              <a:t>Alternative: CamelCase</a:t>
            </a:r>
          </a:p>
          <a:p>
            <a:pPr lvl="1"/>
            <a:r>
              <a:rPr/>
              <a:t>FatBrozek</a:t>
            </a:r>
          </a:p>
          <a:p>
            <a:pPr lvl="0"/>
            <a:r>
              <a:rPr/>
              <a:t>Caution: Writer’s Exchange website</a:t>
            </a:r>
          </a:p>
          <a:p>
            <a:pPr lvl="1"/>
            <a:r>
              <a:rPr/>
              <a:t>www.writersexchange.com</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have you learned so far</a:t>
            </a:r>
          </a:p>
          <a:p>
            <a:pPr lvl="1"/>
            <a:r>
              <a:rPr/>
              <a:t>Rules for variable names</a:t>
            </a:r>
          </a:p>
          <a:p>
            <a:pPr lvl="0"/>
            <a:r>
              <a:rPr/>
              <a:t>What’s next</a:t>
            </a:r>
          </a:p>
          <a:p>
            <a:pPr lvl="1"/>
            <a:r>
              <a:rPr/>
              <a:t>Using variable labels</a:t>
            </a:r>
          </a:p>
          <a:p>
            <a:pPr lvl="1"/>
            <a:r>
              <a:rPr/>
              <a:t>Printing a small piece of data</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variable labels (1/2)</a:t>
            </a:r>
          </a:p>
        </p:txBody>
      </p:sp>
      <p:sp>
        <p:nvSpPr>
          <p:cNvPr id="3" name="Content Placeholder 2"/>
          <p:cNvSpPr>
            <a:spLocks noGrp="1"/>
          </p:cNvSpPr>
          <p:nvPr>
            <p:ph idx="1"/>
          </p:nvPr>
        </p:nvSpPr>
        <p:spPr/>
        <p:txBody>
          <a:bodyPr/>
          <a:lstStyle/>
          <a:p>
            <a:pPr lvl="0"/>
            <a:r>
              <a:rPr/>
              <a:t>Longer description of a variable</a:t>
            </a:r>
          </a:p>
          <a:p>
            <a:pPr lvl="1"/>
            <a:r>
              <a:rPr/>
              <a:t>Can include blanks, special symbols</a:t>
            </a:r>
          </a:p>
          <a:p>
            <a:pPr lvl="1"/>
            <a:r>
              <a:rPr/>
              <a:t>Internal documentation</a:t>
            </a:r>
          </a:p>
          <a:p>
            <a:pPr lvl="1"/>
            <a:r>
              <a:rPr/>
              <a:t>Labels substituted on some (but not all) output</a:t>
            </a:r>
          </a:p>
          <a:p>
            <a:pPr lvl="0"/>
            <a:r>
              <a:rPr/>
              <a:t>Required in this class (see grading rubric)</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Overview</a:t>
            </a:r>
          </a:p>
        </p:txBody>
      </p:sp>
      <p:sp>
        <p:nvSpPr>
          <p:cNvPr id="3" name="Content Placeholder 2"/>
          <p:cNvSpPr>
            <a:spLocks noGrp="1"/>
          </p:cNvSpPr>
          <p:nvPr>
            <p:ph idx="1"/>
          </p:nvPr>
        </p:nvSpPr>
        <p:spPr/>
        <p:txBody>
          <a:bodyPr/>
          <a:lstStyle/>
          <a:p>
            <a:pPr lvl="0"/>
            <a:r>
              <a:rPr/>
              <a:t>Using variable labels</a:t>
            </a:r>
          </a:p>
          <a:p>
            <a:pPr lvl="0"/>
            <a:r>
              <a:rPr/>
              <a:t>Simple descriptive statistics</a:t>
            </a:r>
          </a:p>
          <a:p>
            <a:pPr lvl="0"/>
            <a:r>
              <a:rPr/>
              <a:t>Printing row with smallest/largest value</a:t>
            </a:r>
          </a:p>
          <a:p>
            <a:pPr lvl="0"/>
            <a:r>
              <a:rPr/>
              <a:t>Missing value logic</a:t>
            </a:r>
          </a:p>
          <a:p>
            <a:pPr lvl="0"/>
            <a:r>
              <a:rPr/>
              <a:t>Simple transformations</a:t>
            </a:r>
          </a:p>
          <a:p>
            <a:pPr lvl="0"/>
            <a:r>
              <a:rPr/>
              <a:t>Histograms</a:t>
            </a:r>
          </a:p>
          <a:p>
            <a:pPr lvl="0"/>
            <a:r>
              <a:rPr/>
              <a:t>Correlations</a:t>
            </a:r>
          </a:p>
          <a:p>
            <a:pPr lvl="0"/>
            <a:r>
              <a:rPr/>
              <a:t>Scatterplots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variable labels (2/2)</a:t>
            </a:r>
          </a:p>
        </p:txBody>
      </p:sp>
      <p:sp>
        <p:nvSpPr>
          <p:cNvPr id="3" name="Content Placeholder 2"/>
          <p:cNvSpPr>
            <a:spLocks noGrp="1"/>
          </p:cNvSpPr>
          <p:nvPr>
            <p:ph idx="1"/>
          </p:nvPr>
        </p:nvSpPr>
        <p:spPr/>
        <p:txBody>
          <a:bodyPr/>
          <a:lstStyle/>
          <a:p>
            <a:pPr lvl="0"/>
            <a:r>
              <a:rPr/>
              <a:t>Recommendations for variable labels</a:t>
            </a:r>
          </a:p>
          <a:p>
            <a:pPr lvl="1"/>
            <a:r>
              <a:rPr/>
              <a:t>Judicious use of upper and lower case</a:t>
            </a:r>
          </a:p>
          <a:p>
            <a:pPr lvl="1"/>
            <a:r>
              <a:rPr/>
              <a:t>Spell out abbreviations</a:t>
            </a:r>
          </a:p>
          <a:p>
            <a:pPr lvl="1"/>
            <a:r>
              <a:rPr/>
              <a:t>Specify units of measurement</a:t>
            </a:r>
          </a:p>
          <a:p>
            <a:pPr lvl="1"/>
            <a:r>
              <a:rPr/>
              <a:t>Any other important details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Part03. Add variable labels;</a:t>
            </a:r>
          </a:p>
        </p:txBody>
      </p:sp>
      <p:sp>
        <p:nvSpPr>
          <p:cNvPr id="3" name="Content Placeholder 2"/>
          <p:cNvSpPr>
            <a:spLocks noGrp="1"/>
          </p:cNvSpPr>
          <p:nvPr>
            <p:ph idx="1"/>
          </p:nvPr>
        </p:nvSpPr>
        <p:spPr/>
        <p:txBody>
          <a:bodyPr/>
          <a:lstStyle/>
          <a:p>
            <a:pPr lvl="0" indent="0">
              <a:buNone/>
            </a:pPr>
            <a:r>
              <a:rPr>
                <a:latin typeface="Courier"/>
              </a:rPr>
              <a:t>
label
    case="Case number"
    fat_brozek="Fat (Brozek's equation)"
    fat_siri="Fat (Siri's equation)"
    dens="Density"
    age="Age (yrs)"
    wt="Weight (lbs)"
    ht="Height (inches)"
    bmi="Body mass index (kg/m^2)"
    ffw="Fat Free Weight (lbs)"
    neck="Neck circumference (cm)"
    chest="Chest circumference (cm)"
    abdomen="Abdomen circumference (cm)"
    hip="Hip circumference (cm)"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Part03. Add variable labels;</a:t>
            </a:r>
          </a:p>
        </p:txBody>
      </p:sp>
      <p:sp>
        <p:nvSpPr>
          <p:cNvPr id="3" name="Content Placeholder 2"/>
          <p:cNvSpPr>
            <a:spLocks noGrp="1"/>
          </p:cNvSpPr>
          <p:nvPr>
            <p:ph idx="1"/>
          </p:nvPr>
        </p:nvSpPr>
        <p:spPr/>
        <p:txBody>
          <a:bodyPr/>
          <a:lstStyle/>
          <a:p>
            <a:pPr lvl="0" indent="0">
              <a:buNone/>
            </a:pPr>
            <a:r>
              <a:rPr>
                <a:latin typeface="Courier"/>
              </a:rPr>
              <a:t>
    thigh="Thigh circumference (cm)"
    knee="Knee circumference (cm)"
    ankle="Ankle circumference (cm)"
    biceps="Extended biceps circumference (cm)"
    forearm="Forearm circumference (cm)"
    wrist="Wrist circumference (cm)";
run;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Part03. Add variable labels;</a:t>
            </a:r>
          </a:p>
        </p:txBody>
      </p:sp>
      <p:sp>
        <p:nvSpPr>
          <p:cNvPr id="3" name="Content Placeholder 2"/>
          <p:cNvSpPr>
            <a:spLocks noGrp="1"/>
          </p:cNvSpPr>
          <p:nvPr>
            <p:ph idx="1"/>
          </p:nvPr>
        </p:nvSpPr>
        <p:spPr/>
        <p:txBody>
          <a:bodyPr/>
          <a:lstStyle/>
          <a:p>
            <a:pPr lvl="0" indent="0">
              <a:buNone/>
            </a:pPr>
            <a:r>
              <a:rPr>
                <a:latin typeface="Courier"/>
              </a:rPr>
              <a:t>
Notes03. SAS offers an opportunity for you to
add documentation to your program about
individual variables. These are called variable
labels. They have almost no restrictions. You can
use blanks, or special symbols like a dollar sign
or a dash. The documentation that variable labels
provide is mostly internal, but these labels are
substituted in a few places like some graphs.
I strongly recommend use of variable labels and
will require them for any homework you submit in
this class. See the grading rubric for details.
What makes a good variable label? First take
advantage of a mixture of upper and lower case
to make your labels more readable. Spell out any
abbreviations, even obvious abbreviations. If
your variable has a measurement unit, specify
that unit in your variable label. If there are
other important details, put these in the
variable label as well.
Every variable in a SAS program should have a
label. This label will make some (but not all)
of the SAS output more readable. it is also part
of the internal documentation of your program.
Note that some of these labels do not fit well
in this Powerpoint slide, but that's okay.;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Part04. Print a small piece of the data;</a:t>
            </a:r>
          </a:p>
        </p:txBody>
      </p:sp>
      <p:sp>
        <p:nvSpPr>
          <p:cNvPr id="3" name="Content Placeholder 2"/>
          <p:cNvSpPr>
            <a:spLocks noGrp="1"/>
          </p:cNvSpPr>
          <p:nvPr>
            <p:ph idx="1"/>
          </p:nvPr>
        </p:nvSpPr>
        <p:spPr/>
        <p:txBody>
          <a:bodyPr/>
          <a:lstStyle/>
          <a:p>
            <a:pPr lvl="0" indent="0">
              <a:buNone/>
            </a:pPr>
            <a:r>
              <a:rPr>
                <a:latin typeface="Courier"/>
              </a:rPr>
              <a:t>
proc print
    data=intro.fat(obs=10);
  var case fat_brozek fat_siri dens age;
  title1 "Ten rows and five columns";
  title2 "of the fat data set";
run;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Part04. Print a small piece of the data;</a:t>
            </a:r>
          </a:p>
        </p:txBody>
      </p:sp>
      <p:sp>
        <p:nvSpPr>
          <p:cNvPr id="3" name="Content Placeholder 2"/>
          <p:cNvSpPr>
            <a:spLocks noGrp="1"/>
          </p:cNvSpPr>
          <p:nvPr>
            <p:ph idx="1"/>
          </p:nvPr>
        </p:nvSpPr>
        <p:spPr/>
        <p:txBody>
          <a:bodyPr/>
          <a:lstStyle/>
          <a:p>
            <a:pPr lvl="0" indent="0">
              <a:buNone/>
            </a:pPr>
            <a:r>
              <a:rPr>
                <a:latin typeface="Courier"/>
              </a:rPr>
              <a:t>
Notes04. It's always a good idea to print out
a small piece of your data to make sure
everything is okay.
The data option tells SAS what data set you want
to print. If you omit this, SAS will print the
most recently created data set.
The obs=10 option limits the number of rows
printed to the first 10. For large data sets, you
should always take advantage of this option.
The var statement limits the variables that you
print to those that you specify. Again, this is
important for large data sets.
Please do not ever print more than ten rows or
more than five variables, if you can help it.
Excessively lengthy outputs will lose you a few
points (see the grading rubric).
The title statement tells SAS to provide a
descriptive title at the top of the page of
output.
The run statement says you're done with the
procedure.;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Part04. Print a small piece of the data;</a:t>
            </a:r>
          </a:p>
        </p:txBody>
      </p:sp>
      <p:pic>
        <p:nvPicPr>
          <p:cNvPr descr="fig:  ../images/5507-02-simon-continuous-variables_01.png" id="0" name="Picture 1"/>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SAS output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have you learned so far</a:t>
            </a:r>
          </a:p>
          <a:p>
            <a:pPr lvl="1"/>
            <a:r>
              <a:rPr/>
              <a:t>Using variable labels</a:t>
            </a:r>
          </a:p>
          <a:p>
            <a:pPr lvl="1"/>
            <a:r>
              <a:rPr/>
              <a:t>Printing a small piece of data</a:t>
            </a:r>
          </a:p>
          <a:p>
            <a:pPr lvl="0"/>
            <a:r>
              <a:rPr/>
              <a:t>What’s next</a:t>
            </a:r>
          </a:p>
          <a:p>
            <a:pPr lvl="1"/>
            <a:r>
              <a:rPr/>
              <a:t>Simple statistics</a:t>
            </a:r>
          </a:p>
          <a:p>
            <a:pPr lvl="1"/>
            <a:r>
              <a:rPr/>
              <a:t>Printing row with smallest/largest value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Part05. Calculate simple statistics for ht;</a:t>
            </a:r>
          </a:p>
        </p:txBody>
      </p:sp>
      <p:sp>
        <p:nvSpPr>
          <p:cNvPr id="3" name="Content Placeholder 2"/>
          <p:cNvSpPr>
            <a:spLocks noGrp="1"/>
          </p:cNvSpPr>
          <p:nvPr>
            <p:ph idx="1"/>
          </p:nvPr>
        </p:nvSpPr>
        <p:spPr/>
        <p:txBody>
          <a:bodyPr/>
          <a:lstStyle/>
          <a:p>
            <a:pPr lvl="0" indent="0">
              <a:buNone/>
            </a:pPr>
            <a:r>
              <a:rPr>
                <a:latin typeface="Courier"/>
              </a:rPr>
              <a:t>
proc means
    n mean std min max
    data=intro.fat;
  var ht;
  title1 "Descriptive statistics for ht";
  title2 "Notice the unusual minimum";
run;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Part05. Calculate simple statistics for ht;</a:t>
            </a:r>
          </a:p>
        </p:txBody>
      </p:sp>
      <p:sp>
        <p:nvSpPr>
          <p:cNvPr id="3" name="Content Placeholder 2"/>
          <p:cNvSpPr>
            <a:spLocks noGrp="1"/>
          </p:cNvSpPr>
          <p:nvPr>
            <p:ph idx="1"/>
          </p:nvPr>
        </p:nvSpPr>
        <p:spPr/>
        <p:txBody>
          <a:bodyPr/>
          <a:lstStyle/>
          <a:p>
            <a:pPr lvl="0" indent="0">
              <a:buNone/>
            </a:pPr>
            <a:r>
              <a:rPr>
                <a:latin typeface="Courier"/>
              </a:rPr>
              <a:t>
Notes05. The means procedure will produce
descriptive statistics for your data. By default,
it will produce the count of non-missing values,
the mean, the standard deviation, and the minimum
and maximum values, but I am listing them
explicitly here, just for show.
The data option tells SAS which data set you want
descriptive statistics on, and the var statement
tells SAS which variable(s) you want descriptive
statistics on.;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Review definitions</a:t>
            </a:r>
          </a:p>
        </p:txBody>
      </p:sp>
      <p:sp>
        <p:nvSpPr>
          <p:cNvPr id="3" name="Content Placeholder 2"/>
          <p:cNvSpPr>
            <a:spLocks noGrp="1"/>
          </p:cNvSpPr>
          <p:nvPr>
            <p:ph idx="1"/>
          </p:nvPr>
        </p:nvSpPr>
        <p:spPr/>
        <p:txBody>
          <a:bodyPr/>
          <a:lstStyle/>
          <a:p>
            <a:pPr lvl="0"/>
            <a:r>
              <a:rPr/>
              <a:t>Categorical</a:t>
            </a:r>
          </a:p>
          <a:p>
            <a:pPr lvl="1"/>
            <a:r>
              <a:rPr/>
              <a:t>Small number of possible values</a:t>
            </a:r>
          </a:p>
          <a:p>
            <a:pPr lvl="1"/>
            <a:r>
              <a:rPr/>
              <a:t>Each value associated with a category</a:t>
            </a:r>
          </a:p>
          <a:p>
            <a:pPr lvl="0"/>
            <a:r>
              <a:rPr/>
              <a:t>Continuous</a:t>
            </a:r>
          </a:p>
          <a:p>
            <a:pPr lvl="1"/>
            <a:r>
              <a:rPr/>
              <a:t>Large number of possible values</a:t>
            </a:r>
          </a:p>
          <a:p>
            <a:pPr lvl="1"/>
            <a:r>
              <a:rPr/>
              <a:t>Potentially any value in an interval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Part05. Calculate simple statistics for ht;</a:t>
            </a:r>
          </a:p>
        </p:txBody>
      </p:sp>
      <p:pic>
        <p:nvPicPr>
          <p:cNvPr descr="fig:  ../images/5507-02-simon-continuous-variables_02.png" id="0" name="Picture 1"/>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SAS output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Part06. Look at smallest value;</a:t>
            </a:r>
          </a:p>
        </p:txBody>
      </p:sp>
      <p:sp>
        <p:nvSpPr>
          <p:cNvPr id="3" name="Content Placeholder 2"/>
          <p:cNvSpPr>
            <a:spLocks noGrp="1"/>
          </p:cNvSpPr>
          <p:nvPr>
            <p:ph idx="1"/>
          </p:nvPr>
        </p:nvSpPr>
        <p:spPr/>
        <p:txBody>
          <a:bodyPr/>
          <a:lstStyle/>
          <a:p>
            <a:pPr lvl="0" indent="0">
              <a:buNone/>
            </a:pPr>
            <a:r>
              <a:rPr>
                <a:latin typeface="Courier"/>
              </a:rPr>
              <a:t>
proc sort
    data=intro.fat;
  by ht;
run;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Part06. Look at smallest value;</a:t>
            </a:r>
          </a:p>
        </p:txBody>
      </p:sp>
      <p:sp>
        <p:nvSpPr>
          <p:cNvPr id="3" name="Content Placeholder 2"/>
          <p:cNvSpPr>
            <a:spLocks noGrp="1"/>
          </p:cNvSpPr>
          <p:nvPr>
            <p:ph idx="1"/>
          </p:nvPr>
        </p:nvSpPr>
        <p:spPr/>
        <p:txBody>
          <a:bodyPr/>
          <a:lstStyle/>
          <a:p>
            <a:pPr lvl="0" indent="0">
              <a:buNone/>
            </a:pPr>
            <a:r>
              <a:rPr>
                <a:latin typeface="Courier"/>
              </a:rPr>
              <a:t>
proc print
    data=intro.fat(obs=1);
  title1 "The row with the smallest ht";
  title2 "Note the inconsistency with wt";
run;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Part06. Look at smallest value;</a:t>
            </a:r>
          </a:p>
        </p:txBody>
      </p:sp>
      <p:sp>
        <p:nvSpPr>
          <p:cNvPr id="3" name="Content Placeholder 2"/>
          <p:cNvSpPr>
            <a:spLocks noGrp="1"/>
          </p:cNvSpPr>
          <p:nvPr>
            <p:ph idx="1"/>
          </p:nvPr>
        </p:nvSpPr>
        <p:spPr/>
        <p:txBody>
          <a:bodyPr/>
          <a:lstStyle/>
          <a:p>
            <a:pPr lvl="0" indent="0">
              <a:buNone/>
            </a:pPr>
            <a:r>
              <a:rPr>
                <a:latin typeface="Courier"/>
              </a:rPr>
              <a:t>
Notes06. First, let's look at this value in the
context of the other values in this row of data.
You do this by sorting the data so that the
shortest subject becomes the first row of the
data and the tallest subject becomes the last.
Then print just the very first row of your data.
Warning: be careful about sorting your data if
you can't get the data easily back to the
original order. It might be okay, but there are
times when you'd like your data all the way back
and that means data in the original order. This
data set has a case variable that you can resort
by in order to get back ot the original order.
If you don't have a case variable, store the
sorted data in a separate location: something
along the lines of proc sort data=x out=y.;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Part06. Look at smallest value;</a:t>
            </a:r>
          </a:p>
        </p:txBody>
      </p:sp>
      <p:pic>
        <p:nvPicPr>
          <p:cNvPr descr="fig:  ../images/5507-02-simon-continuous-variables_03.png" id="0" name="Picture 1"/>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SAS output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Part07. Look at the largest value;</a:t>
            </a:r>
          </a:p>
        </p:txBody>
      </p:sp>
      <p:sp>
        <p:nvSpPr>
          <p:cNvPr id="3" name="Content Placeholder 2"/>
          <p:cNvSpPr>
            <a:spLocks noGrp="1"/>
          </p:cNvSpPr>
          <p:nvPr>
            <p:ph idx="1"/>
          </p:nvPr>
        </p:nvSpPr>
        <p:spPr/>
        <p:txBody>
          <a:bodyPr/>
          <a:lstStyle/>
          <a:p>
            <a:pPr lvl="0" indent="0">
              <a:buNone/>
            </a:pPr>
            <a:r>
              <a:rPr>
                <a:latin typeface="Courier"/>
              </a:rPr>
              <a:t>
proc sort
    data=intro.fat;
  by descending ht;
run;
</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Part07. Look at the largest value;</a:t>
            </a:r>
          </a:p>
        </p:txBody>
      </p:sp>
      <p:sp>
        <p:nvSpPr>
          <p:cNvPr id="3" name="Content Placeholder 2"/>
          <p:cNvSpPr>
            <a:spLocks noGrp="1"/>
          </p:cNvSpPr>
          <p:nvPr>
            <p:ph idx="1"/>
          </p:nvPr>
        </p:nvSpPr>
        <p:spPr/>
        <p:txBody>
          <a:bodyPr/>
          <a:lstStyle/>
          <a:p>
            <a:pPr lvl="0" indent="0">
              <a:buNone/>
            </a:pPr>
            <a:r>
              <a:rPr>
                <a:latin typeface="Courier"/>
              </a:rPr>
              <a:t>
proc print
    data=intro.fat(obs=1);
  title1 "The row with the largest ht";
  title2 "This seems quite normal to me";
run;
</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Part07. Look at the largest value;</a:t>
            </a:r>
          </a:p>
        </p:txBody>
      </p:sp>
      <p:sp>
        <p:nvSpPr>
          <p:cNvPr id="3" name="Content Placeholder 2"/>
          <p:cNvSpPr>
            <a:spLocks noGrp="1"/>
          </p:cNvSpPr>
          <p:nvPr>
            <p:ph idx="1"/>
          </p:nvPr>
        </p:nvSpPr>
        <p:spPr/>
        <p:txBody>
          <a:bodyPr/>
          <a:lstStyle/>
          <a:p>
            <a:pPr lvl="0" indent="0">
              <a:buNone/>
            </a:pPr>
            <a:r>
              <a:rPr>
                <a:latin typeface="Courier"/>
              </a:rPr>
              <a:t>
Notes07. Just for the sake of completeness,
let's look at the row of data with the largest
height value. Add the keyword desc to sort the
data in reverse order.;
</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Part07. Look at the largest value;</a:t>
            </a:r>
          </a:p>
        </p:txBody>
      </p:sp>
      <p:pic>
        <p:nvPicPr>
          <p:cNvPr descr="fig:  ../images/5507-02-simon-continuous-variables_04.png" id="0" name="Picture 1"/>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SAS output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have you learned so far</a:t>
            </a:r>
          </a:p>
          <a:p>
            <a:pPr lvl="1"/>
            <a:r>
              <a:rPr/>
              <a:t>Simple statistics</a:t>
            </a:r>
          </a:p>
          <a:p>
            <a:pPr lvl="1"/>
            <a:r>
              <a:rPr/>
              <a:t>Printing row with smallest/largest value</a:t>
            </a:r>
          </a:p>
          <a:p>
            <a:pPr lvl="0"/>
            <a:r>
              <a:rPr/>
              <a:t>What’s next</a:t>
            </a:r>
          </a:p>
          <a:p>
            <a:pPr lvl="1"/>
            <a:r>
              <a:rPr/>
              <a:t>Handling outliers</a:t>
            </a:r>
          </a:p>
          <a:p>
            <a:pPr lvl="1"/>
            <a:r>
              <a:rPr/>
              <a:t>Missing values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Semicolons are important</a:t>
            </a:r>
          </a:p>
        </p:txBody>
      </p:sp>
      <p:sp>
        <p:nvSpPr>
          <p:cNvPr id="3" name="Content Placeholder 2"/>
          <p:cNvSpPr>
            <a:spLocks noGrp="1"/>
          </p:cNvSpPr>
          <p:nvPr>
            <p:ph idx="1"/>
          </p:nvPr>
        </p:nvSpPr>
        <p:spPr/>
        <p:txBody>
          <a:bodyPr/>
          <a:lstStyle/>
          <a:p>
            <a:pPr lvl="0"/>
            <a:r>
              <a:rPr/>
              <a:t>Ends every SAS statement</a:t>
            </a:r>
          </a:p>
          <a:p>
            <a:pPr lvl="0"/>
            <a:r>
              <a:rPr/>
              <a:t>Easy to forget</a:t>
            </a:r>
          </a:p>
          <a:p>
            <a:pPr lvl="0"/>
            <a:r>
              <a:rPr/>
              <a:t>Use this to your advantage</a:t>
            </a:r>
          </a:p>
          <a:p>
            <a:pPr lvl="1"/>
            <a:r>
              <a:rPr/>
              <a:t>Several short lines</a:t>
            </a:r>
          </a:p>
          <a:p>
            <a:pPr lvl="1"/>
            <a:r>
              <a:rPr/>
              <a:t>Indent continuations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Part08. Removing the entire row;</a:t>
            </a:r>
          </a:p>
        </p:txBody>
      </p:sp>
      <p:sp>
        <p:nvSpPr>
          <p:cNvPr id="3" name="Content Placeholder 2"/>
          <p:cNvSpPr>
            <a:spLocks noGrp="1"/>
          </p:cNvSpPr>
          <p:nvPr>
            <p:ph idx="1"/>
          </p:nvPr>
        </p:nvSpPr>
        <p:spPr/>
        <p:txBody>
          <a:bodyPr/>
          <a:lstStyle/>
          <a:p>
            <a:pPr lvl="0" indent="0">
              <a:buNone/>
            </a:pPr>
            <a:r>
              <a:rPr>
                <a:latin typeface="Courier"/>
              </a:rPr>
              <a:t>
data intro.fat1;
  set intro.fat;
  if ht &gt; 29.5;
run;
</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Part08. Removing the entire row;</a:t>
            </a:r>
          </a:p>
        </p:txBody>
      </p:sp>
      <p:sp>
        <p:nvSpPr>
          <p:cNvPr id="3" name="Content Placeholder 2"/>
          <p:cNvSpPr>
            <a:spLocks noGrp="1"/>
          </p:cNvSpPr>
          <p:nvPr>
            <p:ph idx="1"/>
          </p:nvPr>
        </p:nvSpPr>
        <p:spPr/>
        <p:txBody>
          <a:bodyPr/>
          <a:lstStyle/>
          <a:p>
            <a:pPr lvl="0" indent="0">
              <a:buNone/>
            </a:pPr>
            <a:r>
              <a:rPr>
                <a:latin typeface="Courier"/>
              </a:rPr>
              <a:t>
Notes08. This code removes the entire row of
data. Notice that I store the modified data under
a new name. That way, if I regret tossing the
entire row out, I can easily revert to the
original data.;
</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Part09. Converting the outlier to a missing value;</a:t>
            </a:r>
          </a:p>
        </p:txBody>
      </p:sp>
      <p:sp>
        <p:nvSpPr>
          <p:cNvPr id="3" name="Content Placeholder 2"/>
          <p:cNvSpPr>
            <a:spLocks noGrp="1"/>
          </p:cNvSpPr>
          <p:nvPr>
            <p:ph idx="1"/>
          </p:nvPr>
        </p:nvSpPr>
        <p:spPr/>
        <p:txBody>
          <a:bodyPr/>
          <a:lstStyle/>
          <a:p>
            <a:pPr lvl="0" indent="0">
              <a:buNone/>
            </a:pPr>
            <a:r>
              <a:rPr>
                <a:latin typeface="Courier"/>
              </a:rPr>
              <a:t>
data intro.fat2;
  set intro.fat;
  if ht=29.5 then ht=.;
run;
</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Part09. Converting the outlier to a missing value;</a:t>
            </a:r>
          </a:p>
        </p:txBody>
      </p:sp>
      <p:sp>
        <p:nvSpPr>
          <p:cNvPr id="3" name="Content Placeholder 2"/>
          <p:cNvSpPr>
            <a:spLocks noGrp="1"/>
          </p:cNvSpPr>
          <p:nvPr>
            <p:ph idx="1"/>
          </p:nvPr>
        </p:nvSpPr>
        <p:spPr/>
        <p:txBody>
          <a:bodyPr/>
          <a:lstStyle/>
          <a:p>
            <a:pPr lvl="0" indent="0">
              <a:buNone/>
            </a:pPr>
            <a:r>
              <a:rPr>
                <a:latin typeface="Courier"/>
              </a:rPr>
              <a:t>
Notes09. This code converts the height to a
missing value, but keeps the original data.
There is no one method that is preferred in
this setting. If you encounter an unusual value,
you should discuss it with your research team,
investigate the original data sources, if
possible, and review any procedures for handling
unusual data values that might be specified in
your research protocol.
Your data set may arrive with missing values in
it already. Data might be designated as missing
for a variety of reasons (lab result lost, value
below the limit of detection, patient refused to
answer this question) and how you handle missing
values is way beyond the scope of this class.
Just remember to tread cautiously around missing
values as they are a minefield.
Notice that I store the revised data sets with
the row removed and with the 29.5 replaced by a
missing value in different data frames. This is
good programming practice. If you ever have to
make a destructive change to your data set (a
change that wipes out one or more values or a
change that is difficult to undo), it is good
form to store the new results in a fresh spot.
That way, if you get cold feet, you can easily
backtrack.
We'll use the data set with the 29.5 changed to a
missing value for all of the remaining analyses
of this data set.;
</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Part10. Faulty approach for filtering out negative values;</a:t>
            </a:r>
          </a:p>
        </p:txBody>
      </p:sp>
      <p:sp>
        <p:nvSpPr>
          <p:cNvPr id="3" name="Content Placeholder 2"/>
          <p:cNvSpPr>
            <a:spLocks noGrp="1"/>
          </p:cNvSpPr>
          <p:nvPr>
            <p:ph idx="1"/>
          </p:nvPr>
        </p:nvSpPr>
        <p:spPr/>
        <p:txBody>
          <a:bodyPr/>
          <a:lstStyle/>
          <a:p>
            <a:pPr lvl="0" indent="0">
              <a:buNone/>
            </a:pPr>
            <a:r>
              <a:rPr>
                <a:latin typeface="Courier"/>
              </a:rPr>
              <a:t>
proc print
    data=intro.fat2;
  where ht &lt; 0;
  title1 "ht &lt; 0 will include ht = .";
run;
</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Part10. Faulty approach for filtering out negative values;</a:t>
            </a:r>
          </a:p>
        </p:txBody>
      </p:sp>
      <p:sp>
        <p:nvSpPr>
          <p:cNvPr id="3" name="Content Placeholder 2"/>
          <p:cNvSpPr>
            <a:spLocks noGrp="1"/>
          </p:cNvSpPr>
          <p:nvPr>
            <p:ph idx="1"/>
          </p:nvPr>
        </p:nvSpPr>
        <p:spPr/>
        <p:txBody>
          <a:bodyPr/>
          <a:lstStyle/>
          <a:p>
            <a:pPr lvl="0" indent="0">
              <a:buNone/>
            </a:pPr>
            <a:r>
              <a:rPr>
                <a:latin typeface="Courier"/>
              </a:rPr>
              <a:t>
Notes10. Here's an important thing to remember
about missing values. SAS stores missing value
codes as the most extreme legal negative number.
This can sometimes lead to surprising and
misleading results.
Every procedure in SAS has its own default
approach to missing values and often provides you
with one or more alternatives. You have to review
this carefully for each and every statistical
procedure that you run. If you do data
manipulations involving missing values, you have
to make sure that the result correctly reflects
what you want.;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Part10. Faulty approach for filtering out negative values;</a:t>
            </a:r>
          </a:p>
        </p:txBody>
      </p:sp>
      <p:pic>
        <p:nvPicPr>
          <p:cNvPr descr="fig:  ../images/5507-02-simon-continuous-variables_05.png" id="0" name="Picture 1"/>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SAS output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proper way to search for negative ht values</a:t>
            </a:r>
          </a:p>
        </p:txBody>
      </p:sp>
      <p:sp>
        <p:nvSpPr>
          <p:cNvPr id="3" name="Content Placeholder 2"/>
          <p:cNvSpPr>
            <a:spLocks noGrp="1"/>
          </p:cNvSpPr>
          <p:nvPr>
            <p:ph idx="1"/>
          </p:nvPr>
        </p:nvSpPr>
        <p:spPr/>
        <p:txBody>
          <a:bodyPr/>
          <a:lstStyle/>
          <a:p>
            <a:pPr lvl="0" indent="0">
              <a:buNone/>
            </a:pPr>
            <a:r>
              <a:rPr>
                <a:latin typeface="Courier"/>
              </a:rPr>
              <a:t>where (ht &lt; 0) &amp; (ht ~= .) </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Part11. Counting missing values;</a:t>
            </a:r>
          </a:p>
        </p:txBody>
      </p:sp>
      <p:sp>
        <p:nvSpPr>
          <p:cNvPr id="3" name="Content Placeholder 2"/>
          <p:cNvSpPr>
            <a:spLocks noGrp="1"/>
          </p:cNvSpPr>
          <p:nvPr>
            <p:ph idx="1"/>
          </p:nvPr>
        </p:nvSpPr>
        <p:spPr/>
        <p:txBody>
          <a:bodyPr/>
          <a:lstStyle/>
          <a:p>
            <a:pPr lvl="0" indent="0">
              <a:buNone/>
            </a:pPr>
            <a:r>
              <a:rPr>
                <a:latin typeface="Courier"/>
              </a:rPr>
              <a:t>
proc means
    n nmiss mean std min max
    data=intro.fat2;
  var ht;
  title "Using the nmiss statistic";
run;
</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Part11. Counting missing values;</a:t>
            </a:r>
          </a:p>
        </p:txBody>
      </p:sp>
      <p:sp>
        <p:nvSpPr>
          <p:cNvPr id="3" name="Content Placeholder 2"/>
          <p:cNvSpPr>
            <a:spLocks noGrp="1"/>
          </p:cNvSpPr>
          <p:nvPr>
            <p:ph idx="1"/>
          </p:nvPr>
        </p:nvSpPr>
        <p:spPr/>
        <p:txBody>
          <a:bodyPr/>
          <a:lstStyle/>
          <a:p>
            <a:pPr lvl="0" indent="0">
              <a:buNone/>
            </a:pPr>
            <a:r>
              <a:rPr>
                <a:latin typeface="Courier"/>
              </a:rPr>
              <a:t>
Notes11. If you are concerned at all about
missing values (and you should be), ask for the
number of missing values in proc means using
nmiss.;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of stretching statement across multiple lines.</a:t>
            </a:r>
          </a:p>
        </p:txBody>
      </p:sp>
      <p:sp>
        <p:nvSpPr>
          <p:cNvPr id="3" name="Content Placeholder 2"/>
          <p:cNvSpPr>
            <a:spLocks noGrp="1"/>
          </p:cNvSpPr>
          <p:nvPr>
            <p:ph idx="1"/>
          </p:nvPr>
        </p:nvSpPr>
        <p:spPr/>
        <p:txBody>
          <a:bodyPr/>
          <a:lstStyle/>
          <a:p>
            <a:pPr lvl="0" indent="0" marL="0">
              <a:buNone/>
            </a:pPr>
            <a:r>
              <a:rPr/>
              <a:t>One long line</a:t>
            </a:r>
          </a:p>
          <a:p>
            <a:pPr lvl="0" indent="0">
              <a:buNone/>
            </a:pPr>
            <a:r>
              <a:rPr>
                <a:latin typeface="Courier"/>
              </a:rPr>
              <a:t>statement option1 option2 option3 option4;</a:t>
            </a:r>
          </a:p>
          <a:p>
            <a:pPr lvl="0" indent="0" marL="0">
              <a:buNone/>
            </a:pPr>
            <a:r>
              <a:rPr/>
              <a:t>versus several short lines.</a:t>
            </a:r>
          </a:p>
          <a:p>
            <a:pPr lvl="0" indent="0">
              <a:buNone/>
            </a:pPr>
            <a:r>
              <a:rPr>
                <a:latin typeface="Courier"/>
              </a:rPr>
              <a:t>statement
  option1
  option2
  option3
  option4;</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Part11. Counting missing values;</a:t>
            </a:r>
          </a:p>
        </p:txBody>
      </p:sp>
      <p:pic>
        <p:nvPicPr>
          <p:cNvPr descr="fig:  ../images/5507-02-simon-continuous-variables_06.png" id="0" name="Picture 1"/>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SAS output</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#4</a:t>
            </a:r>
          </a:p>
        </p:txBody>
      </p:sp>
      <p:sp>
        <p:nvSpPr>
          <p:cNvPr id="3" name="Content Placeholder 2"/>
          <p:cNvSpPr>
            <a:spLocks noGrp="1"/>
          </p:cNvSpPr>
          <p:nvPr>
            <p:ph idx="1"/>
          </p:nvPr>
        </p:nvSpPr>
        <p:spPr/>
        <p:txBody>
          <a:bodyPr/>
          <a:lstStyle/>
          <a:p>
            <a:pPr lvl="0"/>
            <a:r>
              <a:rPr/>
              <a:t>What have you learned</a:t>
            </a:r>
          </a:p>
          <a:p>
            <a:pPr lvl="1"/>
            <a:r>
              <a:rPr/>
              <a:t>Missing values</a:t>
            </a:r>
          </a:p>
          <a:p>
            <a:pPr lvl="0"/>
            <a:r>
              <a:rPr/>
              <a:t>What’s next</a:t>
            </a:r>
          </a:p>
          <a:p>
            <a:pPr lvl="1"/>
            <a:r>
              <a:rPr/>
              <a:t>Simple transformations</a:t>
            </a:r>
          </a:p>
          <a:p>
            <a:pPr lvl="1"/>
            <a:r>
              <a:rPr/>
              <a:t>Histograms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Part12. Simple transformations;</a:t>
            </a:r>
          </a:p>
        </p:txBody>
      </p:sp>
      <p:sp>
        <p:nvSpPr>
          <p:cNvPr id="3" name="Content Placeholder 2"/>
          <p:cNvSpPr>
            <a:spLocks noGrp="1"/>
          </p:cNvSpPr>
          <p:nvPr>
            <p:ph idx="1"/>
          </p:nvPr>
        </p:nvSpPr>
        <p:spPr/>
        <p:txBody>
          <a:bodyPr/>
          <a:lstStyle/>
          <a:p>
            <a:pPr lvl="0" indent="0">
              <a:buNone/>
            </a:pPr>
            <a:r>
              <a:rPr>
                <a:latin typeface="Courier"/>
              </a:rPr>
              <a:t>
data converted_units;
  set intro.fat2;
  ht_cm = ht * 2.54;
  wt_kg = wt / 2.2;
run;
</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Part12. Simple transformations;</a:t>
            </a:r>
          </a:p>
        </p:txBody>
      </p:sp>
      <p:sp>
        <p:nvSpPr>
          <p:cNvPr id="3" name="Content Placeholder 2"/>
          <p:cNvSpPr>
            <a:spLocks noGrp="1"/>
          </p:cNvSpPr>
          <p:nvPr>
            <p:ph idx="1"/>
          </p:nvPr>
        </p:nvSpPr>
        <p:spPr/>
        <p:txBody>
          <a:bodyPr/>
          <a:lstStyle/>
          <a:p>
            <a:pPr lvl="0" indent="0">
              <a:buNone/>
            </a:pPr>
            <a:r>
              <a:rPr>
                <a:latin typeface="Courier"/>
              </a:rPr>
              <a:t>
proc print
    data=converted_units(obs=10);
  var ht ht_cm wt wt_kg;
  title1 "Original and converted units";
run;
</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Part12. Simple transformations;</a:t>
            </a:r>
          </a:p>
        </p:txBody>
      </p:sp>
      <p:sp>
        <p:nvSpPr>
          <p:cNvPr id="3" name="Content Placeholder 2"/>
          <p:cNvSpPr>
            <a:spLocks noGrp="1"/>
          </p:cNvSpPr>
          <p:nvPr>
            <p:ph idx="1"/>
          </p:nvPr>
        </p:nvSpPr>
        <p:spPr/>
        <p:txBody>
          <a:bodyPr/>
          <a:lstStyle/>
          <a:p>
            <a:pPr lvl="0" indent="0">
              <a:buNone/>
            </a:pPr>
            <a:r>
              <a:rPr>
                <a:latin typeface="Courier"/>
              </a:rPr>
              <a:t>
Notes12. You can do simple transformations like
unit conversions in SAS. Create a new dataset
with the data statement. Use the set command to
tell SAS that you plan to use and modify an
existing dataset.
The conversions done here will turn height and
weight into centimeters and kilograms,
respectively.;
</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Part12. Simple transformations;</a:t>
            </a:r>
          </a:p>
        </p:txBody>
      </p:sp>
      <p:pic>
        <p:nvPicPr>
          <p:cNvPr descr="fig:  ../images/5507-02-simon-continuous-variables_07.png" id="0" name="Picture 1"/>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SAS output</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Part13. Display a histogram;</a:t>
            </a:r>
          </a:p>
        </p:txBody>
      </p:sp>
      <p:sp>
        <p:nvSpPr>
          <p:cNvPr id="3" name="Content Placeholder 2"/>
          <p:cNvSpPr>
            <a:spLocks noGrp="1"/>
          </p:cNvSpPr>
          <p:nvPr>
            <p:ph idx="1"/>
          </p:nvPr>
        </p:nvSpPr>
        <p:spPr/>
        <p:txBody>
          <a:bodyPr/>
          <a:lstStyle/>
          <a:p>
            <a:pPr lvl="0" indent="0">
              <a:buNone/>
            </a:pPr>
            <a:r>
              <a:rPr>
                <a:latin typeface="Courier"/>
              </a:rPr>
              <a:t>
proc sgplot
    data=intro.fat2;
  histogram ht;
  title "Histogram with default bins";
run;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Part13. Display a histogram;</a:t>
            </a:r>
          </a:p>
        </p:txBody>
      </p:sp>
      <p:sp>
        <p:nvSpPr>
          <p:cNvPr id="3" name="Content Placeholder 2"/>
          <p:cNvSpPr>
            <a:spLocks noGrp="1"/>
          </p:cNvSpPr>
          <p:nvPr>
            <p:ph idx="1"/>
          </p:nvPr>
        </p:nvSpPr>
        <p:spPr/>
        <p:txBody>
          <a:bodyPr/>
          <a:lstStyle/>
          <a:p>
            <a:pPr lvl="0" indent="0">
              <a:buNone/>
            </a:pPr>
            <a:r>
              <a:rPr>
                <a:latin typeface="Courier"/>
              </a:rPr>
              <a:t>
Notes13. Here's the code to create a histogram
with the default option. Generally, it is wise to
modify the defaults for any graphic image.;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Part13. Display a histogram;</a:t>
            </a:r>
          </a:p>
        </p:txBody>
      </p:sp>
      <p:pic>
        <p:nvPicPr>
          <p:cNvPr descr="fig:  ../images/5507-02-simon-continuous-variables_08.png" id="0" name="Picture 1"/>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SAS output</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Part14. Revised histogram with narrow bins;</a:t>
            </a:r>
          </a:p>
        </p:txBody>
      </p:sp>
      <p:sp>
        <p:nvSpPr>
          <p:cNvPr id="3" name="Content Placeholder 2"/>
          <p:cNvSpPr>
            <a:spLocks noGrp="1"/>
          </p:cNvSpPr>
          <p:nvPr>
            <p:ph idx="1"/>
          </p:nvPr>
        </p:nvSpPr>
        <p:spPr/>
        <p:txBody>
          <a:bodyPr/>
          <a:lstStyle/>
          <a:p>
            <a:pPr lvl="0" indent="0">
              <a:buNone/>
            </a:pPr>
            <a:r>
              <a:rPr>
                <a:latin typeface="Courier"/>
              </a:rPr>
              <a:t>
proc sgplot
    data=intro.fat2;
  histogram ht / binstart=60 binwidth=1;
  title "Histogram with narrow bins";
run;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Part00. Documentation header;</a:t>
            </a:r>
          </a:p>
        </p:txBody>
      </p:sp>
      <p:sp>
        <p:nvSpPr>
          <p:cNvPr id="3" name="Content Placeholder 2"/>
          <p:cNvSpPr>
            <a:spLocks noGrp="1"/>
          </p:cNvSpPr>
          <p:nvPr>
            <p:ph idx="1"/>
          </p:nvPr>
        </p:nvSpPr>
        <p:spPr/>
        <p:txBody>
          <a:bodyPr/>
          <a:lstStyle/>
          <a:p>
            <a:pPr lvl="0" indent="0">
              <a:buNone/>
            </a:pPr>
            <a:r>
              <a:rPr>
                <a:latin typeface="Courier"/>
              </a:rPr>
              <a:t>
* 5507-02-simon-continuous-variables.sas
* author: Steve Simon
* date: created 2021-05-30
* purpose: to work with continuous variables
* license: public domain;
options papersize=(6 4);
</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Part14. Revised histogram with narrow bins;</a:t>
            </a:r>
          </a:p>
        </p:txBody>
      </p:sp>
      <p:sp>
        <p:nvSpPr>
          <p:cNvPr id="3" name="Content Placeholder 2"/>
          <p:cNvSpPr>
            <a:spLocks noGrp="1"/>
          </p:cNvSpPr>
          <p:nvPr>
            <p:ph idx="1"/>
          </p:nvPr>
        </p:nvSpPr>
        <p:spPr/>
        <p:txBody>
          <a:bodyPr/>
          <a:lstStyle/>
          <a:p>
            <a:pPr lvl="0" indent="0">
              <a:buNone/>
            </a:pPr>
            <a:r>
              <a:rPr>
                <a:latin typeface="Courier"/>
              </a:rPr>
              <a:t>
Notes14. Here's the code to create a histogram
with many bars. The first bar is centered at 60,
and each bin has a width of 1 inch (plus or minus
0.5 inches);
</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Part14. Revised histogram with narrow bins;</a:t>
            </a:r>
          </a:p>
        </p:txBody>
      </p:sp>
      <p:pic>
        <p:nvPicPr>
          <p:cNvPr descr="fig:  ../images/5507-02-simon-continuous-variables_09.png" id="0" name="Picture 1"/>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SAS output</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Part15. Revised histogram with wide bins;</a:t>
            </a:r>
          </a:p>
        </p:txBody>
      </p:sp>
      <p:sp>
        <p:nvSpPr>
          <p:cNvPr id="3" name="Content Placeholder 2"/>
          <p:cNvSpPr>
            <a:spLocks noGrp="1"/>
          </p:cNvSpPr>
          <p:nvPr>
            <p:ph idx="1"/>
          </p:nvPr>
        </p:nvSpPr>
        <p:spPr/>
        <p:txBody>
          <a:bodyPr/>
          <a:lstStyle/>
          <a:p>
            <a:pPr lvl="0" indent="0">
              <a:buNone/>
            </a:pPr>
            <a:r>
              <a:rPr>
                <a:latin typeface="Courier"/>
              </a:rPr>
              <a:t>
proc sgplot
    data=intro.fat2;
  histogram ht / binstart=60 binwidth=5;
  title "Histogram with wide bins";
run;
</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Part15. Revised histogram with wide bins;</a:t>
            </a:r>
          </a:p>
        </p:txBody>
      </p:sp>
      <p:sp>
        <p:nvSpPr>
          <p:cNvPr id="3" name="Content Placeholder 2"/>
          <p:cNvSpPr>
            <a:spLocks noGrp="1"/>
          </p:cNvSpPr>
          <p:nvPr>
            <p:ph idx="1"/>
          </p:nvPr>
        </p:nvSpPr>
        <p:spPr/>
        <p:txBody>
          <a:bodyPr/>
          <a:lstStyle/>
          <a:p>
            <a:pPr lvl="0" indent="0">
              <a:buNone/>
            </a:pPr>
            <a:r>
              <a:rPr>
                <a:latin typeface="Courier"/>
              </a:rPr>
              <a:t>
Notes15. Here's the code to create a histogram
with few bars. The first bar is again centered at
60, but now each bin has a width of 5 inches
(plus or minus 2.5 inches).;
</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Part15. Revised histogram with wide bins;</a:t>
            </a:r>
          </a:p>
        </p:txBody>
      </p:sp>
      <p:pic>
        <p:nvPicPr>
          <p:cNvPr descr="fig:  ../images/5507-02-simon-continuous-variables_10.png" id="0" name="Picture 1"/>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SAS output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#5</a:t>
            </a:r>
          </a:p>
        </p:txBody>
      </p:sp>
      <p:sp>
        <p:nvSpPr>
          <p:cNvPr id="3" name="Content Placeholder 2"/>
          <p:cNvSpPr>
            <a:spLocks noGrp="1"/>
          </p:cNvSpPr>
          <p:nvPr>
            <p:ph idx="1"/>
          </p:nvPr>
        </p:nvSpPr>
        <p:spPr/>
        <p:txBody>
          <a:bodyPr/>
          <a:lstStyle/>
          <a:p>
            <a:pPr lvl="0"/>
            <a:r>
              <a:rPr/>
              <a:t>What have you learned</a:t>
            </a:r>
          </a:p>
          <a:p>
            <a:pPr lvl="1"/>
            <a:r>
              <a:rPr/>
              <a:t>Simple transformations</a:t>
            </a:r>
          </a:p>
          <a:p>
            <a:pPr lvl="1"/>
            <a:r>
              <a:rPr/>
              <a:t>Histograms</a:t>
            </a:r>
          </a:p>
          <a:p>
            <a:pPr lvl="0"/>
            <a:r>
              <a:rPr/>
              <a:t>What’s next</a:t>
            </a:r>
          </a:p>
          <a:p>
            <a:pPr lvl="1"/>
            <a:r>
              <a:rPr/>
              <a:t>Correlations</a:t>
            </a:r>
          </a:p>
          <a:p>
            <a:pPr lvl="1"/>
            <a:r>
              <a:rPr/>
              <a:t>Scatterplots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Correlations</a:t>
            </a:r>
          </a:p>
        </p:txBody>
      </p:sp>
      <p:sp>
        <p:nvSpPr>
          <p:cNvPr id="3" name="Content Placeholder 2"/>
          <p:cNvSpPr>
            <a:spLocks noGrp="1"/>
          </p:cNvSpPr>
          <p:nvPr>
            <p:ph idx="1"/>
          </p:nvPr>
        </p:nvSpPr>
        <p:spPr/>
        <p:txBody>
          <a:bodyPr/>
          <a:lstStyle/>
          <a:p>
            <a:pPr lvl="0"/>
            <a:r>
              <a:rPr/>
              <a:t>Informal interpretation</a:t>
            </a:r>
          </a:p>
          <a:p>
            <a:pPr lvl="1"/>
            <a:r>
              <a:rPr/>
              <a:t>between +0.7 and +1.0: strong positive association</a:t>
            </a:r>
          </a:p>
          <a:p>
            <a:pPr lvl="1"/>
            <a:r>
              <a:rPr/>
              <a:t>between +0.3 and +0.7: weak positive association</a:t>
            </a:r>
          </a:p>
          <a:p>
            <a:pPr lvl="1"/>
            <a:r>
              <a:rPr/>
              <a:t>between -0.3 and +0.3: little or no association</a:t>
            </a:r>
          </a:p>
          <a:p>
            <a:pPr lvl="1"/>
            <a:r>
              <a:rPr/>
              <a:t>between -0.3 and -0.7: weak positive association</a:t>
            </a:r>
          </a:p>
          <a:p>
            <a:pPr lvl="1"/>
            <a:r>
              <a:rPr/>
              <a:t>between -0.7 and -1.0: strong negative association</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Part16. Calculate correlations;</a:t>
            </a:r>
          </a:p>
        </p:txBody>
      </p:sp>
      <p:sp>
        <p:nvSpPr>
          <p:cNvPr id="3" name="Content Placeholder 2"/>
          <p:cNvSpPr>
            <a:spLocks noGrp="1"/>
          </p:cNvSpPr>
          <p:nvPr>
            <p:ph idx="1"/>
          </p:nvPr>
        </p:nvSpPr>
        <p:spPr/>
        <p:txBody>
          <a:bodyPr/>
          <a:lstStyle/>
          <a:p>
            <a:pPr lvl="0" indent="0">
              <a:buNone/>
            </a:pPr>
            <a:r>
              <a:rPr>
                <a:latin typeface="Courier"/>
              </a:rPr>
              <a:t>
proc corr
    data=intro.fat2
    noprob nosimple;
  var fat_brozek fat_siri;
  with neck -- wrist;
  title "Correlation matrix";
run;
</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Part16. Calculate correlations;</a:t>
            </a:r>
          </a:p>
        </p:txBody>
      </p:sp>
      <p:sp>
        <p:nvSpPr>
          <p:cNvPr id="3" name="Content Placeholder 2"/>
          <p:cNvSpPr>
            <a:spLocks noGrp="1"/>
          </p:cNvSpPr>
          <p:nvPr>
            <p:ph idx="1"/>
          </p:nvPr>
        </p:nvSpPr>
        <p:spPr/>
        <p:txBody>
          <a:bodyPr/>
          <a:lstStyle/>
          <a:p>
            <a:pPr lvl="0" indent="0">
              <a:buNone/>
            </a:pPr>
            <a:r>
              <a:rPr>
                <a:latin typeface="Courier"/>
              </a:rPr>
              <a:t>
Notes16. Here's the code to compute
correlations.;
</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Part16. Calculate correlations;</a:t>
            </a:r>
          </a:p>
        </p:txBody>
      </p:sp>
      <p:pic>
        <p:nvPicPr>
          <p:cNvPr descr="fig:  ../images/5507-02-simon-continuous-variables_11.png" id="0" name="Picture 1"/>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SAS output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Part00. Documentation header;</a:t>
            </a:r>
          </a:p>
        </p:txBody>
      </p:sp>
      <p:sp>
        <p:nvSpPr>
          <p:cNvPr id="3" name="Content Placeholder 2"/>
          <p:cNvSpPr>
            <a:spLocks noGrp="1"/>
          </p:cNvSpPr>
          <p:nvPr>
            <p:ph idx="1"/>
          </p:nvPr>
        </p:nvSpPr>
        <p:spPr/>
        <p:txBody>
          <a:bodyPr/>
          <a:lstStyle/>
          <a:p>
            <a:pPr lvl="0" indent="0">
              <a:buNone/>
            </a:pPr>
            <a:r>
              <a:rPr>
                <a:latin typeface="Courier"/>
              </a:rPr>
              <a:t>
Notes00 This is the standard documentation header.;
</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Part16. Calculate correlations;</a:t>
            </a:r>
          </a:p>
        </p:txBody>
      </p:sp>
      <p:pic>
        <p:nvPicPr>
          <p:cNvPr descr="fig:  ../images/5507-02-simon-continuous-variables_12.png" id="0" name="Picture 1"/>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SAS output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Part17. Save the correlations in a separate data file.;</a:t>
            </a:r>
          </a:p>
        </p:txBody>
      </p:sp>
      <p:sp>
        <p:nvSpPr>
          <p:cNvPr id="3" name="Content Placeholder 2"/>
          <p:cNvSpPr>
            <a:spLocks noGrp="1"/>
          </p:cNvSpPr>
          <p:nvPr>
            <p:ph idx="1"/>
          </p:nvPr>
        </p:nvSpPr>
        <p:spPr/>
        <p:txBody>
          <a:bodyPr/>
          <a:lstStyle/>
          <a:p>
            <a:pPr lvl="0" indent="0">
              <a:buNone/>
            </a:pPr>
            <a:r>
              <a:rPr>
                <a:latin typeface="Courier"/>
              </a:rPr>
              <a:t>
proc corr
    data=intro.fat2
    noprint
    outp=correlations;
  var fat_brozek fat_siri;
  with neck -- wrist;
run;
proc print
    data=correlations;
  title "Correlation matrix output to a data set";
run;
</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Part17. Save the correlations in a separate data file.;</a:t>
            </a:r>
          </a:p>
        </p:txBody>
      </p:sp>
      <p:sp>
        <p:nvSpPr>
          <p:cNvPr id="3" name="Content Placeholder 2"/>
          <p:cNvSpPr>
            <a:spLocks noGrp="1"/>
          </p:cNvSpPr>
          <p:nvPr>
            <p:ph idx="1"/>
          </p:nvPr>
        </p:nvSpPr>
        <p:spPr/>
        <p:txBody>
          <a:bodyPr/>
          <a:lstStyle/>
          <a:p>
            <a:pPr lvl="0" indent="0">
              <a:buNone/>
            </a:pPr>
            <a:r>
              <a:rPr>
                <a:latin typeface="Courier"/>
              </a:rPr>
              <a:t>
Notes17. You can save the correlations in a
separate data file.;
</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Part17. Save the correlations in a separate data file.;</a:t>
            </a:r>
          </a:p>
        </p:txBody>
      </p:sp>
      <p:pic>
        <p:nvPicPr>
          <p:cNvPr descr="fig:  ../images/5507-02-simon-continuous-variables_13.png" id="0" name="Picture 1"/>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SAS output</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Part17. Save the correlations in a separate data file.;</a:t>
            </a:r>
          </a:p>
        </p:txBody>
      </p:sp>
      <p:pic>
        <p:nvPicPr>
          <p:cNvPr descr="fig:  ../images/5507-02-simon-continuous-variables_14.png" id="0" name="Picture 1"/>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SAS output</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Part18. Modify these correlations.;</a:t>
            </a:r>
          </a:p>
        </p:txBody>
      </p:sp>
      <p:sp>
        <p:nvSpPr>
          <p:cNvPr id="3" name="Content Placeholder 2"/>
          <p:cNvSpPr>
            <a:spLocks noGrp="1"/>
          </p:cNvSpPr>
          <p:nvPr>
            <p:ph idx="1"/>
          </p:nvPr>
        </p:nvSpPr>
        <p:spPr/>
        <p:txBody>
          <a:bodyPr/>
          <a:lstStyle/>
          <a:p>
            <a:pPr lvl="0" indent="0">
              <a:buNone/>
            </a:pPr>
            <a:r>
              <a:rPr>
                <a:latin typeface="Courier"/>
              </a:rPr>
              <a:t>
data correlations;
  set correlations;
  if _type_="CORR";
  drop type;
  fat_brozek=round(100*fat_brozek);
  fat_siri=round(100*fat_siri);
run;
proc sort
    data=correlations;
  by descending fat_brozek;
run;
</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Part18. Modify these correlations.;</a:t>
            </a:r>
          </a:p>
        </p:txBody>
      </p:sp>
      <p:sp>
        <p:nvSpPr>
          <p:cNvPr id="3" name="Content Placeholder 2"/>
          <p:cNvSpPr>
            <a:spLocks noGrp="1"/>
          </p:cNvSpPr>
          <p:nvPr>
            <p:ph idx="1"/>
          </p:nvPr>
        </p:nvSpPr>
        <p:spPr/>
        <p:txBody>
          <a:bodyPr/>
          <a:lstStyle/>
          <a:p>
            <a:pPr lvl="0" indent="0">
              <a:buNone/>
            </a:pPr>
            <a:r>
              <a:rPr>
                <a:latin typeface="Courier"/>
              </a:rPr>
              <a:t>
Notes18. Saving as a data file allows you to
manipulate the individual correlations. Here we
multiply the correlations by 100, round them, and
sort them. This can often simplify the
interpretation of large correlation matrices.
This code does the reordering and printing;
</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Part19. Print the modified correlations.;</a:t>
            </a:r>
          </a:p>
        </p:txBody>
      </p:sp>
      <p:sp>
        <p:nvSpPr>
          <p:cNvPr id="3" name="Content Placeholder 2"/>
          <p:cNvSpPr>
            <a:spLocks noGrp="1"/>
          </p:cNvSpPr>
          <p:nvPr>
            <p:ph idx="1"/>
          </p:nvPr>
        </p:nvSpPr>
        <p:spPr/>
        <p:txBody>
          <a:bodyPr/>
          <a:lstStyle/>
          <a:p>
            <a:pPr lvl="0" indent="0">
              <a:buNone/>
            </a:pPr>
            <a:r>
              <a:rPr>
                <a:latin typeface="Courier"/>
              </a:rPr>
              <a:t>
proc print
    data=correlations;
  title "Rounded and re-ordered correlation matrix";
run;
</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Part19. Print the modified correlations.;</a:t>
            </a:r>
          </a:p>
        </p:txBody>
      </p:sp>
      <p:sp>
        <p:nvSpPr>
          <p:cNvPr id="3" name="Content Placeholder 2"/>
          <p:cNvSpPr>
            <a:spLocks noGrp="1"/>
          </p:cNvSpPr>
          <p:nvPr>
            <p:ph idx="1"/>
          </p:nvPr>
        </p:nvSpPr>
        <p:spPr/>
        <p:txBody>
          <a:bodyPr/>
          <a:lstStyle/>
          <a:p>
            <a:pPr lvl="0" indent="0">
              <a:buNone/>
            </a:pPr>
            <a:r>
              <a:rPr>
                <a:latin typeface="Courier"/>
              </a:rPr>
              <a:t>
Notes19. Just to help visualize things, let's
print the file before we modify it.;
</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Part19. Print the modified correlations.;</a:t>
            </a:r>
          </a:p>
        </p:txBody>
      </p:sp>
      <p:pic>
        <p:nvPicPr>
          <p:cNvPr descr="fig:  ../images/5507-02-simon-continuous-variables_15.png" id="0" name="Picture 1"/>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SAS output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Part01. Tell SAS where to find and store things.;</a:t>
            </a:r>
          </a:p>
        </p:txBody>
      </p:sp>
      <p:sp>
        <p:nvSpPr>
          <p:cNvPr id="3" name="Content Placeholder 2"/>
          <p:cNvSpPr>
            <a:spLocks noGrp="1"/>
          </p:cNvSpPr>
          <p:nvPr>
            <p:ph idx="1"/>
          </p:nvPr>
        </p:nvSpPr>
        <p:spPr/>
        <p:txBody>
          <a:bodyPr/>
          <a:lstStyle/>
          <a:p>
            <a:pPr lvl="0" indent="0">
              <a:buNone/>
            </a:pPr>
            <a:r>
              <a:rPr>
                <a:latin typeface="Courier"/>
              </a:rPr>
              <a:t>
filename fat
  "q:/introduction-to-sas/data/fat.txt";
libname intro
  "q:/introduction-to-sas/data";
ods pdf file=
  "q:/introduction-to-sas/results/5507-02-simon-continuous-variables.pdf";
</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Part20. Draw a scatterplot.;</a:t>
            </a:r>
          </a:p>
        </p:txBody>
      </p:sp>
      <p:sp>
        <p:nvSpPr>
          <p:cNvPr id="3" name="Content Placeholder 2"/>
          <p:cNvSpPr>
            <a:spLocks noGrp="1"/>
          </p:cNvSpPr>
          <p:nvPr>
            <p:ph idx="1"/>
          </p:nvPr>
        </p:nvSpPr>
        <p:spPr/>
        <p:txBody>
          <a:bodyPr/>
          <a:lstStyle/>
          <a:p>
            <a:pPr lvl="0" indent="0">
              <a:buNone/>
            </a:pPr>
            <a:r>
              <a:rPr>
                <a:latin typeface="Courier"/>
              </a:rPr>
              <a:t>
proc sgplot
    data=intro.fat2;
  scatter x=abdomen y=fat_brozek;
  title1 "Simple scatterplot";
run;
</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Part20. Draw a scatterplot.;</a:t>
            </a:r>
          </a:p>
        </p:txBody>
      </p:sp>
      <p:sp>
        <p:nvSpPr>
          <p:cNvPr id="3" name="Content Placeholder 2"/>
          <p:cNvSpPr>
            <a:spLocks noGrp="1"/>
          </p:cNvSpPr>
          <p:nvPr>
            <p:ph idx="1"/>
          </p:nvPr>
        </p:nvSpPr>
        <p:spPr/>
        <p:txBody>
          <a:bodyPr/>
          <a:lstStyle/>
          <a:p>
            <a:pPr lvl="0" indent="0">
              <a:buNone/>
            </a:pPr>
            <a:r>
              <a:rPr>
                <a:latin typeface="Courier"/>
              </a:rPr>
              <a:t>
Notes20. A scatterplot is also useful for
examining the relationship among variables. You
can produce scatterplots several different ways,
but the scatterplots produced by the sgplot
procedure have the most flexibility.;
</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Part20. Draw a scatterplot.;</a:t>
            </a:r>
          </a:p>
        </p:txBody>
      </p:sp>
      <p:pic>
        <p:nvPicPr>
          <p:cNvPr descr="fig:  ../images/5507-02-simon-continuous-variables_16.png" id="0" name="Picture 1"/>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SAS output</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Part21. Adding linear trend line.;</a:t>
            </a:r>
          </a:p>
        </p:txBody>
      </p:sp>
      <p:sp>
        <p:nvSpPr>
          <p:cNvPr id="3" name="Content Placeholder 2"/>
          <p:cNvSpPr>
            <a:spLocks noGrp="1"/>
          </p:cNvSpPr>
          <p:nvPr>
            <p:ph idx="1"/>
          </p:nvPr>
        </p:nvSpPr>
        <p:spPr/>
        <p:txBody>
          <a:bodyPr/>
          <a:lstStyle/>
          <a:p>
            <a:pPr lvl="0" indent="0">
              <a:buNone/>
            </a:pPr>
            <a:r>
              <a:rPr>
                <a:latin typeface="Courier"/>
              </a:rPr>
              <a:t>
proc sgplot
    data=intro.fat2;
  scatter x=abdomen y=fat_brozek;
  reg x=abdomen y=fat_brozek;
  title2 "with linear trend";
run;
</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Part21. Adding linear trend line.;</a:t>
            </a:r>
          </a:p>
        </p:txBody>
      </p:sp>
      <p:sp>
        <p:nvSpPr>
          <p:cNvPr id="3" name="Content Placeholder 2"/>
          <p:cNvSpPr>
            <a:spLocks noGrp="1"/>
          </p:cNvSpPr>
          <p:nvPr>
            <p:ph idx="1"/>
          </p:nvPr>
        </p:nvSpPr>
        <p:spPr/>
        <p:txBody>
          <a:bodyPr/>
          <a:lstStyle/>
          <a:p>
            <a:pPr lvl="0" indent="0">
              <a:buNone/>
            </a:pPr>
            <a:r>
              <a:rPr>
                <a:latin typeface="Courier"/>
              </a:rPr>
              <a:t>
Notes21. The trend line is very useful for
large and noisy data sets. It also allows you to
more quickly visualize extreme values.;
Notice that there is no title1. When you leave this out, SAS will pull the title1 used in the previous procedure, if it is available. This allows you to repeat the top line title across broad sections of your program.
</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Part21. Adding linear trend line.;</a:t>
            </a:r>
          </a:p>
        </p:txBody>
      </p:sp>
      <p:pic>
        <p:nvPicPr>
          <p:cNvPr descr="fig:  ../images/5507-02-simon-continuous-variables_17.png" id="0" name="Picture 1"/>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SAS output</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Part22. Adding a smooth curve.;</a:t>
            </a:r>
          </a:p>
        </p:txBody>
      </p:sp>
      <p:sp>
        <p:nvSpPr>
          <p:cNvPr id="3" name="Content Placeholder 2"/>
          <p:cNvSpPr>
            <a:spLocks noGrp="1"/>
          </p:cNvSpPr>
          <p:nvPr>
            <p:ph idx="1"/>
          </p:nvPr>
        </p:nvSpPr>
        <p:spPr/>
        <p:txBody>
          <a:bodyPr/>
          <a:lstStyle/>
          <a:p>
            <a:pPr lvl="0" indent="0">
              <a:buNone/>
            </a:pPr>
            <a:r>
              <a:rPr>
                <a:latin typeface="Courier"/>
              </a:rPr>
              <a:t>
proc sgplot
    data=intro.fat2;
  scatter x=abdomen y=fat_brozek;
  pbspline x=abdomen y=fat_brozek;
  title2 "with a smooth curve";
run;
ods pdf close;
</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Part22. Adding a smooth curve.;</a:t>
            </a:r>
          </a:p>
        </p:txBody>
      </p:sp>
      <p:sp>
        <p:nvSpPr>
          <p:cNvPr id="3" name="Content Placeholder 2"/>
          <p:cNvSpPr>
            <a:spLocks noGrp="1"/>
          </p:cNvSpPr>
          <p:nvPr>
            <p:ph idx="1"/>
          </p:nvPr>
        </p:nvSpPr>
        <p:spPr/>
        <p:txBody>
          <a:bodyPr/>
          <a:lstStyle/>
          <a:p>
            <a:pPr lvl="0" indent="0">
              <a:buNone/>
            </a:pPr>
            <a:r>
              <a:rPr>
                <a:latin typeface="Courier"/>
              </a:rPr>
              <a:t>
Notes22. Here's the code to compute a smoothing
spline. It helps you visualize whether the trend
is linear or not.;
</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Part22. Adding a smooth curve.;</a:t>
            </a:r>
          </a:p>
        </p:txBody>
      </p:sp>
      <p:pic>
        <p:nvPicPr>
          <p:cNvPr descr="fig:  ../images/5507-02-simon-continuous-variables_18.png" id="0" name="Picture 1"/>
          <p:cNvPicPr>
            <a:picLocks noGrp="1" noChangeAspect="1"/>
          </p:cNvPicPr>
          <p:nvPr/>
        </p:nvPicPr>
        <p:blipFill>
          <a:blip r:embed="rId3"/>
          <a:stretch>
            <a:fillRect/>
          </a:stretch>
        </p:blipFill>
        <p:spPr bwMode="auto">
          <a:xfrm>
            <a:off x="2844800" y="1600200"/>
            <a:ext cx="64897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SAS output</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Don’t forget!</a:t>
            </a:r>
          </a:p>
        </p:txBody>
      </p:sp>
      <p:sp>
        <p:nvSpPr>
          <p:cNvPr id="3" name="Content Placeholder 2"/>
          <p:cNvSpPr>
            <a:spLocks noGrp="1"/>
          </p:cNvSpPr>
          <p:nvPr>
            <p:ph idx="1"/>
          </p:nvPr>
        </p:nvSpPr>
        <p:spPr/>
        <p:txBody>
          <a:bodyPr/>
          <a:lstStyle/>
          <a:p>
            <a:pPr lvl="0" indent="0">
              <a:buNone/>
            </a:pPr>
            <a:r>
              <a:rPr>
                <a:latin typeface="Courier"/>
              </a:rPr>
              <a:t>ods pdf close;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Part01. Tell SAS where to find and store things.;</a:t>
            </a:r>
          </a:p>
        </p:txBody>
      </p:sp>
      <p:sp>
        <p:nvSpPr>
          <p:cNvPr id="3" name="Content Placeholder 2"/>
          <p:cNvSpPr>
            <a:spLocks noGrp="1"/>
          </p:cNvSpPr>
          <p:nvPr>
            <p:ph idx="1"/>
          </p:nvPr>
        </p:nvSpPr>
        <p:spPr/>
        <p:txBody>
          <a:bodyPr/>
          <a:lstStyle/>
          <a:p>
            <a:pPr lvl="0" indent="0">
              <a:buNone/>
            </a:pPr>
            <a:r>
              <a:rPr>
                <a:latin typeface="Courier"/>
              </a:rPr>
              <a:t>
Notes01. You should already be familiar with
this. The filename statement tells you where
the raw data is stored. The libname statement
tells you where SAS will store any permanent
datsets. The ods statement tells you that SAS is
going to store the results with a particular
filename and in pdf format.
Today, you will analyze some data sets that have
mostly continuous variables. The first dataset
at body measurements.
The input statement is very long and
does not fit on a single slide. Go to the Canvas
site if you want to see the full code.;
</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What have you learned</a:t>
            </a:r>
          </a:p>
          <a:p>
            <a:pPr lvl="1"/>
            <a:r>
              <a:rPr/>
              <a:t>Using variable labels</a:t>
            </a:r>
          </a:p>
          <a:p>
            <a:pPr lvl="1"/>
            <a:r>
              <a:rPr/>
              <a:t>Printing a small piece of data</a:t>
            </a:r>
          </a:p>
          <a:p>
            <a:pPr lvl="1"/>
            <a:r>
              <a:rPr/>
              <a:t>Simple descriptive statistics</a:t>
            </a:r>
          </a:p>
          <a:p>
            <a:pPr lvl="1"/>
            <a:r>
              <a:rPr/>
              <a:t>Printing row with smallest/largest value</a:t>
            </a:r>
          </a:p>
          <a:p>
            <a:pPr lvl="1"/>
            <a:r>
              <a:rPr/>
              <a:t>Missing value logic</a:t>
            </a:r>
          </a:p>
          <a:p>
            <a:pPr lvl="1"/>
            <a:r>
              <a:rPr/>
              <a:t>Simple transformations</a:t>
            </a:r>
          </a:p>
          <a:p>
            <a:pPr lvl="1"/>
            <a:r>
              <a:rPr/>
              <a:t>Histograms</a:t>
            </a:r>
          </a:p>
          <a:p>
            <a:pPr lvl="1"/>
            <a:r>
              <a:rPr/>
              <a:t>Correlations</a:t>
            </a:r>
          </a:p>
          <a:p>
            <a:pPr lvl="1"/>
            <a:r>
              <a:rPr/>
              <a:t>Scatterplots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SAS, Working with continuous variables</dc:title>
  <dc:creator>Steve Simon</dc:creator>
  <cp:keywords/>
  <dcterms:created xsi:type="dcterms:W3CDTF">2022-06-12T17:59:33Z</dcterms:created>
  <dcterms:modified xsi:type="dcterms:W3CDTF">2022-06-12T17:59:33Z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2021-05-30</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
  </property>
</Properties>
</file>