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7" Type="http://schemas.openxmlformats.org/officeDocument/2006/relationships/tableStyles" Target="tableStyles.xml" /><Relationship Id="rId26" Type="http://schemas.openxmlformats.org/officeDocument/2006/relationships/theme" Target="theme/theme1.xml" /><Relationship Id="rId1" Type="http://schemas.openxmlformats.org/officeDocument/2006/relationships/slideMaster" Target="slideMasters/slideMaster1.xml" /><Relationship Id="rId25" Type="http://schemas.openxmlformats.org/officeDocument/2006/relationships/viewProps" Target="viewProps.xml" /><Relationship Id="rId2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Notes00 This is the standard documentation header.</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Notes01. You should already be familiar with this. The filename statement tells you where the raw data is stored. The libname statement tells you where SAS will store any permanent datsets. The ods statement tells you that SAS is going to store the results with a particular filename and in pdf format.</a:t>
            </a:r>
          </a:p>
          <a:p>
            <a:pPr lvl="0" indent="0" marL="0">
              <a:buNone/>
            </a:pPr>
          </a:p>
          <a:p>
            <a:pPr lvl="0" indent="0" marL="0">
              <a:buNone/>
            </a:pPr>
            <a:r>
              <a:rPr/>
              <a:t>Today, you will analyze some data sets that have mostly continuous variables. The first dataset at body measurements.</a:t>
            </a:r>
          </a:p>
          <a:p>
            <a:pPr lvl="0" indent="0" marL="0">
              <a:buNone/>
            </a:pPr>
          </a:p>
          <a:p>
            <a:pPr lvl="0" indent="0" marL="0">
              <a:buNone/>
            </a:pPr>
            <a:r>
              <a:rPr/>
              <a:t>The input statement is very long and does not fit on a single slide. Go to the Canvas site if you want to see the full code.</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Notes02. This is the code to input all the variables in this data set. It is quite long and does not fit on a single Powerpoint slide.</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Notes03. SAS offers an opportunity for you to add documentation to your program about individual variables. These are called variable labels. They have almost no restrictions. You can use blanks, or special symbols like a dollar sign or a dash. The documentation that variable labels provide is mostly internal, but these labels are substituted in a few places like some graphs.</a:t>
            </a:r>
          </a:p>
          <a:p>
            <a:pPr lvl="0" indent="0" marL="0">
              <a:buNone/>
            </a:pPr>
          </a:p>
          <a:p>
            <a:pPr lvl="0" indent="0" marL="0">
              <a:buNone/>
            </a:pPr>
            <a:r>
              <a:rPr/>
              <a:t>I strongly recommend use of variable labels and will require them for any homework you submit in this class. See the grading rubric for details.</a:t>
            </a:r>
          </a:p>
          <a:p>
            <a:pPr lvl="0" indent="0" marL="0">
              <a:buNone/>
            </a:pPr>
          </a:p>
          <a:p>
            <a:pPr lvl="0" indent="0" marL="0">
              <a:buNone/>
            </a:pPr>
            <a:r>
              <a:rPr/>
              <a:t>What makes a good variable label? First take advantage of a mixture of upper and lower case to make your labels more readable. Spell out any abbreviations, even obvious abbreviations. If your variable has a measurement unit, specify that unit in your variable label. If there are other important details, put these in the variable label as well.</a:t>
            </a:r>
          </a:p>
          <a:p>
            <a:pPr lvl="0" indent="0" marL="0">
              <a:buNone/>
            </a:pPr>
          </a:p>
          <a:p>
            <a:pPr lvl="0" indent="0" marL="0">
              <a:buNone/>
            </a:pPr>
            <a:r>
              <a:rPr/>
              <a:t>Every variable in a SAS program should have a label. This label will make some (but not all) of the SAS output more readable. it is also part of the internal documentation of your program. Note that some of these labels do not fit well in this Powerpoint slide, but that’s okay.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Notes04. It’s always a good idea to print out a small piece of your data to make sure everything is okay.</a:t>
            </a:r>
          </a:p>
          <a:p>
            <a:pPr lvl="0" indent="0" marL="0">
              <a:buNone/>
            </a:pPr>
          </a:p>
          <a:p>
            <a:pPr lvl="0" indent="0" marL="0">
              <a:buNone/>
            </a:pPr>
            <a:r>
              <a:rPr/>
              <a:t>The data option tells SAS what data set you want to print. If you omit this, SAS will print the most recently created data set.</a:t>
            </a:r>
          </a:p>
          <a:p>
            <a:pPr lvl="0" indent="0" marL="0">
              <a:buNone/>
            </a:pPr>
          </a:p>
          <a:p>
            <a:pPr lvl="0" indent="0" marL="0">
              <a:buNone/>
            </a:pPr>
            <a:r>
              <a:rPr/>
              <a:t>The obs=10 option limits the number of rows printed to the first 10. For large data sets, you should always take advantage of this option.</a:t>
            </a:r>
          </a:p>
          <a:p>
            <a:pPr lvl="0" indent="0" marL="0">
              <a:buNone/>
            </a:pPr>
          </a:p>
          <a:p>
            <a:pPr lvl="0" indent="0" marL="0">
              <a:buNone/>
            </a:pPr>
            <a:r>
              <a:rPr/>
              <a:t>The var statement limits the variables that you print to those that you specify. Again, this is important for large data sets.</a:t>
            </a:r>
          </a:p>
          <a:p>
            <a:pPr lvl="0" indent="0" marL="0">
              <a:buNone/>
            </a:pPr>
          </a:p>
          <a:p>
            <a:pPr lvl="0" indent="0" marL="0">
              <a:buNone/>
            </a:pPr>
            <a:r>
              <a:rPr/>
              <a:t>Please do not ever print more than ten rows or more than five variables, if you can help it. Excessively lengthy outputs will lose you a few points (see the grading rubric).</a:t>
            </a:r>
          </a:p>
          <a:p>
            <a:pPr lvl="0" indent="0" marL="0">
              <a:buNone/>
            </a:pPr>
          </a:p>
          <a:p>
            <a:pPr lvl="0" indent="0" marL="0">
              <a:buNone/>
            </a:pPr>
            <a:r>
              <a:rPr/>
              <a:t>The title statement tells SAS to provide a descriptive title at the top of the page of output.</a:t>
            </a:r>
          </a:p>
          <a:p>
            <a:pPr lvl="0" indent="0" marL="0">
              <a:buNone/>
            </a:pPr>
          </a:p>
          <a:p>
            <a:pPr lvl="0" indent="0" marL="0">
              <a:buNone/>
            </a:pPr>
            <a:r>
              <a:rPr/>
              <a:t>The run statement says you’re done with the procedure.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1. There are no obvious problems with this dataset.</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Notes05. The means procedure will produce descriptive statistics for your data. By default, it will produce the count of non-missing values, the mean, the standard deviation, and the minimum and maximum values, but I am listing them explicitly here, just for show.</a:t>
            </a:r>
          </a:p>
          <a:p>
            <a:pPr lvl="0" indent="0" marL="0">
              <a:buNone/>
            </a:pPr>
          </a:p>
          <a:p>
            <a:pPr lvl="0" indent="0" marL="0">
              <a:buNone/>
            </a:pPr>
            <a:r>
              <a:rPr/>
              <a:t>The data option tells SAS which data set you want descriptive statistics on, and the var statement tells SAS which variable(s) you want descriptive statistics on.</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Output, page 2. This is what your output looks like.</a:t>
            </a:r>
          </a:p>
          <a:p>
            <a:pPr lvl="0" indent="0" marL="0">
              <a:buNone/>
            </a:pPr>
          </a:p>
          <a:p>
            <a:pPr lvl="0" indent="0" marL="0">
              <a:buNone/>
            </a:pPr>
            <a:r>
              <a:rPr/>
              <a:t>Notice the unusual minimum value. While this is not totally outside the realm of possibility, you should always ask when you see something unusual like this.</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Introduction to SAS, Working with continuous variables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2021-05-30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age
    wt
    ht
    bmi
    ffw
    neck
    chest
    abdomen
</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hip
    thigh
    knee
    ankle
    biceps
    forearm
    wrist;
</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4</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label
    case="Case number"
    fat_brozek="Fat (Brozek's equation)"
    fat_siri="Fat (Siri's equation)"
    dens="Density"
    age="Age (yrs)"
    wt="Weight (lbs)"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ht="Height (inches)"
    bmi="Body mass index (kg/m^2)"
    ffw="Fat Free Weight (lbs)"
    neck="Neck circumference (cm)"
    chest="Chest circumference (cm)"
    abdomen="Abdomen circumference (cm)"
    hip="Hip circumference (cm)"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Part03. Add variable labels</a:t>
            </a:r>
          </a:p>
        </p:txBody>
      </p:sp>
      <p:sp>
        <p:nvSpPr>
          <p:cNvPr id="3" name="Content Placeholder 2"/>
          <p:cNvSpPr>
            <a:spLocks noGrp="1"/>
          </p:cNvSpPr>
          <p:nvPr>
            <p:ph idx="1"/>
          </p:nvPr>
        </p:nvSpPr>
        <p:spPr/>
        <p:txBody>
          <a:bodyPr/>
          <a:lstStyle/>
          <a:p>
            <a:pPr lvl="0" indent="0">
              <a:buNone/>
            </a:pPr>
            <a:r>
              <a:rPr>
                <a:latin typeface="Courier"/>
              </a:rPr>
              <a:t>
    thigh="Thigh circumference (cm)"
    knee="Knee circumference (cm)"
    ankle="Ankle circumference (cm)"
    biceps="Extended biceps circumference (cm)"
    forearm="Forearm circumference (cm)"
    wrist="Wrist circumference (cm)";
run;
</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5</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Part04. Print a small piece of the data</a:t>
            </a:r>
          </a:p>
        </p:txBody>
      </p:sp>
      <p:sp>
        <p:nvSpPr>
          <p:cNvPr id="3" name="Content Placeholder 2"/>
          <p:cNvSpPr>
            <a:spLocks noGrp="1"/>
          </p:cNvSpPr>
          <p:nvPr>
            <p:ph idx="1"/>
          </p:nvPr>
        </p:nvSpPr>
        <p:spPr/>
        <p:txBody>
          <a:bodyPr/>
          <a:lstStyle/>
          <a:p>
            <a:pPr lvl="0" indent="0">
              <a:buNone/>
            </a:pPr>
            <a:r>
              <a:rPr>
                <a:latin typeface="Courier"/>
              </a:rPr>
              <a:t>
proc print
    data=intro.fat(obs=10);
  var case fat_brozek fat_siri dens age;
  title1 "Ten rows and five columns";
  title2 "of the fat data set";
run;
</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Part04. Print a small piece of the data</a:t>
            </a:r>
          </a:p>
        </p:txBody>
      </p:sp>
      <p:sp>
        <p:nvSpPr>
          <p:cNvPr id="3" name="Content Placeholder 2"/>
          <p:cNvSpPr>
            <a:spLocks noGrp="1"/>
          </p:cNvSpPr>
          <p:nvPr>
            <p:ph idx="1"/>
          </p:nvPr>
        </p:nvSpPr>
        <p:spPr/>
        <p:txBody>
          <a:bodyPr/>
          <a:lstStyle/>
          <a:p>
            <a:pPr lvl="0" indent="0" marL="0">
              <a:buNone/>
            </a:pPr>
            <a:r>
              <a:rPr/>
              <a:t>Figure 20</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6</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0, 2, 1, 0, 2, 1, 0, 0, 0, 2, 1, 0, 0, 0, 2, 1, 0, 2, 4, 1, 0, 2, 4, 1, 0, 0, 2, 4, 1, 0, 0, 2, 4, 1, 0, 2, 1, 0, 2, 1, 0, 2, 4, 1, 0, 2, 4, 1, 0, 0, 2, 4, 1, 0, 2, 4, 1, 0, 2, 4, 1, 0, 2, 4, 1, 0, 2, 4, 4, 1, 0, 2, 4, 4, 1, 0, 2, 1, 0, 2, 4, 1, 0, 2, 4, 1, 0, 2, 4, 1, 0, 2, 4, 1</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Part05. Calculate simple statistics for ht</a:t>
            </a:r>
          </a:p>
        </p:txBody>
      </p:sp>
      <p:sp>
        <p:nvSpPr>
          <p:cNvPr id="3" name="Content Placeholder 2"/>
          <p:cNvSpPr>
            <a:spLocks noGrp="1"/>
          </p:cNvSpPr>
          <p:nvPr>
            <p:ph idx="1"/>
          </p:nvPr>
        </p:nvSpPr>
        <p:spPr/>
        <p:txBody>
          <a:bodyPr/>
          <a:lstStyle/>
          <a:p>
            <a:pPr lvl="0" indent="0">
              <a:buNone/>
            </a:pPr>
            <a:r>
              <a:rPr>
                <a:latin typeface="Courier"/>
              </a:rPr>
              <a:t>
proc means
    n mean std min max
    data=intro.fat;
  var ht;
  title1 "Descriptive statistics for ht";
  title2 "Notice the unusual minimum";
run;
</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Part05. Calculate simple statistics for ht</a:t>
            </a:r>
          </a:p>
        </p:txBody>
      </p:sp>
      <p:sp>
        <p:nvSpPr>
          <p:cNvPr id="3" name="Content Placeholder 2"/>
          <p:cNvSpPr>
            <a:spLocks noGrp="1"/>
          </p:cNvSpPr>
          <p:nvPr>
            <p:ph idx="1"/>
          </p:nvPr>
        </p:nvSpPr>
        <p:spPr/>
        <p:txBody>
          <a:bodyPr/>
          <a:lstStyle/>
          <a:p>
            <a:pPr lvl="0" indent="0" marL="0">
              <a:buNone/>
            </a:pPr>
            <a:r>
              <a:rPr/>
              <a:t>Figure 24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QC check</a:t>
            </a:r>
          </a:p>
        </p:txBody>
      </p:sp>
      <p:sp>
        <p:nvSpPr>
          <p:cNvPr id="3" name="Content Placeholder 2"/>
          <p:cNvSpPr>
            <a:spLocks noGrp="1"/>
          </p:cNvSpPr>
          <p:nvPr>
            <p:ph idx="1"/>
          </p:nvPr>
        </p:nvSpPr>
        <p:spPr/>
        <p:txBody>
          <a:bodyPr/>
          <a:lstStyle/>
          <a:p>
            <a:pPr lvl="0" indent="0" marL="0">
              <a:buNone/>
            </a:pPr>
            <a:r>
              <a:rPr/>
              <a:t>1, 1, 1, 2, 2, 2, 3, 3, 3, 3, 3, 4, 4, 4, 4, 4, 5, 5, 5, 5, 6, 6, 6, 6, 7, 7, 7, 7, 7, 8, 8, 8, 8, 8, 9, 9, 9, 10, 10, 10, 11, 11, 11, 11, 12, 12, 12, 12, 13, 13, 13, 13, 13, 14, 14, 14, 14, 15, 15, 15, 15, 16, 16, 16, 16, 17, 17, 17, 17, 17, 18, 18, 18, 18, 18, 19, 19, 19, 20, 20, 20, 20, 21, 21, 21, 21, 22, 22, 22, 22, 23, 23, 23, 23, 24</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Part00. Documentation header</a:t>
            </a:r>
          </a:p>
        </p:txBody>
      </p:sp>
      <p:sp>
        <p:nvSpPr>
          <p:cNvPr id="3" name="Content Placeholder 2"/>
          <p:cNvSpPr>
            <a:spLocks noGrp="1"/>
          </p:cNvSpPr>
          <p:nvPr>
            <p:ph idx="1"/>
          </p:nvPr>
        </p:nvSpPr>
        <p:spPr/>
        <p:txBody>
          <a:bodyPr/>
          <a:lstStyle/>
          <a:p>
            <a:pPr lvl="0" indent="0">
              <a:buNone/>
            </a:pPr>
            <a:r>
              <a:rPr>
                <a:latin typeface="Courier"/>
              </a:rPr>
              <a:t>
* 5507-02-simon-continuous-variables.sas
* author: Steve Simon
* date: created 2021-05-30
* purpose: to work with continuous variables
* license: public domain;
options papersize=(6 4);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2</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Part01. Tell SAS where to find and store things.</a:t>
            </a:r>
          </a:p>
        </p:txBody>
      </p:sp>
      <p:sp>
        <p:nvSpPr>
          <p:cNvPr id="3" name="Content Placeholder 2"/>
          <p:cNvSpPr>
            <a:spLocks noGrp="1"/>
          </p:cNvSpPr>
          <p:nvPr>
            <p:ph idx="1"/>
          </p:nvPr>
        </p:nvSpPr>
        <p:spPr/>
        <p:txBody>
          <a:bodyPr/>
          <a:lstStyle/>
          <a:p>
            <a:pPr lvl="0" indent="0">
              <a:buNone/>
            </a:pPr>
            <a:r>
              <a:rPr>
                <a:latin typeface="Courier"/>
              </a:rPr>
              <a:t>
filename fat
  "q:/introduction-to-sas/data/fat.txt";
libname intro
  "q:/introduction-to-sas/data";
ods pdf file=
  "q:/introduction-to-sas/results/5507-02-simon-continuous-variables.pdf";
</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Chunk 3</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Part02. Read in your data</a:t>
            </a:r>
          </a:p>
        </p:txBody>
      </p:sp>
      <p:sp>
        <p:nvSpPr>
          <p:cNvPr id="3" name="Content Placeholder 2"/>
          <p:cNvSpPr>
            <a:spLocks noGrp="1"/>
          </p:cNvSpPr>
          <p:nvPr>
            <p:ph idx="1"/>
          </p:nvPr>
        </p:nvSpPr>
        <p:spPr/>
        <p:txBody>
          <a:bodyPr/>
          <a:lstStyle/>
          <a:p>
            <a:pPr lvl="0" indent="0">
              <a:buNone/>
            </a:pPr>
            <a:r>
              <a:rPr>
                <a:latin typeface="Courier"/>
              </a:rPr>
              <a:t>
data intro.fat;
  infile fat;
  input 
    case
    fat_brozek
    fat_siri
    dens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SAS, Working with continuous variables</dc:title>
  <dc:creator>Steve Simon</dc:creator>
  <cp:keywords/>
  <dcterms:created xsi:type="dcterms:W3CDTF">2022-06-12T20:40:38Z</dcterms:created>
  <dcterms:modified xsi:type="dcterms:W3CDTF">2022-06-12T20:40:38Z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2021-05-30</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