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notesMaster" Target="notesMasters/notes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2018-08-29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repository.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beautiful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campus.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hard-wired,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cable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socket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signed</a:t>
            </a:r>
            <a:r>
              <a:rPr/>
              <a:t> </a:t>
            </a:r>
            <a:r>
              <a:rPr/>
              <a:t>wih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campus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person,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Connection.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muddle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Sorry!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prevented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dearly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corporate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purposes.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capabilities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installation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preparing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apologize.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adventurous,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adventurous)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Jupyter.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regular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multi-window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chaotic.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resize</a:t>
            </a:r>
            <a:r>
              <a:rPr/>
              <a:t> </a:t>
            </a:r>
            <a:r>
              <a:rPr/>
              <a:t>everything,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thrilled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errors/warnings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preference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adventurous,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monospaced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Virtualbox.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docker,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Linus</a:t>
            </a:r>
            <a:r>
              <a:rPr/>
              <a:t> </a:t>
            </a:r>
            <a:r>
              <a:rPr/>
              <a:t>environment.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Installation</a:t>
            </a:r>
            <a:r>
              <a:rPr/>
              <a:t> </a:t>
            </a:r>
            <a:r>
              <a:rPr/>
              <a:t>instructions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available.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http://support.sas.com/software/products/university-edition/docs/en/SASUniversityEditionQuickStartVirtualBox.pdf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warns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Dr. 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owe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gratitude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intimidated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either,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genius.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screenshots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successfully.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lectures.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hardest.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NC</a:t>
            </a:r>
            <a:r>
              <a:rPr/>
              <a:t> </a:t>
            </a:r>
            <a:r>
              <a:rPr/>
              <a:t>State.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formed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company.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Cary,</a:t>
            </a:r>
            <a:r>
              <a:rPr/>
              <a:t> </a:t>
            </a:r>
            <a:r>
              <a:rPr/>
              <a:t>NC,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1960’s,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mainframes</a:t>
            </a:r>
            <a:r>
              <a:rPr/>
              <a:t> </a:t>
            </a:r>
            <a:r>
              <a:rPr/>
              <a:t>dominated.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Originally,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PL/1,</a:t>
            </a:r>
            <a:r>
              <a:rPr/>
              <a:t> </a:t>
            </a:r>
            <a:r>
              <a:rPr/>
              <a:t>Fortran,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Assembler.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re-written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1985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JMP.</a:t>
            </a:r>
            <a:r>
              <a:rPr/>
              <a:t> </a:t>
            </a:r>
            <a:r>
              <a:rPr/>
              <a:t>Extensive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graphics.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demo,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amazing.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prohibitive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literally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books.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certification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staying</a:t>
            </a:r>
            <a:r>
              <a:rPr/>
              <a:t> </a:t>
            </a:r>
            <a:r>
              <a:rPr/>
              <a:t>power,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tooth.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lectures.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hardest.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NC</a:t>
            </a:r>
            <a:r>
              <a:rPr/>
              <a:t> </a:t>
            </a:r>
            <a:r>
              <a:rPr/>
              <a:t>State.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formed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company.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Cary,</a:t>
            </a:r>
            <a:r>
              <a:rPr/>
              <a:t> </a:t>
            </a:r>
            <a:r>
              <a:rPr/>
              <a:t>NC,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1960’s,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mainframes</a:t>
            </a:r>
            <a:r>
              <a:rPr/>
              <a:t> </a:t>
            </a:r>
            <a:r>
              <a:rPr/>
              <a:t>dominated.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Originally,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PL/1,</a:t>
            </a:r>
            <a:r>
              <a:rPr/>
              <a:t> </a:t>
            </a:r>
            <a:r>
              <a:rPr/>
              <a:t>Fortran,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Assembler.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re-written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1985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JMP.</a:t>
            </a:r>
            <a:r>
              <a:rPr/>
              <a:t> </a:t>
            </a:r>
            <a:r>
              <a:rPr/>
              <a:t>Extensive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graphics.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demo,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amazing.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prohibitive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literally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books.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certification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staying</a:t>
            </a:r>
            <a:r>
              <a:rPr/>
              <a:t> </a:t>
            </a:r>
            <a:r>
              <a:rPr/>
              <a:t>power,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tooth.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homework.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html.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disadvantages.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six.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folder.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six-numbers.</a:t>
            </a:r>
            <a:r>
              <a:rPr/>
              <a:t> </a:t>
            </a:r>
            <a:r>
              <a:rPr/>
              <a:t>Okay?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six-nubmers.txt.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input-text.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input-text.sas.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six-numbers.txt.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quote.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Firefox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9.4,</a:t>
            </a:r>
            <a:r>
              <a:rPr/>
              <a:t> </a:t>
            </a:r>
            <a:r>
              <a:rPr/>
              <a:t>9.2,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doesn’t.</a:t>
            </a:r>
            <a:r>
              <a:rPr/>
              <a:t> </a:t>
            </a:r>
            <a:r>
              <a:rPr/>
              <a:t>Oh</a:t>
            </a:r>
            <a:r>
              <a:rPr/>
              <a:t> </a:t>
            </a:r>
            <a:r>
              <a:rPr/>
              <a:t>man,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crazy.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Shoot.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input.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saved-pdf,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input-text.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Fair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resulting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Edit,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edit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ran.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Oh,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stuff.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cool.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ourselves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rawdata.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rawdata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Edit,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edit,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worked.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cumulative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drives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nuts.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anywhere.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html.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normal.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filenane.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easy-peasy.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luck.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running.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mourning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permanenty,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permanent.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guessing</a:t>
            </a:r>
            <a:r>
              <a:rPr/>
              <a:t> </a:t>
            </a:r>
            <a:r>
              <a:rPr/>
              <a:t>documents/results.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standard,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accessing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insensitive.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Hold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annoys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around.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guy.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valid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Oh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constants,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floating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1960’s,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legacy</a:t>
            </a:r>
            <a:r>
              <a:rPr/>
              <a:t> </a:t>
            </a:r>
            <a:r>
              <a:rPr/>
              <a:t>issues.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perm.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hair</a:t>
            </a:r>
            <a:r>
              <a:rPr/>
              <a:t> </a:t>
            </a:r>
            <a:r>
              <a:rPr/>
              <a:t>stylists</a:t>
            </a:r>
            <a:r>
              <a:rPr/>
              <a:t> </a:t>
            </a:r>
            <a:r>
              <a:rPr/>
              <a:t>now.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partr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stored.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permanent-storage.sas.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live.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cut-and-paste.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asterisk.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breath.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sas7bdat.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ridiculous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seen.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exit.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sure?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cool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tile.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permanently.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9.4.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drive.</a:t>
            </a:r>
            <a:r>
              <a:rPr/>
              <a:t> </a:t>
            </a:r>
            <a:r>
              <a:rPr/>
              <a:t>Documents,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source?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as,</a:t>
            </a:r>
            <a:r>
              <a:rPr/>
              <a:t> </a:t>
            </a:r>
            <a:r>
              <a:rPr/>
              <a:t>re-sue.sas.</a:t>
            </a:r>
            <a:r>
              <a:rPr/>
              <a:t> </a:t>
            </a:r>
            <a:r>
              <a:rPr/>
              <a:t>Save.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anymore.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perm.simple_example.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geeky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obs=1.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utter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tape.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People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tired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re-use.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saved-pdf.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redundant.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extension)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queue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processed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saved-pdf.sas.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saved,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thinking.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sweating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1:26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2:09.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Explorer.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temporary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appdata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temporary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incorrect.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slash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unchecked.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wehen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pdf.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clean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sas7bdat.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Clear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html.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equals.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confusion.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decades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legacy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html.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header,</a:t>
            </a:r>
            <a:r>
              <a:rPr/>
              <a:t> </a:t>
            </a:r>
            <a:r>
              <a:rPr/>
              <a:t>trust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jockey.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struggling,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new.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examples.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scratch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neck.</a:t>
            </a:r>
            <a:r>
              <a:rPr/>
              <a:t> </a:t>
            </a:r>
            <a:r>
              <a:rPr/>
              <a:t>Man,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embarrassing.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firl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saved-web.html.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saved-web.html.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Firefox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email.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dropbox.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calling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mail</a:t>
            </a:r>
            <a:r>
              <a:rPr/>
              <a:t> </a:t>
            </a:r>
            <a:r>
              <a:rPr/>
              <a:t>client.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composing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sending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favoriter</a:t>
            </a:r>
            <a:r>
              <a:rPr/>
              <a:t> </a:t>
            </a:r>
            <a:r>
              <a:rPr/>
              <a:t>person.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guys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pain.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homework,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part-time</a:t>
            </a:r>
            <a:r>
              <a:rPr/>
              <a:t> </a:t>
            </a:r>
            <a:r>
              <a:rPr/>
              <a:t>faculty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Evidence-Based</a:t>
            </a:r>
            <a:r>
              <a:rPr/>
              <a:t> </a:t>
            </a:r>
            <a:r>
              <a:rPr/>
              <a:t>Medicine.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Canvas.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soon.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high.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back.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tile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face-to-face.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throw-away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disappears.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form.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autosave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stupid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9.4.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preach,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indecisive?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flat.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source</a:t>
            </a:r>
            <a:r>
              <a:rPr/>
              <a:t>”</a:t>
            </a:r>
            <a:r>
              <a:rPr/>
              <a:t> </a:t>
            </a:r>
            <a:r>
              <a:rPr/>
              <a:t>(SRC).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scratch.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obs=1.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by.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impersonal.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jp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0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1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5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6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7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9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20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1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2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4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://med.umkc.edu/dbhi/" TargetMode="External" /><Relationship Id="rId4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://blog.pmean.com" TargetMode="External" /><Relationship Id="rId4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2018-07-24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SteveSimonPic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0" y="1600200"/>
            <a:ext cx="3543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 your UMKC computer</a:t>
            </a:r>
          </a:p>
          <a:p>
            <a:pPr lvl="2"/>
            <a:r>
              <a:rPr/>
              <a:t>Desktop, hard-wired to UMKC network</a:t>
            </a:r>
          </a:p>
          <a:p>
            <a:pPr lvl="2"/>
            <a:r>
              <a:rPr/>
              <a:t>No laptops, no home computers</a:t>
            </a:r>
          </a:p>
          <a:p>
            <a:pPr lvl="1"/>
            <a:r>
              <a:rPr/>
              <a:t>UMKC Student Computing Labs</a:t>
            </a:r>
          </a:p>
          <a:p>
            <a:pPr lvl="2"/>
            <a:r>
              <a:rPr/>
              <a:t>Several locations on campus</a:t>
            </a:r>
          </a:p>
          <a:p>
            <a:pPr lvl="2"/>
            <a:r>
              <a:rPr/>
              <a:t>Remote access</a:t>
            </a:r>
          </a:p>
          <a:p>
            <a:pPr lvl="1"/>
            <a:r>
              <a:rPr/>
              <a:t>SAS University</a:t>
            </a:r>
          </a:p>
          <a:p>
            <a:pPr lvl="2"/>
            <a:r>
              <a:rPr/>
              <a:t>Works on ANY computer</a:t>
            </a:r>
          </a:p>
          <a:p>
            <a:pPr lvl="1"/>
            <a:r>
              <a:rPr/>
              <a:t>Jupyter lab</a:t>
            </a:r>
          </a:p>
          <a:p>
            <a:pPr lvl="1"/>
            <a:r>
              <a:rPr/>
              <a:t>SASMarkdown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</a:t>
            </a:r>
          </a:p>
        </p:txBody>
      </p:sp>
      <p:pic>
        <p:nvPicPr>
          <p:cNvPr descr="../readings/umkc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1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</a:p>
        </p:txBody>
      </p:sp>
      <p:pic>
        <p:nvPicPr>
          <p:cNvPr descr="../readings/umkc-2019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1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main page for SAS University]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SAS blog entry on Jupyter]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SAS markdown web page]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</a:p>
        </p:txBody>
      </p:sp>
      <p:pic>
        <p:nvPicPr>
          <p:cNvPr descr="../images/opening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4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windows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ogram-edi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test-program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Introducing your instructor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test_example;
 input x y;
 cards;
1 2
2 4
3 6
;
proc means data=test_example;
  var x y;
  title "Descriptive statistics";
run;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    data test_example;
2     input x y;
3     cards;
NOTE: The data set WORK.TEST_EXAMPLE has 3 observations and 2 variables.
NOTE: DATA statement used (Total process time):
      real time           0.51 seconds
      cpu time            0.04 seconds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9    proc means data=test_example;
10     var x y;
11     title "Descriptive statistics";
12   run;
NOTE: Writing HTML Body file: sashtml.htm
NOTE: There were 3 observations read from the data set WORK.TEST_EXAMPLE.
NOTE: PROCEDURE MEANS used (Total process time):
      real time           1.72 seconds
      cpu time            0.20 seconds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Preferences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preferences-results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2800" y="1600200"/>
            <a:ext cx="496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output-htm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63700" y="1600200"/>
            <a:ext cx="581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SteveSimonPic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97200" y="1600200"/>
            <a:ext cx="3149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sas-university-start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sas-university-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l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Univesity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 notes]]</a:t>
            </a:r>
          </a:p>
          <a:p>
            <a:pPr lvl="0" marL="0" indent="0">
              <a:buNone/>
            </a:pPr>
            <a:r>
              <a:rPr/>
              <a:t>Here is the log window. Notice that the counts for errors, warnings, and notes appear at the top, and a missing count means zero errors and zero warnings. Hooray!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results</a:t>
            </a:r>
          </a:p>
        </p:txBody>
      </p:sp>
      <p:pic>
        <p:nvPicPr>
          <p:cNvPr descr="../images/sas-university-resul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run the commercial version of SAS using</a:t>
            </a:r>
          </a:p>
          <a:p>
            <a:pPr lvl="1"/>
            <a:r>
              <a:rPr/>
              <a:t>Your UMKC computer</a:t>
            </a:r>
          </a:p>
          <a:p>
            <a:pPr lvl="1"/>
            <a:r>
              <a:rPr/>
              <a:t>UMKC Student Computing Labs</a:t>
            </a:r>
          </a:p>
          <a:p>
            <a:pPr lvl="0" marL="0" indent="0">
              <a:buNone/>
            </a:pPr>
            <a:r>
              <a:rPr/>
              <a:t>You can run a free version of SAS using</a:t>
            </a:r>
          </a:p>
          <a:p>
            <a:pPr lvl="1"/>
            <a:r>
              <a:rPr/>
              <a:t>SAS University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Original</a:t>
            </a:r>
            <a:r>
              <a:rPr/>
              <a:t> </a:t>
            </a:r>
            <a:r>
              <a:rPr/>
              <a:t>developer,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  <p:pic>
        <p:nvPicPr>
          <p:cNvPr descr="../images/MaryGerkovichUMKC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33700" y="1600200"/>
            <a:ext cx="327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infile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datasets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</a:t>
            </a:r>
          </a:p>
        </p:txBody>
      </p:sp>
      <p:pic>
        <p:nvPicPr>
          <p:cNvPr descr="../images/SteveSimonPic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30500" y="1600200"/>
            <a:ext cx="369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DBHI,</a:t>
            </a:r>
            <a:r>
              <a:rPr/>
              <a:t> </a:t>
            </a:r>
            <a:r>
              <a:rPr>
                <a:hlinkClick r:id="rId3"/>
              </a:rPr>
              <a:t>http://med.umkc.edu/dbhi/</a:t>
            </a:r>
          </a:p>
        </p:txBody>
      </p:sp>
      <p:pic>
        <p:nvPicPr>
          <p:cNvPr descr="../images/dbhi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57200" y="1752600"/>
            <a:ext cx="8229600" cy="420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Blog,</a:t>
            </a:r>
            <a:r>
              <a:rPr/>
              <a:t> </a:t>
            </a:r>
            <a:r>
              <a:rPr>
                <a:hlinkClick r:id="rId3"/>
              </a:rPr>
              <a:t>http://blog.pmean.com</a:t>
            </a:r>
          </a:p>
        </p:txBody>
      </p:sp>
      <p:pic>
        <p:nvPicPr>
          <p:cNvPr descr="../images/blog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879600" y="1600200"/>
            <a:ext cx="538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  <p:pic>
        <p:nvPicPr>
          <p:cNvPr descr="../images/canv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01900" y="1600200"/>
            <a:ext cx="414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Steve Simon</dc:creator>
  <cp:keywords/>
  <dcterms:created xsi:type="dcterms:W3CDTF">2021-06-08T21:10:50Z</dcterms:created>
  <dcterms:modified xsi:type="dcterms:W3CDTF">2021-06-08T21:10:50Z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2018-07-24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