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notesMaster" Target="notesMasters/notesMaster1.xml" /><Relationship Id="rId33" Type="http://schemas.openxmlformats.org/officeDocument/2006/relationships/viewProps" Target="viewProps.xml" /><Relationship Id="rId3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5" Type="http://schemas.openxmlformats.org/officeDocument/2006/relationships/tableStyles" Target="tableStyles.xml" /><Relationship Id="rId34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author: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  <a:r>
              <a:rPr/>
              <a:t> </a:t>
            </a:r>
            <a:r>
              <a:rPr/>
              <a:t>date: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2021-05-30</a:t>
            </a:r>
            <a:r>
              <a:rPr/>
              <a:t> </a:t>
            </a:r>
            <a:r>
              <a:rPr/>
              <a:t>purpose: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module05</a:t>
            </a:r>
            <a:r>
              <a:rPr/>
              <a:t> </a:t>
            </a:r>
            <a:r>
              <a:rPr/>
              <a:t>videos</a:t>
            </a:r>
            <a:r>
              <a:rPr/>
              <a:t> </a:t>
            </a:r>
            <a:r>
              <a:rPr/>
              <a:t>license: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domain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module05.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3.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maximum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unusual.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constant</a:t>
            </a:r>
            <a:r>
              <a:rPr/>
              <a:t> </a:t>
            </a:r>
            <a:r>
              <a:rPr/>
              <a:t>(zero</a:t>
            </a:r>
            <a:r>
              <a:rPr/>
              <a:t> </a:t>
            </a:r>
            <a:r>
              <a:rPr/>
              <a:t>variation).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Notes06.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Pearson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coefficient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strength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association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4.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cut-offs.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+0.7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1.0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association.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+0.3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+0.7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weak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association.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-0.3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+0.3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association.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-0.3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-0.7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weak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association.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-0.7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-1.0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association.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Notes07.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association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5.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ht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fev,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fev.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Notes08.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help.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smoothing</a:t>
            </a:r>
            <a:r>
              <a:rPr/>
              <a:t> </a:t>
            </a:r>
            <a:r>
              <a:rPr/>
              <a:t>method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loess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pbspline,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visualize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potential</a:t>
            </a:r>
            <a:r>
              <a:rPr/>
              <a:t> </a:t>
            </a:r>
            <a:r>
              <a:rPr/>
              <a:t>nonlinear</a:t>
            </a:r>
            <a:r>
              <a:rPr/>
              <a:t> </a:t>
            </a:r>
            <a:r>
              <a:rPr/>
              <a:t>relationships.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6.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reasonably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linear.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Notes09.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boxplot.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boxplot.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plots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minor</a:t>
            </a:r>
            <a:r>
              <a:rPr/>
              <a:t> </a:t>
            </a:r>
            <a:r>
              <a:rPr/>
              <a:t>variations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procedures.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7.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boxplot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25th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75th</a:t>
            </a:r>
            <a:r>
              <a:rPr/>
              <a:t> </a:t>
            </a:r>
            <a:r>
              <a:rPr/>
              <a:t>percentiles,</a:t>
            </a:r>
            <a:r>
              <a:rPr/>
              <a:t> </a:t>
            </a:r>
            <a:r>
              <a:rPr/>
              <a:t>respectively.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line,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whisker,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drawn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maximum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Extreme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discrepancy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fev.</a:t>
            </a:r>
            <a:r>
              <a:rPr/>
              <a:t> </a:t>
            </a:r>
            <a:r>
              <a:rPr/>
              <a:t>Smokers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FEV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non-smokers.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surprising.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Notes10.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Notes00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8.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discrepancy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fev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status.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surprising.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Notes11.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odd.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hint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smokers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fev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non-smokers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height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status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related.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9.</a:t>
            </a:r>
            <a:r>
              <a:rPr/>
              <a:t> </a:t>
            </a:r>
            <a:r>
              <a:rPr/>
              <a:t>Smokers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taller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non-smokers,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10.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trend.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obvious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confined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older</a:t>
            </a:r>
            <a:r>
              <a:rPr/>
              <a:t> </a:t>
            </a:r>
            <a:r>
              <a:rPr/>
              <a:t>children.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older</a:t>
            </a:r>
            <a:r>
              <a:rPr/>
              <a:t> </a:t>
            </a:r>
            <a:r>
              <a:rPr/>
              <a:t>children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bigger,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saw</a:t>
            </a:r>
            <a:r>
              <a:rPr/>
              <a:t> </a:t>
            </a:r>
            <a:r>
              <a:rPr/>
              <a:t>earlier.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sex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fev.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turn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Notes01.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familiar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filename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raw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stored.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libname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datsets.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ods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filename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format.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Today,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analyze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pulmonary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children.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description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at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http://jse.amstat.org/datasets/fev.txt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Notes02.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codes,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codes.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Notes03.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comma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Normally,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import,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chose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step.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matter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much.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allowed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initial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Notes04.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peek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obvious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Notes05.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Recall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freq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checking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2.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problems.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expected,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category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unexpectedly</a:t>
            </a:r>
            <a:r>
              <a:rPr/>
              <a:t> </a:t>
            </a:r>
            <a:r>
              <a:rPr/>
              <a:t>small,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caused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misspelling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inconsistent</a:t>
            </a:r>
            <a:r>
              <a:rPr/>
              <a:t> </a:t>
            </a:r>
            <a:r>
              <a:rPr/>
              <a:t>capitalization.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2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3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4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5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Relationship Id="rId3" Type="http://schemas.openxmlformats.org/officeDocument/2006/relationships/image" Target="../media/image6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7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Relationship Id="rId3" Type="http://schemas.openxmlformats.org/officeDocument/2006/relationships/image" Target="../media/image8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Relationship Id="rId3" Type="http://schemas.openxmlformats.org/officeDocument/2006/relationships/image" Target="../media/image9.png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Relationship Id="rId3" Type="http://schemas.openxmlformats.org/officeDocument/2006/relationships/image" Target="../media/image10.png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1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SAS,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Created:</a:t>
            </a:r>
            <a:r>
              <a:rPr/>
              <a:t> </a:t>
            </a:r>
            <a:r>
              <a:rPr/>
              <a:t>2019-07-19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Part05.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freq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means</a:t>
            </a:r>
          </a:p>
        </p:txBody>
      </p:sp>
      <p:pic>
        <p:nvPicPr>
          <p:cNvPr descr="../images/5507-05-simon-working-with-mix-of-variables_0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Part05.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freq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means</a:t>
            </a:r>
          </a:p>
        </p:txBody>
      </p:sp>
      <p:pic>
        <p:nvPicPr>
          <p:cNvPr descr="../images/5507-05-simon-working-with-mix-of-variables_0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Reviewing descriptive statistics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Correlations and scatterplots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Part06.</a:t>
            </a:r>
            <a:r>
              <a:rPr/>
              <a:t> </a:t>
            </a:r>
            <a:r>
              <a:rPr/>
              <a:t>Pearson</a:t>
            </a:r>
            <a:r>
              <a:rPr/>
              <a:t> </a:t>
            </a:r>
            <a:r>
              <a:rPr/>
              <a:t>correlation,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corr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
title2 "Correlations";
proc corr
    nosimple noprob
    data=perm.fev;
  var age fev ht;
run
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Part06.</a:t>
            </a:r>
            <a:r>
              <a:rPr/>
              <a:t> </a:t>
            </a:r>
            <a:r>
              <a:rPr/>
              <a:t>Pearson</a:t>
            </a:r>
            <a:r>
              <a:rPr/>
              <a:t> </a:t>
            </a:r>
            <a:r>
              <a:rPr/>
              <a:t>correlation,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corr</a:t>
            </a:r>
          </a:p>
        </p:txBody>
      </p:sp>
      <p:pic>
        <p:nvPicPr>
          <p:cNvPr descr="../images/5507-05-simon-working-with-mix-of-variables_0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Part07.</a:t>
            </a:r>
            <a:r>
              <a:rPr/>
              <a:t> </a:t>
            </a:r>
            <a:r>
              <a:rPr/>
              <a:t>Scatterplot,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
title2 "Scatterplots";
proc sgplot
    data=perm.fev;
  scatter x=ht y=fev;
run
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Part07.</a:t>
            </a:r>
            <a:r>
              <a:rPr/>
              <a:t> </a:t>
            </a:r>
            <a:r>
              <a:rPr/>
              <a:t>Scatterplot,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</a:p>
        </p:txBody>
      </p:sp>
      <p:pic>
        <p:nvPicPr>
          <p:cNvPr descr="../images/5507-05-simon-working-with-mix-of-variables_0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Part08.</a:t>
            </a:r>
            <a:r>
              <a:rPr/>
              <a:t> </a:t>
            </a:r>
            <a:r>
              <a:rPr/>
              <a:t>Scatterplot,</a:t>
            </a:r>
            <a:r>
              <a:rPr/>
              <a:t> </a:t>
            </a:r>
            <a:r>
              <a:rPr/>
              <a:t>smoothing</a:t>
            </a:r>
            <a:r>
              <a:rPr/>
              <a:t> </a:t>
            </a:r>
            <a:r>
              <a:rPr/>
              <a:t>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
title3 "with loess, smooth=0.1";
proc sgplot
    data=perm.fev;
  scatter x=ht y=fev;
  loess x=ht y=fev /
    nomarkers
    smooth=0.1
    lineattrs=(color=Red);
run
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Part08.</a:t>
            </a:r>
            <a:r>
              <a:rPr/>
              <a:t> </a:t>
            </a:r>
            <a:r>
              <a:rPr/>
              <a:t>Scatterplot,</a:t>
            </a:r>
            <a:r>
              <a:rPr/>
              <a:t> </a:t>
            </a:r>
            <a:r>
              <a:rPr/>
              <a:t>smoothing</a:t>
            </a:r>
            <a:r>
              <a:rPr/>
              <a:t> </a:t>
            </a:r>
            <a:r>
              <a:rPr/>
              <a:t>curve</a:t>
            </a:r>
          </a:p>
        </p:txBody>
      </p:sp>
      <p:pic>
        <p:nvPicPr>
          <p:cNvPr descr="../images/5507-05-simon-working-with-mix-of-variables_0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Correlations and scatterplots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Boxplots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</a:t>
            </a:r>
          </a:p>
          <a:p>
            <a:pPr lvl="2"/>
            <a:r>
              <a:rPr/>
              <a:t>proc format, proc freq, proc means</a:t>
            </a:r>
          </a:p>
          <a:p>
            <a:pPr lvl="1"/>
            <a:r>
              <a:rPr/>
              <a:t>proc corr</a:t>
            </a:r>
          </a:p>
          <a:p>
            <a:pPr lvl="1"/>
            <a:r>
              <a:rPr/>
              <a:t>proc sgplot</a:t>
            </a:r>
          </a:p>
          <a:p>
            <a:pPr lvl="2"/>
            <a:r>
              <a:rPr/>
              <a:t>scatterplot</a:t>
            </a:r>
          </a:p>
          <a:p>
            <a:pPr lvl="2"/>
            <a:r>
              <a:rPr/>
              <a:t>boxplot</a:t>
            </a:r>
          </a:p>
          <a:p>
            <a:pPr lvl="1"/>
            <a:r>
              <a:rPr/>
              <a:t>by statement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Part09.</a:t>
            </a:r>
            <a:r>
              <a:rPr/>
              <a:t> </a:t>
            </a:r>
            <a:r>
              <a:rPr/>
              <a:t>Boxplot,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
title2 "Boxplots";
proc sgplot
    data=perm.fev;
  vbox fev / category=smoke;
  format smoke fsmoke.;
run
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Part09.</a:t>
            </a:r>
            <a:r>
              <a:rPr/>
              <a:t> </a:t>
            </a:r>
            <a:r>
              <a:rPr/>
              <a:t>Boxplot,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</a:p>
        </p:txBody>
      </p:sp>
      <p:pic>
        <p:nvPicPr>
          <p:cNvPr descr="../images/5507-05-simon-working-with-mix-of-variables_0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Boxplots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Means by group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Part10.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
proc sort
    data=perm.fev;
  by smoke;
run;
proc means
    data=perm.fev;
  var fev;
  by smoke;
  format smoke fsmoke.;
  title2 "Descriptive statistics by group";
run
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Part10.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statement</a:t>
            </a:r>
          </a:p>
        </p:txBody>
      </p:sp>
      <p:pic>
        <p:nvPicPr>
          <p:cNvPr descr="../images/5507-05-simon-working-with-mix-of-variables_08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Means by group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Investigating an odd association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Part11.</a:t>
            </a:r>
            <a:r>
              <a:rPr/>
              <a:t> </a:t>
            </a:r>
            <a:r>
              <a:rPr/>
              <a:t>Investigate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trend,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
proc sgplot
    data=perm.fev;
  vbox ht / category=smoke;
  format smoke fsmoke.;
  title2 "Boxplots";
run;
proc sort
    data=perm.fev;
  by smoke;
run;
proc means
    data=perm.fev;
  var ht;
  by smoke;
  format smoke fsmoke.;
  title2 "Descriptive statistics by group";
run;
ods pdf close
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Part11.</a:t>
            </a:r>
            <a:r>
              <a:rPr/>
              <a:t> </a:t>
            </a:r>
            <a:r>
              <a:rPr/>
              <a:t>Investigate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trend,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means</a:t>
            </a:r>
          </a:p>
        </p:txBody>
      </p:sp>
      <p:pic>
        <p:nvPicPr>
          <p:cNvPr descr="../images/5507-05-simon-working-with-mix-of-variables_09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Part11.</a:t>
            </a:r>
            <a:r>
              <a:rPr/>
              <a:t> </a:t>
            </a:r>
            <a:r>
              <a:rPr/>
              <a:t>Investigate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trend,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means</a:t>
            </a:r>
          </a:p>
        </p:txBody>
      </p:sp>
      <p:pic>
        <p:nvPicPr>
          <p:cNvPr descr="../images/5507-05-simon-working-with-mix-of-variables_1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Reviewing descriptive statistcs</a:t>
            </a:r>
          </a:p>
          <a:p>
            <a:pPr lvl="1"/>
            <a:r>
              <a:rPr/>
              <a:t>Correlations and scatterplots</a:t>
            </a:r>
          </a:p>
          <a:p>
            <a:pPr lvl="1"/>
            <a:r>
              <a:rPr/>
              <a:t>Boxplots</a:t>
            </a:r>
          </a:p>
          <a:p>
            <a:pPr lvl="1"/>
            <a:r>
              <a:rPr/>
              <a:t>Means by group</a:t>
            </a:r>
          </a:p>
          <a:p>
            <a:pPr lvl="1"/>
            <a:r>
              <a:rPr/>
              <a:t>Investigating an odd association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Part00.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
* 5507-05-simon-working-with-a-mix-of-variables.sas
author: Steve Simon
date created: 2018-11-27
purpose: to illustrate how to work with
data that has a mix of categorical and
continuous variables.
license: public domain
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Part01.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things.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
options papersize=(6in 4in);
* This needed to have the output fit on PowerPoint;
%let path=q:/introduction-to-sas;
ods pdf
  file="&amp;path/results/5507-05-simon-working-with-mix-of-variables.pdf";
filename raw_data
  "&amp;path/data/fev.txt";
libname perm
  "&amp;path/data"
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Part02.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
proc format;
  value fsex
    0 = "Female"
    1 = "Male"
  ;
  value fsmoke
    0 = "Nonsmoker"
    1 = "Smoker"
  ;
run
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Part03.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
data perm.fev;
  infile raw_data delimiter="," firstobs=2;
  input age fev ht sex smoke;
  label
    age=Age in years
    fev=Forced Expiratory Volume (liters)
    ht=Height in inches
    sex=Sex
    smoke=Smoking status
  ;
run
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Part04.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
proc print
    data=perm.fev(obs=10);
  format
    sex fsex.
    smoke fsmoke.
  ;
  title1 "Pulmonary function study";
  title2 "Listing of first ten rows of fev data";
run
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Part04.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../images/5507-05-simon-working-with-mix-of-variables_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Part05.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freq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
proc freq
    data=perm.fev;
  tables sex smoke / missing;
  format
    sex fsex.
    smoke fsmoke.
  ;
  title2 "Frequency counts";
run;
proc means
    n nmiss mean std min max
    data=perm.fev;
  var age fev ht;
  title2 "Descriptive statistics";
run
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SAS, Working with a mix of categorical and continuous variables</dc:title>
  <dc:creator>Steve Simon</dc:creator>
  <cp:keywords/>
  <dcterms:created xsi:type="dcterms:W3CDTF">2021-08-16T19:30:47Z</dcterms:created>
  <dcterms:modified xsi:type="dcterms:W3CDTF">2021-08-16T19:30:47Z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Created: 2019-07-19</vt:lpwstr>
  </property>
  <property fmtid="{D5CDD505-2E9C-101B-9397-08002B2CF9AE}" pid="3" name="knit">
    <vt:lpwstr>(function(inputFile, encoding) { rmarkdown::render(inputFile, encoding = encoding, output_dir = “../results”, output_format = “all”) })</vt:lpwstr>
  </property>
  <property fmtid="{D5CDD505-2E9C-101B-9397-08002B2CF9AE}" pid="4" name="output">
    <vt:lpwstr>powerpoint_presentation</vt:lpwstr>
  </property>
</Properties>
</file>