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notesMaster" Target="notesMasters/notesMaster1.xml" /><Relationship Id="rId28" Type="http://schemas.openxmlformats.org/officeDocument/2006/relationships/tableStyles" Target="tableStyles.xml" /><Relationship Id="rId27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6" Type="http://schemas.openxmlformats.org/officeDocument/2006/relationships/viewProps" Target="viewProps.xml" /><Relationship Id="rId25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Greetings!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instructor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MEDB</a:t>
            </a:r>
            <a:r>
              <a:rPr/>
              <a:t> </a:t>
            </a:r>
            <a:r>
              <a:rPr/>
              <a:t>5507,</a:t>
            </a:r>
            <a:r>
              <a:rPr/>
              <a:t> </a:t>
            </a: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font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small,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messages</a:t>
            </a:r>
            <a:r>
              <a:rPr/>
              <a:t> </a:t>
            </a:r>
            <a:r>
              <a:rPr/>
              <a:t>indicating</a:t>
            </a:r>
            <a:r>
              <a:rPr/>
              <a:t> </a:t>
            </a:r>
            <a:r>
              <a:rPr/>
              <a:t>warnings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errors.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Always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messages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warning</a:t>
            </a:r>
            <a:r>
              <a:rPr/>
              <a:t> </a:t>
            </a:r>
            <a:r>
              <a:rPr/>
              <a:t>message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helpful,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errors/warnings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Always</a:t>
            </a:r>
            <a:r>
              <a:rPr/>
              <a:t> </a:t>
            </a:r>
            <a:r>
              <a:rPr/>
              <a:t>watch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proper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observations.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..and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analyzing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proper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observations.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additional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storing</a:t>
            </a:r>
            <a:r>
              <a:rPr/>
              <a:t> </a:t>
            </a:r>
            <a:r>
              <a:rPr/>
              <a:t>graphics,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later.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places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preferences</a:t>
            </a:r>
            <a:r>
              <a:rPr/>
              <a:t> </a:t>
            </a:r>
            <a:r>
              <a:rPr/>
              <a:t>dialog</a:t>
            </a:r>
            <a:r>
              <a:rPr/>
              <a:t> </a:t>
            </a:r>
            <a:r>
              <a:rPr/>
              <a:t>box.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TOOLS</a:t>
            </a:r>
            <a:r>
              <a:rPr/>
              <a:t> </a:t>
            </a:r>
            <a:r>
              <a:rPr/>
              <a:t>|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|</a:t>
            </a:r>
            <a:r>
              <a:rPr/>
              <a:t> </a:t>
            </a:r>
            <a:r>
              <a:rPr/>
              <a:t>PREFERENCES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menu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tab.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LISTING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window.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HTML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html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BROWSE</a:t>
            </a:r>
            <a:r>
              <a:rPr/>
              <a:t> </a:t>
            </a:r>
            <a:r>
              <a:rPr/>
              <a:t>button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folder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html</a:t>
            </a:r>
            <a:r>
              <a:rPr/>
              <a:t> </a:t>
            </a:r>
            <a:r>
              <a:rPr/>
              <a:t>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window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monospaced</a:t>
            </a:r>
            <a:r>
              <a:rPr/>
              <a:t> </a:t>
            </a:r>
            <a:r>
              <a:rPr/>
              <a:t>font</a:t>
            </a:r>
            <a:r>
              <a:rPr/>
              <a:t> </a:t>
            </a:r>
            <a:r>
              <a:rPr/>
              <a:t>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html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font</a:t>
            </a:r>
            <a:r>
              <a:rPr/>
              <a:t> </a:t>
            </a:r>
            <a:r>
              <a:rPr/>
              <a:t>sizes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slightly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appearance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window.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window.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icons</a:t>
            </a:r>
            <a:r>
              <a:rPr/>
              <a:t> </a:t>
            </a:r>
            <a:r>
              <a:rPr/>
              <a:t>near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offer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export</a:t>
            </a:r>
            <a:r>
              <a:rPr/>
              <a:t> </a:t>
            </a:r>
            <a:r>
              <a:rPr/>
              <a:t>options,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things.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opening</a:t>
            </a:r>
            <a:r>
              <a:rPr/>
              <a:t> </a:t>
            </a:r>
            <a:r>
              <a:rPr/>
              <a:t>Oracle</a:t>
            </a:r>
            <a:r>
              <a:rPr/>
              <a:t> </a:t>
            </a:r>
            <a:r>
              <a:rPr/>
              <a:t>Virtualbox.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Installation</a:t>
            </a:r>
            <a:r>
              <a:rPr/>
              <a:t> </a:t>
            </a:r>
            <a:r>
              <a:rPr/>
              <a:t>instructions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available.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http://support.sas.com/software/products/university-edition/docs/en/SASUniversityEditionQuickStartVirtualBox.pdf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</a:t>
            </a:r>
            <a:r>
              <a:rPr/>
              <a:t> </a:t>
            </a:r>
            <a:r>
              <a:rPr/>
              <a:t>Edition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window</a:t>
            </a:r>
            <a:r>
              <a:rPr/>
              <a:t> </a:t>
            </a:r>
            <a:r>
              <a:rPr/>
              <a:t>opens</a:t>
            </a:r>
            <a:r>
              <a:rPr/>
              <a:t> </a:t>
            </a:r>
            <a:r>
              <a:rPr/>
              <a:t>up.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explains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browser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location.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warns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window</a:t>
            </a:r>
            <a:r>
              <a:rPr/>
              <a:t> </a:t>
            </a:r>
            <a:r>
              <a:rPr/>
              <a:t>open.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browser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http://localhost:10080</a:t>
            </a:r>
            <a:r>
              <a:rPr/>
              <a:t>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starting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Studio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Jupyter</a:t>
            </a:r>
            <a:r>
              <a:rPr/>
              <a:t> </a:t>
            </a:r>
            <a:r>
              <a:rPr/>
              <a:t>notebook.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luck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Jupyter,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welcome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browser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http://localhost:10080</a:t>
            </a:r>
            <a:r>
              <a:rPr/>
              <a:t>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starting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Studio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Jupyter</a:t>
            </a:r>
            <a:r>
              <a:rPr/>
              <a:t> </a:t>
            </a:r>
            <a:r>
              <a:rPr/>
              <a:t>notebook.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luck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Jupyter,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welcome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regular</a:t>
            </a:r>
            <a:r>
              <a:rPr/>
              <a:t>”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SAS,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opening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benefit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presentation,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resize</a:t>
            </a:r>
            <a:r>
              <a:rPr/>
              <a:t> </a:t>
            </a:r>
            <a:r>
              <a:rPr/>
              <a:t>everything,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windows,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maximize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window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greatest</a:t>
            </a:r>
            <a:r>
              <a:rPr/>
              <a:t> </a:t>
            </a:r>
            <a:r>
              <a:rPr/>
              <a:t>importance,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editor</a:t>
            </a:r>
            <a:r>
              <a:rPr/>
              <a:t> </a:t>
            </a:r>
            <a:r>
              <a:rPr/>
              <a:t>window.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editor</a:t>
            </a:r>
            <a:r>
              <a:rPr/>
              <a:t> </a:t>
            </a:r>
            <a:r>
              <a:rPr/>
              <a:t>window.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window,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existing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window.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remaining</a:t>
            </a:r>
            <a:r>
              <a:rPr/>
              <a:t> </a:t>
            </a:r>
            <a:r>
              <a:rPr/>
              <a:t>tabs,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window,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window,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important.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program.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in,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|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somewhere</a:t>
            </a:r>
            <a:r>
              <a:rPr/>
              <a:t> </a:t>
            </a:r>
            <a:r>
              <a:rPr/>
              <a:t>safe.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After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in,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|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somewhere</a:t>
            </a:r>
            <a:r>
              <a:rPr/>
              <a:t> </a:t>
            </a:r>
            <a:r>
              <a:rPr/>
              <a:t>safe.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Relationship Id="rId3" Type="http://schemas.openxmlformats.org/officeDocument/2006/relationships/image" Target="../media/image7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8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Relationship Id="rId3" Type="http://schemas.openxmlformats.org/officeDocument/2006/relationships/image" Target="../media/image9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Relationship Id="rId3" Type="http://schemas.openxmlformats.org/officeDocument/2006/relationships/image" Target="../media/image10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11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image" Target="../media/image12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Relationship Id="rId3" Type="http://schemas.openxmlformats.org/officeDocument/2006/relationships/image" Target="../media/image13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Relationship Id="rId3" Type="http://schemas.openxmlformats.org/officeDocument/2006/relationships/image" Target="../media/image14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Relationship Id="rId3" Type="http://schemas.openxmlformats.org/officeDocument/2006/relationships/image" Target="../media/image16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2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3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4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5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Getting</a:t>
            </a:r>
            <a:r>
              <a:rPr/>
              <a:t> </a:t>
            </a:r>
            <a:r>
              <a:rPr/>
              <a:t>started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program-editor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33500" y="1600200"/>
            <a:ext cx="64770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test-program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33500" y="1600200"/>
            <a:ext cx="64770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Test program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data test_example;
 input x y;
 cards;
1 2
2 4
3 6
;
proc means data=test_example;
  var x y;
  title "Descriptive statistics";
run;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log-window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33500" y="1600200"/>
            <a:ext cx="64770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log-window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33500" y="1600200"/>
            <a:ext cx="64770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Log messages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1    data test_example;
2     input x y;
3     cards;
NOTE: The data set WORK.TEST_EXAMPLE has 3 observations and 2 variables.
NOTE: DATA statement used (Total process time):
      real time           0.51 seconds
      cpu time            0.04 seconds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Log messages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9    proc means data=test_example;
10     var x y;
11     title "Descriptive statistics";
12   run;
NOTE: Writing HTML Body file: sashtml.htm
NOTE: There were 3 observations read from the data set WORK.TEST_EXAMPLE.
NOTE: PROCEDURE MEANS used (Total process time):
      real time           1.72 seconds
      cpu time            0.20 seconds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Where is the output?</a:t>
            </a:r>
          </a:p>
          <a:p>
            <a:pPr lvl="0" marL="0" indent="0">
              <a:buNone/>
            </a:pPr>
            <a:r>
              <a:rPr/>
              <a:t>SAS has several options for storing output.</a:t>
            </a:r>
          </a:p>
          <a:p>
            <a:pPr lvl="1"/>
            <a:r>
              <a:rPr/>
              <a:t>In the output window</a:t>
            </a:r>
          </a:p>
          <a:p>
            <a:pPr lvl="1"/>
            <a:r>
              <a:rPr/>
              <a:t>As an html file</a:t>
            </a:r>
          </a:p>
          <a:p>
            <a:pPr lvl="1"/>
            <a:r>
              <a:rPr/>
              <a:t>As a pdf file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preferences-results-window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778000" y="1600200"/>
            <a:ext cx="5600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output-window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33500" y="1600200"/>
            <a:ext cx="64770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output-htm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295400" y="1600200"/>
            <a:ext cx="6553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sas-university-program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55800" y="1600200"/>
            <a:ext cx="5245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Then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chunks</a:t>
            </a:r>
            <a:r>
              <a:rPr/>
              <a:t> </a:t>
            </a:r>
            <a:r>
              <a:rPr/>
              <a:t>with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                          The MEANS Procedure
## 
##  Variable    N           Mean        Std Dev        Minimum        Maximum
##  -------------------------------------------------------------------------
##  Age        19     13.3157895      1.4926722     11.0000000     16.0000000
##  Height     19     62.3368421      5.1270752     51.3000000     72.0000000
##  Weight     19    100.0263158     22.7739335     50.5000000    150.0000000
##  -------------------------------------------------------------------------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Course instructor, Steve Simon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sas-university-log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600200"/>
            <a:ext cx="5245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 is the log window. Notice that the counts for errors, warnings, and notes appear at the top, and a missing count means zero errors and zero warnings. Hooray!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sas-university-result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55800" y="1600200"/>
            <a:ext cx="5245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SteveSimonPic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94000" y="1600200"/>
            <a:ext cx="35433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These slides were printed on 2019-06-09 17:21:08.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virtualbox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574800" y="1600200"/>
            <a:ext cx="59944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virtualbox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55800" y="1600200"/>
            <a:ext cx="5245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virtualbox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55800" y="1600200"/>
            <a:ext cx="5245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sas-university-startup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55800" y="1600200"/>
            <a:ext cx="5245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opening-scree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825500" y="1600200"/>
            <a:ext cx="74803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</dc:title>
  <dc:creator>Steve Simon</dc:creator>
  <cp:keywords/>
  <dcterms:created xsi:type="dcterms:W3CDTF">2019-06-09T22:21:08Z</dcterms:created>
  <dcterms:modified xsi:type="dcterms:W3CDTF">2019-06-09T22:21:08Z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