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notesMaster" Target="notesMasters/notesMaster1.xml" /><Relationship Id="rId82" Type="http://schemas.openxmlformats.org/officeDocument/2006/relationships/tableStyles" Target="tableStyles.xml" /><Relationship Id="rId81" Type="http://schemas.openxmlformats.org/officeDocument/2006/relationships/theme" Target="theme/theme1.xml" /><Relationship Id="rId1" Type="http://schemas.openxmlformats.org/officeDocument/2006/relationships/slideMaster" Target="slideMasters/slideMaster1.xml" /><Relationship Id="rId80" Type="http://schemas.openxmlformats.org/officeDocument/2006/relationships/viewProps" Target="viewProps.xml" /><Relationship Id="rId7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This is the standard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what your output looks like.</a:t>
            </a:r>
          </a:p>
          <a:p>
            <a:pPr lvl="0" indent="0" marL="0">
              <a:buNone/>
            </a:pPr>
          </a:p>
          <a:p>
            <a:pPr lvl="0" indent="0" marL="0">
              <a:buNone/>
            </a:pPr>
            <a:r>
              <a:rPr/>
              <a:t>There is no possible way that a height of 29.5 inches could be paired with a weight of 205 pounds.</a:t>
            </a:r>
          </a:p>
          <a:p>
            <a:pPr lvl="0" indent="0" marL="0">
              <a:buNone/>
            </a:pPr>
          </a:p>
          <a:p>
            <a:pPr lvl="0" indent="0" marL="0">
              <a:buNone/>
            </a:pPr>
            <a:r>
              <a:rPr/>
              <a:t>With this outlier on the low end, you might consider doing nothing other than noting the unusual value.</a:t>
            </a:r>
          </a:p>
          <a:p>
            <a:pPr lvl="0" indent="0" marL="0">
              <a:buNone/>
            </a:pPr>
          </a:p>
          <a:p>
            <a:pPr lvl="0" indent="0" marL="0">
              <a:buNone/>
            </a:pPr>
            <a:r>
              <a:rPr/>
              <a:t>Alternately, you could delete the entire row associated with this value. Finally, you might consider converting the small ht value to a missing value code.</a:t>
            </a:r>
          </a:p>
          <a:p>
            <a:pPr lvl="0" indent="0" marL="0">
              <a:buNone/>
            </a:pPr>
          </a:p>
          <a:p>
            <a:pPr lvl="0" indent="0" marL="0">
              <a:buNone/>
            </a:pPr>
            <a:r>
              <a:rPr/>
              <a:t>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a:t>
            </a:r>
          </a:p>
          <a:p>
            <a:pPr lvl="0" indent="0" marL="0">
              <a:buNone/>
            </a:pPr>
          </a:p>
          <a:p>
            <a:pPr lvl="0" indent="0" marL="0">
              <a:buNone/>
            </a:pPr>
            <a:r>
              <a:rPr/>
              <a:t>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a:t>
            </a:r>
          </a:p>
          <a:p>
            <a:pPr lvl="0" indent="0" marL="0">
              <a:buNone/>
            </a:pPr>
          </a:p>
          <a:p>
            <a:pPr lvl="0" indent="0" marL="0">
              <a:buNone/>
            </a:pPr>
            <a:r>
              <a:rPr/>
              <a:t>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a:t>
            </a:r>
          </a:p>
          <a:p>
            <a:pPr lvl="0" indent="0" marL="0">
              <a:buNone/>
            </a:pPr>
          </a:p>
          <a:p>
            <a:pPr lvl="0" indent="0" marL="0">
              <a:buNone/>
            </a:pPr>
            <a:r>
              <a:rPr/>
              <a:t>We’ll use the data set with the 29.5 changed to a missing value for all of the remaining analyses of this data set.</a:t>
            </a:r>
          </a:p>
          <a:p>
            <a:pPr lvl="0" indent="0" marL="0">
              <a:buNone/>
            </a:pPr>
          </a:p>
          <a:p>
            <a:pPr lvl="0" indent="0" marL="0">
              <a:buNone/>
            </a:pPr>
            <a:r>
              <a:rPr/>
              <a:t>Logic statements involving missing value codes are tricky. SAS stores missing value codes as the most extreme legal negative number. So if you want, for example, to exclude negative values, make sure that you account for missing values as well.</a:t>
            </a:r>
          </a:p>
          <a:p>
            <a:pPr lvl="0" indent="0" marL="0">
              <a:buNone/>
            </a:pPr>
          </a:p>
          <a:p>
            <a:pPr lvl="0" indent="0" marL="0">
              <a:buNone/>
            </a:pPr>
            <a:r>
              <a:rPr/>
              <a:t>(ht &lt; 0) &amp; (ht ~= .);</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Just for the sake of completeness, let’s look at the row of data with the largest height value. Add the keyword desc to sort the data in reverse order.</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what your output looks like. These values seem reasonable to me.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This code removes the entire row of data. Notice that I store the modified data under a new name. That way, if I regret tossing the entire row out, I can easily revert to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This code converts the height to a missing value, but keeps the original data.</a:t>
            </a:r>
          </a:p>
          <a:p>
            <a:pPr lvl="0" indent="0" marL="0">
              <a:buNone/>
            </a:pPr>
          </a:p>
          <a:p>
            <a:pPr lvl="0" indent="0" marL="0">
              <a:buNone/>
            </a:pPr>
            <a:r>
              <a:rPr/>
              <a:t>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a:t>
            </a:r>
          </a:p>
          <a:p>
            <a:pPr lvl="0" indent="0" marL="0">
              <a:buNone/>
            </a:pPr>
          </a:p>
          <a:p>
            <a:pPr lvl="0" indent="0" marL="0">
              <a:buNone/>
            </a:pPr>
            <a:r>
              <a:rPr/>
              <a:t>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a:t>
            </a:r>
          </a:p>
          <a:p>
            <a:pPr lvl="0" indent="0" marL="0">
              <a:buNone/>
            </a:pPr>
          </a:p>
          <a:p>
            <a:pPr lvl="0" indent="0" marL="0">
              <a:buNone/>
            </a:pPr>
            <a:r>
              <a:rPr/>
              <a:t>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a:t>
            </a:r>
          </a:p>
          <a:p>
            <a:pPr lvl="0" indent="0" marL="0">
              <a:buNone/>
            </a:pPr>
          </a:p>
          <a:p>
            <a:pPr lvl="0" indent="0" marL="0">
              <a:buNone/>
            </a:pPr>
            <a:r>
              <a:rPr/>
              <a:t>We’ll use the data set with the 29.5 changed to a missing value for all of the remaining analyses of this data set.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an important thing to remember about missing values. SAS stores missing value codes as the most extreme legal negative number. This can sometimes lead to surprising and misleading results.</a:t>
            </a:r>
          </a:p>
          <a:p>
            <a:pPr lvl="0" indent="0" marL="0">
              <a:buNone/>
            </a:pPr>
          </a:p>
          <a:p>
            <a:pPr lvl="0" indent="0" marL="0">
              <a:buNone/>
            </a:pPr>
            <a:r>
              <a:rPr/>
              <a:t>Every procedure in SAS has its own default approach to missing values and often provides you with one or more alternatives. You have to review this carefully for each and every statistical procedure that you run. If you do data manipulations involving missing values, you have to make sure that the result correctly reflects what you want.</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what your output looks like.</a:t>
            </a:r>
          </a:p>
          <a:p>
            <a:pPr lvl="0" indent="0" marL="0">
              <a:buNone/>
            </a:pPr>
          </a:p>
          <a:p>
            <a:pPr lvl="0" indent="0" marL="0">
              <a:buNone/>
            </a:pPr>
            <a:r>
              <a:rPr/>
              <a:t>In order to prevent this from happening, you need to check for missingness before applying any other logic statement.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If you are concerned at all about missing values (and you should be), ask for the number of missing values in proc means using nmiss.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means.</a:t>
            </a:r>
          </a:p>
          <a:p>
            <a:pPr lvl="0" indent="0" marL="0">
              <a:buNone/>
            </a:pPr>
          </a:p>
          <a:p>
            <a:pPr lvl="0" indent="0" marL="0">
              <a:buNone/>
            </a:pPr>
            <a:r>
              <a:rPr/>
              <a:t>Speaker notes: This is what your output looks like. Note that your data set has 251 observations and 1 missing value.</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You can do simple transformations like unit conversions in SAS. Create a new dataset with the data statement. Use the set command to tell SAS that you plan to use and modify an existing dataset.</a:t>
            </a:r>
          </a:p>
          <a:p>
            <a:pPr lvl="0" indent="0" marL="0">
              <a:buNone/>
            </a:pPr>
          </a:p>
          <a:p>
            <a:pPr lvl="0" indent="0" marL="0">
              <a:buNone/>
            </a:pPr>
            <a:r>
              <a:rPr/>
              <a:t>The conversions done here will turn height and weight into centimeters and kilograms, respectively.</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You should already be familiar with this. The filename statement tells you where the raw data is stored. The libname statement tells you where SAS will store any permanent datsets. The ods statement tells you that SAS is going to store the results with a particular filename and in pdf format.</a:t>
            </a:r>
          </a:p>
          <a:p>
            <a:pPr lvl="0" indent="0" marL="0">
              <a:buNone/>
            </a:pPr>
          </a:p>
          <a:p>
            <a:pPr lvl="0" indent="0" marL="0">
              <a:buNone/>
            </a:pPr>
            <a:r>
              <a:rPr/>
              <a:t>Today, you will analyze some data sets that have mostly continuous variables. The first dataset at body measurements.</a:t>
            </a:r>
          </a:p>
          <a:p>
            <a:pPr lvl="0" indent="0" marL="0">
              <a:buNone/>
            </a:pPr>
          </a:p>
          <a:p>
            <a:pPr lvl="0" indent="0" marL="0">
              <a:buNone/>
            </a:pPr>
            <a:r>
              <a:rPr/>
              <a:t>The input statement is very long and does not fit on a single slide. Go to the Canvas site if you want to see the full code.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your output with measurements both in the original units and metric. Notice that I did not print any more than 10 rows of data.</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the code to create a histogram with the default option. Generally, it is wise to modify the defaults for any graphic image.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This is the default histogram.</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the code to create a histogram with many bars. The first bar is centered at 60, and each bin has a width of 1 inch (plus or minus 0.5 inches)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This is what you get. You can also go in the opposite direction.</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the code to create a histogram with few bars. The first bar is again centered at 60, but now each bin has a width of 5 inches (plus or minus 2.5 inches).</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This is the revised histogram. There is no “correct” version of the histogram. Try several widths and see which one gives the clearest picture of your data.</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Here’s the code to compute correlations.</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corr.</a:t>
            </a:r>
          </a:p>
          <a:p>
            <a:pPr lvl="0" indent="0" marL="0">
              <a:buNone/>
            </a:pPr>
          </a:p>
          <a:p>
            <a:pPr lvl="0" indent="0" marL="0">
              <a:buNone/>
            </a:pPr>
            <a:r>
              <a:rPr/>
              <a:t>Speaker notes: The output here extends to a fresh page.</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corr (continued).</a:t>
            </a:r>
          </a:p>
          <a:p>
            <a:pPr lvl="0" indent="0" marL="0">
              <a:buNone/>
            </a:pPr>
          </a:p>
          <a:p>
            <a:pPr lvl="0" indent="0" marL="0">
              <a:buNone/>
            </a:pPr>
            <a:r>
              <a:rPr/>
              <a:t>Speaker notes: The output here really annoys me. I want to show something a bit advanced here.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This is the code to input all the variables in this data set. It is quite long and does not fit on a single Powerpoint slide.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You can save the correlations in a separate data file.</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Continues on the next slide.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 (continued).</a:t>
            </a:r>
          </a:p>
          <a:p>
            <a:pPr lvl="0" indent="0" marL="0">
              <a:buNone/>
            </a:pPr>
          </a:p>
          <a:p>
            <a:pPr lvl="0" indent="0" marL="0">
              <a:buNone/>
            </a:pPr>
            <a:r>
              <a:rPr/>
              <a:t>Speaker notes: The output is a bit unusual because SAS wants to include means and standard deviations in your output. You can and should remove this. It would be easy enough to do (use the where statement), but I wanted to show you the full data set.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Saving as a data file allows you to manipulate the individual correlations. Here we multiply the correlations by 100, round them, and sort them. This can often simplify the interpretation of large correlation matrices.</a:t>
            </a:r>
          </a:p>
          <a:p>
            <a:pPr lvl="0" indent="0" marL="0">
              <a:buNone/>
            </a:pPr>
          </a:p>
          <a:p>
            <a:pPr lvl="0" indent="0" marL="0">
              <a:buNone/>
            </a:pPr>
            <a:r>
              <a:rPr/>
              <a:t>This code does the reordering and printing</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Just to help visualize things, let’s print the file before we modify it.</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indent="0" marL="0">
              <a:buNone/>
            </a:pPr>
            <a:r>
              <a:rPr/>
              <a:t>Speaker notes: This is the output. You can see that measurements at the extremities are poor predictors of body fat. Apparently, we grow fat from the middle outward.</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A scatterplot is also useful for examining the relationship among variables. You can produce scatterplots several different ways, but the scatterplots produced by the sgplot procedure have the most flexibility.</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This plot shows a general upward trend.</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The trend line is very useful for large and noisy data sets. It also allows you to more quickly visualize extreme values.;</a:t>
            </a:r>
          </a:p>
          <a:p>
            <a:pPr lvl="0" indent="0" marL="0">
              <a:buNone/>
            </a:pPr>
          </a:p>
          <a:p>
            <a:pPr lvl="0" indent="0" marL="0">
              <a:buNone/>
            </a:pPr>
            <a:r>
              <a:rPr/>
              <a:t>Notice that there is no title1. When you leave this out, SAS will pull the title1 used in the previous procedure, if it is available. This allows you to repeat the top line title across broad sections of your program.</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sgplot.</a:t>
            </a:r>
          </a:p>
          <a:p>
            <a:pPr lvl="0" indent="0" marL="0">
              <a:buNone/>
            </a:pPr>
          </a:p>
          <a:p>
            <a:pPr lvl="0" indent="0" marL="0">
              <a:buNone/>
            </a:pPr>
            <a:r>
              <a:rPr/>
              <a:t>Speaker notes: Notice, for example, that the person with the largest abdomen measure (the biggest gut, if I can be informal) is quite out of line with what you might expect the relationship to be.</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SAS offers an opportunity for you to add documentation to your program about individual variables. These are called variable labels. They have almost no restrictions. You can use blanks, or special symbols like a dollar sign or a dash. The documentation that variable labels provide is mostly internal, but these labels are substituted in a few places like some graphs.</a:t>
            </a:r>
          </a:p>
          <a:p>
            <a:pPr lvl="0" indent="0" marL="0">
              <a:buNone/>
            </a:pPr>
          </a:p>
          <a:p>
            <a:pPr lvl="0" indent="0" marL="0">
              <a:buNone/>
            </a:pPr>
            <a:r>
              <a:rPr/>
              <a:t>I strongly recommend use of variable labels and will require them for any homework you submit in this class. See the grading rubric for details.</a:t>
            </a:r>
          </a:p>
          <a:p>
            <a:pPr lvl="0" indent="0" marL="0">
              <a:buNone/>
            </a:pPr>
          </a:p>
          <a:p>
            <a:pPr lvl="0" indent="0" marL="0">
              <a:buNone/>
            </a:pPr>
            <a:r>
              <a:rPr/>
              <a:t>What makes a good variable label? First take advantage of a mixture of upper and lower case to make your labels more readable. Spell out any abbreviations, even obvious abbreviations. If your variable has a measurement unit, specify that unit in your variable label. If there are other important details, put these in the variable label as well.</a:t>
            </a:r>
          </a:p>
          <a:p>
            <a:pPr lvl="0" indent="0" marL="0">
              <a:buNone/>
            </a:pPr>
          </a:p>
          <a:p>
            <a:pPr lvl="0" indent="0" marL="0">
              <a:buNone/>
            </a:pPr>
            <a:r>
              <a:rPr/>
              <a:t>Every variable in a SAS program should have a label. This label will make some (but not all) of the SAS output more readable. it is also part of the internal documentation of your program. Note that some of these labels do not fit well in this Powerpoint slide, but that’s okay.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It’s always a good idea to print out a small piece of your data to make sure everything is okay.</a:t>
            </a:r>
          </a:p>
          <a:p>
            <a:pPr lvl="0" indent="0" marL="0">
              <a:buNone/>
            </a:pPr>
          </a:p>
          <a:p>
            <a:pPr lvl="0" indent="0" marL="0">
              <a:buNone/>
            </a:pPr>
            <a:r>
              <a:rPr/>
              <a:t>The data option tells SAS what data set you want to print. If you omit this, SAS will print the most recently created data set.</a:t>
            </a:r>
          </a:p>
          <a:p>
            <a:pPr lvl="0" indent="0" marL="0">
              <a:buNone/>
            </a:pPr>
          </a:p>
          <a:p>
            <a:pPr lvl="0" indent="0" marL="0">
              <a:buNone/>
            </a:pPr>
            <a:r>
              <a:rPr/>
              <a:t>The obs=10 option limits the number of rows printed to the first 10. For large data sets, you should always take advantage of this option.</a:t>
            </a:r>
          </a:p>
          <a:p>
            <a:pPr lvl="0" indent="0" marL="0">
              <a:buNone/>
            </a:pPr>
          </a:p>
          <a:p>
            <a:pPr lvl="0" indent="0" marL="0">
              <a:buNone/>
            </a:pPr>
            <a:r>
              <a:rPr/>
              <a:t>The var statement limits the variables that you print to those that you specify. Again, this is important for large data sets.</a:t>
            </a:r>
          </a:p>
          <a:p>
            <a:pPr lvl="0" indent="0" marL="0">
              <a:buNone/>
            </a:pPr>
          </a:p>
          <a:p>
            <a:pPr lvl="0" indent="0" marL="0">
              <a:buNone/>
            </a:pPr>
            <a:r>
              <a:rPr/>
              <a:t>Please do not ever print more than ten rows or more than five variables, if you can help it. Excessively lengthy outputs will lose you a few points (see the grading rubric).</a:t>
            </a:r>
          </a:p>
          <a:p>
            <a:pPr lvl="0" indent="0" marL="0">
              <a:buNone/>
            </a:pPr>
          </a:p>
          <a:p>
            <a:pPr lvl="0" indent="0" marL="0">
              <a:buNone/>
            </a:pPr>
            <a:r>
              <a:rPr/>
              <a:t>The title statement tells SAS to provide a descriptive title at the top of the page of output.</a:t>
            </a:r>
          </a:p>
          <a:p>
            <a:pPr lvl="0" indent="0" marL="0">
              <a:buNone/>
            </a:pPr>
          </a:p>
          <a:p>
            <a:pPr lvl="0" indent="0" marL="0">
              <a:buNone/>
            </a:pPr>
            <a:r>
              <a:rPr/>
              <a:t>The run statement says you’re done with the procedure.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print.</a:t>
            </a:r>
          </a:p>
          <a:p>
            <a:pPr lvl="0" indent="0" marL="0">
              <a:buNone/>
            </a:pPr>
          </a:p>
          <a:p>
            <a:pPr lvl="0"/>
            <a:r>
              <a:rPr/>
              <a:t>Speaker notes: There are no obvious problems with this dataset.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The means procedure will produce descriptive statistics for your data. By default, it will produce the count of non-missing values, the mean, the standard deviation, and the minimum and maximum values, but I am listing them explicitly here, just for show.</a:t>
            </a:r>
          </a:p>
          <a:p>
            <a:pPr lvl="0" indent="0" marL="0">
              <a:buNone/>
            </a:pPr>
          </a:p>
          <a:p>
            <a:pPr lvl="0" indent="0" marL="0">
              <a:buNone/>
            </a:pPr>
            <a:r>
              <a:rPr/>
              <a:t>The data option tells SAS which data set you want descriptive statistics on, and the var statement tells SAS which variable(s) you want descriptive statistics on.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proc means.</a:t>
            </a:r>
          </a:p>
          <a:p>
            <a:pPr lvl="0" indent="0" marL="0">
              <a:buNone/>
            </a:pPr>
          </a:p>
          <a:p>
            <a:pPr lvl="0"/>
            <a:r>
              <a:rPr/>
              <a:t>Speaker notes: This is what your output looks like.</a:t>
            </a:r>
          </a:p>
          <a:p>
            <a:pPr lvl="0" indent="0" marL="0">
              <a:buNone/>
            </a:pPr>
          </a:p>
          <a:p>
            <a:pPr lvl="0" indent="0" marL="0">
              <a:buNone/>
            </a:pPr>
            <a:r>
              <a:rPr/>
              <a:t>Notice the unusual minimum value. While this is not totally outside the realm of possibility, you should always ask when you see something unusual like this.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First, let’s look at this value in the context of the other values in this row of data.</a:t>
            </a:r>
          </a:p>
          <a:p>
            <a:pPr lvl="0" indent="0" marL="0">
              <a:buNone/>
            </a:pPr>
          </a:p>
          <a:p>
            <a:pPr lvl="0" indent="0" marL="0">
              <a:buNone/>
            </a:pPr>
            <a:r>
              <a:rPr/>
              <a:t>You do this by sorting the data so that the shortest subject becomes the first row of the data and the tallest subject becomes the last. Then print just the very first row of your data.</a:t>
            </a:r>
          </a:p>
          <a:p>
            <a:pPr lvl="0" indent="0" marL="0">
              <a:buNone/>
            </a:pPr>
          </a:p>
          <a:p>
            <a:pPr lvl="0" indent="0" marL="0">
              <a:buNone/>
            </a:pPr>
            <a:r>
              <a:rPr/>
              <a:t>Warning! Be careful about sorting your data if you can’t get the data easily back to the original order. It might be okay, but there are times when you’d like your data all the way back and that means data in the original order. This data set has a case variable that you can resort by in order to get back ot the original order.</a:t>
            </a:r>
          </a:p>
          <a:p>
            <a:pPr lvl="0" indent="0" marL="0">
              <a:buNone/>
            </a:pPr>
          </a:p>
          <a:p>
            <a:pPr lvl="0" indent="0" marL="0">
              <a:buNone/>
            </a:pPr>
            <a:r>
              <a:rPr/>
              <a:t>If you don’t have a case variable, store the sorted data in a separate location: something along the lines of proc sort data=x out=y.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Introduction to SAS, Working with continuous variables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2021-05-30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Part01. Documentation header</a:t>
            </a:r>
          </a:p>
        </p:txBody>
      </p:sp>
      <p:sp>
        <p:nvSpPr>
          <p:cNvPr id="3" name="Content Placeholder 2"/>
          <p:cNvSpPr>
            <a:spLocks noGrp="1"/>
          </p:cNvSpPr>
          <p:nvPr>
            <p:ph idx="1"/>
          </p:nvPr>
        </p:nvSpPr>
        <p:spPr/>
        <p:txBody>
          <a:bodyPr/>
          <a:lstStyle/>
          <a:p>
            <a:pPr lvl="0" indent="0">
              <a:buNone/>
            </a:pPr>
            <a:r>
              <a:rPr>
                <a:latin typeface="Courier"/>
              </a:rPr>
              <a:t>
* 5507-02-simon-continuous-variables.sas
* author: Steve Simon
* date: created 2021-05-30
* purpose: to work with continuous variables
* license: public domain;
options papersize=(6 4);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2</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Part02. Tell SAS where to find and store things.</a:t>
            </a:r>
          </a:p>
        </p:txBody>
      </p:sp>
      <p:sp>
        <p:nvSpPr>
          <p:cNvPr id="3" name="Content Placeholder 2"/>
          <p:cNvSpPr>
            <a:spLocks noGrp="1"/>
          </p:cNvSpPr>
          <p:nvPr>
            <p:ph idx="1"/>
          </p:nvPr>
        </p:nvSpPr>
        <p:spPr/>
        <p:txBody>
          <a:bodyPr/>
          <a:lstStyle/>
          <a:p>
            <a:pPr lvl="0" indent="0">
              <a:buNone/>
            </a:pPr>
            <a:r>
              <a:rPr>
                <a:latin typeface="Courier"/>
              </a:rPr>
              <a:t>
filename fat
  "q:/introduction-to-sas/data/fat.txt";
libname intro
  "q:/introduction-to-sas/data";
ods pdf file=
  "q:/introduction-to-sas/results/5507-02-simon-continuous-variables.pdf";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3</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Read in your data</a:t>
            </a:r>
          </a:p>
        </p:txBody>
      </p:sp>
      <p:sp>
        <p:nvSpPr>
          <p:cNvPr id="3" name="Content Placeholder 2"/>
          <p:cNvSpPr>
            <a:spLocks noGrp="1"/>
          </p:cNvSpPr>
          <p:nvPr>
            <p:ph idx="1"/>
          </p:nvPr>
        </p:nvSpPr>
        <p:spPr/>
        <p:txBody>
          <a:bodyPr/>
          <a:lstStyle/>
          <a:p>
            <a:pPr lvl="0" indent="0">
              <a:buNone/>
            </a:pPr>
            <a:r>
              <a:rPr>
                <a:latin typeface="Courier"/>
              </a:rPr>
              <a:t>
data intro.fat;
  infile fat;
  input 
    case
    fat_brozek
    fat_siri
    dens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Read in your data</a:t>
            </a:r>
          </a:p>
        </p:txBody>
      </p:sp>
      <p:sp>
        <p:nvSpPr>
          <p:cNvPr id="3" name="Content Placeholder 2"/>
          <p:cNvSpPr>
            <a:spLocks noGrp="1"/>
          </p:cNvSpPr>
          <p:nvPr>
            <p:ph idx="1"/>
          </p:nvPr>
        </p:nvSpPr>
        <p:spPr/>
        <p:txBody>
          <a:bodyPr/>
          <a:lstStyle/>
          <a:p>
            <a:pPr lvl="0" indent="0">
              <a:buNone/>
            </a:pPr>
            <a:r>
              <a:rPr>
                <a:latin typeface="Courier"/>
              </a:rPr>
              <a:t>
    age
    wt
    ht
    bmi
    ffw
    neck
    chest
    abdomen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Read in your data</a:t>
            </a:r>
          </a:p>
        </p:txBody>
      </p:sp>
      <p:sp>
        <p:nvSpPr>
          <p:cNvPr id="3" name="Content Placeholder 2"/>
          <p:cNvSpPr>
            <a:spLocks noGrp="1"/>
          </p:cNvSpPr>
          <p:nvPr>
            <p:ph idx="1"/>
          </p:nvPr>
        </p:nvSpPr>
        <p:spPr/>
        <p:txBody>
          <a:bodyPr/>
          <a:lstStyle/>
          <a:p>
            <a:pPr lvl="0" indent="0">
              <a:buNone/>
            </a:pPr>
            <a:r>
              <a:rPr>
                <a:latin typeface="Courier"/>
              </a:rPr>
              <a:t>
    hip
    thigh
    knee
    ankle
    biceps
    forearm
    wrist;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Part04. Add variable labels</a:t>
            </a:r>
          </a:p>
        </p:txBody>
      </p:sp>
      <p:sp>
        <p:nvSpPr>
          <p:cNvPr id="3" name="Content Placeholder 2"/>
          <p:cNvSpPr>
            <a:spLocks noGrp="1"/>
          </p:cNvSpPr>
          <p:nvPr>
            <p:ph idx="1"/>
          </p:nvPr>
        </p:nvSpPr>
        <p:spPr/>
        <p:txBody>
          <a:bodyPr/>
          <a:lstStyle/>
          <a:p>
            <a:pPr lvl="0" indent="0">
              <a:buNone/>
            </a:pPr>
            <a:r>
              <a:rPr>
                <a:latin typeface="Courier"/>
              </a:rPr>
              <a:t>
label
    case="Case number"
    fat_brozek="Fat (Brozek's equation)"
    fat_siri="Fat (Siri's equation)"
    dens="Density"
    age="Age (yrs)"
    wt="Weight (lbs)"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Part04. Add variable labels</a:t>
            </a:r>
          </a:p>
        </p:txBody>
      </p:sp>
      <p:sp>
        <p:nvSpPr>
          <p:cNvPr id="3" name="Content Placeholder 2"/>
          <p:cNvSpPr>
            <a:spLocks noGrp="1"/>
          </p:cNvSpPr>
          <p:nvPr>
            <p:ph idx="1"/>
          </p:nvPr>
        </p:nvSpPr>
        <p:spPr/>
        <p:txBody>
          <a:bodyPr/>
          <a:lstStyle/>
          <a:p>
            <a:pPr lvl="0" indent="0">
              <a:buNone/>
            </a:pPr>
            <a:r>
              <a:rPr>
                <a:latin typeface="Courier"/>
              </a:rPr>
              <a:t>
    ht="Height (inches)"
    bmi="Body mass index (kg/m^2)"
    ffw="Fat Free Weight (lbs)"
    neck="Neck circumference (cm)"
    chest="Chest circumference (cm)"
    abdomen="Abdomen circumference (cm)"
    hip="Hip circumference (cm)"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marL="0">
              <a:buNone/>
            </a:pPr>
            <a:r>
              <a:rPr/>
              <a:t>1, 0, 2, 1, 0, 2, 1, 0, 0, 0, 2, 1, 0, 0, 0, 2, 1, 0, 2, 4, 1, 0, 2, 4, 1, 0, 0, 2, 4, 2, 1, 0, 0, 2, 4, 2, 1, 0, 2, 1, 0, 2, 1, 0, 2, 4, 1, 0, 2, 4, 2, 1, 0, 0, 2, 4, 2, 1, 0, 2, 4, 2, 1, 0, 2, 4, 2, 1, 0, 2, 4, 2, 1, 0, 2, 4, 2, 4, 2, 1, 0, 2, 4, 2, 4, 2, 1, 0, 2, 1, 0, 2, 4, 2, 1, 0, 2, 4, 2, 1, 0, 2, 4, 2, 1, 0, 2, 4, 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Part04. Add variable labels</a:t>
            </a:r>
          </a:p>
        </p:txBody>
      </p:sp>
      <p:sp>
        <p:nvSpPr>
          <p:cNvPr id="3" name="Content Placeholder 2"/>
          <p:cNvSpPr>
            <a:spLocks noGrp="1"/>
          </p:cNvSpPr>
          <p:nvPr>
            <p:ph idx="1"/>
          </p:nvPr>
        </p:nvSpPr>
        <p:spPr/>
        <p:txBody>
          <a:bodyPr/>
          <a:lstStyle/>
          <a:p>
            <a:pPr lvl="0" indent="0">
              <a:buNone/>
            </a:pPr>
            <a:r>
              <a:rPr>
                <a:latin typeface="Courier"/>
              </a:rPr>
              <a:t>
    thigh="Thigh circumference (cm)"
    knee="Knee circumference (cm)"
    ankle="Ankle circumference (cm)"
    biceps="Biceps circumference (cm)"
    forearm="Forearm circumference (cm)"
    wrist="Wrist circumference (cm)";
run;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5</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Part05. Print a small piece of the data</a:t>
            </a:r>
          </a:p>
        </p:txBody>
      </p:sp>
      <p:sp>
        <p:nvSpPr>
          <p:cNvPr id="3" name="Content Placeholder 2"/>
          <p:cNvSpPr>
            <a:spLocks noGrp="1"/>
          </p:cNvSpPr>
          <p:nvPr>
            <p:ph idx="1"/>
          </p:nvPr>
        </p:nvSpPr>
        <p:spPr/>
        <p:txBody>
          <a:bodyPr/>
          <a:lstStyle/>
          <a:p>
            <a:pPr lvl="0" indent="0">
              <a:buNone/>
            </a:pPr>
            <a:r>
              <a:rPr>
                <a:latin typeface="Courier"/>
              </a:rPr>
              <a:t>
proc print
    data=intro.fat(obs=10);
  var case fat_brozek fat_siri dens age;
  title1 "Ten rows and five columns";
  title2 "of the fat data set";
run;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Part05. Print a small piece of the data</a:t>
            </a:r>
          </a:p>
        </p:txBody>
      </p:sp>
      <p:sp>
        <p:nvSpPr>
          <p:cNvPr id="3" name="Content Placeholder 2"/>
          <p:cNvSpPr>
            <a:spLocks noGrp="1"/>
          </p:cNvSpPr>
          <p:nvPr>
            <p:ph idx="1"/>
          </p:nvPr>
        </p:nvSpPr>
        <p:spPr/>
        <p:txBody>
          <a:bodyPr/>
          <a:lstStyle/>
          <a:p>
            <a:pPr lvl="0" indent="0" marL="0">
              <a:buNone/>
            </a:pPr>
            <a:r>
              <a:rPr/>
              <a:t>Figure 01</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6</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Part06. Calculate simple statistics for ht</a:t>
            </a:r>
          </a:p>
        </p:txBody>
      </p:sp>
      <p:sp>
        <p:nvSpPr>
          <p:cNvPr id="3" name="Content Placeholder 2"/>
          <p:cNvSpPr>
            <a:spLocks noGrp="1"/>
          </p:cNvSpPr>
          <p:nvPr>
            <p:ph idx="1"/>
          </p:nvPr>
        </p:nvSpPr>
        <p:spPr/>
        <p:txBody>
          <a:bodyPr/>
          <a:lstStyle/>
          <a:p>
            <a:pPr lvl="0" indent="0">
              <a:buNone/>
            </a:pPr>
            <a:r>
              <a:rPr>
                <a:latin typeface="Courier"/>
              </a:rPr>
              <a:t>
proc means
    n mean std min max
    data=intro.fat;
  var ht;
  title1 "Descriptive statistics for ht";
  title2 "Notice the unusual minimum";
run;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Part06. Calculate simple statistics for ht</a:t>
            </a:r>
          </a:p>
        </p:txBody>
      </p:sp>
      <p:sp>
        <p:nvSpPr>
          <p:cNvPr id="3" name="Content Placeholder 2"/>
          <p:cNvSpPr>
            <a:spLocks noGrp="1"/>
          </p:cNvSpPr>
          <p:nvPr>
            <p:ph idx="1"/>
          </p:nvPr>
        </p:nvSpPr>
        <p:spPr/>
        <p:txBody>
          <a:bodyPr/>
          <a:lstStyle/>
          <a:p>
            <a:pPr lvl="0" indent="0" marL="0">
              <a:buNone/>
            </a:pPr>
            <a:r>
              <a:rPr/>
              <a:t>Figure 02</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Part07. Look at smallest value</a:t>
            </a:r>
          </a:p>
        </p:txBody>
      </p:sp>
      <p:sp>
        <p:nvSpPr>
          <p:cNvPr id="3" name="Content Placeholder 2"/>
          <p:cNvSpPr>
            <a:spLocks noGrp="1"/>
          </p:cNvSpPr>
          <p:nvPr>
            <p:ph idx="1"/>
          </p:nvPr>
        </p:nvSpPr>
        <p:spPr/>
        <p:txBody>
          <a:bodyPr/>
          <a:lstStyle/>
          <a:p>
            <a:pPr lvl="0" indent="0">
              <a:buNone/>
            </a:pPr>
            <a:r>
              <a:rPr>
                <a:latin typeface="Courier"/>
              </a:rPr>
              <a:t>
proc sort
    data=intro.fat;
  by ht;
run;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Part07. Look at smallest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smallest ht";
  title2 "Note the inconsistency with wt";
run;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marL="0">
              <a:buNone/>
            </a:pPr>
            <a:r>
              <a:rPr/>
              <a:t>1, 1, 1, 2, 2, 2, 3, 3, 3, 3, 3, 4, 4, 4, 4, 4, 5, 5, 5, 5, 6, 6, 6, 6, 7, 7, 7, 7, 7, 7, 8, 8, 8, 8, 8, 8, 9, 9, 9, 10, 10, 10, 11, 11, 11, 11, 12, 12, 12, 12, 12, 13, 13, 13, 13, 13, 13, 14, 14, 14, 14, 14, 15, 15, 15, 15, 15, 16, 16, 16, 16, 16, 17, 17, 17, 17, 17, 17, 17, 18, 18, 18, 18, 18, 18, 18, 19, 19, 19, 20, 20, 20, 20, 20, 21, 21, 21, 21, 21, 22, 22, 22, 22, 22, 23, 23, 23, 23, 23</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Part07. Look at smallest value</a:t>
            </a:r>
          </a:p>
        </p:txBody>
      </p:sp>
      <p:sp>
        <p:nvSpPr>
          <p:cNvPr id="3" name="Content Placeholder 2"/>
          <p:cNvSpPr>
            <a:spLocks noGrp="1"/>
          </p:cNvSpPr>
          <p:nvPr>
            <p:ph idx="1"/>
          </p:nvPr>
        </p:nvSpPr>
        <p:spPr/>
        <p:txBody>
          <a:bodyPr/>
          <a:lstStyle/>
          <a:p>
            <a:pPr lvl="0" indent="0" marL="0">
              <a:buNone/>
            </a:pPr>
            <a:r>
              <a:rPr/>
              <a:t>Figure 03</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8</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Part08. Look at the largest value</a:t>
            </a:r>
          </a:p>
        </p:txBody>
      </p:sp>
      <p:sp>
        <p:nvSpPr>
          <p:cNvPr id="3" name="Content Placeholder 2"/>
          <p:cNvSpPr>
            <a:spLocks noGrp="1"/>
          </p:cNvSpPr>
          <p:nvPr>
            <p:ph idx="1"/>
          </p:nvPr>
        </p:nvSpPr>
        <p:spPr/>
        <p:txBody>
          <a:bodyPr/>
          <a:lstStyle/>
          <a:p>
            <a:pPr lvl="0" indent="0">
              <a:buNone/>
            </a:pPr>
            <a:r>
              <a:rPr>
                <a:latin typeface="Courier"/>
              </a:rPr>
              <a:t>
proc sort
    data=intro.fat;
  by descending ht;
run;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Part08. Look at the largest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largest ht";
  title2 "This seems quite normal to me";
run;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Part08. Look at the largest value</a:t>
            </a:r>
          </a:p>
        </p:txBody>
      </p:sp>
      <p:sp>
        <p:nvSpPr>
          <p:cNvPr id="3" name="Content Placeholder 2"/>
          <p:cNvSpPr>
            <a:spLocks noGrp="1"/>
          </p:cNvSpPr>
          <p:nvPr>
            <p:ph idx="1"/>
          </p:nvPr>
        </p:nvSpPr>
        <p:spPr/>
        <p:txBody>
          <a:bodyPr/>
          <a:lstStyle/>
          <a:p>
            <a:pPr lvl="0" indent="0" marL="0">
              <a:buNone/>
            </a:pPr>
            <a:r>
              <a:rPr/>
              <a:t>Figure 04</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9</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Part09. Removing the entire row</a:t>
            </a:r>
          </a:p>
        </p:txBody>
      </p:sp>
      <p:sp>
        <p:nvSpPr>
          <p:cNvPr id="3" name="Content Placeholder 2"/>
          <p:cNvSpPr>
            <a:spLocks noGrp="1"/>
          </p:cNvSpPr>
          <p:nvPr>
            <p:ph idx="1"/>
          </p:nvPr>
        </p:nvSpPr>
        <p:spPr/>
        <p:txBody>
          <a:bodyPr/>
          <a:lstStyle/>
          <a:p>
            <a:pPr lvl="0" indent="0">
              <a:buNone/>
            </a:pPr>
            <a:r>
              <a:rPr>
                <a:latin typeface="Courier"/>
              </a:rPr>
              <a:t>
data intro.fat1;
  set intro.fat;
  if ht &gt; 29.5;
run;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10</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Part10. Converting the outlier to a missing value</a:t>
            </a:r>
          </a:p>
        </p:txBody>
      </p:sp>
      <p:sp>
        <p:nvSpPr>
          <p:cNvPr id="3" name="Content Placeholder 2"/>
          <p:cNvSpPr>
            <a:spLocks noGrp="1"/>
          </p:cNvSpPr>
          <p:nvPr>
            <p:ph idx="1"/>
          </p:nvPr>
        </p:nvSpPr>
        <p:spPr/>
        <p:txBody>
          <a:bodyPr/>
          <a:lstStyle/>
          <a:p>
            <a:pPr lvl="0" indent="0">
              <a:buNone/>
            </a:pPr>
            <a:r>
              <a:rPr>
                <a:latin typeface="Courier"/>
              </a:rPr>
              <a:t>
data intro.fat2;
  set intro.fat;
  if ht=29.5 then ht=.;
run;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a:buNone/>
            </a:pPr>
            <a:r>
              <a:rPr>
                <a:latin typeface="Courier"/>
              </a:rPr>
              <a:t>## [1] "&lt;!---Part01. Documentation header---&gt;"                    
## [2] "&lt;!---Part02. Tell SAS where to find and store things.---&gt;"
## [3] "&lt;!---Part03. Read in your data---&gt;"                       
## [4] "&lt;!---Part04. Add variable labels---&gt;"                     
## [5] "&lt;!---Part05. Print a small piece of the data---&gt;"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Part11. Faulty approach for filtering out negative values</a:t>
            </a:r>
          </a:p>
        </p:txBody>
      </p:sp>
      <p:sp>
        <p:nvSpPr>
          <p:cNvPr id="3" name="Content Placeholder 2"/>
          <p:cNvSpPr>
            <a:spLocks noGrp="1"/>
          </p:cNvSpPr>
          <p:nvPr>
            <p:ph idx="1"/>
          </p:nvPr>
        </p:nvSpPr>
        <p:spPr/>
        <p:txBody>
          <a:bodyPr/>
          <a:lstStyle/>
          <a:p>
            <a:pPr lvl="0" indent="0">
              <a:buNone/>
            </a:pPr>
            <a:r>
              <a:rPr>
                <a:latin typeface="Courier"/>
              </a:rPr>
              <a:t>
proc print
    data=intro.fat2;
  where ht &lt; 0;
  title1 "ht &lt; 0 will include ht = .";
run;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Part11. Faulty approach for filtering out negative values</a:t>
            </a:r>
          </a:p>
        </p:txBody>
      </p:sp>
      <p:sp>
        <p:nvSpPr>
          <p:cNvPr id="3" name="Content Placeholder 2"/>
          <p:cNvSpPr>
            <a:spLocks noGrp="1"/>
          </p:cNvSpPr>
          <p:nvPr>
            <p:ph idx="1"/>
          </p:nvPr>
        </p:nvSpPr>
        <p:spPr/>
        <p:txBody>
          <a:bodyPr/>
          <a:lstStyle/>
          <a:p>
            <a:pPr lvl="0" indent="0" marL="0">
              <a:buNone/>
            </a:pPr>
            <a:r>
              <a:rPr/>
              <a:t>Figure 05</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12</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Part12. Counting missing values</a:t>
            </a:r>
          </a:p>
        </p:txBody>
      </p:sp>
      <p:sp>
        <p:nvSpPr>
          <p:cNvPr id="3" name="Content Placeholder 2"/>
          <p:cNvSpPr>
            <a:spLocks noGrp="1"/>
          </p:cNvSpPr>
          <p:nvPr>
            <p:ph idx="1"/>
          </p:nvPr>
        </p:nvSpPr>
        <p:spPr/>
        <p:txBody>
          <a:bodyPr/>
          <a:lstStyle/>
          <a:p>
            <a:pPr lvl="0" indent="0">
              <a:buNone/>
            </a:pPr>
            <a:r>
              <a:rPr>
                <a:latin typeface="Courier"/>
              </a:rPr>
              <a:t>
proc means
    n nmiss mean std min max
    data=intro.fat2;
  var ht;
  title "Using the nmiss statistic";
run;
</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Part12. Counting missing values</a:t>
            </a:r>
          </a:p>
        </p:txBody>
      </p:sp>
      <p:sp>
        <p:nvSpPr>
          <p:cNvPr id="3" name="Content Placeholder 2"/>
          <p:cNvSpPr>
            <a:spLocks noGrp="1"/>
          </p:cNvSpPr>
          <p:nvPr>
            <p:ph idx="1"/>
          </p:nvPr>
        </p:nvSpPr>
        <p:spPr/>
        <p:txBody>
          <a:bodyPr/>
          <a:lstStyle/>
          <a:p>
            <a:pPr lvl="0" indent="0" marL="0">
              <a:buNone/>
            </a:pPr>
            <a:r>
              <a:rPr/>
              <a:t>Figure 06</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13</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Part13. Simple transformations</a:t>
            </a:r>
          </a:p>
        </p:txBody>
      </p:sp>
      <p:sp>
        <p:nvSpPr>
          <p:cNvPr id="3" name="Content Placeholder 2"/>
          <p:cNvSpPr>
            <a:spLocks noGrp="1"/>
          </p:cNvSpPr>
          <p:nvPr>
            <p:ph idx="1"/>
          </p:nvPr>
        </p:nvSpPr>
        <p:spPr/>
        <p:txBody>
          <a:bodyPr/>
          <a:lstStyle/>
          <a:p>
            <a:pPr lvl="0" indent="0">
              <a:buNone/>
            </a:pPr>
            <a:r>
              <a:rPr>
                <a:latin typeface="Courier"/>
              </a:rPr>
              <a:t>
data converted_units;
  set intro.fat2;
  ht_cm = ht * 2.54;
  wt_kg = wt / 2.2; 
run;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Part13. Simple transformations</a:t>
            </a:r>
          </a:p>
        </p:txBody>
      </p:sp>
      <p:sp>
        <p:nvSpPr>
          <p:cNvPr id="3" name="Content Placeholder 2"/>
          <p:cNvSpPr>
            <a:spLocks noGrp="1"/>
          </p:cNvSpPr>
          <p:nvPr>
            <p:ph idx="1"/>
          </p:nvPr>
        </p:nvSpPr>
        <p:spPr/>
        <p:txBody>
          <a:bodyPr/>
          <a:lstStyle/>
          <a:p>
            <a:pPr lvl="0" indent="0">
              <a:buNone/>
            </a:pPr>
            <a:r>
              <a:rPr>
                <a:latin typeface="Courier"/>
              </a:rPr>
              <a:t>
proc print 
    data=converted_units(obs=10);
  var ht ht_cm wt wt_kg;
  title1 "Original and converted units";
run;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Part13. Simple transformations</a:t>
            </a:r>
          </a:p>
        </p:txBody>
      </p:sp>
      <p:sp>
        <p:nvSpPr>
          <p:cNvPr id="3" name="Content Placeholder 2"/>
          <p:cNvSpPr>
            <a:spLocks noGrp="1"/>
          </p:cNvSpPr>
          <p:nvPr>
            <p:ph idx="1"/>
          </p:nvPr>
        </p:nvSpPr>
        <p:spPr/>
        <p:txBody>
          <a:bodyPr/>
          <a:lstStyle/>
          <a:p>
            <a:pPr lvl="0" indent="0" marL="0">
              <a:buNone/>
            </a:pPr>
            <a:r>
              <a:rPr/>
              <a:t>Figure 07</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14</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a:buNone/>
            </a:pPr>
            <a:r>
              <a:rPr>
                <a:latin typeface="Courier"/>
              </a:rPr>
              <a:t>## [1] "&lt;!---Part06. Calculate simple statistics for ht---&gt;"       
## [2] "&lt;!---Part07. Look at smallest value---&gt;"                   
## [3] "&lt;!---Part08. Look at the largest value---&gt;"                
## [4] "&lt;!---Part09. Removing the entire row---&gt;"                  
## [5] "&lt;!---Part10. Converting the outlier to a missing value---&gt;"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Part14. Display a histogram</a:t>
            </a:r>
          </a:p>
        </p:txBody>
      </p:sp>
      <p:sp>
        <p:nvSpPr>
          <p:cNvPr id="3" name="Content Placeholder 2"/>
          <p:cNvSpPr>
            <a:spLocks noGrp="1"/>
          </p:cNvSpPr>
          <p:nvPr>
            <p:ph idx="1"/>
          </p:nvPr>
        </p:nvSpPr>
        <p:spPr/>
        <p:txBody>
          <a:bodyPr/>
          <a:lstStyle/>
          <a:p>
            <a:pPr lvl="0" indent="0">
              <a:buNone/>
            </a:pPr>
            <a:r>
              <a:rPr>
                <a:latin typeface="Courier"/>
              </a:rPr>
              <a:t>
proc sgplot
    data=intro.fat2;
  histogram ht;
  title "Histogram with default bins";
run;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Part14. Display a histogram</a:t>
            </a:r>
          </a:p>
        </p:txBody>
      </p:sp>
      <p:sp>
        <p:nvSpPr>
          <p:cNvPr id="3" name="Content Placeholder 2"/>
          <p:cNvSpPr>
            <a:spLocks noGrp="1"/>
          </p:cNvSpPr>
          <p:nvPr>
            <p:ph idx="1"/>
          </p:nvPr>
        </p:nvSpPr>
        <p:spPr/>
        <p:txBody>
          <a:bodyPr/>
          <a:lstStyle/>
          <a:p>
            <a:pPr lvl="0" indent="0" marL="0">
              <a:buNone/>
            </a:pPr>
            <a:r>
              <a:rPr/>
              <a:t>Figure 08</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15</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Part15. Revised histogram with narrow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binwidth=1;
  title "Histogram with narrow bins";
run;
</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Part15. Revised histogram with narrow bins</a:t>
            </a:r>
          </a:p>
        </p:txBody>
      </p:sp>
      <p:sp>
        <p:nvSpPr>
          <p:cNvPr id="3" name="Content Placeholder 2"/>
          <p:cNvSpPr>
            <a:spLocks noGrp="1"/>
          </p:cNvSpPr>
          <p:nvPr>
            <p:ph idx="1"/>
          </p:nvPr>
        </p:nvSpPr>
        <p:spPr/>
        <p:txBody>
          <a:bodyPr/>
          <a:lstStyle/>
          <a:p>
            <a:pPr lvl="0" indent="0" marL="0">
              <a:buNone/>
            </a:pPr>
            <a:r>
              <a:rPr/>
              <a:t>Figure 09</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16</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Part16. Revised histogram with wide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binwidth=5;
  title "Histogram with wide bins";
run;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Part16. Revised histogram with wide bins</a:t>
            </a:r>
          </a:p>
        </p:txBody>
      </p:sp>
      <p:sp>
        <p:nvSpPr>
          <p:cNvPr id="3" name="Content Placeholder 2"/>
          <p:cNvSpPr>
            <a:spLocks noGrp="1"/>
          </p:cNvSpPr>
          <p:nvPr>
            <p:ph idx="1"/>
          </p:nvPr>
        </p:nvSpPr>
        <p:spPr/>
        <p:txBody>
          <a:bodyPr/>
          <a:lstStyle/>
          <a:p>
            <a:pPr lvl="0" indent="0" marL="0">
              <a:buNone/>
            </a:pPr>
            <a:r>
              <a:rPr/>
              <a:t>Figure 10</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17</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Part17. Calculate correlations</a:t>
            </a:r>
          </a:p>
        </p:txBody>
      </p:sp>
      <p:sp>
        <p:nvSpPr>
          <p:cNvPr id="3" name="Content Placeholder 2"/>
          <p:cNvSpPr>
            <a:spLocks noGrp="1"/>
          </p:cNvSpPr>
          <p:nvPr>
            <p:ph idx="1"/>
          </p:nvPr>
        </p:nvSpPr>
        <p:spPr/>
        <p:txBody>
          <a:bodyPr/>
          <a:lstStyle/>
          <a:p>
            <a:pPr lvl="0" indent="0">
              <a:buNone/>
            </a:pPr>
            <a:r>
              <a:rPr>
                <a:latin typeface="Courier"/>
              </a:rPr>
              <a:t>
proc corr
    data=intro.fat2
    noprob nosimple;
  var fat_brozek fat_siri;
  with neck -- wrist;
  title "Correlation matrix";
run;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a:buNone/>
            </a:pPr>
            <a:r>
              <a:rPr>
                <a:latin typeface="Courier"/>
              </a:rPr>
              <a:t>## [1] "&lt;!---Part11. Faulty approach for filtering out negative values---&gt;"
## [2] "&lt;!---Part12. Counting missing values---&gt;"                          
## [3] "&lt;!---Part13. Simple transformations---&gt;"                           
## [4] "&lt;!---Part14. Display a histogram---&gt;"                              
## [5] "&lt;!---Part15. Revised histogram with narrow bins---&gt;"</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Part17. Calculate correlations</a:t>
            </a:r>
          </a:p>
        </p:txBody>
      </p:sp>
      <p:sp>
        <p:nvSpPr>
          <p:cNvPr id="3" name="Content Placeholder 2"/>
          <p:cNvSpPr>
            <a:spLocks noGrp="1"/>
          </p:cNvSpPr>
          <p:nvPr>
            <p:ph idx="1"/>
          </p:nvPr>
        </p:nvSpPr>
        <p:spPr/>
        <p:txBody>
          <a:bodyPr/>
          <a:lstStyle/>
          <a:p>
            <a:pPr lvl="0" indent="0" marL="0">
              <a:buNone/>
            </a:pPr>
            <a:r>
              <a:rPr/>
              <a:t>Figure 11</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Part17. Calculate correlations</a:t>
            </a:r>
          </a:p>
        </p:txBody>
      </p:sp>
      <p:sp>
        <p:nvSpPr>
          <p:cNvPr id="3" name="Content Placeholder 2"/>
          <p:cNvSpPr>
            <a:spLocks noGrp="1"/>
          </p:cNvSpPr>
          <p:nvPr>
            <p:ph idx="1"/>
          </p:nvPr>
        </p:nvSpPr>
        <p:spPr/>
        <p:txBody>
          <a:bodyPr/>
          <a:lstStyle/>
          <a:p>
            <a:pPr lvl="0" indent="0" marL="0">
              <a:buNone/>
            </a:pPr>
            <a:r>
              <a:rPr/>
              <a:t>Figure 12</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18</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Part18. Save the correlations in a separate data file.</a:t>
            </a:r>
          </a:p>
        </p:txBody>
      </p:sp>
      <p:sp>
        <p:nvSpPr>
          <p:cNvPr id="3" name="Content Placeholder 2"/>
          <p:cNvSpPr>
            <a:spLocks noGrp="1"/>
          </p:cNvSpPr>
          <p:nvPr>
            <p:ph idx="1"/>
          </p:nvPr>
        </p:nvSpPr>
        <p:spPr/>
        <p:txBody>
          <a:bodyPr/>
          <a:lstStyle/>
          <a:p>
            <a:pPr lvl="0" indent="0">
              <a:buNone/>
            </a:pPr>
            <a:r>
              <a:rPr>
                <a:latin typeface="Courier"/>
              </a:rPr>
              <a:t>
proc corr
    data=intro.fat2
    noprint
    outp=correlations;
  var fat_brozek fat_siri;
  with neck -- wrist;
run;
proc print 
    data=correlations;
  title "Correlation matrix output to a data set";
run;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Part18. Save the correlations in a separate data file.</a:t>
            </a:r>
          </a:p>
        </p:txBody>
      </p:sp>
      <p:sp>
        <p:nvSpPr>
          <p:cNvPr id="3" name="Content Placeholder 2"/>
          <p:cNvSpPr>
            <a:spLocks noGrp="1"/>
          </p:cNvSpPr>
          <p:nvPr>
            <p:ph idx="1"/>
          </p:nvPr>
        </p:nvSpPr>
        <p:spPr/>
        <p:txBody>
          <a:bodyPr/>
          <a:lstStyle/>
          <a:p>
            <a:pPr lvl="0" indent="0" marL="0">
              <a:buNone/>
            </a:pPr>
            <a:r>
              <a:rPr/>
              <a:t>Figure 13</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Part18. Save the correlations in a separate data file.</a:t>
            </a:r>
          </a:p>
        </p:txBody>
      </p:sp>
      <p:sp>
        <p:nvSpPr>
          <p:cNvPr id="3" name="Content Placeholder 2"/>
          <p:cNvSpPr>
            <a:spLocks noGrp="1"/>
          </p:cNvSpPr>
          <p:nvPr>
            <p:ph idx="1"/>
          </p:nvPr>
        </p:nvSpPr>
        <p:spPr/>
        <p:txBody>
          <a:bodyPr/>
          <a:lstStyle/>
          <a:p>
            <a:pPr lvl="0" indent="0" marL="0">
              <a:buNone/>
            </a:pPr>
            <a:r>
              <a:rPr/>
              <a:t>Figure 14</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19</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Part19. Modify these correlations.</a:t>
            </a:r>
          </a:p>
        </p:txBody>
      </p:sp>
      <p:sp>
        <p:nvSpPr>
          <p:cNvPr id="3" name="Content Placeholder 2"/>
          <p:cNvSpPr>
            <a:spLocks noGrp="1"/>
          </p:cNvSpPr>
          <p:nvPr>
            <p:ph idx="1"/>
          </p:nvPr>
        </p:nvSpPr>
        <p:spPr/>
        <p:txBody>
          <a:bodyPr/>
          <a:lstStyle/>
          <a:p>
            <a:pPr lvl="0" indent="0">
              <a:buNone/>
            </a:pPr>
            <a:r>
              <a:rPr>
                <a:latin typeface="Courier"/>
              </a:rPr>
              <a:t>
data correlations;
  set correlations;
  if _type_="CORR";
  drop type;
  fat_brozek=round(100*fat_brozek);
  fat_siri=round(100*fat_siri);
run;
proc sort
    data=correlations;
  by descending fat_brozek;
run;
</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20</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Part20. Print the modified correlations.</a:t>
            </a:r>
          </a:p>
        </p:txBody>
      </p:sp>
      <p:sp>
        <p:nvSpPr>
          <p:cNvPr id="3" name="Content Placeholder 2"/>
          <p:cNvSpPr>
            <a:spLocks noGrp="1"/>
          </p:cNvSpPr>
          <p:nvPr>
            <p:ph idx="1"/>
          </p:nvPr>
        </p:nvSpPr>
        <p:spPr/>
        <p:txBody>
          <a:bodyPr/>
          <a:lstStyle/>
          <a:p>
            <a:pPr lvl="0" indent="0">
              <a:buNone/>
            </a:pPr>
            <a:r>
              <a:rPr>
                <a:latin typeface="Courier"/>
              </a:rPr>
              <a:t>
proc print 
    data=correlations;
  title "Rounded and re-ordered correlation matrix";
run;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a:buNone/>
            </a:pPr>
            <a:r>
              <a:rPr>
                <a:latin typeface="Courier"/>
              </a:rPr>
              <a:t>## [1] "&lt;!---Part16. Revised histogram with wide bins---&gt;"              
## [2] "&lt;!---Part17. Calculate correlations---&gt;"                        
## [3] "&lt;!---Part18. Save the correlations in a separate data file.---&gt;"
## [4] "&lt;!---Part19. Modify these correlations.---&gt;"                    
## [5] "&lt;!---Part20. Print the modified correlations.---&gt;"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Part20. Print the modified correlations.</a:t>
            </a:r>
          </a:p>
        </p:txBody>
      </p:sp>
      <p:sp>
        <p:nvSpPr>
          <p:cNvPr id="3" name="Content Placeholder 2"/>
          <p:cNvSpPr>
            <a:spLocks noGrp="1"/>
          </p:cNvSpPr>
          <p:nvPr>
            <p:ph idx="1"/>
          </p:nvPr>
        </p:nvSpPr>
        <p:spPr/>
        <p:txBody>
          <a:bodyPr/>
          <a:lstStyle/>
          <a:p>
            <a:pPr lvl="0" indent="0" marL="0">
              <a:buNone/>
            </a:pPr>
            <a:r>
              <a:rPr/>
              <a:t>Figure 15</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21</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Part21. Draw a scatterplot.</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title1 "Simple scatterplot";
run;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Part21. Draw a scatterplot.</a:t>
            </a:r>
          </a:p>
        </p:txBody>
      </p:sp>
      <p:sp>
        <p:nvSpPr>
          <p:cNvPr id="3" name="Content Placeholder 2"/>
          <p:cNvSpPr>
            <a:spLocks noGrp="1"/>
          </p:cNvSpPr>
          <p:nvPr>
            <p:ph idx="1"/>
          </p:nvPr>
        </p:nvSpPr>
        <p:spPr/>
        <p:txBody>
          <a:bodyPr/>
          <a:lstStyle/>
          <a:p>
            <a:pPr lvl="0" indent="0" marL="0">
              <a:buNone/>
            </a:pPr>
            <a:r>
              <a:rPr/>
              <a:t>Figure 16</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22</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Part22. Adding linear trend line.</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reg x=abdomen y=fat_brozek;
  title2 "with linear trend";
run;
</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Part22. Adding linear trend line.</a:t>
            </a:r>
          </a:p>
        </p:txBody>
      </p:sp>
      <p:sp>
        <p:nvSpPr>
          <p:cNvPr id="3" name="Content Placeholder 2"/>
          <p:cNvSpPr>
            <a:spLocks noGrp="1"/>
          </p:cNvSpPr>
          <p:nvPr>
            <p:ph idx="1"/>
          </p:nvPr>
        </p:nvSpPr>
        <p:spPr/>
        <p:txBody>
          <a:bodyPr/>
          <a:lstStyle/>
          <a:p>
            <a:pPr lvl="0" indent="0" marL="0">
              <a:buNone/>
            </a:pPr>
            <a:r>
              <a:rPr/>
              <a:t>Figure 17</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a:buNone/>
            </a:pPr>
            <a:r>
              <a:rPr>
                <a:latin typeface="Courier"/>
              </a:rPr>
              <a:t>## [1] "&lt;!---Part21. Draw a scatterplot.---&gt;"      
## [2] "&lt;!---Part22. Adding linear trend line.---&gt;"
## [3] "&lt;!---Part23. Adding a smooth curve.---&gt;"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continuous variables</dc:title>
  <dc:creator>Steve Simon</dc:creator>
  <cp:keywords/>
  <dcterms:created xsi:type="dcterms:W3CDTF">2022-06-15T03:29:27Z</dcterms:created>
  <dcterms:modified xsi:type="dcterms:W3CDTF">2022-06-15T03:29:27Z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