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notesMaster" Target="notesMasters/notesMaster1.xml" /><Relationship Id="rId75" Type="http://schemas.openxmlformats.org/officeDocument/2006/relationships/tableStyles" Target="tableStyles.xml" /><Relationship Id="rId74" Type="http://schemas.openxmlformats.org/officeDocument/2006/relationships/theme" Target="theme/theme1.xml" /><Relationship Id="rId1" Type="http://schemas.openxmlformats.org/officeDocument/2006/relationships/slideMaster" Target="slideMasters/slideMaster1.xml" /><Relationship Id="rId73" Type="http://schemas.openxmlformats.org/officeDocument/2006/relationships/viewProps" Target="viewProps.xml" /><Relationship Id="rId7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author: Steve Simon date: created 2018-08-29 purpose: to produce slides for module01 videos license: public domain</a:t>
            </a:r>
          </a:p>
          <a:p>
            <a:pPr lvl="0" indent="0" marL="0">
              <a:buNone/>
            </a:pPr>
          </a:p>
          <a:p>
            <a:pPr lvl="0" indent="0" marL="0">
              <a:buNone/>
            </a:pPr>
            <a:r>
              <a:rPr/>
              <a:t>Here is an overview of what I want to cover in module02.</a:t>
            </a:r>
          </a:p>
          <a:p>
            <a:pPr lvl="0" indent="0" marL="0">
              <a:buNone/>
            </a:pPr>
          </a:p>
          <a:p>
            <a:pPr lvl="0" indent="0" marL="0">
              <a:buNone/>
            </a:pPr>
            <a:r>
              <a:rPr/>
              <a:t>Okay. I want to get you started using SAS. It’s either going to be really easy or it’s going to be really really hard. I want to give you as much guidance as I can without staring over your shoulder. Just quickly, I wrote this Powerpoint presentation and all the Powerpoint presentations using R Markdown. If you are curious I have a repository. It has some beautiful output.</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screenshot may be too small for you to read, but you can find the proper link on the recommended readings list for this week on the Canvas website. SAS works for any desktop computer on the UMKC campus. But it has to be hard-wired to the UMKC network. By hard-wired, I mean that there is an ethernet cable connecting your computer to a socket on the wall.</a:t>
            </a:r>
          </a:p>
          <a:p>
            <a:pPr lvl="0" indent="0" marL="0">
              <a:buNone/>
            </a:pPr>
          </a:p>
          <a:p>
            <a:pPr lvl="0" indent="0" marL="0">
              <a:buNone/>
            </a:pPr>
            <a:r>
              <a:rPr/>
              <a:t>If you are fortunate enough to have access to a hard-wired computer, you can get SAS installed easily. Someone else will do it for you. It may already be sitting on your computer.</a:t>
            </a:r>
          </a:p>
          <a:p>
            <a:pPr lvl="0" indent="0" marL="0">
              <a:buNone/>
            </a:pPr>
          </a:p>
          <a:p>
            <a:pPr lvl="0" indent="0" marL="0">
              <a:buNone/>
            </a:pPr>
            <a:r>
              <a:rPr/>
              <a:t>With a very few rare exceptions, you cannot get UMKC to load SAS on a laptop computer or on a home computer. This because of the license agreement that UMKC signed wih SAS Institute. It does not allow for home use of SAS.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You can also run SAS through the UMKC Remote Labs. It should run fine on most browsers, though it can be a bit fussy.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login page for SAS OnDemand for Academics. If you have used SAS a lot in the past, you may already have a SAS profile sign-in. More likely, you do not have such an account. You set it up by clicking on the “Don’t have a SAS Profile?” link.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guides you through the process fairly nicely. Read this dialog box. In particular, note that the profile by itself is not enough. You will still have to register for SAS OnDemand for Academics once the profile is created.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won’t take you through all of the steps, but SAS is not asking for a lot of information. Note the box at the bottom of the screen (not shown in this screenshot) that asks if you want to get promotional emails from SAS Institute. It’s easy enough to say “Yes” here and then unsubscribe later if you find the emails are not worth the trouble. Or you can say “No” right away if you prefer.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the SAS OnDemand Dashboard. It offers two options, SAS Studio and a Python interface to SAS. I have not used the Python interface, but I’m sure it is pretty simple for someone already experienced with Python.</a:t>
            </a:r>
          </a:p>
          <a:p>
            <a:pPr lvl="0" indent="0" marL="0">
              <a:buNone/>
            </a:pPr>
          </a:p>
          <a:p>
            <a:pPr lvl="0" indent="0" marL="0">
              <a:buNone/>
            </a:pPr>
            <a:r>
              <a:rPr/>
              <a:t>The top of the page has links to Planned Events and Notices. Beneath that are links to Applications, Enrollments, and Courses.</a:t>
            </a:r>
          </a:p>
          <a:p>
            <a:pPr lvl="0" indent="0" marL="0">
              <a:buNone/>
            </a:pPr>
          </a:p>
          <a:p>
            <a:pPr lvl="0" indent="0" marL="0">
              <a:buNone/>
            </a:pPr>
            <a:r>
              <a:rPr/>
              <a:t>To load SAS Studio, click on the top link.</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enrollments page allows you to “enroll” in my class. This isn’t really needed. It adds a folder with all the data files that I use in this class, but you could also get these from my github site.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Go back to the dashboard by clicking on the Applications link. To load SAS Studio, click on SAS Studio link.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what SAS Studio looks like. The first thing you should do is to create a directory structure.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Click on the leftmost icon beneath “Server Files and Folders”.</a:t>
            </a:r>
          </a:p>
          <a:p>
            <a:pPr lvl="0" indent="0" marL="0">
              <a:buNone/>
            </a:pPr>
          </a:p>
          <a:p>
            <a:pPr lvl="0" indent="0" marL="0">
              <a:buNone/>
            </a:pPr>
            <a:r>
              <a:rPr/>
              <a:t>Create three directories: data, results, and src.</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Greetings! My name is Steve Simon and I am the instructor for the class, MEDB 5507, Introduction to SAS.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Create three directories: data, results, and src.</a:t>
            </a:r>
          </a:p>
          <a:p>
            <a:pPr lvl="0" indent="0" marL="0">
              <a:buNone/>
            </a:pPr>
          </a:p>
          <a:p>
            <a:pPr lvl="0" indent="0" marL="0">
              <a:buNone/>
            </a:pPr>
            <a:r>
              <a:rPr/>
              <a:t>There are some folders already in there from SAS, my_shared_file_links, sasuser.v94, and student-files. Don’t worry about these folders for now.</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Make sure you store things consistently. This part of the requirements for this class.</a:t>
            </a:r>
          </a:p>
          <a:p>
            <a:pPr lvl="0" indent="0" marL="0">
              <a:buNone/>
            </a:pPr>
          </a:p>
          <a:p>
            <a:pPr lvl="0" indent="0" marL="0">
              <a:buNone/>
            </a:pPr>
            <a:r>
              <a:rPr/>
              <a:t>Store all your programs for this class in a single directory. You can call it “sas” or “5507” or anything you like. Some people may prefer to create a separate directory for each module in this class. That’s fine also.</a:t>
            </a:r>
          </a:p>
          <a:p>
            <a:pPr lvl="0" indent="0" marL="0">
              <a:buNone/>
            </a:pPr>
          </a:p>
          <a:p>
            <a:pPr lvl="0" indent="0" marL="0">
              <a:buNone/>
            </a:pPr>
            <a:r>
              <a:rPr/>
              <a:t>Most importantly, create three subdirectories, src, results, and data. Store your programs in src, your output in results and your raw and intermediate datasets in data. You may wish to create other subdirectories, such an images folder for any graphs you produce, a doc folder for any documentation you collect, but the three imporant subdirectory folders are src, results, and data.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If you have SAS running, try running the following sample program. Here’s a simple test program. After you type this program in, click on FILE | SAVE and store your program somewhere safe. Save it to a location where you can remember things.</a:t>
            </a:r>
          </a:p>
          <a:p>
            <a:pPr lvl="0" indent="0" marL="0">
              <a:buNone/>
            </a:pPr>
          </a:p>
          <a:p>
            <a:pPr lvl="0" indent="0" marL="0">
              <a:buNone/>
            </a:pPr>
            <a:r>
              <a:rPr/>
              <a:t>If you are using the computer labs, you need to save things on a network folder. You can’t use a USB stick.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program I want you to type in.</a:t>
            </a:r>
          </a:p>
          <a:p>
            <a:pPr lvl="0" indent="0" marL="0">
              <a:buNone/>
            </a:pPr>
          </a:p>
          <a:p>
            <a:pPr lvl="0" indent="0" marL="0">
              <a:buNone/>
            </a:pPr>
            <a:r>
              <a:rPr/>
              <a:t>I like to put lots of blank lines in.</a:t>
            </a:r>
          </a:p>
          <a:p>
            <a:pPr lvl="0" indent="0" marL="0">
              <a:buNone/>
            </a:pPr>
          </a:p>
          <a:p>
            <a:pPr lvl="0" indent="0" marL="0">
              <a:buNone/>
            </a:pPr>
            <a:r>
              <a:rPr/>
              <a:t>The data statement creates a dataset with the name “small_example”. Normally you would use a two part name. Not here. This is a simple throw-away example, so it can use a one part name. That means it disappears once the program is done. We’ll explain this further in a later video.</a:t>
            </a:r>
          </a:p>
          <a:p>
            <a:pPr lvl="0" indent="0" marL="0">
              <a:buNone/>
            </a:pPr>
          </a:p>
          <a:p>
            <a:pPr lvl="0" indent="0" marL="0">
              <a:buNone/>
            </a:pPr>
            <a:r>
              <a:rPr/>
              <a:t>The input statement tells SAS to expect two variables and assigns them the names x and y.</a:t>
            </a:r>
          </a:p>
          <a:p>
            <a:pPr lvl="0" indent="0" marL="0">
              <a:buNone/>
            </a:pPr>
          </a:p>
          <a:p>
            <a:pPr lvl="0" indent="0" marL="0">
              <a:buNone/>
            </a:pPr>
            <a:r>
              <a:rPr/>
              <a:t>The datalines statement tells SAS to read the data directly below this line. This is NOT a recommended practice. You should normally keep your data separate from your code. I am doing this only for the sake of simplicity. You will see in just a minute how to handle data that comes in a separate file.</a:t>
            </a:r>
          </a:p>
          <a:p>
            <a:pPr lvl="0" indent="0" marL="0">
              <a:buNone/>
            </a:pPr>
          </a:p>
          <a:p>
            <a:pPr lvl="0" indent="0" marL="0">
              <a:buNone/>
            </a:pPr>
            <a:r>
              <a:rPr/>
              <a:t>The three lines of data follow. A single semicolon tells SAS that this is the end of the data.</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print procedure will print part or all of a dataset.</a:t>
            </a:r>
          </a:p>
          <a:p>
            <a:pPr lvl="0" indent="0" marL="0">
              <a:buNone/>
            </a:pPr>
          </a:p>
          <a:p>
            <a:pPr lvl="0" indent="0" marL="0">
              <a:buNone/>
            </a:pPr>
            <a:r>
              <a:rPr/>
              <a:t>You specify the name of the dataset with the data= option. The options obs=1 tells SAS to print only the first row. I like the obs option a lot.</a:t>
            </a:r>
          </a:p>
          <a:p>
            <a:pPr lvl="0" indent="0" marL="0">
              <a:buNone/>
            </a:pPr>
          </a:p>
          <a:p>
            <a:pPr lvl="0" indent="0" marL="0">
              <a:buNone/>
            </a:pPr>
            <a:r>
              <a:rPr/>
              <a:t>The title1 statement prints a descriptive title on the first line of output.</a:t>
            </a:r>
          </a:p>
          <a:p>
            <a:pPr lvl="0" indent="0" marL="0">
              <a:buNone/>
            </a:pPr>
          </a:p>
          <a:p>
            <a:pPr lvl="0" indent="0" marL="0">
              <a:buNone/>
            </a:pPr>
            <a:r>
              <a:rPr/>
              <a:t>The run statement tells SAS that there is no more information associated with this procedure.</a:t>
            </a:r>
          </a:p>
          <a:p>
            <a:pPr lvl="0" indent="0" marL="0">
              <a:buNone/>
            </a:pPr>
          </a:p>
          <a:p>
            <a:pPr lvl="0" indent="0" marL="0">
              <a:buNone/>
            </a:pPr>
            <a:r>
              <a:rPr/>
              <a:t>The thing I always worry about is leaving out a semicolon. Please watch these closely.</a:t>
            </a:r>
          </a:p>
          <a:p>
            <a:pPr lvl="0" indent="0" marL="0">
              <a:buNone/>
            </a:pPr>
          </a:p>
          <a:p>
            <a:pPr lvl="0" indent="0" marL="0">
              <a:buNone/>
            </a:pPr>
            <a:r>
              <a:rPr/>
              <a:t>Be careful and back up your programs regularly. There is no autosave feature in SAS.</a:t>
            </a:r>
          </a:p>
          <a:p>
            <a:pPr lvl="0" indent="0" marL="0">
              <a:buNone/>
            </a:pPr>
          </a:p>
          <a:p>
            <a:pPr lvl="0" indent="0" marL="0">
              <a:buNone/>
            </a:pPr>
            <a:r>
              <a:rPr/>
              <a:t>When you finish the program, save it in the src directory. Then click on the run button. The run button is a guy who looks like he is running.</a:t>
            </a:r>
          </a:p>
          <a:p>
            <a:pPr lvl="0" indent="0" marL="0">
              <a:buNone/>
            </a:pPr>
          </a:p>
          <a:p>
            <a:pPr lvl="0" indent="0" marL="0">
              <a:buNone/>
            </a:pPr>
            <a:r>
              <a:rPr/>
              <a:t>Try this yourself. It’s a baby step. If it works then you can take more baby steps.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When the program runs, your output appears in the results window.</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font here is a bit small, but notice that there are no red messages indicating warnings or errors. We’re thrilled when we see no warnings or error messages. We’re always looking for warnings and errors. We also watch closely the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start looking from the top, and scroll slowly down to the bottom. No warnings or error messages here either.</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Always watch the log to see that you have read in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..and that you are analyzing the proper number of observations.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course was originally developed by Dr. Mary Gerkovich. I’ve changed a few things, but I owe a big debt of gratitude to Mary for all of her hard work.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Output is tricky. I want to talk in more detail later about this, but you can take the output and save it several different ways.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History of SAS. If you understand where SAS comes from, you understand some of the limitations.</a:t>
            </a:r>
          </a:p>
          <a:p>
            <a:pPr lvl="0" indent="0" marL="0">
              <a:buNone/>
            </a:pPr>
          </a:p>
          <a:p>
            <a:pPr lvl="0" indent="0" marL="0">
              <a:buNone/>
            </a:pPr>
            <a:r>
              <a:rPr/>
              <a:t>This is on my blog.</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was developed at NC State.</a:t>
            </a:r>
          </a:p>
          <a:p>
            <a:pPr lvl="0" indent="0" marL="0">
              <a:buNone/>
            </a:pPr>
          </a:p>
          <a:p>
            <a:pPr lvl="0" indent="0" marL="0">
              <a:buNone/>
            </a:pPr>
            <a:r>
              <a:rPr/>
              <a:t>In the 1960’s, IBM mainframes dominated. So SAS was originally written just for these systems. Originally, SAS was written in a mix of PL/1, Fortran, and Assembler. Millions of lines of code re-written in C in 1985 so that SAS could run on personal computers.</a:t>
            </a:r>
          </a:p>
          <a:p>
            <a:pPr lvl="0" indent="0" marL="0">
              <a:buNone/>
            </a:pPr>
          </a:p>
          <a:p>
            <a:pPr lvl="0" indent="0" marL="0">
              <a:buNone/>
            </a:pPr>
            <a:r>
              <a:rPr/>
              <a:t>SAS was built in the 1960s. There is very little software written in the 1960s that is still in regular use. It shows the staying power of SAS, but it is “long in the tooth.”</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Institute was formed in 1976. It is a privately held company.</a:t>
            </a:r>
          </a:p>
          <a:p>
            <a:pPr lvl="0" indent="0" marL="0">
              <a:buNone/>
            </a:pPr>
          </a:p>
          <a:p>
            <a:pPr lvl="0" indent="0" marL="0">
              <a:buNone/>
            </a:pPr>
            <a:r>
              <a:rPr/>
              <a:t>SAS spends over a quarter of its budget, which is a huge fraction, on Research and Development.</a:t>
            </a:r>
          </a:p>
          <a:p>
            <a:pPr lvl="0" indent="0" marL="0">
              <a:buNone/>
            </a:pPr>
          </a:p>
          <a:p>
            <a:pPr lvl="0" indent="0" marL="0">
              <a:buNone/>
            </a:pPr>
            <a:r>
              <a:rPr/>
              <a:t>The SAS Headquarters is in Cary, NC, and it is huge. It is a pretty nice place to work with many family friednly policies even from the 1980s. SAS Institure has been rated in many magazine reviews as one of the top places to work.</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SAS has a licensing model that is aggressively priced for large corporations but prohibitively expensive for individual consultants.</a:t>
            </a:r>
          </a:p>
          <a:p>
            <a:pPr lvl="0" indent="0" marL="0">
              <a:buNone/>
            </a:pPr>
          </a:p>
          <a:p>
            <a:pPr lvl="0" indent="0" marL="0">
              <a:buNone/>
            </a:pPr>
            <a:r>
              <a:rPr/>
              <a:t>SAS is oriented around various data sets and procedures. There is a menu driven version of SAS, but it is not very good. If you want a good package that is totally menu driven, use SPSS.</a:t>
            </a:r>
          </a:p>
          <a:p>
            <a:pPr lvl="0" indent="0" marL="0">
              <a:buNone/>
            </a:pPr>
          </a:p>
          <a:p>
            <a:pPr lvl="0" indent="0" marL="0">
              <a:buNone/>
            </a:pPr>
            <a:r>
              <a:rPr/>
              <a:t>SAS has a licensing model that is prohibitive for individual consultants. They offer a free product, SAS University, that is intended for teaching.</a:t>
            </a:r>
          </a:p>
          <a:p>
            <a:pPr lvl="0" indent="0" marL="0">
              <a:buNone/>
            </a:pPr>
          </a:p>
          <a:p>
            <a:pPr lvl="0" indent="0" marL="0">
              <a:buNone/>
            </a:pPr>
            <a:r>
              <a:rPr/>
              <a:t>SAS has literally hundreds of books published through an in-house publisher. It has a certification program that allows you to earn credetials that can help you in your job search. SAS also sponsors some very extravagant user conferences.</a:t>
            </a:r>
          </a:p>
          <a:p>
            <a:pPr lvl="0" indent="0" marL="0">
              <a:buNone/>
            </a:pPr>
          </a:p>
          <a:p>
            <a:pPr lvl="0" indent="0" marL="0">
              <a:buNone/>
            </a:pPr>
            <a:r>
              <a:rPr/>
              <a:t>SAS Institute has many products beyond SAS. Most notable of these is JMP (pronounced “jump”). This is an acronym for John’s Macintosh Product. it was released in 1989 when the Macintosh series of computers had many graphical user interface features that were not yet available for other personal computers. It pioneered (and continues to lead) in many interactive and dynamic graphic features.</a:t>
            </a:r>
          </a:p>
          <a:p>
            <a:pPr lvl="0" indent="0" marL="0">
              <a:buNone/>
            </a:pPr>
          </a:p>
          <a:p>
            <a:pPr lvl="0" indent="0" marL="0">
              <a:buNone/>
            </a:pPr>
            <a:r>
              <a:rPr/>
              <a:t>SAS Viya is a cloud based platform with many advanced visualization and machine learning algorithms not found in SAS.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documentation header. It belongs on the top of every SAS program that you run.</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the data in a permanent location.</a:t>
            </a:r>
          </a:p>
          <a:p>
            <a:pPr lvl="0" indent="0" marL="0">
              <a:buNone/>
            </a:pPr>
          </a:p>
          <a:p>
            <a:pPr lvl="0" indent="0" marL="0">
              <a:buNone/>
            </a:pPr>
            <a:r>
              <a:rPr/>
              <a:t>Here is the documentation header. You should include a documentation header with any program you run for this class.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the top line in this section. This is the libname statement. It tells SAS that you want to establish a permanent storage location at ../data. The ../data tells the computer system to go one level closer to the root directory, and then slide into the data subdirectory.</a:t>
            </a:r>
          </a:p>
          <a:p>
            <a:pPr lvl="0" indent="0" marL="0">
              <a:buNone/>
            </a:pPr>
          </a:p>
          <a:p>
            <a:pPr lvl="0" indent="0" marL="0">
              <a:buNone/>
            </a:pPr>
            <a:r>
              <a:rPr/>
              <a:t>You assign a brief name (no more than eight characters!) to this location. In my program, I use the name “perm” but anything is fine here.</a:t>
            </a:r>
          </a:p>
          <a:p>
            <a:pPr lvl="0" indent="0" marL="0">
              <a:buNone/>
            </a:pPr>
          </a:p>
          <a:p>
            <a:pPr lvl="0" indent="0" marL="0">
              <a:buNone/>
            </a:pPr>
            <a:r>
              <a:rPr/>
              <a:t>Then you prefix the dataset name simple_example with the libname location and a dot. This is called a two part name by SAS. The first part gives the permanent location folder and the second part gives the file name.</a:t>
            </a:r>
          </a:p>
          <a:p>
            <a:pPr lvl="0" indent="0" marL="0">
              <a:buNone/>
            </a:pPr>
          </a:p>
          <a:p>
            <a:pPr lvl="0" indent="0" marL="0">
              <a:buNone/>
            </a:pPr>
            <a:r>
              <a:rPr/>
              <a:t>Once you establish a two-part name for a dataset, you assure that it is stored for later re-use.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establish a two-part name, use it everywhere.</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Let me share a bit about myself.</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program that re-uses the dataset you just placed in permanent storage.</a:t>
            </a:r>
          </a:p>
          <a:p>
            <a:pPr lvl="0" indent="0" marL="0">
              <a:buNone/>
            </a:pPr>
          </a:p>
          <a:p>
            <a:pPr lvl="0" indent="0" marL="0">
              <a:buNone/>
            </a:pPr>
            <a:r>
              <a:rPr/>
              <a:t>First, let’s show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there is no data step in this program, you start with a libname statement that reminds SAS where you stored the permanent dataset. Then you just refer to the two-part name in the data= option of any SAS procedure. Here we are computing some simple descriptive statistics using proc means.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look at a modified program that stores your output as a pdf file.</a:t>
            </a:r>
          </a:p>
          <a:p>
            <a:pPr lvl="0" indent="0" marL="0">
              <a:buNone/>
            </a:pPr>
          </a:p>
          <a:p>
            <a:pPr lvl="0" indent="0" marL="0">
              <a:buNone/>
            </a:pPr>
            <a:r>
              <a:rPr/>
              <a:t>Here is the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ods statement should be placed near the top of the code, certainly before any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Near the bottom, you turn off the output. Place this AFTER the last SAS procedure that produces output.</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a very basic principle of good computing practices that you keep your data and your program in separate files. This code shows you how to do this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filename statement tells SAS where a particular dataset is stored: both the path and the name of the file. It associates that path and filename with a variable that you refer to using the infile statement.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last part of the program remains unchanged.</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am a part-time faculty member in the Department of Biomedical and Health Informatics.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your data file looks like. It is just six numbers arranged in a grid.</a:t>
            </a:r>
          </a:p>
          <a:p>
            <a:pPr lvl="0" indent="0" marL="0">
              <a:buNone/>
            </a:pPr>
          </a:p>
          <a:p>
            <a:pPr lvl="0" indent="0" marL="0">
              <a:buNone/>
            </a:pPr>
            <a:r>
              <a:rPr/>
              <a:t>You will see many variations on the layout of data, and SAS can handle just about any variation. You will see how to handle many of those variations in an upcoming module.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blog and a website. I am trying to combine the two into a single site. It’s a work in progress, but here is the url for my effort.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have a github site. It includes some of the programs used in this class. All the material is public donain, but please do not plagiarize your homework from this github site.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My course is currently under development in Canvas. This is the instructors view. You will see a slightly different interface.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There are several ways that you can get access to SAS software. One of these three options should work for you.</a:t>
            </a:r>
          </a:p>
          <a:p>
            <a:pPr lvl="0" indent="0" marL="0">
              <a:buNone/>
            </a:pPr>
          </a:p>
          <a:p>
            <a:pPr lvl="0" indent="0" marL="0">
              <a:buNone/>
            </a:pPr>
            <a:r>
              <a:rPr/>
              <a:t>The recommended option is SAS OnDemand for Academics. This version of SAS runs in the cloud. It is restricted to educational uses only.</a:t>
            </a:r>
          </a:p>
          <a:p>
            <a:pPr lvl="0" indent="0" marL="0">
              <a:buNone/>
            </a:pPr>
          </a:p>
          <a:p>
            <a:pPr lvl="0" indent="0" marL="0">
              <a:buNone/>
            </a:pPr>
            <a:r>
              <a:rPr/>
              <a:t>You can get it running on your UMKC computer, and I will show you how to do this.</a:t>
            </a:r>
          </a:p>
          <a:p>
            <a:pPr lvl="0" indent="0" marL="0">
              <a:buNone/>
            </a:pPr>
          </a:p>
          <a:p>
            <a:pPr lvl="0" indent="0" marL="0">
              <a:buNone/>
            </a:pPr>
            <a:r>
              <a:rPr/>
              <a:t>You can also access SAS on the UMKC Remote Labs. I’ll also show this.</a:t>
            </a:r>
          </a:p>
          <a:p>
            <a:pPr lvl="0" indent="0" marL="0">
              <a:buNone/>
            </a:pPr>
          </a:p>
          <a:p>
            <a:pPr lvl="0" indent="0" marL="0">
              <a:buNone/>
            </a:pPr>
            <a:r>
              <a:rPr/>
              <a:t>There are some alternatives which I will not show, but if you are interested in investigating, let me know. I am glad to talk privately with anyone about this.</a:t>
            </a:r>
          </a:p>
          <a:p>
            <a:pPr lvl="0" indent="0" marL="0">
              <a:buNone/>
            </a:pPr>
          </a:p>
          <a:p>
            <a:pPr lvl="0" indent="0" marL="0">
              <a:buNone/>
            </a:pPr>
            <a:r>
              <a:rPr/>
              <a:t>There is a very nice product that I have used in the past called SAS University. It is very difficult to install, but once you have it running, it is very easy to use.</a:t>
            </a:r>
          </a:p>
          <a:p>
            <a:pPr lvl="0" indent="0" marL="0">
              <a:buNone/>
            </a:pPr>
          </a:p>
          <a:p>
            <a:pPr lvl="0" indent="0" marL="0">
              <a:buNone/>
            </a:pPr>
            <a:r>
              <a:rPr/>
              <a:t>If anyone is a fan of Jupyter, you should note that Jupyter lab can run SAS code. You probably need to have SAS already running on your computer, and I have not had time to experiment with this.</a:t>
            </a:r>
          </a:p>
          <a:p>
            <a:pPr lvl="0" indent="0" marL="0">
              <a:buNone/>
            </a:pPr>
          </a:p>
          <a:p>
            <a:pPr lvl="0" indent="0" marL="0">
              <a:buNone/>
            </a:pPr>
            <a:r>
              <a:rPr/>
              <a:t>If you are familiar with the R programming environment, there are a couple of packages, SASMarkdown and StatWeave, that allow you to integrate SAS code and output into your workflow. I have not had time to experiment with this either.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6.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8.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9.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hyperlink" Target="http://med.umkc.edu/dbhi/" TargetMode="External" /><Relationship Id="rId4"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hyperlink" Target="http://new.pmean.com" TargetMode="External" /><Relationship Id="rId4"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hyperlink" Target="https://github.com/pmean" TargetMode="External" /><Relationship Id="rId4"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Course Introduction</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2018-07-24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a:t>
            </a:r>
          </a:p>
          <a:p>
            <a:pPr lvl="1"/>
            <a:r>
              <a:rPr/>
              <a:t>Information about me (Steve Simon)</a:t>
            </a:r>
          </a:p>
          <a:p>
            <a:pPr lvl="0"/>
            <a:r>
              <a:rPr/>
              <a:t>What’s coming next</a:t>
            </a:r>
          </a:p>
          <a:p>
            <a:pPr lvl="1"/>
            <a:r>
              <a:rPr/>
              <a:t>Where can you get SAS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can you get SAS</a:t>
            </a:r>
          </a:p>
        </p:txBody>
      </p:sp>
      <p:sp>
        <p:nvSpPr>
          <p:cNvPr id="3" name="Content Placeholder 2"/>
          <p:cNvSpPr>
            <a:spLocks noGrp="1"/>
          </p:cNvSpPr>
          <p:nvPr>
            <p:ph idx="1"/>
          </p:nvPr>
        </p:nvSpPr>
        <p:spPr/>
        <p:txBody>
          <a:bodyPr/>
          <a:lstStyle/>
          <a:p>
            <a:pPr lvl="0"/>
            <a:r>
              <a:rPr/>
              <a:t>SAS OnDemand for Academics (SODA)</a:t>
            </a:r>
          </a:p>
          <a:p>
            <a:pPr lvl="0"/>
            <a:r>
              <a:rPr/>
              <a:t>On your UMKC computer</a:t>
            </a:r>
          </a:p>
          <a:p>
            <a:pPr lvl="1"/>
            <a:r>
              <a:rPr/>
              <a:t>Desktop, hard-wired to UMKC network</a:t>
            </a:r>
          </a:p>
          <a:p>
            <a:pPr lvl="1"/>
            <a:r>
              <a:rPr/>
              <a:t>No laptops, no home computers</a:t>
            </a:r>
          </a:p>
          <a:p>
            <a:pPr lvl="0"/>
            <a:r>
              <a:rPr/>
              <a:t>UMKC Student labs</a:t>
            </a:r>
          </a:p>
          <a:p>
            <a:pPr lvl="1"/>
            <a:r>
              <a:rPr/>
              <a:t>Royall Hall 303, Lab #17 and #38</a:t>
            </a:r>
          </a:p>
          <a:p>
            <a:pPr lvl="0"/>
            <a:r>
              <a:rPr/>
              <a:t>UMKC Remote Labs</a:t>
            </a:r>
          </a:p>
          <a:p>
            <a:pPr lvl="0"/>
            <a:r>
              <a:rPr/>
              <a:t>Alternatives not covered in this class</a:t>
            </a:r>
          </a:p>
          <a:p>
            <a:pPr lvl="1"/>
            <a:r>
              <a:rPr/>
              <a:t>SAS University</a:t>
            </a:r>
          </a:p>
          <a:p>
            <a:pPr lvl="1"/>
            <a:r>
              <a:rPr/>
              <a:t>Jupyter lab</a:t>
            </a:r>
          </a:p>
          <a:p>
            <a:pPr lvl="1"/>
            <a:r>
              <a:rPr/>
              <a:t>SASMarkdown. StatWeave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on your UMKC computer</a:t>
            </a:r>
          </a:p>
        </p:txBody>
      </p:sp>
      <p:pic>
        <p:nvPicPr>
          <p:cNvPr descr="fig:  ../images/m01-umkc-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UMKC IS page on SAS software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UMKC Remote Labs</a:t>
            </a:r>
          </a:p>
        </p:txBody>
      </p:sp>
      <p:pic>
        <p:nvPicPr>
          <p:cNvPr descr="fig:  ../images/m01-umkc-remote-lab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UMKC Remote Labs home page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login page</a:t>
            </a:r>
          </a:p>
        </p:txBody>
      </p:sp>
      <p:pic>
        <p:nvPicPr>
          <p:cNvPr descr="fig:  ../images/m01-soda-login.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login page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(1 of 2)</a:t>
            </a:r>
          </a:p>
        </p:txBody>
      </p:sp>
      <p:pic>
        <p:nvPicPr>
          <p:cNvPr descr="fig:  ../images/m01-soda-profile-01.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create profile (2 of 2)</a:t>
            </a:r>
          </a:p>
        </p:txBody>
      </p:sp>
      <p:pic>
        <p:nvPicPr>
          <p:cNvPr descr="fig:  ../images/m01-soda-profile-02.png" id="0" name="Picture 1"/>
          <p:cNvPicPr>
            <a:picLocks noGrp="1" noChangeAspect="1"/>
          </p:cNvPicPr>
          <p:nvPr/>
        </p:nvPicPr>
        <p:blipFill>
          <a:blip r:embed="rId3"/>
          <a:stretch>
            <a:fillRect/>
          </a:stretch>
        </p:blipFill>
        <p:spPr bwMode="auto">
          <a:xfrm>
            <a:off x="4165600" y="1600200"/>
            <a:ext cx="3860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First Time Visitor dialog box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(1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enrollments</a:t>
            </a:r>
          </a:p>
        </p:txBody>
      </p:sp>
      <p:pic>
        <p:nvPicPr>
          <p:cNvPr descr="fig:  ../images/m01-soda-enrollments.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enrollments page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dashboard (2 of 2)</a:t>
            </a:r>
          </a:p>
        </p:txBody>
      </p:sp>
      <p:pic>
        <p:nvPicPr>
          <p:cNvPr descr="fig:  ../images/m01-soda-dashboard.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Introducing your instructor</a:t>
            </a:r>
          </a:p>
          <a:p>
            <a:pPr lvl="0"/>
            <a:r>
              <a:rPr/>
              <a:t>Where you can get SAS</a:t>
            </a:r>
          </a:p>
          <a:p>
            <a:pPr lvl="0"/>
            <a:r>
              <a:rPr/>
              <a:t>Your first SAS program</a:t>
            </a:r>
          </a:p>
          <a:p>
            <a:pPr lvl="0"/>
            <a:r>
              <a:rPr/>
              <a:t>History of SAS</a:t>
            </a:r>
          </a:p>
          <a:p>
            <a:pPr lvl="0"/>
            <a:r>
              <a:rPr/>
              <a:t>Directory structure and documentation header</a:t>
            </a:r>
          </a:p>
          <a:p>
            <a:pPr lvl="0"/>
            <a:r>
              <a:rPr/>
              <a:t>Permanent storage</a:t>
            </a:r>
          </a:p>
          <a:p>
            <a:pPr lvl="0"/>
            <a:r>
              <a:rPr/>
              <a:t>Saving your output</a:t>
            </a:r>
          </a:p>
          <a:p>
            <a:pPr lvl="0"/>
            <a:r>
              <a:rPr/>
              <a:t>Getting data from a file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(1 of 3)</a:t>
            </a:r>
          </a:p>
        </p:txBody>
      </p:sp>
      <p:pic>
        <p:nvPicPr>
          <p:cNvPr descr="fig:  ../images/m01-soda-studio-01.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(2 of 3)</a:t>
            </a:r>
          </a:p>
        </p:txBody>
      </p:sp>
      <p:pic>
        <p:nvPicPr>
          <p:cNvPr descr="fig:  ../images/m01-soda-studio-02.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SODA studio (3 of 3)</a:t>
            </a:r>
          </a:p>
        </p:txBody>
      </p:sp>
      <p:pic>
        <p:nvPicPr>
          <p:cNvPr descr="fig:  ../images/m01-soda-studio-03.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SODA dashboard</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Directory structure</a:t>
            </a:r>
          </a:p>
        </p:txBody>
      </p:sp>
      <p:sp>
        <p:nvSpPr>
          <p:cNvPr id="3" name="Content Placeholder 2"/>
          <p:cNvSpPr>
            <a:spLocks noGrp="1"/>
          </p:cNvSpPr>
          <p:nvPr>
            <p:ph idx="1"/>
          </p:nvPr>
        </p:nvSpPr>
        <p:spPr/>
        <p:txBody>
          <a:bodyPr/>
          <a:lstStyle/>
          <a:p>
            <a:pPr lvl="0"/>
            <a:r>
              <a:rPr/>
              <a:t>One directory for the entire class</a:t>
            </a:r>
          </a:p>
          <a:p>
            <a:pPr lvl="1"/>
            <a:r>
              <a:rPr/>
              <a:t>Possibly one directory for each module</a:t>
            </a:r>
          </a:p>
          <a:p>
            <a:pPr lvl="0"/>
            <a:r>
              <a:rPr/>
              <a:t>Subdirectory structure</a:t>
            </a:r>
          </a:p>
          <a:p>
            <a:pPr lvl="1"/>
            <a:r>
              <a:rPr/>
              <a:t>src</a:t>
            </a:r>
          </a:p>
          <a:p>
            <a:pPr lvl="1"/>
            <a:r>
              <a:rPr/>
              <a:t>results</a:t>
            </a:r>
          </a:p>
          <a:p>
            <a:pPr lvl="1"/>
            <a:r>
              <a:rPr/>
              <a:t>data</a:t>
            </a:r>
          </a:p>
          <a:p>
            <a:pPr lvl="1"/>
            <a:r>
              <a:rPr/>
              <a:t>others?</a:t>
            </a:r>
          </a:p>
          <a:p>
            <a:pPr lvl="2"/>
            <a:r>
              <a:rPr/>
              <a:t>images</a:t>
            </a:r>
          </a:p>
          <a:p>
            <a:pPr lvl="2"/>
            <a:r>
              <a:rPr/>
              <a:t>doc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have you learned</a:t>
            </a:r>
          </a:p>
          <a:p>
            <a:pPr lvl="1"/>
            <a:r>
              <a:rPr/>
              <a:t>Where you can get SAS</a:t>
            </a:r>
          </a:p>
          <a:p>
            <a:pPr lvl="0"/>
            <a:r>
              <a:rPr/>
              <a:t>What’s coming next</a:t>
            </a:r>
          </a:p>
          <a:p>
            <a:pPr lvl="1"/>
            <a:r>
              <a:rPr/>
              <a:t>Your first SAS program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program editor</a:t>
            </a:r>
          </a:p>
        </p:txBody>
      </p:sp>
      <p:pic>
        <p:nvPicPr>
          <p:cNvPr descr="fig:  ../images/m01-basic-program.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Program editor window with simple SAS program</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(1 of 2)</a:t>
            </a:r>
          </a:p>
        </p:txBody>
      </p:sp>
      <p:sp>
        <p:nvSpPr>
          <p:cNvPr id="3" name="Content Placeholder 2"/>
          <p:cNvSpPr>
            <a:spLocks noGrp="1"/>
          </p:cNvSpPr>
          <p:nvPr>
            <p:ph idx="1"/>
          </p:nvPr>
        </p:nvSpPr>
        <p:spPr/>
        <p:txBody>
          <a:bodyPr/>
          <a:lstStyle/>
          <a:p>
            <a:pPr lvl="0" indent="0">
              <a:buNone/>
            </a:pPr>
            <a:r>
              <a:rPr>
                <a:latin typeface="Courier"/>
              </a:rPr>
              <a:t>data small_example;
 input x y;
 datalines;
1 2
2 4
3 6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Test program (2 of 2)</a:t>
            </a:r>
          </a:p>
        </p:txBody>
      </p:sp>
      <p:sp>
        <p:nvSpPr>
          <p:cNvPr id="3" name="Content Placeholder 2"/>
          <p:cNvSpPr>
            <a:spLocks noGrp="1"/>
          </p:cNvSpPr>
          <p:nvPr>
            <p:ph idx="1"/>
          </p:nvPr>
        </p:nvSpPr>
        <p:spPr/>
        <p:txBody>
          <a:bodyPr/>
          <a:lstStyle/>
          <a:p>
            <a:pPr lvl="0" indent="0">
              <a:buNone/>
            </a:pPr>
            <a:r>
              <a:rPr>
                <a:latin typeface="Courier"/>
              </a:rPr>
              <a:t>proc print
    data=small_example;
  var x y;
  title1 "First row of data";
run;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results window (1 of 2)</a:t>
            </a:r>
          </a:p>
        </p:txBody>
      </p:sp>
      <p:pic>
        <p:nvPicPr>
          <p:cNvPr descr="fig:  ../images/m01-output-window.png" id="0" name="Picture 1"/>
          <p:cNvPicPr>
            <a:picLocks noGrp="1" noChangeAspect="1"/>
          </p:cNvPicPr>
          <p:nvPr/>
        </p:nvPicPr>
        <p:blipFill>
          <a:blip r:embed="rId3"/>
          <a:stretch>
            <a:fillRect/>
          </a:stretch>
        </p:blipFill>
        <p:spPr bwMode="auto">
          <a:xfrm>
            <a:off x="3136900" y="1600200"/>
            <a:ext cx="5918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results window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(1 of 4)</a:t>
            </a:r>
          </a:p>
        </p:txBody>
      </p:sp>
      <p:pic>
        <p:nvPicPr>
          <p:cNvPr descr="fig:  ../images/m01-log-window-01.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instructor, Steve Simon</a:t>
            </a:r>
          </a:p>
        </p:txBody>
      </p:sp>
      <p:pic>
        <p:nvPicPr>
          <p:cNvPr descr="fig:  ../images/m01-steve-simon-pic01.png" id="0" name="Picture 1"/>
          <p:cNvPicPr>
            <a:picLocks noGrp="1" noChangeAspect="1"/>
          </p:cNvPicPr>
          <p:nvPr/>
        </p:nvPicPr>
        <p:blipFill>
          <a:blip r:embed="rId3"/>
          <a:stretch>
            <a:fillRect/>
          </a:stretch>
        </p:blipFill>
        <p:spPr bwMode="auto">
          <a:xfrm>
            <a:off x="4521200" y="1600200"/>
            <a:ext cx="3149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Steve Simon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(2 of 4)</a:t>
            </a:r>
          </a:p>
        </p:txBody>
      </p:sp>
      <p:pic>
        <p:nvPicPr>
          <p:cNvPr descr="fig:  ../images/m01-log-window-02.png" id="0" name="Picture 1"/>
          <p:cNvPicPr>
            <a:picLocks noGrp="1" noChangeAspect="1"/>
          </p:cNvPicPr>
          <p:nvPr/>
        </p:nvPicPr>
        <p:blipFill>
          <a:blip r:embed="rId3"/>
          <a:stretch>
            <a:fillRect/>
          </a:stretch>
        </p:blipFill>
        <p:spPr bwMode="auto">
          <a:xfrm>
            <a:off x="3505200" y="1600200"/>
            <a:ext cx="5181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log window</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log window (3 of 4)</a:t>
            </a:r>
          </a:p>
        </p:txBody>
      </p:sp>
      <p:sp>
        <p:nvSpPr>
          <p:cNvPr id="3" name="Content Placeholder 2"/>
          <p:cNvSpPr>
            <a:spLocks noGrp="1"/>
          </p:cNvSpPr>
          <p:nvPr>
            <p:ph idx="1"/>
          </p:nvPr>
        </p:nvSpPr>
        <p:spPr/>
        <p:txBody>
          <a:bodyPr/>
          <a:lstStyle/>
          <a:p>
            <a:pPr lvl="0" indent="0">
              <a:buNone/>
            </a:pPr>
            <a:r>
              <a:rPr>
                <a:latin typeface="Courier"/>
              </a:rPr>
              <a:t>1    data test_example;
2     input x y;
3     cards;
NOTE: The data set WORK.TEST_EXAMPLE has 3 observations and 2 variables.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Log messages (4 of 4)</a:t>
            </a:r>
          </a:p>
        </p:txBody>
      </p:sp>
      <p:sp>
        <p:nvSpPr>
          <p:cNvPr id="3" name="Content Placeholder 2"/>
          <p:cNvSpPr>
            <a:spLocks noGrp="1"/>
          </p:cNvSpPr>
          <p:nvPr>
            <p:ph idx="1"/>
          </p:nvPr>
        </p:nvSpPr>
        <p:spPr/>
        <p:txBody>
          <a:bodyPr/>
          <a:lstStyle/>
          <a:p>
            <a:pPr lvl="0" indent="0">
              <a:buNone/>
            </a:pPr>
            <a:r>
              <a:rPr>
                <a:latin typeface="Courier"/>
              </a:rPr>
              <a:t> 75         ;
 76         proc print
 77             data=small_example(obs=1);
 78         title "First row of data";
 79         run;
NOTE: There were 1 observations read from the data set WORK.SMALL_EXAMPLE.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is the output?</a:t>
            </a:r>
          </a:p>
        </p:txBody>
      </p:sp>
      <p:sp>
        <p:nvSpPr>
          <p:cNvPr id="3" name="Content Placeholder 2"/>
          <p:cNvSpPr>
            <a:spLocks noGrp="1"/>
          </p:cNvSpPr>
          <p:nvPr>
            <p:ph idx="1"/>
          </p:nvPr>
        </p:nvSpPr>
        <p:spPr/>
        <p:txBody>
          <a:bodyPr/>
          <a:lstStyle/>
          <a:p>
            <a:pPr lvl="0" indent="0" marL="0">
              <a:buNone/>
            </a:pPr>
            <a:r>
              <a:rPr/>
              <a:t>SAS has several options for storing output.</a:t>
            </a:r>
          </a:p>
          <a:p>
            <a:pPr lvl="0"/>
            <a:r>
              <a:rPr/>
              <a:t>In the output window</a:t>
            </a:r>
          </a:p>
          <a:p>
            <a:pPr lvl="0"/>
            <a:r>
              <a:rPr/>
              <a:t>As an html file</a:t>
            </a:r>
          </a:p>
          <a:p>
            <a:pPr lvl="0"/>
            <a:r>
              <a:rPr/>
              <a:t>As a pdf file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a:t>
            </a:r>
          </a:p>
          <a:p>
            <a:pPr lvl="1"/>
            <a:r>
              <a:rPr/>
              <a:t>Your first SAS program</a:t>
            </a:r>
          </a:p>
          <a:p>
            <a:pPr lvl="0"/>
            <a:r>
              <a:rPr/>
              <a:t>What’s coming next</a:t>
            </a:r>
          </a:p>
          <a:p>
            <a:pPr lvl="1"/>
            <a:r>
              <a:rPr/>
              <a:t>Live demonstration (1 of 5)</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demonstartion (1 of 5)</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have you learned</a:t>
            </a:r>
          </a:p>
          <a:p>
            <a:pPr lvl="1"/>
            <a:r>
              <a:rPr/>
              <a:t>Live demonstration (1 of 5)</a:t>
            </a:r>
          </a:p>
          <a:p>
            <a:pPr lvl="0"/>
            <a:r>
              <a:rPr/>
              <a:t>What’s coming next</a:t>
            </a:r>
          </a:p>
          <a:p>
            <a:pPr lvl="1"/>
            <a:r>
              <a:rPr/>
              <a:t>History of SAS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pic>
        <p:nvPicPr>
          <p:cNvPr descr="fig:  ../images/m01-history-of-s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Blog post on the history of SAS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SAS=Statistical Analysis System</a:t>
            </a:r>
          </a:p>
          <a:p>
            <a:pPr lvl="0"/>
            <a:r>
              <a:rPr/>
              <a:t>Founders come from NCSU</a:t>
            </a:r>
          </a:p>
          <a:p>
            <a:pPr lvl="1"/>
            <a:r>
              <a:rPr/>
              <a:t>Anthony Barr</a:t>
            </a:r>
          </a:p>
          <a:p>
            <a:pPr lvl="1"/>
            <a:r>
              <a:rPr/>
              <a:t>James Goodnight</a:t>
            </a:r>
          </a:p>
          <a:p>
            <a:pPr lvl="1"/>
            <a:r>
              <a:rPr/>
              <a:t>Jane Helwig</a:t>
            </a:r>
          </a:p>
          <a:p>
            <a:pPr lvl="1"/>
            <a:r>
              <a:rPr/>
              <a:t>John Sall</a:t>
            </a:r>
          </a:p>
          <a:p>
            <a:pPr lvl="0"/>
            <a:r>
              <a:rPr/>
              <a:t>Originally for IBM mainframes</a:t>
            </a:r>
          </a:p>
          <a:p>
            <a:pPr lvl="1"/>
            <a:r>
              <a:rPr/>
              <a:t>PL/1, FORTRAN, Assembler</a:t>
            </a:r>
          </a:p>
          <a:p>
            <a:pPr lvl="1"/>
            <a:r>
              <a:rPr/>
              <a:t>Translated to C in 1985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Institute</a:t>
            </a:r>
          </a:p>
          <a:p>
            <a:pPr lvl="1"/>
            <a:r>
              <a:rPr/>
              <a:t>Founded 1976</a:t>
            </a:r>
          </a:p>
          <a:p>
            <a:pPr lvl="1"/>
            <a:r>
              <a:rPr/>
              <a:t>Privately held</a:t>
            </a:r>
          </a:p>
          <a:p>
            <a:pPr lvl="1"/>
            <a:r>
              <a:rPr/>
              <a:t>Huge spending on R&amp;D</a:t>
            </a:r>
          </a:p>
          <a:p>
            <a:pPr lvl="1"/>
            <a:r>
              <a:rPr/>
              <a:t>Great place to work</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Original developer, Mary Gerkovich</a:t>
            </a:r>
          </a:p>
        </p:txBody>
      </p:sp>
      <p:pic>
        <p:nvPicPr>
          <p:cNvPr descr="fig:  ../images/m01-mary-gerkovich.png" id="0" name="Picture 1"/>
          <p:cNvPicPr>
            <a:picLocks noGrp="1" noChangeAspect="1"/>
          </p:cNvPicPr>
          <p:nvPr/>
        </p:nvPicPr>
        <p:blipFill>
          <a:blip r:embed="rId3"/>
          <a:stretch>
            <a:fillRect/>
          </a:stretch>
        </p:blipFill>
        <p:spPr bwMode="auto">
          <a:xfrm>
            <a:off x="4457700" y="1600200"/>
            <a:ext cx="3276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Photo of Mary Gerkovich</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History of SAS</a:t>
            </a:r>
          </a:p>
        </p:txBody>
      </p:sp>
      <p:sp>
        <p:nvSpPr>
          <p:cNvPr id="3" name="Content Placeholder 2"/>
          <p:cNvSpPr>
            <a:spLocks noGrp="1"/>
          </p:cNvSpPr>
          <p:nvPr>
            <p:ph idx="1"/>
          </p:nvPr>
        </p:nvSpPr>
        <p:spPr/>
        <p:txBody>
          <a:bodyPr/>
          <a:lstStyle/>
          <a:p>
            <a:pPr lvl="0"/>
            <a:r>
              <a:rPr/>
              <a:t>SAS licensing model</a:t>
            </a:r>
          </a:p>
          <a:p>
            <a:pPr lvl="1"/>
            <a:r>
              <a:rPr/>
              <a:t>Great for large organizations</a:t>
            </a:r>
          </a:p>
          <a:p>
            <a:pPr lvl="1"/>
            <a:r>
              <a:rPr/>
              <a:t>Prohibitively expensive for individuals</a:t>
            </a:r>
          </a:p>
          <a:p>
            <a:pPr lvl="0"/>
            <a:r>
              <a:rPr/>
              <a:t>Excellent training resources</a:t>
            </a:r>
          </a:p>
          <a:p>
            <a:pPr lvl="1"/>
            <a:r>
              <a:rPr/>
              <a:t>SAS publications</a:t>
            </a:r>
          </a:p>
          <a:p>
            <a:pPr lvl="1"/>
            <a:r>
              <a:rPr/>
              <a:t>Certification program</a:t>
            </a:r>
          </a:p>
          <a:p>
            <a:pPr lvl="1"/>
            <a:r>
              <a:rPr/>
              <a:t>SAS user conferences</a:t>
            </a:r>
          </a:p>
          <a:p>
            <a:pPr lvl="0"/>
            <a:r>
              <a:rPr/>
              <a:t>Other products</a:t>
            </a:r>
          </a:p>
          <a:p>
            <a:pPr lvl="1"/>
            <a:r>
              <a:rPr/>
              <a:t>JMP, 1989</a:t>
            </a:r>
          </a:p>
          <a:p>
            <a:pPr lvl="1"/>
            <a:r>
              <a:rPr/>
              <a:t>Viya, 2017</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History of SAS</a:t>
            </a:r>
          </a:p>
          <a:p>
            <a:pPr lvl="0"/>
            <a:r>
              <a:rPr/>
              <a:t>What’s coming next</a:t>
            </a:r>
          </a:p>
          <a:p>
            <a:pPr lvl="1"/>
            <a:r>
              <a:rPr/>
              <a:t>Documentation header</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 header</a:t>
            </a:r>
          </a:p>
        </p:txBody>
      </p:sp>
      <p:sp>
        <p:nvSpPr>
          <p:cNvPr id="3" name="Content Placeholder 2"/>
          <p:cNvSpPr>
            <a:spLocks noGrp="1"/>
          </p:cNvSpPr>
          <p:nvPr>
            <p:ph idx="1"/>
          </p:nvPr>
        </p:nvSpPr>
        <p:spPr/>
        <p:txBody>
          <a:bodyPr/>
          <a:lstStyle/>
          <a:p>
            <a:pPr lvl="0" indent="0">
              <a:buNone/>
            </a:pPr>
            <a:r>
              <a:rPr>
                <a:latin typeface="Courier"/>
              </a:rPr>
              <a:t>* 5507-01-[put your name here]-documentation-header.sas
* author: Steve Simon and [put your name here]
* date: created 2021-06-12
* purpose: to read and print a small dataset
* license: public domain;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a:r>
              <a:rPr/>
              <a:t>What have you learned</a:t>
            </a:r>
          </a:p>
          <a:p>
            <a:pPr lvl="1"/>
            <a:r>
              <a:rPr/>
              <a:t>Documentation header</a:t>
            </a:r>
          </a:p>
          <a:p>
            <a:pPr lvl="0"/>
            <a:r>
              <a:rPr/>
              <a:t>What’s coming next</a:t>
            </a:r>
          </a:p>
          <a:p>
            <a:pPr lvl="1"/>
            <a:r>
              <a:rPr/>
              <a:t>Live demonstration (2 of 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(2 of 5)</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a:r>
              <a:rPr/>
              <a:t>What have you learned</a:t>
            </a:r>
          </a:p>
          <a:p>
            <a:pPr lvl="1"/>
            <a:r>
              <a:rPr/>
              <a:t>Live demonstration (2 of 5)</a:t>
            </a:r>
          </a:p>
          <a:p>
            <a:pPr lvl="0"/>
            <a:r>
              <a:rPr/>
              <a:t>What’s coming next</a:t>
            </a:r>
          </a:p>
          <a:p>
            <a:pPr lvl="1"/>
            <a:r>
              <a:rPr/>
              <a:t>Permanent storage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(1 of 4)</a:t>
            </a:r>
          </a:p>
        </p:txBody>
      </p:sp>
      <p:sp>
        <p:nvSpPr>
          <p:cNvPr id="3" name="Content Placeholder 2"/>
          <p:cNvSpPr>
            <a:spLocks noGrp="1"/>
          </p:cNvSpPr>
          <p:nvPr>
            <p:ph idx="1"/>
          </p:nvPr>
        </p:nvSpPr>
        <p:spPr/>
        <p:txBody>
          <a:bodyPr/>
          <a:lstStyle/>
          <a:p>
            <a:pPr lvl="0" indent="0">
              <a:buNone/>
            </a:pPr>
            <a:r>
              <a:rPr>
                <a:latin typeface="Courier"/>
              </a:rPr>
              <a:t>* 5507-01-simon-permanent-storage.sas
* author: Steve Simon
* date: created 2021-05-30
* purpose: to store data set in a permanent location
* license: public domain;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(2 of 4)</a:t>
            </a:r>
          </a:p>
        </p:txBody>
      </p:sp>
      <p:sp>
        <p:nvSpPr>
          <p:cNvPr id="3" name="Content Placeholder 2"/>
          <p:cNvSpPr>
            <a:spLocks noGrp="1"/>
          </p:cNvSpPr>
          <p:nvPr>
            <p:ph idx="1"/>
          </p:nvPr>
        </p:nvSpPr>
        <p:spPr/>
        <p:txBody>
          <a:bodyPr/>
          <a:lstStyle/>
          <a:p>
            <a:pPr lvl="0" indent="0">
              <a:buNone/>
            </a:pPr>
            <a:r>
              <a:rPr>
                <a:latin typeface="Courier"/>
              </a:rPr>
              <a:t>libname perm "../data";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(3 of 4)</a:t>
            </a:r>
          </a:p>
        </p:txBody>
      </p:sp>
      <p:sp>
        <p:nvSpPr>
          <p:cNvPr id="3" name="Content Placeholder 2"/>
          <p:cNvSpPr>
            <a:spLocks noGrp="1"/>
          </p:cNvSpPr>
          <p:nvPr>
            <p:ph idx="1"/>
          </p:nvPr>
        </p:nvSpPr>
        <p:spPr/>
        <p:txBody>
          <a:bodyPr/>
          <a:lstStyle/>
          <a:p>
            <a:pPr lvl="0" indent="0">
              <a:buNone/>
            </a:pPr>
            <a:r>
              <a:rPr>
                <a:latin typeface="Courier"/>
              </a:rPr>
              <a:t>data perm.simple_example;
  input x y;
datalines;
1 2
2 4
3 6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Permanent storage (4 of 4)</a:t>
            </a:r>
          </a:p>
        </p:txBody>
      </p:sp>
      <p:sp>
        <p:nvSpPr>
          <p:cNvPr id="3" name="Content Placeholder 2"/>
          <p:cNvSpPr>
            <a:spLocks noGrp="1"/>
          </p:cNvSpPr>
          <p:nvPr>
            <p:ph idx="1"/>
          </p:nvPr>
        </p:nvSpPr>
        <p:spPr/>
        <p:txBody>
          <a:bodyPr/>
          <a:lstStyle/>
          <a:p>
            <a:pPr lvl="0" indent="0">
              <a:buNone/>
            </a:pPr>
            <a:r>
              <a:rPr>
                <a:latin typeface="Courier"/>
              </a:rPr>
              <a:t>proc print
    data=perm.simple_example(obs=1);
  title1 "First row";
run;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about myself</a:t>
            </a:r>
          </a:p>
        </p:txBody>
      </p:sp>
      <p:pic>
        <p:nvPicPr>
          <p:cNvPr descr="../images/m01-steve-simon-pic02.png" id="0" name="Picture 1"/>
          <p:cNvPicPr>
            <a:picLocks noGrp="1" noChangeAspect="1"/>
          </p:cNvPicPr>
          <p:nvPr/>
        </p:nvPicPr>
        <p:blipFill>
          <a:blip r:embed="rId3"/>
          <a:stretch>
            <a:fillRect/>
          </a:stretch>
        </p:blipFill>
        <p:spPr bwMode="auto">
          <a:xfrm>
            <a:off x="4254500" y="1600200"/>
            <a:ext cx="3695700" cy="45212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1</a:t>
            </a:r>
          </a:p>
        </p:txBody>
      </p:sp>
      <p:sp>
        <p:nvSpPr>
          <p:cNvPr id="3" name="Content Placeholder 2"/>
          <p:cNvSpPr>
            <a:spLocks noGrp="1"/>
          </p:cNvSpPr>
          <p:nvPr>
            <p:ph idx="1"/>
          </p:nvPr>
        </p:nvSpPr>
        <p:spPr/>
        <p:txBody>
          <a:bodyPr/>
          <a:lstStyle/>
          <a:p>
            <a:pPr lvl="0" indent="0">
              <a:buNone/>
            </a:pPr>
            <a:r>
              <a:rPr>
                <a:latin typeface="Courier"/>
              </a:rPr>
              <a:t>* 5507-01-simon-re-use.sas
* author: Steve Simon
* date: created 2021-05-30
* purpose: to re-use stored data
* license: public domain;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Re-using data in permanent storage, part 2</a:t>
            </a:r>
          </a:p>
        </p:txBody>
      </p:sp>
      <p:sp>
        <p:nvSpPr>
          <p:cNvPr id="3" name="Content Placeholder 2"/>
          <p:cNvSpPr>
            <a:spLocks noGrp="1"/>
          </p:cNvSpPr>
          <p:nvPr>
            <p:ph idx="1"/>
          </p:nvPr>
        </p:nvSpPr>
        <p:spPr/>
        <p:txBody>
          <a:bodyPr/>
          <a:lstStyle/>
          <a:p>
            <a:pPr lvl="0" indent="0">
              <a:buNone/>
            </a:pPr>
            <a:r>
              <a:rPr>
                <a:latin typeface="Courier"/>
              </a:rPr>
              <a:t>libname perm "../data";
proc means
    data=perm.simple_example;
  title1 "Descriptive statistics";
run;</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#8</a:t>
            </a:r>
          </a:p>
        </p:txBody>
      </p:sp>
      <p:sp>
        <p:nvSpPr>
          <p:cNvPr id="3" name="Content Placeholder 2"/>
          <p:cNvSpPr>
            <a:spLocks noGrp="1"/>
          </p:cNvSpPr>
          <p:nvPr>
            <p:ph idx="1"/>
          </p:nvPr>
        </p:nvSpPr>
        <p:spPr/>
        <p:txBody>
          <a:bodyPr/>
          <a:lstStyle/>
          <a:p>
            <a:pPr lvl="0"/>
            <a:r>
              <a:rPr/>
              <a:t>What have you learned</a:t>
            </a:r>
          </a:p>
          <a:p>
            <a:pPr lvl="1"/>
            <a:r>
              <a:rPr/>
              <a:t>Permanent storage</a:t>
            </a:r>
          </a:p>
          <a:p>
            <a:pPr lvl="0"/>
            <a:r>
              <a:rPr/>
              <a:t>What’s coming next</a:t>
            </a:r>
          </a:p>
          <a:p>
            <a:pPr lvl="1"/>
            <a:r>
              <a:rPr/>
              <a:t>Live demonstration (3 of 5)</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demonsration (3 of 5)</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#9</a:t>
            </a:r>
          </a:p>
        </p:txBody>
      </p:sp>
      <p:sp>
        <p:nvSpPr>
          <p:cNvPr id="3" name="Content Placeholder 2"/>
          <p:cNvSpPr>
            <a:spLocks noGrp="1"/>
          </p:cNvSpPr>
          <p:nvPr>
            <p:ph idx="1"/>
          </p:nvPr>
        </p:nvSpPr>
        <p:spPr/>
        <p:txBody>
          <a:bodyPr/>
          <a:lstStyle/>
          <a:p>
            <a:pPr lvl="0"/>
            <a:r>
              <a:rPr/>
              <a:t>What have you learned</a:t>
            </a:r>
          </a:p>
          <a:p>
            <a:pPr lvl="1"/>
            <a:r>
              <a:rPr/>
              <a:t>Live demonstration (3 of 5)</a:t>
            </a:r>
          </a:p>
          <a:p>
            <a:pPr lvl="0"/>
            <a:r>
              <a:rPr/>
              <a:t>What’s coming next</a:t>
            </a:r>
          </a:p>
          <a:p>
            <a:pPr lvl="1"/>
            <a:r>
              <a:rPr/>
              <a:t>Saving output as pdf</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(1 of 4)</a:t>
            </a:r>
          </a:p>
        </p:txBody>
      </p:sp>
      <p:sp>
        <p:nvSpPr>
          <p:cNvPr id="3" name="Content Placeholder 2"/>
          <p:cNvSpPr>
            <a:spLocks noGrp="1"/>
          </p:cNvSpPr>
          <p:nvPr>
            <p:ph idx="1"/>
          </p:nvPr>
        </p:nvSpPr>
        <p:spPr/>
        <p:txBody>
          <a:bodyPr/>
          <a:lstStyle/>
          <a:p>
            <a:pPr lvl="0" indent="0">
              <a:buNone/>
            </a:pPr>
            <a:r>
              <a:rPr>
                <a:latin typeface="Courier"/>
              </a:rPr>
              <a:t>* 5507-01-simon-save-output.sas
* author: Steve Simon and Steve Simon
* date: created 2021-06-12
* purpose: to create a permanent dataset
* license: public domain;</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(2 of 4)</a:t>
            </a:r>
          </a:p>
        </p:txBody>
      </p:sp>
      <p:sp>
        <p:nvSpPr>
          <p:cNvPr id="3" name="Content Placeholder 2"/>
          <p:cNvSpPr>
            <a:spLocks noGrp="1"/>
          </p:cNvSpPr>
          <p:nvPr>
            <p:ph idx="1"/>
          </p:nvPr>
        </p:nvSpPr>
        <p:spPr/>
        <p:txBody>
          <a:bodyPr/>
          <a:lstStyle/>
          <a:p>
            <a:pPr lvl="0" indent="0">
              <a:buNone/>
            </a:pPr>
            <a:r>
              <a:rPr>
                <a:latin typeface="Courier"/>
              </a:rPr>
              <a:t>libname perm "../data";
ods pdf file=
   "../results/5507-01-simon-save-output.pdf";</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(3 of 4)</a:t>
            </a:r>
          </a:p>
        </p:txBody>
      </p:sp>
      <p:sp>
        <p:nvSpPr>
          <p:cNvPr id="3" name="Content Placeholder 2"/>
          <p:cNvSpPr>
            <a:spLocks noGrp="1"/>
          </p:cNvSpPr>
          <p:nvPr>
            <p:ph idx="1"/>
          </p:nvPr>
        </p:nvSpPr>
        <p:spPr/>
        <p:txBody>
          <a:bodyPr/>
          <a:lstStyle/>
          <a:p>
            <a:pPr lvl="0" indent="0">
              <a:buNone/>
            </a:pPr>
            <a:r>
              <a:rPr>
                <a:latin typeface="Courier"/>
              </a:rPr>
              <a:t>data perm.small_example;
  input x y;
  datalines;
1 2
2 4
3 6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Saving output as pdf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#10</a:t>
            </a:r>
          </a:p>
        </p:txBody>
      </p:sp>
      <p:sp>
        <p:nvSpPr>
          <p:cNvPr id="3" name="Content Placeholder 2"/>
          <p:cNvSpPr>
            <a:spLocks noGrp="1"/>
          </p:cNvSpPr>
          <p:nvPr>
            <p:ph idx="1"/>
          </p:nvPr>
        </p:nvSpPr>
        <p:spPr/>
        <p:txBody>
          <a:bodyPr/>
          <a:lstStyle/>
          <a:p>
            <a:pPr lvl="0"/>
            <a:r>
              <a:rPr/>
              <a:t>What have you learned</a:t>
            </a:r>
          </a:p>
          <a:p>
            <a:pPr lvl="1"/>
            <a:r>
              <a:rPr/>
              <a:t>Saving output as pdf</a:t>
            </a:r>
          </a:p>
          <a:p>
            <a:pPr lvl="0"/>
            <a:r>
              <a:rPr/>
              <a:t>What’s coming next</a:t>
            </a:r>
          </a:p>
          <a:p>
            <a:pPr lvl="1"/>
            <a:r>
              <a:rPr/>
              <a:t>Live demonstration (4 of 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DBHI, </a:t>
            </a:r>
            <a:r>
              <a:rPr>
                <a:hlinkClick r:id="rId3"/>
              </a:rPr>
              <a:t>http://med.umkc.edu/dbhi/</a:t>
            </a:r>
          </a:p>
        </p:txBody>
      </p:sp>
      <p:pic>
        <p:nvPicPr>
          <p:cNvPr descr="../images/m01-dbhi.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(4 of 5)</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#11</a:t>
            </a:r>
          </a:p>
        </p:txBody>
      </p:sp>
      <p:sp>
        <p:nvSpPr>
          <p:cNvPr id="3" name="Content Placeholder 2"/>
          <p:cNvSpPr>
            <a:spLocks noGrp="1"/>
          </p:cNvSpPr>
          <p:nvPr>
            <p:ph idx="1"/>
          </p:nvPr>
        </p:nvSpPr>
        <p:spPr/>
        <p:txBody>
          <a:bodyPr/>
          <a:lstStyle/>
          <a:p>
            <a:pPr lvl="0"/>
            <a:r>
              <a:rPr/>
              <a:t>What have you learned</a:t>
            </a:r>
          </a:p>
          <a:p>
            <a:pPr lvl="1"/>
            <a:r>
              <a:rPr/>
              <a:t>Live demonstration (4 of 5)</a:t>
            </a:r>
          </a:p>
          <a:p>
            <a:pPr lvl="0"/>
            <a:r>
              <a:rPr/>
              <a:t>What’s coming next</a:t>
            </a:r>
          </a:p>
          <a:p>
            <a:pPr lvl="1"/>
            <a:r>
              <a:rPr/>
              <a:t>Getting data from a file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(1 of 4)</a:t>
            </a:r>
          </a:p>
        </p:txBody>
      </p:sp>
      <p:sp>
        <p:nvSpPr>
          <p:cNvPr id="3" name="Content Placeholder 2"/>
          <p:cNvSpPr>
            <a:spLocks noGrp="1"/>
          </p:cNvSpPr>
          <p:nvPr>
            <p:ph idx="1"/>
          </p:nvPr>
        </p:nvSpPr>
        <p:spPr/>
        <p:txBody>
          <a:bodyPr/>
          <a:lstStyle/>
          <a:p>
            <a:pPr lvl="0" indent="0">
              <a:buNone/>
            </a:pPr>
            <a:r>
              <a:rPr>
                <a:latin typeface="Courier"/>
              </a:rPr>
              <a:t>* 5507-01-simon-read-data.sas
* author: Steve Simon and Steve Simon
* date: created 2021-06-12
* purpose: to read data from a separate file
* license: public domain;</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(2 of 4)</a:t>
            </a:r>
          </a:p>
        </p:txBody>
      </p:sp>
      <p:sp>
        <p:nvSpPr>
          <p:cNvPr id="3" name="Content Placeholder 2"/>
          <p:cNvSpPr>
            <a:spLocks noGrp="1"/>
          </p:cNvSpPr>
          <p:nvPr>
            <p:ph idx="1"/>
          </p:nvPr>
        </p:nvSpPr>
        <p:spPr/>
        <p:txBody>
          <a:bodyPr/>
          <a:lstStyle/>
          <a:p>
            <a:pPr lvl="0" indent="0">
              <a:buNone/>
            </a:pPr>
            <a:r>
              <a:rPr>
                <a:latin typeface="Courier"/>
              </a:rPr>
              <a:t>libname perm "&amp;path/data";
filename rawdata
    "&amp;path/data/six-numbers.txt";
ods pdf file=
   "&amp;path/results/5507-01-simon-read-data.pdf";</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(3 of 4)</a:t>
            </a:r>
          </a:p>
        </p:txBody>
      </p:sp>
      <p:sp>
        <p:nvSpPr>
          <p:cNvPr id="3" name="Content Placeholder 2"/>
          <p:cNvSpPr>
            <a:spLocks noGrp="1"/>
          </p:cNvSpPr>
          <p:nvPr>
            <p:ph idx="1"/>
          </p:nvPr>
        </p:nvSpPr>
        <p:spPr/>
        <p:txBody>
          <a:bodyPr/>
          <a:lstStyle/>
          <a:p>
            <a:pPr lvl="0" indent="0">
              <a:buNone/>
            </a:pPr>
            <a:r>
              <a:rPr>
                <a:latin typeface="Courier"/>
              </a:rPr>
              <a:t>data perm.small_example;
  infile rawdata;
  input x y;
run;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(4 of 4)</a:t>
            </a:r>
          </a:p>
        </p:txBody>
      </p:sp>
      <p:sp>
        <p:nvSpPr>
          <p:cNvPr id="3" name="Content Placeholder 2"/>
          <p:cNvSpPr>
            <a:spLocks noGrp="1"/>
          </p:cNvSpPr>
          <p:nvPr>
            <p:ph idx="1"/>
          </p:nvPr>
        </p:nvSpPr>
        <p:spPr/>
        <p:txBody>
          <a:bodyPr/>
          <a:lstStyle/>
          <a:p>
            <a:pPr lvl="0" indent="0">
              <a:buNone/>
            </a:pPr>
            <a:r>
              <a:rPr>
                <a:latin typeface="Courier"/>
              </a:rPr>
              <a:t>proc print
    data=perm.small_example(obs=1);
  title1 "First row of data";
run;
ods pdf close;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Reading data from a file, part 4</a:t>
            </a:r>
          </a:p>
        </p:txBody>
      </p:sp>
      <p:sp>
        <p:nvSpPr>
          <p:cNvPr id="3" name="Content Placeholder 2"/>
          <p:cNvSpPr>
            <a:spLocks noGrp="1"/>
          </p:cNvSpPr>
          <p:nvPr>
            <p:ph idx="1"/>
          </p:nvPr>
        </p:nvSpPr>
        <p:spPr/>
        <p:txBody>
          <a:bodyPr/>
          <a:lstStyle/>
          <a:p>
            <a:pPr lvl="0" indent="0">
              <a:buNone/>
            </a:pPr>
            <a:r>
              <a:rPr>
                <a:latin typeface="Courier"/>
              </a:rPr>
              <a:t>1 2
2 4
3 6</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#12</a:t>
            </a:r>
          </a:p>
        </p:txBody>
      </p:sp>
      <p:sp>
        <p:nvSpPr>
          <p:cNvPr id="3" name="Content Placeholder 2"/>
          <p:cNvSpPr>
            <a:spLocks noGrp="1"/>
          </p:cNvSpPr>
          <p:nvPr>
            <p:ph idx="1"/>
          </p:nvPr>
        </p:nvSpPr>
        <p:spPr/>
        <p:txBody>
          <a:bodyPr/>
          <a:lstStyle/>
          <a:p>
            <a:pPr lvl="0"/>
            <a:r>
              <a:rPr/>
              <a:t>What have you learned</a:t>
            </a:r>
          </a:p>
          <a:p>
            <a:pPr lvl="1"/>
            <a:r>
              <a:rPr/>
              <a:t>Getting data from a file</a:t>
            </a:r>
          </a:p>
          <a:p>
            <a:pPr lvl="0"/>
            <a:r>
              <a:rPr/>
              <a:t>What’s coming next</a:t>
            </a:r>
          </a:p>
          <a:p>
            <a:pPr lvl="1"/>
            <a:r>
              <a:rPr/>
              <a:t>Live demonstration (5 of 5)</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Live demonstration (5 of 5)</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have you learned?</a:t>
            </a:r>
          </a:p>
          <a:p>
            <a:pPr lvl="1"/>
            <a:r>
              <a:rPr/>
              <a:t>Introducing your instructor</a:t>
            </a:r>
          </a:p>
          <a:p>
            <a:pPr lvl="1"/>
            <a:r>
              <a:rPr/>
              <a:t>Where you can get SAS</a:t>
            </a:r>
          </a:p>
          <a:p>
            <a:pPr lvl="1"/>
            <a:r>
              <a:rPr/>
              <a:t>Your first SAS program</a:t>
            </a:r>
          </a:p>
          <a:p>
            <a:pPr lvl="1"/>
            <a:r>
              <a:rPr/>
              <a:t>History of SAS</a:t>
            </a:r>
          </a:p>
          <a:p>
            <a:pPr lvl="1"/>
            <a:r>
              <a:rPr/>
              <a:t>Directory structure and documentation header</a:t>
            </a:r>
          </a:p>
          <a:p>
            <a:pPr lvl="1"/>
            <a:r>
              <a:rPr/>
              <a:t>Permanent storage</a:t>
            </a:r>
          </a:p>
          <a:p>
            <a:pPr lvl="1"/>
            <a:r>
              <a:rPr/>
              <a:t>Saving your output</a:t>
            </a:r>
          </a:p>
          <a:p>
            <a:pPr lvl="1"/>
            <a:r>
              <a:rPr/>
              <a:t>Getting data from a file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Website, </a:t>
            </a:r>
            <a:r>
              <a:rPr>
                <a:hlinkClick r:id="rId3"/>
              </a:rPr>
              <a:t>http://new.pmean.com</a:t>
            </a:r>
          </a:p>
        </p:txBody>
      </p:sp>
      <p:pic>
        <p:nvPicPr>
          <p:cNvPr descr="../images/m01-website.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Github, </a:t>
            </a:r>
            <a:r>
              <a:rPr>
                <a:hlinkClick r:id="rId3"/>
              </a:rPr>
              <a:t>https://github.com/pmean</a:t>
            </a:r>
          </a:p>
        </p:txBody>
      </p:sp>
      <p:pic>
        <p:nvPicPr>
          <p:cNvPr descr="../images/m01-github.png" id="0" name="Picture 1"/>
          <p:cNvPicPr>
            <a:picLocks noGrp="1" noChangeAspect="1"/>
          </p:cNvPicPr>
          <p:nvPr/>
        </p:nvPicPr>
        <p:blipFill>
          <a:blip r:embed="rId4"/>
          <a:stretch>
            <a:fillRect/>
          </a:stretch>
        </p:blipFill>
        <p:spPr bwMode="auto">
          <a:xfrm>
            <a:off x="2921000" y="1600200"/>
            <a:ext cx="6362700" cy="45212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Canvas site</a:t>
            </a:r>
          </a:p>
        </p:txBody>
      </p:sp>
      <p:pic>
        <p:nvPicPr>
          <p:cNvPr descr="fig:  ../images/m01-canvas.png" id="0" name="Picture 1"/>
          <p:cNvPicPr>
            <a:picLocks noGrp="1" noChangeAspect="1"/>
          </p:cNvPicPr>
          <p:nvPr/>
        </p:nvPicPr>
        <p:blipFill>
          <a:blip r:embed="rId3"/>
          <a:stretch>
            <a:fillRect/>
          </a:stretch>
        </p:blipFill>
        <p:spPr bwMode="auto">
          <a:xfrm>
            <a:off x="3276600" y="1600200"/>
            <a:ext cx="5638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Screenshot of Canvas site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Introduction</dc:title>
  <dc:creator>Steve Simon</dc:creator>
  <cp:keywords/>
  <dcterms:created xsi:type="dcterms:W3CDTF">2022-06-04T17:47:36Z</dcterms:created>
  <dcterms:modified xsi:type="dcterms:W3CDTF">2022-06-04T17:47:36Z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2018-07-24</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