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notesMaster" Target="notesMasters/notesMaster1.xml" /><Relationship Id="rId75" Type="http://schemas.openxmlformats.org/officeDocument/2006/relationships/tableStyles" Target="tableStyles.xml" /><Relationship Id="rId7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3" Type="http://schemas.openxmlformats.org/officeDocument/2006/relationships/viewProps" Target="viewProps.xml" /><Relationship Id="rId7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2018-08-29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network.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browsers,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fussy.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sign-in.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account.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Profile?</a:t>
            </a:r>
            <a:r>
              <a:rPr/>
              <a:t>”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register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screenshot)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promotional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Yes</a:t>
            </a:r>
            <a:r>
              <a:rPr/>
              <a:t>”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unsubscribe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No</a:t>
            </a:r>
            <a:r>
              <a:rPr/>
              <a:t>”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Dashboard.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Python.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Notices.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Applications,</a:t>
            </a:r>
            <a:r>
              <a:rPr/>
              <a:t> </a:t>
            </a:r>
            <a:r>
              <a:rPr/>
              <a:t>Enrollments,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Courses.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enrollments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enroll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leftmost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“</a:t>
            </a:r>
            <a:r>
              <a:rPr/>
              <a:t>Server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Folders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directories: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src.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directories: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src.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my_shared_file_links,</a:t>
            </a:r>
            <a:r>
              <a:rPr/>
              <a:t> </a:t>
            </a:r>
            <a:r>
              <a:rPr/>
              <a:t>sasuser.v94,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student-files.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consistently.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“</a:t>
            </a:r>
            <a:r>
              <a:rPr/>
              <a:t>sas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5507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produce,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throw-away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disappears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video.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closely.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regularly.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autosave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src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runs,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Dr. 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owe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spends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budget,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fraction,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policies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aggressively</a:t>
            </a:r>
            <a:r>
              <a:rPr/>
              <a:t> </a:t>
            </a:r>
            <a:r>
              <a:rPr/>
              <a:t>priced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corporations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prohibitively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in-house</a:t>
            </a:r>
            <a:r>
              <a:rPr/>
              <a:t> </a:t>
            </a:r>
            <a:r>
              <a:rPr/>
              <a:t>publisher.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credentials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sponsors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extravagant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JMP</a:t>
            </a:r>
            <a:r>
              <a:rPr/>
              <a:t> </a:t>
            </a:r>
            <a:r>
              <a:rPr/>
              <a:t>(pronounced</a:t>
            </a:r>
            <a:r>
              <a:rPr/>
              <a:t> </a:t>
            </a:r>
            <a:r>
              <a:rPr/>
              <a:t>“</a:t>
            </a:r>
            <a:r>
              <a:rPr/>
              <a:t>jump</a:t>
            </a:r>
            <a:r>
              <a:rPr/>
              <a:t>”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John’s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released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1989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Viya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platform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progress,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plagiarize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instructors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investigating,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SASMarkdown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StatWeave,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integrate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8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2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med.umkc.edu/dbhi/" TargetMode="External" /><Relationship Id="rId4" Type="http://schemas.openxmlformats.org/officeDocument/2006/relationships/image" Target="../media/image4.pn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new.pmean.com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pmean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2018-07-24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Information about me (Steve Simon)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Where can you get SAS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OnDemand for Academics (SODA)</a:t>
            </a:r>
          </a:p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labs</a:t>
            </a:r>
          </a:p>
          <a:p>
            <a:pPr lvl="2"/>
            <a:r>
              <a:rPr/>
              <a:t>Royall Hall 303, Lab #17 and #38</a:t>
            </a:r>
          </a:p>
          <a:p>
            <a:pPr lvl="1"/>
            <a:r>
              <a:rPr/>
              <a:t>UMKC Remote Labs</a:t>
            </a:r>
          </a:p>
          <a:p>
            <a:pPr lvl="1"/>
            <a:r>
              <a:rPr/>
              <a:t>Alternatives not covered in this class</a:t>
            </a:r>
          </a:p>
          <a:p>
            <a:pPr lvl="2"/>
            <a:r>
              <a:rPr/>
              <a:t>SAS University</a:t>
            </a:r>
          </a:p>
          <a:p>
            <a:pPr lvl="2"/>
            <a:r>
              <a:rPr/>
              <a:t>Jupyter lab</a:t>
            </a:r>
          </a:p>
          <a:p>
            <a:pPr lvl="2"/>
            <a:r>
              <a:rPr/>
              <a:t>SASMarkdown. StatWeave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images/m01-umkc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images/m01-umkc-remote-lab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m01-soda-log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profile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Visitor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profile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Visitor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dash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enrollments</a:t>
            </a:r>
          </a:p>
        </p:txBody>
      </p:sp>
      <p:pic>
        <p:nvPicPr>
          <p:cNvPr descr="../images/m01-soda-enrollme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enrollments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dash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Introducing your instructor</a:t>
            </a:r>
          </a:p>
          <a:p>
            <a:pPr lvl="1"/>
            <a:r>
              <a:rPr/>
              <a:t>Where you can get SAS</a:t>
            </a:r>
          </a:p>
          <a:p>
            <a:pPr lvl="1"/>
            <a:r>
              <a:rPr/>
              <a:t>Your first SAS program</a:t>
            </a:r>
          </a:p>
          <a:p>
            <a:pPr lvl="1"/>
            <a:r>
              <a:rPr/>
              <a:t>History of SAS</a:t>
            </a:r>
          </a:p>
          <a:p>
            <a:pPr lvl="1"/>
            <a:r>
              <a:rPr/>
              <a:t>Directory structure and documentation header</a:t>
            </a:r>
          </a:p>
          <a:p>
            <a:pPr lvl="1"/>
            <a:r>
              <a:rPr/>
              <a:t>Permanent storage</a:t>
            </a:r>
          </a:p>
          <a:p>
            <a:pPr lvl="1"/>
            <a:r>
              <a:rPr/>
              <a:t>Saving your output</a:t>
            </a:r>
          </a:p>
          <a:p>
            <a:pPr lvl="1"/>
            <a:r>
              <a:rPr/>
              <a:t>Getting data from a file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directory for the entire class</a:t>
            </a:r>
          </a:p>
          <a:p>
            <a:pPr lvl="2"/>
            <a:r>
              <a:rPr/>
              <a:t>Possibly one directory for each module</a:t>
            </a:r>
          </a:p>
          <a:p>
            <a:pPr lvl="1"/>
            <a:r>
              <a:rPr/>
              <a:t>Subdirectory structure</a:t>
            </a:r>
          </a:p>
          <a:p>
            <a:pPr lvl="2"/>
            <a:r>
              <a:rPr/>
              <a:t>src</a:t>
            </a:r>
          </a:p>
          <a:p>
            <a:pPr lvl="2"/>
            <a:r>
              <a:rPr/>
              <a:t>results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others?</a:t>
            </a:r>
          </a:p>
          <a:p>
            <a:pPr lvl="3"/>
            <a:r>
              <a:rPr/>
              <a:t>images</a:t>
            </a:r>
          </a:p>
          <a:p>
            <a:pPr lvl="3"/>
            <a:r>
              <a:rPr/>
              <a:t>doc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Where you can get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Your first SAS program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</a:p>
        </p:txBody>
      </p:sp>
      <p:pic>
        <p:nvPicPr>
          <p:cNvPr descr="../images/m01-basic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small_example;
 input x y;
 datalines;
1 2
2 4
3 6
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data=small_example;
  var x y;
  title1 "First row of data";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m01-log-window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1600200"/>
            <a:ext cx="518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m01-steve-simon-pic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21200" y="1600200"/>
            <a:ext cx="314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m01-log-window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1600200"/>
            <a:ext cx="518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   data test_example;
2     input x y;
3     cards;
NOTE: The data set WORK.TEST_EXAMPLE has 3 observations and 2 variables.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75         ;
 76         proc print
 77             data=small_example(obs=1);
 78         title "First row of data";
 79         run;
NOTE: There were 1 observations read from the data set WORK.SMALL_EXAMPLE.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Your first SAS program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(1 of 5)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(1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History of SAS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pic>
        <p:nvPicPr>
          <p:cNvPr descr="../images/m01-history-of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Blog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SAS=Statistical Analysis System</a:t>
            </a:r>
          </a:p>
          <a:p>
            <a:pPr lvl="1"/>
            <a:r>
              <a:rPr/>
              <a:t>Founders come from NCSU</a:t>
            </a:r>
          </a:p>
          <a:p>
            <a:pPr lvl="2"/>
            <a:r>
              <a:rPr/>
              <a:t>Anthony Barr</a:t>
            </a:r>
          </a:p>
          <a:p>
            <a:pPr lvl="2"/>
            <a:r>
              <a:rPr/>
              <a:t>James Goodnight</a:t>
            </a:r>
          </a:p>
          <a:p>
            <a:pPr lvl="2"/>
            <a:r>
              <a:rPr/>
              <a:t>Jane Helwig</a:t>
            </a:r>
          </a:p>
          <a:p>
            <a:pPr lvl="2"/>
            <a:r>
              <a:rPr/>
              <a:t>John Sall</a:t>
            </a:r>
          </a:p>
          <a:p>
            <a:pPr lvl="1"/>
            <a:r>
              <a:rPr/>
              <a:t>Originally for IBM mainframes</a:t>
            </a:r>
          </a:p>
          <a:p>
            <a:pPr lvl="2"/>
            <a:r>
              <a:rPr/>
              <a:t>PL/1, FORTRAN, Assembler</a:t>
            </a:r>
          </a:p>
          <a:p>
            <a:pPr lvl="2"/>
            <a:r>
              <a:rPr/>
              <a:t>Translated to C in 1985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Institute</a:t>
            </a:r>
          </a:p>
          <a:p>
            <a:pPr lvl="2"/>
            <a:r>
              <a:rPr/>
              <a:t>Founded 1976</a:t>
            </a:r>
          </a:p>
          <a:p>
            <a:pPr lvl="2"/>
            <a:r>
              <a:rPr/>
              <a:t>Privately held</a:t>
            </a:r>
          </a:p>
          <a:p>
            <a:pPr lvl="2"/>
            <a:r>
              <a:rPr/>
              <a:t>Huge spending on R&amp;D</a:t>
            </a:r>
          </a:p>
          <a:p>
            <a:pPr lvl="2"/>
            <a:r>
              <a:rPr/>
              <a:t>Great place to work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Original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  <p:pic>
        <p:nvPicPr>
          <p:cNvPr descr="../images/m01-mary-gerkovi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57700" y="1600200"/>
            <a:ext cx="327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licensing model</a:t>
            </a:r>
          </a:p>
          <a:p>
            <a:pPr lvl="2"/>
            <a:r>
              <a:rPr/>
              <a:t>Great for large organizations</a:t>
            </a:r>
          </a:p>
          <a:p>
            <a:pPr lvl="2"/>
            <a:r>
              <a:rPr/>
              <a:t>Prohibitively expensive for individuals</a:t>
            </a:r>
          </a:p>
          <a:p>
            <a:pPr lvl="1"/>
            <a:r>
              <a:rPr/>
              <a:t>Excellent training resources</a:t>
            </a:r>
          </a:p>
          <a:p>
            <a:pPr lvl="2"/>
            <a:r>
              <a:rPr/>
              <a:t>SAS publications</a:t>
            </a:r>
          </a:p>
          <a:p>
            <a:pPr lvl="2"/>
            <a:r>
              <a:rPr/>
              <a:t>Certification program</a:t>
            </a:r>
          </a:p>
          <a:p>
            <a:pPr lvl="2"/>
            <a:r>
              <a:rPr/>
              <a:t>SAS user conferences</a:t>
            </a:r>
          </a:p>
          <a:p>
            <a:pPr lvl="1"/>
            <a:r>
              <a:rPr/>
              <a:t>Other products</a:t>
            </a:r>
          </a:p>
          <a:p>
            <a:pPr lvl="2"/>
            <a:r>
              <a:rPr/>
              <a:t>JMP, 1989</a:t>
            </a:r>
          </a:p>
          <a:p>
            <a:pPr lvl="2"/>
            <a:r>
              <a:rPr/>
              <a:t>Viya, 2017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History of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Documentation header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5507-01-simon-documentation-header.sasa
  author: Steve Simon
  date: created 2022-06-06
  purpose: to read and prints a small dataset
  license: public domain;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Documentation header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(2 of 5)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(2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5507-01-simon-permanent-storage.sas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"q:/introduction-to-sas/data";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perm.small_example;
 input x y;
 datalines;
1 2
2 4
3 6
;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title "First row of data";
run;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</a:t>
            </a:r>
          </a:p>
        </p:txBody>
      </p:sp>
      <p:pic>
        <p:nvPicPr>
          <p:cNvPr descr="../images/m01-steve-simon-pic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54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5507-01-simon-re-use.sas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"q:/introduction-to-sas/data";
proc means
    data=perm.simple_example;
  title1 "Descriptive statistics";
run;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(3 of 5)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(3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output as pdf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5507-01-simon-save-output.sas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"q:/introduction-to-sas/data";
ods pdf file=
    "q:/introduction-to-sas/results/5507-01-simon-save-output.pdf";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perm.small_example;
 input x y;
 datalines;
1 2
2 4
3 6
;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title "First row of data";
run;
ods pdf close;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output as pdf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(4 of 5)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DBHI,</a:t>
            </a:r>
            <a:r>
              <a:rPr/>
              <a:t> </a:t>
            </a:r>
            <a:r>
              <a:rPr>
                <a:hlinkClick r:id="rId3"/>
              </a:rPr>
              <a:t>http://med.umkc.edu/dbhi/</a:t>
            </a:r>
          </a:p>
        </p:txBody>
      </p:sp>
      <p:pic>
        <p:nvPicPr>
          <p:cNvPr descr="../images/m01-dbhi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(4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5507-01-simon-read-data.sas
* author: Steve Simon and Steve Simon
* date: created 2021-06-12
* purpose: to read data from a separate file
* license: public domain;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
filename rawdata
    "../data/six-numbers.txt";
ods pdf file=
   "../results/5507-01-simon-read-data.pdf";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perm.small_example;
  infile rawdata;
  input x y;
run;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  title1 "First row of data";
run;
ods pdf close;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2
2 4
3 6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Getting data from a file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(5 of 5)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Introducing your instructor</a:t>
            </a:r>
          </a:p>
          <a:p>
            <a:pPr lvl="2"/>
            <a:r>
              <a:rPr/>
              <a:t>Where you can get SAS</a:t>
            </a:r>
          </a:p>
          <a:p>
            <a:pPr lvl="2"/>
            <a:r>
              <a:rPr/>
              <a:t>Your first SAS program</a:t>
            </a:r>
          </a:p>
          <a:p>
            <a:pPr lvl="2"/>
            <a:r>
              <a:rPr/>
              <a:t>History of SAS</a:t>
            </a:r>
          </a:p>
          <a:p>
            <a:pPr lvl="2"/>
            <a:r>
              <a:rPr/>
              <a:t>Directory structure and documentation header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Website,</a:t>
            </a:r>
            <a:r>
              <a:rPr/>
              <a:t> </a:t>
            </a:r>
            <a:r>
              <a:rPr>
                <a:hlinkClick r:id="rId3"/>
              </a:rPr>
              <a:t>http://new.pmean.com</a:t>
            </a:r>
          </a:p>
        </p:txBody>
      </p:sp>
      <p:pic>
        <p:nvPicPr>
          <p:cNvPr descr="../images/m01-websit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Github,</a:t>
            </a:r>
            <a:r>
              <a:rPr/>
              <a:t> </a:t>
            </a:r>
            <a:r>
              <a:rPr>
                <a:hlinkClick r:id="rId3"/>
              </a:rPr>
              <a:t>https://github.com/pmean</a:t>
            </a:r>
          </a:p>
        </p:txBody>
      </p:sp>
      <p:pic>
        <p:nvPicPr>
          <p:cNvPr descr="../images/m01-github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  <p:pic>
        <p:nvPicPr>
          <p:cNvPr descr="../images/m01-canv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Steve Simon</dc:creator>
  <cp:keywords/>
  <dcterms:created xsi:type="dcterms:W3CDTF">2022-06-09T20:54:57Z</dcterms:created>
  <dcterms:modified xsi:type="dcterms:W3CDTF">2022-06-09T20:54:57Z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2018-07-24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