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65" r:id="rId2"/>
    <p:sldId id="258" r:id="rId3"/>
    <p:sldId id="259" r:id="rId4"/>
    <p:sldId id="257" r:id="rId5"/>
    <p:sldId id="260" r:id="rId6"/>
    <p:sldId id="262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07" autoAdjust="0"/>
    <p:restoredTop sz="94660"/>
  </p:normalViewPr>
  <p:slideViewPr>
    <p:cSldViewPr>
      <p:cViewPr varScale="1">
        <p:scale>
          <a:sx n="66" d="100"/>
          <a:sy n="66" d="100"/>
        </p:scale>
        <p:origin x="-480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3356E23B-5543-4DA6-A6DD-81183CE59FDB}" type="datetimeFigureOut">
              <a:rPr lang="en-IN" smtClean="0"/>
              <a:t>14-11-2019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AAF88684-1E83-4BA9-9370-9D4AB97C144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6E23B-5543-4DA6-A6DD-81183CE59FDB}" type="datetimeFigureOut">
              <a:rPr lang="en-IN" smtClean="0"/>
              <a:t>14-11-2019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88684-1E83-4BA9-9370-9D4AB97C144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6E23B-5543-4DA6-A6DD-81183CE59FDB}" type="datetimeFigureOut">
              <a:rPr lang="en-IN" smtClean="0"/>
              <a:t>14-11-2019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88684-1E83-4BA9-9370-9D4AB97C144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6E23B-5543-4DA6-A6DD-81183CE59FDB}" type="datetimeFigureOut">
              <a:rPr lang="en-IN" smtClean="0"/>
              <a:t>14-11-2019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88684-1E83-4BA9-9370-9D4AB97C144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6E23B-5543-4DA6-A6DD-81183CE59FDB}" type="datetimeFigureOut">
              <a:rPr lang="en-IN" smtClean="0"/>
              <a:t>14-11-2019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88684-1E83-4BA9-9370-9D4AB97C144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6E23B-5543-4DA6-A6DD-81183CE59FDB}" type="datetimeFigureOut">
              <a:rPr lang="en-IN" smtClean="0"/>
              <a:t>14-11-2019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88684-1E83-4BA9-9370-9D4AB97C144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356E23B-5543-4DA6-A6DD-81183CE59FDB}" type="datetimeFigureOut">
              <a:rPr lang="en-IN" smtClean="0"/>
              <a:t>14-11-2019</a:t>
            </a:fld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AF88684-1E83-4BA9-9370-9D4AB97C1442}" type="slidenum">
              <a:rPr lang="en-IN" smtClean="0"/>
              <a:t>‹#›</a:t>
            </a:fld>
            <a:endParaRPr lang="en-IN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3356E23B-5543-4DA6-A6DD-81183CE59FDB}" type="datetimeFigureOut">
              <a:rPr lang="en-IN" smtClean="0"/>
              <a:t>14-11-2019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AAF88684-1E83-4BA9-9370-9D4AB97C144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6E23B-5543-4DA6-A6DD-81183CE59FDB}" type="datetimeFigureOut">
              <a:rPr lang="en-IN" smtClean="0"/>
              <a:t>14-11-2019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88684-1E83-4BA9-9370-9D4AB97C144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6E23B-5543-4DA6-A6DD-81183CE59FDB}" type="datetimeFigureOut">
              <a:rPr lang="en-IN" smtClean="0"/>
              <a:t>14-11-2019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88684-1E83-4BA9-9370-9D4AB97C144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6E23B-5543-4DA6-A6DD-81183CE59FDB}" type="datetimeFigureOut">
              <a:rPr lang="en-IN" smtClean="0"/>
              <a:t>14-11-2019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88684-1E83-4BA9-9370-9D4AB97C144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3356E23B-5543-4DA6-A6DD-81183CE59FDB}" type="datetimeFigureOut">
              <a:rPr lang="en-IN" smtClean="0"/>
              <a:t>14-11-2019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AAF88684-1E83-4BA9-9370-9D4AB97C1442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dirty="0" smtClean="0"/>
              <a:t>                 Presented by:</a:t>
            </a:r>
            <a:endParaRPr lang="en-IN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/>
              <a:t>             1..Arun </a:t>
            </a:r>
            <a:r>
              <a:rPr lang="en-IN" sz="3600" b="1" dirty="0" err="1" smtClean="0"/>
              <a:t>Singhal</a:t>
            </a:r>
            <a:endParaRPr lang="en-IN" sz="3600" b="1" dirty="0" smtClean="0"/>
          </a:p>
          <a:p>
            <a:r>
              <a:rPr lang="en-IN" sz="3600" b="1" dirty="0"/>
              <a:t> </a:t>
            </a:r>
            <a:r>
              <a:rPr lang="en-IN" sz="3600" b="1" dirty="0" smtClean="0"/>
              <a:t>            2..Apporva </a:t>
            </a:r>
            <a:r>
              <a:rPr lang="en-IN" sz="3600" b="1" dirty="0" err="1" smtClean="0"/>
              <a:t>srivastav</a:t>
            </a:r>
            <a:endParaRPr lang="en-IN" sz="3600" b="1" dirty="0" smtClean="0"/>
          </a:p>
          <a:p>
            <a:r>
              <a:rPr lang="en-IN" sz="3600" b="1" dirty="0" smtClean="0"/>
              <a:t>               3..Arnav </a:t>
            </a:r>
            <a:r>
              <a:rPr lang="en-IN" sz="3600" b="1" dirty="0" err="1" smtClean="0"/>
              <a:t>tyagi</a:t>
            </a:r>
            <a:endParaRPr lang="en-IN" sz="3600" b="1" dirty="0" smtClean="0"/>
          </a:p>
          <a:p>
            <a:r>
              <a:rPr lang="en-IN" sz="3600" b="1" dirty="0"/>
              <a:t> </a:t>
            </a:r>
            <a:r>
              <a:rPr lang="en-IN" sz="3600" b="1" dirty="0" smtClean="0"/>
              <a:t>             4..Ashish </a:t>
            </a:r>
            <a:r>
              <a:rPr lang="en-IN" sz="3600" b="1" dirty="0" err="1" smtClean="0"/>
              <a:t>sinha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192045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 </a:t>
            </a:r>
            <a:r>
              <a:rPr lang="en-IN" b="1" dirty="0" smtClean="0"/>
              <a:t>Cryptography used in Electronic           passport and ID cards: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348880"/>
            <a:ext cx="8229600" cy="4325112"/>
          </a:xfrm>
        </p:spPr>
        <p:txBody>
          <a:bodyPr>
            <a:normAutofit fontScale="62500" lnSpcReduction="20000"/>
          </a:bodyPr>
          <a:lstStyle/>
          <a:p>
            <a:r>
              <a:rPr lang="en-IN" dirty="0"/>
              <a:t>1</a:t>
            </a:r>
            <a:r>
              <a:rPr lang="en-IN" u="sng" dirty="0"/>
              <a:t>. Introduction</a:t>
            </a:r>
            <a:r>
              <a:rPr lang="en-IN" dirty="0"/>
              <a:t>.</a:t>
            </a:r>
          </a:p>
          <a:p>
            <a:r>
              <a:rPr lang="en-US" sz="3100" dirty="0" smtClean="0"/>
              <a:t>An E-Passport or a Biometric Passport is a combined paper and electronic </a:t>
            </a:r>
            <a:r>
              <a:rPr lang="en-US" sz="3100" dirty="0"/>
              <a:t>identity document that </a:t>
            </a:r>
            <a:r>
              <a:rPr lang="en-US" sz="3100" dirty="0" smtClean="0"/>
              <a:t>uses biometrics </a:t>
            </a:r>
            <a:r>
              <a:rPr lang="en-US" sz="3100" dirty="0"/>
              <a:t>to authenticate the citizenship of a </a:t>
            </a:r>
            <a:r>
              <a:rPr lang="en-US" sz="3100" dirty="0" smtClean="0"/>
              <a:t>person.</a:t>
            </a:r>
            <a:r>
              <a:rPr lang="en-US" sz="3100" dirty="0"/>
              <a:t> </a:t>
            </a:r>
            <a:endParaRPr lang="en-US" sz="3100" dirty="0" smtClean="0"/>
          </a:p>
          <a:p>
            <a:endParaRPr lang="en-US" sz="3100" dirty="0" smtClean="0"/>
          </a:p>
          <a:p>
            <a:r>
              <a:rPr lang="en-US" sz="3100" dirty="0" smtClean="0"/>
              <a:t>The </a:t>
            </a:r>
            <a:r>
              <a:rPr lang="en-US" sz="3100" dirty="0"/>
              <a:t>RFID chip contains the biometric and </a:t>
            </a:r>
            <a:r>
              <a:rPr lang="en-US" sz="3100" dirty="0" smtClean="0"/>
              <a:t>personal </a:t>
            </a:r>
            <a:r>
              <a:rPr lang="en-IN" sz="3100" dirty="0" smtClean="0"/>
              <a:t>information.</a:t>
            </a:r>
          </a:p>
          <a:p>
            <a:r>
              <a:rPr lang="en-IN" sz="3100" dirty="0" smtClean="0"/>
              <a:t> </a:t>
            </a:r>
          </a:p>
          <a:p>
            <a:r>
              <a:rPr lang="en-IN" sz="3100" dirty="0" smtClean="0"/>
              <a:t>The </a:t>
            </a:r>
            <a:r>
              <a:rPr lang="en-IN" sz="3100" dirty="0"/>
              <a:t>ICAO (International Civil </a:t>
            </a:r>
            <a:r>
              <a:rPr lang="en-IN" sz="3100" dirty="0" smtClean="0"/>
              <a:t>Aviation </a:t>
            </a:r>
            <a:r>
              <a:rPr lang="en-US" sz="3100" dirty="0" smtClean="0"/>
              <a:t>Organization</a:t>
            </a:r>
            <a:r>
              <a:rPr lang="en-US" sz="3100" dirty="0"/>
              <a:t>) of the United Nations defines </a:t>
            </a:r>
            <a:r>
              <a:rPr lang="en-US" sz="3100" dirty="0" smtClean="0"/>
              <a:t>the biometric </a:t>
            </a:r>
            <a:r>
              <a:rPr lang="en-US" sz="3100" dirty="0"/>
              <a:t>standards to be used in passports, it </a:t>
            </a:r>
            <a:r>
              <a:rPr lang="en-US" sz="3100" dirty="0" smtClean="0"/>
              <a:t>provides a </a:t>
            </a:r>
            <a:r>
              <a:rPr lang="en-US" sz="3100" dirty="0"/>
              <a:t>guideline for E-Passports on what features could </a:t>
            </a:r>
            <a:r>
              <a:rPr lang="en-US" sz="3100" dirty="0" smtClean="0"/>
              <a:t>or </a:t>
            </a:r>
            <a:r>
              <a:rPr lang="en-IN" sz="3100" dirty="0" smtClean="0"/>
              <a:t>should </a:t>
            </a:r>
            <a:r>
              <a:rPr lang="en-IN" sz="3100" dirty="0"/>
              <a:t>be </a:t>
            </a:r>
            <a:r>
              <a:rPr lang="en-IN" sz="3100" dirty="0" smtClean="0"/>
              <a:t>implemented.</a:t>
            </a:r>
            <a:r>
              <a:rPr lang="en-US" sz="3100" dirty="0"/>
              <a:t> </a:t>
            </a:r>
            <a:endParaRPr lang="en-US" sz="3100" dirty="0" smtClean="0"/>
          </a:p>
          <a:p>
            <a:endParaRPr lang="en-US" sz="3100" dirty="0" smtClean="0"/>
          </a:p>
          <a:p>
            <a:r>
              <a:rPr lang="en-US" sz="3100" dirty="0" smtClean="0"/>
              <a:t>Money </a:t>
            </a:r>
            <a:r>
              <a:rPr lang="en-US" sz="3100" dirty="0"/>
              <a:t>transfers and cash withdrawals are facilitated in the country with the use of </a:t>
            </a:r>
            <a:r>
              <a:rPr lang="en-US" sz="3100" dirty="0" smtClean="0"/>
              <a:t>the national ID card.</a:t>
            </a:r>
          </a:p>
          <a:p>
            <a:endParaRPr lang="en-US" sz="3100" dirty="0" smtClean="0"/>
          </a:p>
          <a:p>
            <a:r>
              <a:rPr lang="en-US" sz="3100" dirty="0" smtClean="0"/>
              <a:t>A </a:t>
            </a:r>
            <a:r>
              <a:rPr lang="en-US" sz="3100" dirty="0"/>
              <a:t>national ID card scheme can lead to greater </a:t>
            </a:r>
            <a:r>
              <a:rPr lang="en-US" sz="3100" dirty="0" smtClean="0"/>
              <a:t>transparency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IN" sz="3100" dirty="0"/>
          </a:p>
        </p:txBody>
      </p:sp>
    </p:spTree>
    <p:extLst>
      <p:ext uri="{BB962C8B-B14F-4D97-AF65-F5344CB8AC3E}">
        <p14:creationId xmlns:p14="http://schemas.microsoft.com/office/powerpoint/2010/main" val="278244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How Cryptography is used in network </a:t>
            </a:r>
            <a:r>
              <a:rPr lang="en-US" b="1" dirty="0" smtClean="0"/>
              <a:t>security</a:t>
            </a:r>
            <a:r>
              <a:rPr lang="en-US" dirty="0" smtClean="0"/>
              <a:t>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Network Security</a:t>
            </a:r>
            <a:r>
              <a:rPr lang="en-US" dirty="0"/>
              <a:t> &amp; </a:t>
            </a:r>
            <a:r>
              <a:rPr lang="en-US" b="1" dirty="0"/>
              <a:t>Cryptography</a:t>
            </a:r>
            <a:r>
              <a:rPr lang="en-US" dirty="0"/>
              <a:t> is a concept to protect </a:t>
            </a:r>
            <a:r>
              <a:rPr lang="en-US" b="1" dirty="0"/>
              <a:t>network</a:t>
            </a:r>
            <a:r>
              <a:rPr lang="en-US" dirty="0"/>
              <a:t> and data transmission over wireless </a:t>
            </a:r>
            <a:r>
              <a:rPr lang="en-US" b="1" dirty="0"/>
              <a:t>network</a:t>
            </a:r>
            <a:r>
              <a:rPr lang="en-US" dirty="0"/>
              <a:t>. ... Here, content data would be </a:t>
            </a:r>
            <a:r>
              <a:rPr lang="en-US" b="1" dirty="0"/>
              <a:t>used</a:t>
            </a:r>
            <a:r>
              <a:rPr lang="en-US" dirty="0"/>
              <a:t> as an input data for </a:t>
            </a:r>
            <a:r>
              <a:rPr lang="en-US" b="1" dirty="0"/>
              <a:t>cryptography</a:t>
            </a:r>
            <a:r>
              <a:rPr lang="en-US" dirty="0"/>
              <a:t> so that data become unreadable for attackers and remains </a:t>
            </a:r>
            <a:r>
              <a:rPr lang="en-US" b="1" dirty="0"/>
              <a:t>secure</a:t>
            </a:r>
            <a:r>
              <a:rPr lang="en-US" dirty="0"/>
              <a:t> from them</a:t>
            </a:r>
            <a:r>
              <a:rPr lang="en-US" dirty="0" smtClean="0"/>
              <a:t>.</a:t>
            </a:r>
          </a:p>
          <a:p>
            <a:r>
              <a:rPr lang="en-US" dirty="0"/>
              <a:t>Cryptography in E-Passports protects eavesdropped or</a:t>
            </a:r>
          </a:p>
          <a:p>
            <a:r>
              <a:rPr lang="en-US" dirty="0"/>
              <a:t>skimmed data from being understood by an imposter.</a:t>
            </a:r>
          </a:p>
          <a:p>
            <a:r>
              <a:rPr lang="en-US" dirty="0"/>
              <a:t>Since, the stolen data are in static form, there is a risk</a:t>
            </a:r>
          </a:p>
          <a:p>
            <a:r>
              <a:rPr lang="en-US" dirty="0"/>
              <a:t>of skimming and cloning. </a:t>
            </a:r>
          </a:p>
          <a:p>
            <a:r>
              <a:rPr lang="en-US" dirty="0"/>
              <a:t>Both RFID and biometrics are highly privacy sensitive</a:t>
            </a:r>
          </a:p>
          <a:p>
            <a:r>
              <a:rPr lang="en-US" dirty="0"/>
              <a:t>technologies that carry sensitive data on E-Passports.</a:t>
            </a:r>
          </a:p>
          <a:p>
            <a:r>
              <a:rPr lang="en-US" dirty="0"/>
              <a:t>Therefore protecting E-Passport data against</a:t>
            </a:r>
          </a:p>
          <a:p>
            <a:r>
              <a:rPr lang="en-US" dirty="0"/>
              <a:t>unauthorized access and giving privacy and</a:t>
            </a:r>
          </a:p>
          <a:p>
            <a:r>
              <a:rPr lang="en-US" dirty="0"/>
              <a:t>psychological comfort to the user .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236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special features of an Electronic Passport are</a:t>
            </a:r>
            <a:r>
              <a:rPr lang="en-US" b="1" dirty="0" smtClean="0"/>
              <a:t>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 1..Securely </a:t>
            </a:r>
            <a:r>
              <a:rPr lang="en-IN" dirty="0"/>
              <a:t>stored biographical information</a:t>
            </a:r>
          </a:p>
          <a:p>
            <a:r>
              <a:rPr lang="en-US" dirty="0"/>
              <a:t>and digital image that are identical to the</a:t>
            </a:r>
          </a:p>
          <a:p>
            <a:r>
              <a:rPr lang="en-US" dirty="0"/>
              <a:t>information that is visually displayed in</a:t>
            </a:r>
          </a:p>
          <a:p>
            <a:r>
              <a:rPr lang="en-IN" dirty="0"/>
              <a:t>the </a:t>
            </a:r>
            <a:r>
              <a:rPr lang="en-IN" dirty="0" smtClean="0"/>
              <a:t>passport.</a:t>
            </a:r>
          </a:p>
          <a:p>
            <a:endParaRPr lang="en-IN" dirty="0"/>
          </a:p>
          <a:p>
            <a:r>
              <a:rPr lang="en-US" dirty="0" smtClean="0"/>
              <a:t>2…Contact </a:t>
            </a:r>
            <a:r>
              <a:rPr lang="en-US" dirty="0"/>
              <a:t>less chip technology that allows</a:t>
            </a:r>
          </a:p>
          <a:p>
            <a:r>
              <a:rPr lang="en-US" dirty="0"/>
              <a:t>the information stored in an E-Passport to</a:t>
            </a:r>
          </a:p>
          <a:p>
            <a:r>
              <a:rPr lang="en-US" dirty="0"/>
              <a:t>be read by special chip readers at a close</a:t>
            </a:r>
          </a:p>
          <a:p>
            <a:r>
              <a:rPr lang="en-IN" dirty="0"/>
              <a:t>distance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US" dirty="0" smtClean="0"/>
              <a:t>3…Uses </a:t>
            </a:r>
            <a:r>
              <a:rPr lang="en-US" dirty="0"/>
              <a:t>digital signature technology to verify</a:t>
            </a:r>
          </a:p>
          <a:p>
            <a:r>
              <a:rPr lang="en-US" dirty="0"/>
              <a:t>the authenticity of the data stored on </a:t>
            </a:r>
            <a:r>
              <a:rPr lang="en-US" dirty="0" smtClean="0"/>
              <a:t>the chip.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51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157481"/>
              </p:ext>
            </p:extLst>
          </p:nvPr>
        </p:nvGraphicFramePr>
        <p:xfrm>
          <a:off x="539552" y="1916832"/>
          <a:ext cx="7488831" cy="4608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77"/>
                <a:gridCol w="2496277"/>
                <a:gridCol w="2496277"/>
              </a:tblGrid>
              <a:tr h="512057">
                <a:tc>
                  <a:txBody>
                    <a:bodyPr/>
                    <a:lstStyle/>
                    <a:p>
                      <a:r>
                        <a:rPr lang="en-IN" dirty="0" smtClean="0"/>
                        <a:t>Country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Biometric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Deploy</a:t>
                      </a:r>
                      <a:endParaRPr lang="en-IN" dirty="0"/>
                    </a:p>
                  </a:txBody>
                  <a:tcPr/>
                </a:tc>
              </a:tr>
              <a:tr h="512057">
                <a:tc>
                  <a:txBody>
                    <a:bodyPr/>
                    <a:lstStyle/>
                    <a:p>
                      <a:r>
                        <a:rPr kumimoji="0"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Malaysia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Fingerprint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1998</a:t>
                      </a:r>
                      <a:endParaRPr lang="en-IN" dirty="0"/>
                    </a:p>
                  </a:txBody>
                  <a:tcPr/>
                </a:tc>
              </a:tr>
              <a:tr h="512057">
                <a:tc>
                  <a:txBody>
                    <a:bodyPr/>
                    <a:lstStyle/>
                    <a:p>
                      <a:r>
                        <a:rPr lang="en-IN" dirty="0" smtClean="0"/>
                        <a:t>Pakistan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Fingerprint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2003</a:t>
                      </a:r>
                      <a:endParaRPr lang="en-IN" dirty="0"/>
                    </a:p>
                  </a:txBody>
                  <a:tcPr/>
                </a:tc>
              </a:tr>
              <a:tr h="512057">
                <a:tc>
                  <a:txBody>
                    <a:bodyPr/>
                    <a:lstStyle/>
                    <a:p>
                      <a:r>
                        <a:rPr lang="en-IN" dirty="0" smtClean="0"/>
                        <a:t>Belgium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Digitised photo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2004</a:t>
                      </a:r>
                      <a:endParaRPr lang="en-IN" dirty="0"/>
                    </a:p>
                  </a:txBody>
                  <a:tcPr/>
                </a:tc>
              </a:tr>
              <a:tr h="512057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Neitherland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Digitised photo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2005</a:t>
                      </a:r>
                      <a:endParaRPr lang="en-IN" dirty="0"/>
                    </a:p>
                  </a:txBody>
                  <a:tcPr/>
                </a:tc>
              </a:tr>
              <a:tr h="512057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Swedan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Digitised photo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2005</a:t>
                      </a:r>
                      <a:endParaRPr lang="en-IN" dirty="0"/>
                    </a:p>
                  </a:txBody>
                  <a:tcPr/>
                </a:tc>
              </a:tr>
              <a:tr h="512057">
                <a:tc>
                  <a:txBody>
                    <a:bodyPr/>
                    <a:lstStyle/>
                    <a:p>
                      <a:r>
                        <a:rPr lang="en-IN" dirty="0" smtClean="0"/>
                        <a:t>Germany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Digitised photo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2005</a:t>
                      </a:r>
                      <a:endParaRPr lang="en-IN" dirty="0"/>
                    </a:p>
                  </a:txBody>
                  <a:tcPr/>
                </a:tc>
              </a:tr>
              <a:tr h="512057">
                <a:tc>
                  <a:txBody>
                    <a:bodyPr/>
                    <a:lstStyle/>
                    <a:p>
                      <a:r>
                        <a:rPr lang="en-IN" dirty="0" smtClean="0"/>
                        <a:t>USA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Digitised photo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2005</a:t>
                      </a:r>
                      <a:endParaRPr lang="en-IN" dirty="0"/>
                    </a:p>
                  </a:txBody>
                  <a:tcPr/>
                </a:tc>
              </a:tr>
              <a:tr h="512057">
                <a:tc>
                  <a:txBody>
                    <a:bodyPr/>
                    <a:lstStyle/>
                    <a:p>
                      <a:r>
                        <a:rPr lang="en-IN" dirty="0" smtClean="0"/>
                        <a:t>Australia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Digitised photo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2005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066800"/>
          </a:xfrm>
        </p:spPr>
        <p:txBody>
          <a:bodyPr>
            <a:normAutofit/>
          </a:bodyPr>
          <a:lstStyle/>
          <a:p>
            <a:r>
              <a:rPr lang="en-US" sz="3200" b="1" dirty="0"/>
              <a:t>Major deployment of e-passports in </a:t>
            </a:r>
            <a:r>
              <a:rPr lang="en-US" sz="3200" b="1" dirty="0" smtClean="0"/>
              <a:t>different countries: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31751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    Evolution </a:t>
            </a:r>
            <a:r>
              <a:rPr lang="en-IN" b="1" dirty="0"/>
              <a:t>of </a:t>
            </a:r>
            <a:r>
              <a:rPr lang="en-IN" b="1" dirty="0" smtClean="0"/>
              <a:t>E-Passports: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first country in the world to issue E-Passports </a:t>
            </a:r>
            <a:r>
              <a:rPr lang="en-US" dirty="0" smtClean="0"/>
              <a:t>was Malaysia </a:t>
            </a:r>
            <a:r>
              <a:rPr lang="en-US" dirty="0"/>
              <a:t>in 1998 and it was followed by </a:t>
            </a:r>
            <a:r>
              <a:rPr lang="en-US" dirty="0" smtClean="0"/>
              <a:t>many </a:t>
            </a:r>
            <a:r>
              <a:rPr lang="en-IN" dirty="0" smtClean="0"/>
              <a:t>countries.</a:t>
            </a:r>
          </a:p>
          <a:p>
            <a:r>
              <a:rPr lang="en-US" dirty="0"/>
              <a:t>Leakage of biometric data on E-Passports poses its </a:t>
            </a:r>
            <a:r>
              <a:rPr lang="en-US" dirty="0" smtClean="0"/>
              <a:t>own special </a:t>
            </a:r>
            <a:r>
              <a:rPr lang="en-US" dirty="0"/>
              <a:t>risks: compromise of security both for the </a:t>
            </a:r>
            <a:r>
              <a:rPr lang="en-US" dirty="0" err="1" smtClean="0"/>
              <a:t>Epassport</a:t>
            </a:r>
            <a:r>
              <a:rPr lang="en-US" dirty="0" smtClean="0"/>
              <a:t> </a:t>
            </a:r>
            <a:r>
              <a:rPr lang="en-IN" dirty="0" smtClean="0"/>
              <a:t>deployment itself.</a:t>
            </a:r>
          </a:p>
          <a:p>
            <a:r>
              <a:rPr lang="en-IN" dirty="0"/>
              <a:t>And hence some </a:t>
            </a:r>
            <a:r>
              <a:rPr lang="en-IN" dirty="0" smtClean="0"/>
              <a:t>of </a:t>
            </a:r>
            <a:r>
              <a:rPr lang="en-US" dirty="0" smtClean="0"/>
              <a:t>biometric </a:t>
            </a:r>
            <a:r>
              <a:rPr lang="en-US" dirty="0"/>
              <a:t>features are not acceptable 100% till yet, </a:t>
            </a:r>
            <a:r>
              <a:rPr lang="en-US" dirty="0" smtClean="0"/>
              <a:t>it gives </a:t>
            </a:r>
            <a:r>
              <a:rPr lang="en-US" dirty="0"/>
              <a:t>us the result of FAR and FRR</a:t>
            </a:r>
            <a:r>
              <a:rPr lang="en-US" dirty="0" smtClean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64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     Risk </a:t>
            </a:r>
            <a:r>
              <a:rPr lang="en-IN" b="1" dirty="0"/>
              <a:t>and Security </a:t>
            </a:r>
            <a:r>
              <a:rPr lang="en-IN" b="1" dirty="0" smtClean="0"/>
              <a:t>issues: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RFID tag reading is not a visible process. It </a:t>
            </a:r>
            <a:r>
              <a:rPr lang="en-US" dirty="0" smtClean="0"/>
              <a:t>provides us </a:t>
            </a:r>
            <a:r>
              <a:rPr lang="en-US" dirty="0"/>
              <a:t>end-to-end communication encryption and </a:t>
            </a:r>
            <a:r>
              <a:rPr lang="en-US" dirty="0" smtClean="0"/>
              <a:t>database </a:t>
            </a:r>
            <a:r>
              <a:rPr lang="en-IN" dirty="0" smtClean="0"/>
              <a:t>security. </a:t>
            </a:r>
          </a:p>
          <a:p>
            <a:r>
              <a:rPr lang="en-IN" dirty="0" smtClean="0"/>
              <a:t>There are </a:t>
            </a:r>
            <a:r>
              <a:rPr lang="en-US" dirty="0" smtClean="0"/>
              <a:t>different </a:t>
            </a:r>
            <a:r>
              <a:rPr lang="en-US" dirty="0"/>
              <a:t>types of security issues and threats in </a:t>
            </a:r>
            <a:r>
              <a:rPr lang="en-US" dirty="0" smtClean="0"/>
              <a:t>E-Passports.</a:t>
            </a:r>
          </a:p>
          <a:p>
            <a:endParaRPr lang="en-US" dirty="0" smtClean="0"/>
          </a:p>
          <a:p>
            <a:r>
              <a:rPr lang="en-IN" u="sng" dirty="0"/>
              <a:t>Skimming and Cloning</a:t>
            </a:r>
            <a:r>
              <a:rPr lang="en-IN" dirty="0" smtClean="0"/>
              <a:t>:</a:t>
            </a:r>
          </a:p>
          <a:p>
            <a:r>
              <a:rPr lang="en-IN" dirty="0"/>
              <a:t> </a:t>
            </a:r>
            <a:r>
              <a:rPr lang="en-IN" dirty="0" smtClean="0"/>
              <a:t>                         </a:t>
            </a:r>
            <a:r>
              <a:rPr lang="en-IN" dirty="0"/>
              <a:t>Cloning </a:t>
            </a:r>
            <a:r>
              <a:rPr lang="en-IN" dirty="0" smtClean="0"/>
              <a:t>of </a:t>
            </a:r>
            <a:r>
              <a:rPr lang="en-US" dirty="0" smtClean="0"/>
              <a:t>E-Passports </a:t>
            </a:r>
            <a:r>
              <a:rPr lang="en-US" dirty="0"/>
              <a:t>is a major security issue, as people </a:t>
            </a:r>
            <a:r>
              <a:rPr lang="en-US" dirty="0" smtClean="0"/>
              <a:t>with similar </a:t>
            </a:r>
            <a:r>
              <a:rPr lang="en-US" dirty="0"/>
              <a:t>faces could possibly use the same </a:t>
            </a:r>
            <a:r>
              <a:rPr lang="en-US" dirty="0" smtClean="0"/>
              <a:t>passport</a:t>
            </a:r>
          </a:p>
          <a:p>
            <a:r>
              <a:rPr lang="en-US" dirty="0" smtClean="0"/>
              <a:t>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985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2736"/>
            <a:ext cx="8229600" cy="1066800"/>
          </a:xfrm>
        </p:spPr>
        <p:txBody>
          <a:bodyPr/>
          <a:lstStyle/>
          <a:p>
            <a:r>
              <a:rPr lang="en-IN" dirty="0" smtClean="0"/>
              <a:t>        </a:t>
            </a:r>
            <a:r>
              <a:rPr lang="en-IN" dirty="0" err="1" smtClean="0"/>
              <a:t>E.Password</a:t>
            </a:r>
            <a:r>
              <a:rPr lang="en-IN" dirty="0" smtClean="0"/>
              <a:t> Diagram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060848"/>
            <a:ext cx="4607927" cy="4390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991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</a:t>
            </a:r>
            <a:r>
              <a:rPr lang="en-IN" dirty="0" err="1" smtClean="0"/>
              <a:t>Refrence</a:t>
            </a:r>
            <a:r>
              <a:rPr lang="en-IN" dirty="0" smtClean="0"/>
              <a:t> By: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                      </a:t>
            </a:r>
            <a:endParaRPr lang="en-IN" sz="3600" dirty="0"/>
          </a:p>
        </p:txBody>
      </p:sp>
      <p:sp>
        <p:nvSpPr>
          <p:cNvPr id="5" name="Rectangle 4"/>
          <p:cNvSpPr/>
          <p:nvPr/>
        </p:nvSpPr>
        <p:spPr>
          <a:xfrm>
            <a:off x="2450268" y="2967335"/>
            <a:ext cx="42434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By Internet</a:t>
            </a:r>
          </a:p>
        </p:txBody>
      </p:sp>
    </p:spTree>
    <p:extLst>
      <p:ext uri="{BB962C8B-B14F-4D97-AF65-F5344CB8AC3E}">
        <p14:creationId xmlns:p14="http://schemas.microsoft.com/office/powerpoint/2010/main" val="2265786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131</TotalTime>
  <Words>404</Words>
  <Application>Microsoft Office PowerPoint</Application>
  <PresentationFormat>On-screen Show (4:3)</PresentationFormat>
  <Paragraphs>83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Urban</vt:lpstr>
      <vt:lpstr>                 Presented by:</vt:lpstr>
      <vt:lpstr> Cryptography used in Electronic           passport and ID cards:</vt:lpstr>
      <vt:lpstr>How Cryptography is used in network security:</vt:lpstr>
      <vt:lpstr>The special features of an Electronic Passport are:</vt:lpstr>
      <vt:lpstr>Major deployment of e-passports in different countries:</vt:lpstr>
      <vt:lpstr>    Evolution of E-Passports:</vt:lpstr>
      <vt:lpstr>     Risk and Security issues:</vt:lpstr>
      <vt:lpstr>        E.Password Diagram</vt:lpstr>
      <vt:lpstr>  Refrence By: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22</cp:revision>
  <dcterms:created xsi:type="dcterms:W3CDTF">2019-11-14T13:05:28Z</dcterms:created>
  <dcterms:modified xsi:type="dcterms:W3CDTF">2019-11-14T16:48:30Z</dcterms:modified>
</cp:coreProperties>
</file>