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Fraunces" panose="020B0604020202020204" charset="0"/>
      <p:regular r:id="rId27"/>
    </p:embeddedFont>
    <p:embeddedFont>
      <p:font typeface="Fraunces Bold" panose="020B0604020202020204" charset="0"/>
      <p:regular r:id="rId28"/>
    </p:embeddedFont>
    <p:embeddedFont>
      <p:font typeface="Fraunces Bold Italics" panose="020B0604020202020204" charset="0"/>
      <p:regular r:id="rId29"/>
    </p:embeddedFont>
    <p:embeddedFont>
      <p:font typeface="Fraunces Italics" panose="020B0604020202020204" charset="0"/>
      <p:regular r:id="rId30"/>
    </p:embeddedFont>
    <p:embeddedFont>
      <p:font typeface="Fraunces Light" panose="020B0604020202020204" charset="0"/>
      <p:regular r:id="rId31"/>
    </p:embeddedFont>
    <p:embeddedFont>
      <p:font typeface="Fraunces Light Italics" panose="020B0604020202020204" charset="0"/>
      <p:regular r:id="rId32"/>
    </p:embeddedFont>
    <p:embeddedFont>
      <p:font typeface="Lora" pitchFamily="2"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7586662"/>
            <a:ext cx="5588773" cy="0"/>
          </a:xfrm>
          <a:prstGeom prst="line">
            <a:avLst/>
          </a:prstGeom>
          <a:ln w="9525" cap="flat">
            <a:solidFill>
              <a:srgbClr val="36211B"/>
            </a:solidFill>
            <a:prstDash val="solid"/>
            <a:headEnd type="none" w="sm" len="sm"/>
            <a:tailEnd type="none" w="sm" len="sm"/>
          </a:ln>
        </p:spPr>
      </p:sp>
      <p:sp>
        <p:nvSpPr>
          <p:cNvPr id="3" name="TextBox 3"/>
          <p:cNvSpPr txBox="1"/>
          <p:nvPr/>
        </p:nvSpPr>
        <p:spPr>
          <a:xfrm>
            <a:off x="1098751" y="2433246"/>
            <a:ext cx="16090497" cy="4648200"/>
          </a:xfrm>
          <a:prstGeom prst="rect">
            <a:avLst/>
          </a:prstGeom>
        </p:spPr>
        <p:txBody>
          <a:bodyPr lIns="0" tIns="0" rIns="0" bIns="0" rtlCol="0" anchor="t">
            <a:spAutoFit/>
          </a:bodyPr>
          <a:lstStyle/>
          <a:p>
            <a:pPr algn="ctr">
              <a:lnSpc>
                <a:spcPts val="12000"/>
              </a:lnSpc>
            </a:pPr>
            <a:r>
              <a:rPr lang="en-US" sz="12000" spc="-480">
                <a:solidFill>
                  <a:srgbClr val="36211B"/>
                </a:solidFill>
                <a:latin typeface="Fraunces Light"/>
              </a:rPr>
              <a:t>PERJUANGAN RAKYAT KE ARAH KEMERDEKAAN</a:t>
            </a:r>
          </a:p>
        </p:txBody>
      </p:sp>
      <p:sp>
        <p:nvSpPr>
          <p:cNvPr id="4" name="Freeform 4"/>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Freeform 3"/>
          <p:cNvSpPr/>
          <p:nvPr/>
        </p:nvSpPr>
        <p:spPr>
          <a:xfrm>
            <a:off x="251606" y="3646166"/>
            <a:ext cx="9031722" cy="2091557"/>
          </a:xfrm>
          <a:custGeom>
            <a:avLst/>
            <a:gdLst/>
            <a:ahLst/>
            <a:cxnLst/>
            <a:rect l="l" t="t" r="r" b="b"/>
            <a:pathLst>
              <a:path w="9031722" h="2091557">
                <a:moveTo>
                  <a:pt x="0" y="0"/>
                </a:moveTo>
                <a:lnTo>
                  <a:pt x="9031722" y="0"/>
                </a:lnTo>
                <a:lnTo>
                  <a:pt x="9031722" y="2091557"/>
                </a:lnTo>
                <a:lnTo>
                  <a:pt x="0" y="2091557"/>
                </a:lnTo>
                <a:lnTo>
                  <a:pt x="0" y="0"/>
                </a:lnTo>
                <a:close/>
              </a:path>
            </a:pathLst>
          </a:custGeom>
          <a:blipFill>
            <a:blip r:embed="rId3"/>
            <a:stretch>
              <a:fillRect/>
            </a:stretch>
          </a:blipFill>
        </p:spPr>
      </p:sp>
      <p:sp>
        <p:nvSpPr>
          <p:cNvPr id="4" name="Freeform 4"/>
          <p:cNvSpPr/>
          <p:nvPr/>
        </p:nvSpPr>
        <p:spPr>
          <a:xfrm>
            <a:off x="9895073" y="3338173"/>
            <a:ext cx="8119239" cy="4799099"/>
          </a:xfrm>
          <a:custGeom>
            <a:avLst/>
            <a:gdLst/>
            <a:ahLst/>
            <a:cxnLst/>
            <a:rect l="l" t="t" r="r" b="b"/>
            <a:pathLst>
              <a:path w="8119239" h="4799099">
                <a:moveTo>
                  <a:pt x="0" y="0"/>
                </a:moveTo>
                <a:lnTo>
                  <a:pt x="8119238" y="0"/>
                </a:lnTo>
                <a:lnTo>
                  <a:pt x="8119238" y="4799099"/>
                </a:lnTo>
                <a:lnTo>
                  <a:pt x="0" y="4799099"/>
                </a:lnTo>
                <a:lnTo>
                  <a:pt x="0" y="0"/>
                </a:lnTo>
                <a:close/>
              </a:path>
            </a:pathLst>
          </a:custGeom>
          <a:blipFill>
            <a:blip r:embed="rId4"/>
            <a:stretch>
              <a:fillRect t="-931" b="-931"/>
            </a:stretch>
          </a:blipFill>
        </p:spPr>
      </p:sp>
      <p:sp>
        <p:nvSpPr>
          <p:cNvPr id="5" name="TextBox 5"/>
          <p:cNvSpPr txBox="1"/>
          <p:nvPr/>
        </p:nvSpPr>
        <p:spPr>
          <a:xfrm>
            <a:off x="321270" y="1808001"/>
            <a:ext cx="8892394" cy="1251585"/>
          </a:xfrm>
          <a:prstGeom prst="rect">
            <a:avLst/>
          </a:prstGeom>
        </p:spPr>
        <p:txBody>
          <a:bodyPr lIns="0" tIns="0" rIns="0" bIns="0" rtlCol="0" anchor="t">
            <a:spAutoFit/>
          </a:bodyPr>
          <a:lstStyle/>
          <a:p>
            <a:pPr marL="777240" lvl="1" indent="-388620">
              <a:lnSpc>
                <a:spcPts val="5040"/>
              </a:lnSpc>
              <a:buFont typeface="Arial"/>
              <a:buChar char="•"/>
            </a:pPr>
            <a:r>
              <a:rPr lang="en-US" sz="3600" spc="-144">
                <a:solidFill>
                  <a:srgbClr val="36211B"/>
                </a:solidFill>
                <a:latin typeface="Fraunces Light"/>
              </a:rPr>
              <a:t>Statistik orang awam terbunuh, tercedera dan hilang pada tahun 1948-1960.</a:t>
            </a:r>
          </a:p>
        </p:txBody>
      </p:sp>
      <p:sp>
        <p:nvSpPr>
          <p:cNvPr id="6" name="TextBox 6"/>
          <p:cNvSpPr txBox="1"/>
          <p:nvPr/>
        </p:nvSpPr>
        <p:spPr>
          <a:xfrm>
            <a:off x="9621384" y="1169826"/>
            <a:ext cx="8666616" cy="1889760"/>
          </a:xfrm>
          <a:prstGeom prst="rect">
            <a:avLst/>
          </a:prstGeom>
        </p:spPr>
        <p:txBody>
          <a:bodyPr lIns="0" tIns="0" rIns="0" bIns="0" rtlCol="0" anchor="t">
            <a:spAutoFit/>
          </a:bodyPr>
          <a:lstStyle/>
          <a:p>
            <a:pPr marL="777240" lvl="1" indent="-388620">
              <a:lnSpc>
                <a:spcPts val="5040"/>
              </a:lnSpc>
              <a:buFont typeface="Arial"/>
              <a:buChar char="•"/>
            </a:pPr>
            <a:r>
              <a:rPr lang="en-US" sz="3600" spc="-144">
                <a:solidFill>
                  <a:srgbClr val="36211B"/>
                </a:solidFill>
                <a:latin typeface="Fraunces Light"/>
              </a:rPr>
              <a:t>Statistik anggota keselamatan yang terkorban dan tercedera pada tahun 1948-1960.</a:t>
            </a:r>
          </a:p>
        </p:txBody>
      </p:sp>
      <p:sp>
        <p:nvSpPr>
          <p:cNvPr id="7" name="AutoShape 7"/>
          <p:cNvSpPr/>
          <p:nvPr/>
        </p:nvSpPr>
        <p:spPr>
          <a:xfrm>
            <a:off x="6349614" y="9706784"/>
            <a:ext cx="5588773" cy="0"/>
          </a:xfrm>
          <a:prstGeom prst="line">
            <a:avLst/>
          </a:prstGeom>
          <a:ln w="9525" cap="flat">
            <a:solidFill>
              <a:srgbClr val="36211B"/>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771655" y="3321685"/>
            <a:ext cx="16744690" cy="3586480"/>
          </a:xfrm>
          <a:prstGeom prst="rect">
            <a:avLst/>
          </a:prstGeom>
        </p:spPr>
        <p:txBody>
          <a:bodyPr lIns="0" tIns="0" rIns="0" bIns="0" rtlCol="0" anchor="t">
            <a:spAutoFit/>
          </a:bodyPr>
          <a:lstStyle/>
          <a:p>
            <a:pPr marL="755651" lvl="1" indent="-377825" algn="just">
              <a:lnSpc>
                <a:spcPts val="4760"/>
              </a:lnSpc>
              <a:buFont typeface="Arial"/>
              <a:buChar char="•"/>
            </a:pPr>
            <a:r>
              <a:rPr lang="en-US" sz="3500" spc="-140">
                <a:solidFill>
                  <a:srgbClr val="36211B"/>
                </a:solidFill>
                <a:latin typeface="Fraunces Light"/>
              </a:rPr>
              <a:t>Menahan mereka yang disyaki terlibat dalam pergerakan komunis tanpa perbicaraan</a:t>
            </a:r>
          </a:p>
          <a:p>
            <a:pPr marL="755651" lvl="1" indent="-377825" algn="just">
              <a:lnSpc>
                <a:spcPts val="4760"/>
              </a:lnSpc>
              <a:buFont typeface="Arial"/>
              <a:buChar char="•"/>
            </a:pPr>
            <a:r>
              <a:rPr lang="en-US" sz="3500" spc="-140">
                <a:solidFill>
                  <a:srgbClr val="36211B"/>
                </a:solidFill>
                <a:latin typeface="Fraunces Light"/>
              </a:rPr>
              <a:t>Mengharamkan pertubuhan radikal dan menagkap pemimpinnya</a:t>
            </a:r>
          </a:p>
          <a:p>
            <a:pPr marL="755651" lvl="1" indent="-377825" algn="just">
              <a:lnSpc>
                <a:spcPts val="4760"/>
              </a:lnSpc>
              <a:buFont typeface="Arial"/>
              <a:buChar char="•"/>
            </a:pPr>
            <a:r>
              <a:rPr lang="en-US" sz="3500" spc="-140">
                <a:solidFill>
                  <a:srgbClr val="36211B"/>
                </a:solidFill>
                <a:latin typeface="Fraunces Light"/>
              </a:rPr>
              <a:t>Mengenekan hukuman berat kepada sesiapa sahaja yang membantu komunis</a:t>
            </a:r>
          </a:p>
          <a:p>
            <a:pPr marL="755651" lvl="1" indent="-377825" algn="just">
              <a:lnSpc>
                <a:spcPts val="4760"/>
              </a:lnSpc>
              <a:buFont typeface="Arial"/>
              <a:buChar char="•"/>
            </a:pPr>
            <a:r>
              <a:rPr lang="en-US" sz="3500" spc="-140">
                <a:solidFill>
                  <a:srgbClr val="36211B"/>
                </a:solidFill>
                <a:latin typeface="Fraunces Light"/>
              </a:rPr>
              <a:t>Mengenakan hukuman mati kepada mereka yang membawa senjata api </a:t>
            </a:r>
          </a:p>
          <a:p>
            <a:pPr marL="755651" lvl="1" indent="-377825" algn="just">
              <a:lnSpc>
                <a:spcPts val="4760"/>
              </a:lnSpc>
              <a:buFont typeface="Arial"/>
              <a:buChar char="•"/>
            </a:pPr>
            <a:r>
              <a:rPr lang="en-US" sz="3500" spc="-140">
                <a:solidFill>
                  <a:srgbClr val="36211B"/>
                </a:solidFill>
                <a:latin typeface="Fraunces Light"/>
              </a:rPr>
              <a:t>Menangkap pemimpin gerakan radikal seperti Ahmad Boestamam, Abu Bakar al-Baqir dan Khatijah Sidek</a:t>
            </a:r>
          </a:p>
        </p:txBody>
      </p:sp>
      <p:sp>
        <p:nvSpPr>
          <p:cNvPr id="5" name="TextBox 5"/>
          <p:cNvSpPr txBox="1"/>
          <p:nvPr/>
        </p:nvSpPr>
        <p:spPr>
          <a:xfrm>
            <a:off x="2759125" y="446151"/>
            <a:ext cx="12769751" cy="1061720"/>
          </a:xfrm>
          <a:prstGeom prst="rect">
            <a:avLst/>
          </a:prstGeom>
        </p:spPr>
        <p:txBody>
          <a:bodyPr lIns="0" tIns="0" rIns="0" bIns="0" rtlCol="0" anchor="t">
            <a:spAutoFit/>
          </a:bodyPr>
          <a:lstStyle/>
          <a:p>
            <a:pPr algn="ctr">
              <a:lnSpc>
                <a:spcPts val="8680"/>
              </a:lnSpc>
            </a:pPr>
            <a:r>
              <a:rPr lang="en-US" sz="6200" spc="-248">
                <a:solidFill>
                  <a:srgbClr val="36211B"/>
                </a:solidFill>
                <a:latin typeface="Fraunces Italics"/>
              </a:rPr>
              <a:t>-Usaha Menangani Ancaman Komunis-</a:t>
            </a:r>
          </a:p>
        </p:txBody>
      </p:sp>
      <p:sp>
        <p:nvSpPr>
          <p:cNvPr id="6" name="TextBox 6"/>
          <p:cNvSpPr txBox="1"/>
          <p:nvPr/>
        </p:nvSpPr>
        <p:spPr>
          <a:xfrm>
            <a:off x="514610" y="2032508"/>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Penguatkuasaan Undang-undang Darurat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4610" y="769262"/>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Pemerkasaan Pasukan Keselamatan</a:t>
            </a:r>
          </a:p>
        </p:txBody>
      </p:sp>
      <p:sp>
        <p:nvSpPr>
          <p:cNvPr id="5" name="TextBox 5"/>
          <p:cNvSpPr txBox="1"/>
          <p:nvPr/>
        </p:nvSpPr>
        <p:spPr>
          <a:xfrm>
            <a:off x="514610" y="1936365"/>
            <a:ext cx="17258780" cy="3070098"/>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British telah memperkasakan pasukan keselamatan tempatan untuk membenteras kegiatan ekonomi. British menubuhkan pasukan keselamatan</a:t>
            </a:r>
          </a:p>
          <a:p>
            <a:pPr algn="just">
              <a:lnSpc>
                <a:spcPts val="4896"/>
              </a:lnSpc>
            </a:pPr>
            <a:r>
              <a:rPr lang="en-US" sz="3600" spc="-144">
                <a:solidFill>
                  <a:srgbClr val="36211B"/>
                </a:solidFill>
                <a:latin typeface="Fraunces Light"/>
              </a:rPr>
              <a:t>- Polis</a:t>
            </a:r>
          </a:p>
          <a:p>
            <a:pPr algn="just">
              <a:lnSpc>
                <a:spcPts val="4896"/>
              </a:lnSpc>
            </a:pPr>
            <a:r>
              <a:rPr lang="en-US" sz="3600" spc="-144">
                <a:solidFill>
                  <a:srgbClr val="36211B"/>
                </a:solidFill>
                <a:latin typeface="Fraunces Light"/>
              </a:rPr>
              <a:t>-Tentera</a:t>
            </a:r>
          </a:p>
          <a:p>
            <a:pPr algn="just">
              <a:lnSpc>
                <a:spcPts val="4896"/>
              </a:lnSpc>
            </a:pPr>
            <a:r>
              <a:rPr lang="en-US" sz="3600" spc="-144">
                <a:solidFill>
                  <a:srgbClr val="36211B"/>
                </a:solidFill>
                <a:latin typeface="Fraunces Light"/>
              </a:rPr>
              <a:t>-Sukarelawan</a:t>
            </a:r>
          </a:p>
        </p:txBody>
      </p:sp>
      <p:sp>
        <p:nvSpPr>
          <p:cNvPr id="6" name="TextBox 6"/>
          <p:cNvSpPr txBox="1"/>
          <p:nvPr/>
        </p:nvSpPr>
        <p:spPr>
          <a:xfrm>
            <a:off x="230524" y="5095875"/>
            <a:ext cx="17542866" cy="307009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Menubuhkan Cawangan Khas, Special Constables (CS), Polis Hutan, Polis Wanita, Senoi Praaq (Urang Perang) dan Auxiliary Police (AP).</a:t>
            </a:r>
          </a:p>
          <a:p>
            <a:pPr marL="777240" lvl="1" indent="-388620" algn="just">
              <a:lnSpc>
                <a:spcPts val="4896"/>
              </a:lnSpc>
              <a:buFont typeface="Arial"/>
              <a:buChar char="•"/>
            </a:pPr>
            <a:r>
              <a:rPr lang="en-US" sz="3600" spc="-144">
                <a:solidFill>
                  <a:srgbClr val="36211B"/>
                </a:solidFill>
                <a:latin typeface="Fraunces Light"/>
              </a:rPr>
              <a:t>Memperkasakan pasukan tentera melalui pasukan Askar Melayu, pasukan Askar Komanwel dan Sarawak Rangers.</a:t>
            </a:r>
          </a:p>
          <a:p>
            <a:pPr marL="777240" lvl="1" indent="-388620" algn="just">
              <a:lnSpc>
                <a:spcPts val="4896"/>
              </a:lnSpc>
              <a:buFont typeface="Arial"/>
              <a:buChar char="•"/>
            </a:pPr>
            <a:r>
              <a:rPr lang="en-US" sz="3600" spc="-144">
                <a:solidFill>
                  <a:srgbClr val="36211B"/>
                </a:solidFill>
                <a:latin typeface="Fraunces Light"/>
              </a:rPr>
              <a:t>Mewujudkan pasukan sukarelawan seperti Home Pengenalan.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4610" y="1662430"/>
            <a:ext cx="17258780" cy="34206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Pada 23 Julai 1948, kerajaan memperkenalkan sistem pendaftaran kebangsaan dan penggunaan kad pengenalan.</a:t>
            </a:r>
          </a:p>
          <a:p>
            <a:pPr marL="777240" lvl="1" indent="-388620" algn="just">
              <a:lnSpc>
                <a:spcPts val="4536"/>
              </a:lnSpc>
              <a:buFont typeface="Arial"/>
              <a:buChar char="•"/>
            </a:pPr>
            <a:r>
              <a:rPr lang="en-US" sz="3600" spc="-144">
                <a:solidFill>
                  <a:srgbClr val="36211B"/>
                </a:solidFill>
                <a:latin typeface="Fraunces Light"/>
              </a:rPr>
              <a:t>Langkah tersebut bertujuan memudahkan pihak keselamatan membezakan orang awam dan komunis.</a:t>
            </a:r>
          </a:p>
          <a:p>
            <a:pPr marL="777240" lvl="1" indent="-388620" algn="just">
              <a:lnSpc>
                <a:spcPts val="4536"/>
              </a:lnSpc>
              <a:buFont typeface="Arial"/>
              <a:buChar char="•"/>
            </a:pPr>
            <a:r>
              <a:rPr lang="en-US" sz="3600" spc="-144">
                <a:solidFill>
                  <a:srgbClr val="36211B"/>
                </a:solidFill>
                <a:latin typeface="Fraunces Light"/>
              </a:rPr>
              <a:t>Setiap lelaki, wanita dan kanak-kanak yang berumur 12 tahun keatas dikehendaki mendaftarkan diri dengan pihak berkuasa.</a:t>
            </a:r>
          </a:p>
        </p:txBody>
      </p:sp>
      <p:sp>
        <p:nvSpPr>
          <p:cNvPr id="5" name="TextBox 5"/>
          <p:cNvSpPr txBox="1"/>
          <p:nvPr/>
        </p:nvSpPr>
        <p:spPr>
          <a:xfrm>
            <a:off x="514610" y="617855"/>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Pendaftaran Kebangsaan dan Kad Pengenalan</a:t>
            </a:r>
          </a:p>
        </p:txBody>
      </p:sp>
      <p:sp>
        <p:nvSpPr>
          <p:cNvPr id="6" name="TextBox 6"/>
          <p:cNvSpPr txBox="1"/>
          <p:nvPr/>
        </p:nvSpPr>
        <p:spPr>
          <a:xfrm>
            <a:off x="514610" y="5321173"/>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Rancangan Briggs</a:t>
            </a:r>
          </a:p>
        </p:txBody>
      </p:sp>
      <p:sp>
        <p:nvSpPr>
          <p:cNvPr id="7" name="TextBox 7"/>
          <p:cNvSpPr txBox="1"/>
          <p:nvPr/>
        </p:nvSpPr>
        <p:spPr>
          <a:xfrm>
            <a:off x="514610" y="6369558"/>
            <a:ext cx="17258780" cy="22776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Memindahkan penduduk setinggan di pinggir hutan ke Kampung Baru bagi memutuskan hubungan PKM dengan Min Yuen.</a:t>
            </a:r>
          </a:p>
          <a:p>
            <a:pPr marL="777240" lvl="1" indent="-388620" algn="just">
              <a:lnSpc>
                <a:spcPts val="4536"/>
              </a:lnSpc>
              <a:buFont typeface="Arial"/>
              <a:buChar char="•"/>
            </a:pPr>
            <a:r>
              <a:rPr lang="en-US" sz="3600" spc="-144">
                <a:solidFill>
                  <a:srgbClr val="36211B"/>
                </a:solidFill>
                <a:latin typeface="Fraunces Light"/>
              </a:rPr>
              <a:t>Rancangan Briggs merupakan langkah yang berkesan untuk melemahakan pergerakan komunis.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4610" y="1662430"/>
            <a:ext cx="17258780" cy="34206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Maklumat dilakukan melalui siaran radio, poster ditampal di merata tempat dan pengedaran risalah udara ke dalam hutan.</a:t>
            </a:r>
          </a:p>
          <a:p>
            <a:pPr marL="777240" lvl="1" indent="-388620" algn="just">
              <a:lnSpc>
                <a:spcPts val="4536"/>
              </a:lnSpc>
              <a:buFont typeface="Arial"/>
              <a:buChar char="•"/>
            </a:pPr>
            <a:r>
              <a:rPr lang="en-US" sz="3600" spc="-144">
                <a:solidFill>
                  <a:srgbClr val="36211B"/>
                </a:solidFill>
                <a:latin typeface="Fraunces Light"/>
              </a:rPr>
              <a:t>Sebanyak 40 juta risalah dan 12 juta pas pengampunan diedarkan dalam bahasa Cina, Tamil dan Melayu.</a:t>
            </a:r>
          </a:p>
          <a:p>
            <a:pPr marL="777240" lvl="1" indent="-388620" algn="just">
              <a:lnSpc>
                <a:spcPts val="4536"/>
              </a:lnSpc>
              <a:buFont typeface="Arial"/>
              <a:buChar char="•"/>
            </a:pPr>
            <a:r>
              <a:rPr lang="en-US" sz="3600" spc="-144">
                <a:solidFill>
                  <a:srgbClr val="36211B"/>
                </a:solidFill>
                <a:latin typeface="Fraunces Light"/>
              </a:rPr>
              <a:t>Iklan dan wayang gambar digunakan untuk membantu penduduk memujuk anggota komunis supaya menyerah diri.</a:t>
            </a:r>
          </a:p>
        </p:txBody>
      </p:sp>
      <p:sp>
        <p:nvSpPr>
          <p:cNvPr id="5" name="TextBox 5"/>
          <p:cNvSpPr txBox="1"/>
          <p:nvPr/>
        </p:nvSpPr>
        <p:spPr>
          <a:xfrm>
            <a:off x="514610" y="617855"/>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Tawaran Pengampunan</a:t>
            </a:r>
          </a:p>
        </p:txBody>
      </p:sp>
      <p:sp>
        <p:nvSpPr>
          <p:cNvPr id="6" name="TextBox 6"/>
          <p:cNvSpPr txBox="1"/>
          <p:nvPr/>
        </p:nvSpPr>
        <p:spPr>
          <a:xfrm>
            <a:off x="514610" y="5147819"/>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Kempen Bulan Rakyat Melawan Penjahat</a:t>
            </a:r>
          </a:p>
        </p:txBody>
      </p:sp>
      <p:sp>
        <p:nvSpPr>
          <p:cNvPr id="7" name="TextBox 7"/>
          <p:cNvSpPr txBox="1"/>
          <p:nvPr/>
        </p:nvSpPr>
        <p:spPr>
          <a:xfrm>
            <a:off x="514610" y="6369558"/>
            <a:ext cx="17258780" cy="28491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Penduduk berbilang kaum diseru untuk mendaftarkan diri dengan pihak berkuasa secara sukarela.</a:t>
            </a:r>
          </a:p>
          <a:p>
            <a:pPr marL="777240" lvl="1" indent="-388620" algn="just">
              <a:lnSpc>
                <a:spcPts val="4536"/>
              </a:lnSpc>
              <a:buFont typeface="Arial"/>
              <a:buChar char="•"/>
            </a:pPr>
            <a:r>
              <a:rPr lang="en-US" sz="3600" spc="-144">
                <a:solidFill>
                  <a:srgbClr val="36211B"/>
                </a:solidFill>
                <a:latin typeface="Fraunces Light"/>
              </a:rPr>
              <a:t>Menggalakkan interaksi antara penduduk pelbagai kaum di samping mengeratkan hubungan.</a:t>
            </a:r>
          </a:p>
          <a:p>
            <a:pPr marL="777240" lvl="1" indent="-388620" algn="just">
              <a:lnSpc>
                <a:spcPts val="4536"/>
              </a:lnSpc>
              <a:buFont typeface="Arial"/>
              <a:buChar char="•"/>
            </a:pPr>
            <a:r>
              <a:rPr lang="en-US" sz="3600" spc="-144">
                <a:solidFill>
                  <a:srgbClr val="36211B"/>
                </a:solidFill>
                <a:latin typeface="Fraunces Light"/>
              </a:rPr>
              <a:t>Kempen tersebut berjaya melibatkan rakyat berbilang kaum.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4610" y="1662430"/>
            <a:ext cx="17258780" cy="28491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Melarang penduduk keluar pada waktu tertentu.</a:t>
            </a:r>
          </a:p>
          <a:p>
            <a:pPr marL="777240" lvl="1" indent="-388620" algn="just">
              <a:lnSpc>
                <a:spcPts val="4536"/>
              </a:lnSpc>
              <a:buFont typeface="Arial"/>
              <a:buChar char="•"/>
            </a:pPr>
            <a:r>
              <a:rPr lang="en-US" sz="3600" spc="-144">
                <a:solidFill>
                  <a:srgbClr val="36211B"/>
                </a:solidFill>
                <a:latin typeface="Fraunces Light"/>
              </a:rPr>
              <a:t>Perintah berkurung membolehkan pihak keselamatan melakukan operasi dengan lebih berkesan.</a:t>
            </a:r>
          </a:p>
          <a:p>
            <a:pPr marL="777240" lvl="1" indent="-388620" algn="just">
              <a:lnSpc>
                <a:spcPts val="4536"/>
              </a:lnSpc>
              <a:buFont typeface="Arial"/>
              <a:buChar char="•"/>
            </a:pPr>
            <a:r>
              <a:rPr lang="en-US" sz="3600" spc="-144">
                <a:solidFill>
                  <a:srgbClr val="36211B"/>
                </a:solidFill>
                <a:latin typeface="Fraunces Light"/>
              </a:rPr>
              <a:t>Selain itu, perintah berkurung dilakukan keatas penduduk yang enggan bekerjasama dengan pihak berkuasa untuk membanteras ancaman komunis.</a:t>
            </a:r>
          </a:p>
        </p:txBody>
      </p:sp>
      <p:sp>
        <p:nvSpPr>
          <p:cNvPr id="5" name="TextBox 5"/>
          <p:cNvSpPr txBox="1"/>
          <p:nvPr/>
        </p:nvSpPr>
        <p:spPr>
          <a:xfrm>
            <a:off x="1028700" y="526416"/>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Perintah Berkurung</a:t>
            </a:r>
          </a:p>
        </p:txBody>
      </p:sp>
      <p:sp>
        <p:nvSpPr>
          <p:cNvPr id="6" name="TextBox 6"/>
          <p:cNvSpPr txBox="1"/>
          <p:nvPr/>
        </p:nvSpPr>
        <p:spPr>
          <a:xfrm>
            <a:off x="1028700" y="4663948"/>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Perang Saraf</a:t>
            </a:r>
          </a:p>
        </p:txBody>
      </p:sp>
      <p:sp>
        <p:nvSpPr>
          <p:cNvPr id="7" name="TextBox 7"/>
          <p:cNvSpPr txBox="1"/>
          <p:nvPr/>
        </p:nvSpPr>
        <p:spPr>
          <a:xfrm>
            <a:off x="514610" y="5798058"/>
            <a:ext cx="17258780" cy="34206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Rancangan menghapuskan komunis melalui usaha memenangi hati dan fikiran rakyat tempatan.</a:t>
            </a:r>
          </a:p>
          <a:p>
            <a:pPr marL="777240" lvl="1" indent="-388620" algn="just">
              <a:lnSpc>
                <a:spcPts val="4536"/>
              </a:lnSpc>
              <a:buFont typeface="Arial"/>
              <a:buChar char="•"/>
            </a:pPr>
            <a:r>
              <a:rPr lang="en-US" sz="3600" spc="-144">
                <a:solidFill>
                  <a:srgbClr val="36211B"/>
                </a:solidFill>
                <a:latin typeface="Fraunces Light"/>
              </a:rPr>
              <a:t>Tahun 1952, Templer dilantik menjadi Pesuruhjaya Tinggi British di Tanah Melayu</a:t>
            </a:r>
          </a:p>
          <a:p>
            <a:pPr marL="777240" lvl="1" indent="-388620" algn="just">
              <a:lnSpc>
                <a:spcPts val="4536"/>
              </a:lnSpc>
              <a:buFont typeface="Arial"/>
              <a:buChar char="•"/>
            </a:pPr>
            <a:r>
              <a:rPr lang="en-US" sz="3600" spc="-144">
                <a:solidFill>
                  <a:srgbClr val="36211B"/>
                </a:solidFill>
                <a:latin typeface="Fraunces Light"/>
              </a:rPr>
              <a:t>Menjalinkan hubungan baik dengan penduduk tempatan supaya mereka bekerjasama dengan pihak kerajaan untuk menyampaikan maklumat </a:t>
            </a:r>
          </a:p>
          <a:p>
            <a:pPr marL="777240" lvl="1" indent="-388620" algn="just">
              <a:lnSpc>
                <a:spcPts val="4536"/>
              </a:lnSpc>
              <a:buFont typeface="Arial"/>
              <a:buChar char="•"/>
            </a:pPr>
            <a:r>
              <a:rPr lang="en-US" sz="3600" spc="-144">
                <a:solidFill>
                  <a:srgbClr val="36211B"/>
                </a:solidFill>
                <a:latin typeface="Fraunces Light"/>
              </a:rPr>
              <a:t>Memujuk rakyat berbilang kaun supaya bersatu dan membanteras ancaman komunis.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74722" y="2102266"/>
            <a:ext cx="12349783" cy="6849618"/>
          </a:xfrm>
          <a:prstGeom prst="rect">
            <a:avLst/>
          </a:prstGeom>
        </p:spPr>
        <p:txBody>
          <a:bodyPr lIns="0" tIns="0" rIns="0" bIns="0" rtlCol="0" anchor="t">
            <a:spAutoFit/>
          </a:bodyPr>
          <a:lstStyle/>
          <a:p>
            <a:pPr marL="777240" lvl="1" indent="-388620" algn="just">
              <a:lnSpc>
                <a:spcPts val="4536"/>
              </a:lnSpc>
              <a:buFont typeface="Arial"/>
              <a:buChar char="•"/>
            </a:pPr>
            <a:r>
              <a:rPr lang="en-US" sz="3600" spc="-144">
                <a:solidFill>
                  <a:srgbClr val="36211B"/>
                </a:solidFill>
                <a:latin typeface="Fraunces Light"/>
              </a:rPr>
              <a:t>Tunku Abdul Rahman mengadakan pertemuan dengan pemimpin PKM di sekolah Inggeris, Baling dan Kedah pada 28 Disember 1955</a:t>
            </a:r>
          </a:p>
          <a:p>
            <a:pPr marL="777240" lvl="1" indent="-388620" algn="just">
              <a:lnSpc>
                <a:spcPts val="4536"/>
              </a:lnSpc>
              <a:buFont typeface="Arial"/>
              <a:buChar char="•"/>
            </a:pPr>
            <a:r>
              <a:rPr lang="en-US" sz="3600" spc="-144">
                <a:solidFill>
                  <a:srgbClr val="36211B"/>
                </a:solidFill>
                <a:latin typeface="Fraunces Light"/>
              </a:rPr>
              <a:t>Wakil Persekutuan Tanah Melayu ialah Tunku Abdul Rahman yang ditemani oleh Tan Cheng Lock dan David Marshell.</a:t>
            </a:r>
          </a:p>
          <a:p>
            <a:pPr marL="777240" lvl="1" indent="-388620" algn="just">
              <a:lnSpc>
                <a:spcPts val="4536"/>
              </a:lnSpc>
              <a:buFont typeface="Arial"/>
              <a:buChar char="•"/>
            </a:pPr>
            <a:r>
              <a:rPr lang="en-US" sz="3600" spc="-144">
                <a:solidFill>
                  <a:srgbClr val="36211B"/>
                </a:solidFill>
                <a:latin typeface="Fraunces Light"/>
              </a:rPr>
              <a:t>Tunku Abdul Rahman meminta Chin Peng membubarkan PKM, meletakkan senjata dan menyerah diri.</a:t>
            </a:r>
          </a:p>
          <a:p>
            <a:pPr marL="777240" lvl="1" indent="-388620" algn="just">
              <a:lnSpc>
                <a:spcPts val="4536"/>
              </a:lnSpc>
              <a:buFont typeface="Arial"/>
              <a:buChar char="•"/>
            </a:pPr>
            <a:r>
              <a:rPr lang="en-US" sz="3600" spc="-144">
                <a:solidFill>
                  <a:srgbClr val="36211B"/>
                </a:solidFill>
                <a:latin typeface="Fraunces Light"/>
              </a:rPr>
              <a:t>Chin Peng menetapkan syarat kerajaan bersetuju mengakui PKM sebagai parti politik yang sah.</a:t>
            </a:r>
          </a:p>
          <a:p>
            <a:pPr marL="777240" lvl="1" indent="-388620" algn="just">
              <a:lnSpc>
                <a:spcPts val="4536"/>
              </a:lnSpc>
              <a:buFont typeface="Arial"/>
              <a:buChar char="•"/>
            </a:pPr>
            <a:r>
              <a:rPr lang="en-US" sz="3600" spc="-144">
                <a:solidFill>
                  <a:srgbClr val="36211B"/>
                </a:solidFill>
                <a:latin typeface="Fraunces Light"/>
              </a:rPr>
              <a:t>Rundingan gagal kerana Tunku Abdul Rahman enggan menerima syarat yang ditetapkan oleh PKM.</a:t>
            </a:r>
          </a:p>
        </p:txBody>
      </p:sp>
      <p:grpSp>
        <p:nvGrpSpPr>
          <p:cNvPr id="5" name="Group 5"/>
          <p:cNvGrpSpPr/>
          <p:nvPr/>
        </p:nvGrpSpPr>
        <p:grpSpPr>
          <a:xfrm>
            <a:off x="12800299" y="2224410"/>
            <a:ext cx="4893856" cy="6624379"/>
            <a:chOff x="0" y="0"/>
            <a:chExt cx="758186" cy="1026290"/>
          </a:xfrm>
        </p:grpSpPr>
        <p:sp>
          <p:nvSpPr>
            <p:cNvPr id="6" name="Freeform 6"/>
            <p:cNvSpPr/>
            <p:nvPr/>
          </p:nvSpPr>
          <p:spPr>
            <a:xfrm>
              <a:off x="0" y="0"/>
              <a:ext cx="758186" cy="1026290"/>
            </a:xfrm>
            <a:custGeom>
              <a:avLst/>
              <a:gdLst/>
              <a:ahLst/>
              <a:cxnLst/>
              <a:rect l="l" t="t" r="r" b="b"/>
              <a:pathLst>
                <a:path w="758186" h="1026290">
                  <a:moveTo>
                    <a:pt x="36385" y="0"/>
                  </a:moveTo>
                  <a:lnTo>
                    <a:pt x="721801" y="0"/>
                  </a:lnTo>
                  <a:cubicBezTo>
                    <a:pt x="731451" y="0"/>
                    <a:pt x="740706" y="3833"/>
                    <a:pt x="747529" y="10657"/>
                  </a:cubicBezTo>
                  <a:cubicBezTo>
                    <a:pt x="754353" y="17481"/>
                    <a:pt x="758186" y="26735"/>
                    <a:pt x="758186" y="36385"/>
                  </a:cubicBezTo>
                  <a:lnTo>
                    <a:pt x="758186" y="989904"/>
                  </a:lnTo>
                  <a:cubicBezTo>
                    <a:pt x="758186" y="999554"/>
                    <a:pt x="754353" y="1008809"/>
                    <a:pt x="747529" y="1015633"/>
                  </a:cubicBezTo>
                  <a:cubicBezTo>
                    <a:pt x="740706" y="1022456"/>
                    <a:pt x="731451" y="1026290"/>
                    <a:pt x="721801" y="1026290"/>
                  </a:cubicBezTo>
                  <a:lnTo>
                    <a:pt x="36385" y="1026290"/>
                  </a:lnTo>
                  <a:cubicBezTo>
                    <a:pt x="26735" y="1026290"/>
                    <a:pt x="17481" y="1022456"/>
                    <a:pt x="10657" y="1015633"/>
                  </a:cubicBezTo>
                  <a:cubicBezTo>
                    <a:pt x="3833" y="1008809"/>
                    <a:pt x="0" y="999554"/>
                    <a:pt x="0" y="989904"/>
                  </a:cubicBezTo>
                  <a:lnTo>
                    <a:pt x="0" y="36385"/>
                  </a:lnTo>
                  <a:cubicBezTo>
                    <a:pt x="0" y="26735"/>
                    <a:pt x="3833" y="17481"/>
                    <a:pt x="10657" y="10657"/>
                  </a:cubicBezTo>
                  <a:cubicBezTo>
                    <a:pt x="17481" y="3833"/>
                    <a:pt x="26735" y="0"/>
                    <a:pt x="36385" y="0"/>
                  </a:cubicBezTo>
                  <a:close/>
                </a:path>
              </a:pathLst>
            </a:custGeom>
            <a:blipFill>
              <a:blip r:embed="rId3"/>
              <a:stretch>
                <a:fillRect t="-3793" b="-3793"/>
              </a:stretch>
            </a:blipFill>
          </p:spPr>
        </p:sp>
      </p:grpSp>
      <p:sp>
        <p:nvSpPr>
          <p:cNvPr id="7" name="TextBox 7"/>
          <p:cNvSpPr txBox="1"/>
          <p:nvPr/>
        </p:nvSpPr>
        <p:spPr>
          <a:xfrm>
            <a:off x="642797" y="837925"/>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Rundingan Baling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713979" y="500300"/>
            <a:ext cx="14860042" cy="1045210"/>
          </a:xfrm>
          <a:prstGeom prst="rect">
            <a:avLst/>
          </a:prstGeom>
        </p:spPr>
        <p:txBody>
          <a:bodyPr lIns="0" tIns="0" rIns="0" bIns="0" rtlCol="0" anchor="t">
            <a:spAutoFit/>
          </a:bodyPr>
          <a:lstStyle/>
          <a:p>
            <a:pPr algn="ctr">
              <a:lnSpc>
                <a:spcPts val="8540"/>
              </a:lnSpc>
            </a:pPr>
            <a:r>
              <a:rPr lang="en-US" sz="6100" spc="-244">
                <a:solidFill>
                  <a:srgbClr val="36211B"/>
                </a:solidFill>
                <a:latin typeface="Fraunces Italics"/>
              </a:rPr>
              <a:t>-Kesan Zaman Darurat terhadap Negara Kita-</a:t>
            </a:r>
          </a:p>
        </p:txBody>
      </p:sp>
      <p:sp>
        <p:nvSpPr>
          <p:cNvPr id="5" name="TextBox 5"/>
          <p:cNvSpPr txBox="1"/>
          <p:nvPr/>
        </p:nvSpPr>
        <p:spPr>
          <a:xfrm>
            <a:off x="0" y="1751459"/>
            <a:ext cx="16230600" cy="870585"/>
          </a:xfrm>
          <a:prstGeom prst="rect">
            <a:avLst/>
          </a:prstGeom>
        </p:spPr>
        <p:txBody>
          <a:bodyPr lIns="0" tIns="0" rIns="0" bIns="0" rtlCol="0" anchor="t">
            <a:spAutoFit/>
          </a:bodyPr>
          <a:lstStyle/>
          <a:p>
            <a:pPr marL="1101093" lvl="1" indent="-550547">
              <a:lnSpc>
                <a:spcPts val="7140"/>
              </a:lnSpc>
              <a:buFont typeface="Arial"/>
              <a:buChar char="•"/>
            </a:pPr>
            <a:r>
              <a:rPr lang="en-US" sz="5100" spc="-204">
                <a:solidFill>
                  <a:srgbClr val="36211B"/>
                </a:solidFill>
                <a:latin typeface="Fraunces Bold Italics"/>
              </a:rPr>
              <a:t>Aspek Politik</a:t>
            </a:r>
          </a:p>
        </p:txBody>
      </p:sp>
      <p:sp>
        <p:nvSpPr>
          <p:cNvPr id="6" name="TextBox 6"/>
          <p:cNvSpPr txBox="1"/>
          <p:nvPr/>
        </p:nvSpPr>
        <p:spPr>
          <a:xfrm>
            <a:off x="514610" y="4009092"/>
            <a:ext cx="17169709" cy="3166110"/>
          </a:xfrm>
          <a:prstGeom prst="rect">
            <a:avLst/>
          </a:prstGeom>
        </p:spPr>
        <p:txBody>
          <a:bodyPr lIns="0" tIns="0" rIns="0" bIns="0" rtlCol="0" anchor="t">
            <a:spAutoFit/>
          </a:bodyPr>
          <a:lstStyle/>
          <a:p>
            <a:pPr marL="777240" lvl="1" indent="-388620">
              <a:lnSpc>
                <a:spcPts val="5040"/>
              </a:lnSpc>
              <a:buFont typeface="Arial"/>
              <a:buChar char="•"/>
            </a:pPr>
            <a:r>
              <a:rPr lang="en-US" sz="3600" spc="-144">
                <a:solidFill>
                  <a:srgbClr val="36211B"/>
                </a:solidFill>
                <a:latin typeface="Fraunces Light"/>
              </a:rPr>
              <a:t>Kerajaan telah rnelonggarkan syarat kewarganegaraan pada tahun 1952. </a:t>
            </a:r>
          </a:p>
          <a:p>
            <a:pPr marL="777240" lvl="1" indent="-388620">
              <a:lnSpc>
                <a:spcPts val="5040"/>
              </a:lnSpc>
              <a:buFont typeface="Arial"/>
              <a:buChar char="•"/>
            </a:pPr>
            <a:r>
              <a:rPr lang="en-US" sz="3600" spc="-144">
                <a:solidFill>
                  <a:srgbClr val="36211B"/>
                </a:solidFill>
                <a:latin typeface="Fraunces Light"/>
              </a:rPr>
              <a:t> Seramai lebih kurang 1.2 juta orang Cina dan 180 ribu orang lndia menjadi warganegara Persekutuan Tanah Melayu.</a:t>
            </a:r>
          </a:p>
          <a:p>
            <a:pPr marL="777240" lvl="1" indent="-388620">
              <a:lnSpc>
                <a:spcPts val="5040"/>
              </a:lnSpc>
              <a:buFont typeface="Arial"/>
              <a:buChar char="•"/>
            </a:pPr>
            <a:r>
              <a:rPr lang="en-US" sz="3600" spc="-144">
                <a:solidFill>
                  <a:srgbClr val="36211B"/>
                </a:solidFill>
                <a:latin typeface="Fraunces Light"/>
              </a:rPr>
              <a:t>Kelonggaran syarat ini menunjukkan pengorbanan orang Melayu terhadap kaum lain bagi mewujudkan perpaduan rakyat</a:t>
            </a:r>
          </a:p>
        </p:txBody>
      </p:sp>
      <p:sp>
        <p:nvSpPr>
          <p:cNvPr id="7" name="TextBox 7"/>
          <p:cNvSpPr txBox="1"/>
          <p:nvPr/>
        </p:nvSpPr>
        <p:spPr>
          <a:xfrm>
            <a:off x="-3010850" y="2861013"/>
            <a:ext cx="16230600" cy="738504"/>
          </a:xfrm>
          <a:prstGeom prst="rect">
            <a:avLst/>
          </a:prstGeom>
        </p:spPr>
        <p:txBody>
          <a:bodyPr lIns="0" tIns="0" rIns="0" bIns="0" rtlCol="0" anchor="t">
            <a:spAutoFit/>
          </a:bodyPr>
          <a:lstStyle/>
          <a:p>
            <a:pPr algn="ctr">
              <a:lnSpc>
                <a:spcPts val="6020"/>
              </a:lnSpc>
            </a:pPr>
            <a:r>
              <a:rPr lang="en-US" sz="4300" spc="-172">
                <a:solidFill>
                  <a:srgbClr val="668B61"/>
                </a:solidFill>
                <a:latin typeface="Fraunces Bold Italics"/>
              </a:rPr>
              <a:t>Peningkatan Jumlah Warganegara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2249111" y="952500"/>
            <a:ext cx="16230600" cy="745489"/>
          </a:xfrm>
          <a:prstGeom prst="rect">
            <a:avLst/>
          </a:prstGeom>
        </p:spPr>
        <p:txBody>
          <a:bodyPr lIns="0" tIns="0" rIns="0" bIns="0" rtlCol="0" anchor="t">
            <a:spAutoFit/>
          </a:bodyPr>
          <a:lstStyle/>
          <a:p>
            <a:pPr algn="ctr">
              <a:lnSpc>
                <a:spcPts val="6160"/>
              </a:lnSpc>
            </a:pPr>
            <a:r>
              <a:rPr lang="en-US" sz="4400" spc="-176">
                <a:solidFill>
                  <a:srgbClr val="668B61"/>
                </a:solidFill>
                <a:latin typeface="Fraunces Bold Italics"/>
              </a:rPr>
              <a:t>Penubuhan Malayan Chinese Association</a:t>
            </a:r>
          </a:p>
        </p:txBody>
      </p:sp>
      <p:sp>
        <p:nvSpPr>
          <p:cNvPr id="5" name="TextBox 5"/>
          <p:cNvSpPr txBox="1"/>
          <p:nvPr/>
        </p:nvSpPr>
        <p:spPr>
          <a:xfrm>
            <a:off x="257305" y="2288539"/>
            <a:ext cx="17773390" cy="5718810"/>
          </a:xfrm>
          <a:prstGeom prst="rect">
            <a:avLst/>
          </a:prstGeom>
        </p:spPr>
        <p:txBody>
          <a:bodyPr lIns="0" tIns="0" rIns="0" bIns="0" rtlCol="0" anchor="t">
            <a:spAutoFit/>
          </a:bodyPr>
          <a:lstStyle/>
          <a:p>
            <a:pPr marL="777240" lvl="1" indent="-388620">
              <a:lnSpc>
                <a:spcPts val="5040"/>
              </a:lnSpc>
              <a:buFont typeface="Arial"/>
              <a:buChar char="•"/>
            </a:pPr>
            <a:r>
              <a:rPr lang="en-US" sz="3600" spc="-144">
                <a:solidFill>
                  <a:srgbClr val="36211B"/>
                </a:solidFill>
                <a:latin typeface="Fraunces Light"/>
              </a:rPr>
              <a:t> Sir Henry Gurney  menawan hati penduduk Cina ke arah penubuhan parti politik berorientasikan tempatan.</a:t>
            </a:r>
          </a:p>
          <a:p>
            <a:pPr marL="777240" lvl="1" indent="-388620">
              <a:lnSpc>
                <a:spcPts val="5040"/>
              </a:lnSpc>
              <a:buFont typeface="Arial"/>
              <a:buChar char="•"/>
            </a:pPr>
            <a:r>
              <a:rPr lang="en-US" sz="3600" spc="-144">
                <a:solidFill>
                  <a:srgbClr val="36211B"/>
                </a:solidFill>
                <a:latin typeface="Fraunces Light"/>
              </a:rPr>
              <a:t>Tan Cheng Lock mernbentuk Malayan Chinese Association (MCA) di Kuala Lumpur pada 27 Februari 1949. </a:t>
            </a:r>
          </a:p>
          <a:p>
            <a:pPr marL="777240" lvl="1" indent="-388620">
              <a:lnSpc>
                <a:spcPts val="5040"/>
              </a:lnSpc>
              <a:buFont typeface="Arial"/>
              <a:buChar char="•"/>
            </a:pPr>
            <a:r>
              <a:rPr lang="en-US" sz="3600" spc="-144">
                <a:solidFill>
                  <a:srgbClr val="36211B"/>
                </a:solidFill>
                <a:latin typeface="Fraunces Light"/>
              </a:rPr>
              <a:t>MCA mernbantu kerajaan dari segi kewangan dan menempatkan 500 ribu orang penduduk semula ke Kampung Baru.</a:t>
            </a:r>
          </a:p>
          <a:p>
            <a:pPr marL="777240" lvl="1" indent="-388620">
              <a:lnSpc>
                <a:spcPts val="5040"/>
              </a:lnSpc>
              <a:buFont typeface="Arial"/>
              <a:buChar char="•"/>
            </a:pPr>
            <a:r>
              <a:rPr lang="en-US" sz="3600" spc="-144">
                <a:solidFill>
                  <a:srgbClr val="36211B"/>
                </a:solidFill>
                <a:latin typeface="Fraunces Light"/>
              </a:rPr>
              <a:t>MCA juga menjalankan kutipan derma melalui jualan loteri kebajikan.</a:t>
            </a:r>
          </a:p>
          <a:p>
            <a:pPr marL="777240" lvl="1" indent="-388620">
              <a:lnSpc>
                <a:spcPts val="5040"/>
              </a:lnSpc>
              <a:buFont typeface="Arial"/>
              <a:buChar char="•"/>
            </a:pPr>
            <a:r>
              <a:rPr lang="en-US" sz="3600" spc="-144">
                <a:solidFill>
                  <a:srgbClr val="36211B"/>
                </a:solidFill>
                <a:latin typeface="Fraunces Light"/>
              </a:rPr>
              <a:t>MCA berjaya mengumpulkan sejumlah $2.5 juta bagi memperbaik kehidupan penduduk Cina di Kampung Baru.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028700" y="1475635"/>
            <a:ext cx="16230600" cy="738504"/>
          </a:xfrm>
          <a:prstGeom prst="rect">
            <a:avLst/>
          </a:prstGeom>
        </p:spPr>
        <p:txBody>
          <a:bodyPr lIns="0" tIns="0" rIns="0" bIns="0" rtlCol="0" anchor="t">
            <a:spAutoFit/>
          </a:bodyPr>
          <a:lstStyle/>
          <a:p>
            <a:pPr>
              <a:lnSpc>
                <a:spcPts val="6020"/>
              </a:lnSpc>
            </a:pPr>
            <a:r>
              <a:rPr lang="en-US" sz="4300" spc="-172">
                <a:solidFill>
                  <a:srgbClr val="668B61"/>
                </a:solidFill>
                <a:latin typeface="Fraunces Bold Italics"/>
              </a:rPr>
              <a:t>Mempercepatkan kemerdekaan</a:t>
            </a:r>
          </a:p>
        </p:txBody>
      </p:sp>
      <p:sp>
        <p:nvSpPr>
          <p:cNvPr id="5" name="TextBox 5"/>
          <p:cNvSpPr txBox="1"/>
          <p:nvPr/>
        </p:nvSpPr>
        <p:spPr>
          <a:xfrm>
            <a:off x="257305" y="2569845"/>
            <a:ext cx="17773390" cy="5080635"/>
          </a:xfrm>
          <a:prstGeom prst="rect">
            <a:avLst/>
          </a:prstGeom>
        </p:spPr>
        <p:txBody>
          <a:bodyPr lIns="0" tIns="0" rIns="0" bIns="0" rtlCol="0" anchor="t">
            <a:spAutoFit/>
          </a:bodyPr>
          <a:lstStyle/>
          <a:p>
            <a:pPr marL="777240" lvl="1" indent="-388620">
              <a:lnSpc>
                <a:spcPts val="5040"/>
              </a:lnSpc>
              <a:buFont typeface="Arial"/>
              <a:buChar char="•"/>
            </a:pPr>
            <a:r>
              <a:rPr lang="en-US" sz="3600" spc="-144">
                <a:solidFill>
                  <a:srgbClr val="36211B"/>
                </a:solidFill>
                <a:latin typeface="Fraunces Light"/>
              </a:rPr>
              <a:t> Darurat menjadi faktor yang mendorong British bersedia untuk mempercepat kemerdekaan Persekutuan Tanah Melayu. </a:t>
            </a:r>
          </a:p>
          <a:p>
            <a:pPr marL="777240" lvl="1" indent="-388620">
              <a:lnSpc>
                <a:spcPts val="5040"/>
              </a:lnSpc>
              <a:buFont typeface="Arial"/>
              <a:buChar char="•"/>
            </a:pPr>
            <a:r>
              <a:rPr lang="en-US" sz="3600" spc="-144">
                <a:solidFill>
                  <a:srgbClr val="36211B"/>
                </a:solidFill>
                <a:latin typeface="Fraunces Light"/>
              </a:rPr>
              <a:t>Penubuhan Jawatankuasa Hubungan Antara Kaum (CLC) meningkatkan kesedaran politik dalam kalangan pemimpin kaum</a:t>
            </a:r>
          </a:p>
          <a:p>
            <a:pPr marL="777240" lvl="1" indent="-388620">
              <a:lnSpc>
                <a:spcPts val="5040"/>
              </a:lnSpc>
              <a:buFont typeface="Arial"/>
              <a:buChar char="•"/>
            </a:pPr>
            <a:r>
              <a:rPr lang="en-US" sz="3600" spc="-144">
                <a:solidFill>
                  <a:srgbClr val="36211B"/>
                </a:solidFill>
                <a:latin typeface="Fraunces Light"/>
              </a:rPr>
              <a:t>Kemenangan Parti Perikatan dalam Pilihan Raya Umurn 1955 memberikan keyakinan kepada British bahawa Persekutuan Tanah Melayu dapat menewaskan komunis</a:t>
            </a:r>
          </a:p>
          <a:p>
            <a:pPr marL="777240" lvl="1" indent="-388620">
              <a:lnSpc>
                <a:spcPts val="5040"/>
              </a:lnSpc>
              <a:buFont typeface="Arial"/>
              <a:buChar char="•"/>
            </a:pPr>
            <a:r>
              <a:rPr lang="en-US" sz="3600" spc="-144">
                <a:solidFill>
                  <a:srgbClr val="36211B"/>
                </a:solidFill>
                <a:latin typeface="Fraunces Light"/>
              </a:rPr>
              <a:t>British memberikan kemerdekaan kepada Persekutuan Tanah Melayu menyebabkan tidak mempunyai alasan untuk meneruskan perjuangannya.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263062"/>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028700" y="904875"/>
            <a:ext cx="16230600" cy="1094740"/>
          </a:xfrm>
          <a:prstGeom prst="rect">
            <a:avLst/>
          </a:prstGeom>
        </p:spPr>
        <p:txBody>
          <a:bodyPr lIns="0" tIns="0" rIns="0" bIns="0" rtlCol="0" anchor="t">
            <a:spAutoFit/>
          </a:bodyPr>
          <a:lstStyle/>
          <a:p>
            <a:pPr algn="ctr">
              <a:lnSpc>
                <a:spcPts val="8959"/>
              </a:lnSpc>
            </a:pPr>
            <a:r>
              <a:rPr lang="en-US" sz="6399" spc="-255">
                <a:solidFill>
                  <a:srgbClr val="36211B"/>
                </a:solidFill>
                <a:latin typeface="Fraunces Italics"/>
              </a:rPr>
              <a:t>Objektif  Kajian</a:t>
            </a:r>
          </a:p>
        </p:txBody>
      </p:sp>
      <p:sp>
        <p:nvSpPr>
          <p:cNvPr id="5" name="TextBox 5"/>
          <p:cNvSpPr txBox="1"/>
          <p:nvPr/>
        </p:nvSpPr>
        <p:spPr>
          <a:xfrm>
            <a:off x="731056" y="3275076"/>
            <a:ext cx="17254834" cy="3689223"/>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Menyatakan latar belakang pengaruh komunis di negara kita </a:t>
            </a:r>
          </a:p>
          <a:p>
            <a:pPr marL="777240" lvl="1" indent="-388620" algn="just">
              <a:lnSpc>
                <a:spcPts val="4896"/>
              </a:lnSpc>
              <a:buFont typeface="Arial"/>
              <a:buChar char="•"/>
            </a:pPr>
            <a:r>
              <a:rPr lang="en-US" sz="3600" spc="-144">
                <a:solidFill>
                  <a:srgbClr val="36211B"/>
                </a:solidFill>
                <a:latin typeface="Fraunces Light"/>
              </a:rPr>
              <a:t>Menerangkan ancaman dan keganasan komunis di negara kita</a:t>
            </a:r>
          </a:p>
          <a:p>
            <a:pPr marL="777240" lvl="1" indent="-388620" algn="just">
              <a:lnSpc>
                <a:spcPts val="4896"/>
              </a:lnSpc>
              <a:buFont typeface="Arial"/>
              <a:buChar char="•"/>
            </a:pPr>
            <a:r>
              <a:rPr lang="en-US" sz="3600" spc="-144">
                <a:solidFill>
                  <a:srgbClr val="36211B"/>
                </a:solidFill>
                <a:latin typeface="Fraunces Light"/>
              </a:rPr>
              <a:t>Menjelaskan usaha-usaha menangani ancaman komunis </a:t>
            </a:r>
          </a:p>
          <a:p>
            <a:pPr marL="777240" lvl="1" indent="-388620" algn="just">
              <a:lnSpc>
                <a:spcPts val="4896"/>
              </a:lnSpc>
              <a:buFont typeface="Arial"/>
              <a:buChar char="•"/>
            </a:pPr>
            <a:r>
              <a:rPr lang="en-US" sz="3600" spc="-144">
                <a:solidFill>
                  <a:srgbClr val="36211B"/>
                </a:solidFill>
                <a:latin typeface="Fraunces Light"/>
              </a:rPr>
              <a:t>Menganalisi kesan zaman darurat terhadap negara</a:t>
            </a:r>
          </a:p>
          <a:p>
            <a:pPr marL="777240" lvl="1" indent="-388620" algn="just">
              <a:lnSpc>
                <a:spcPts val="4896"/>
              </a:lnSpc>
              <a:buFont typeface="Arial"/>
              <a:buChar char="•"/>
            </a:pPr>
            <a:r>
              <a:rPr lang="en-US" sz="3600" spc="-144">
                <a:solidFill>
                  <a:srgbClr val="36211B"/>
                </a:solidFill>
                <a:latin typeface="Fraunces Light"/>
              </a:rPr>
              <a:t>Menerangkan kepentingan sikap berhati-hati dalam menghadapi anasir yang menggugat kestabilan negara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33713" y="3168304"/>
            <a:ext cx="17220574" cy="4927473"/>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Perkembangan ekonomi terjejas kerana British terpaksa menanggung kos perbelanjaan yang tinggi dalam menangani ancaman komunis.</a:t>
            </a:r>
          </a:p>
          <a:p>
            <a:pPr marL="777240" lvl="1" indent="-388620" algn="just">
              <a:lnSpc>
                <a:spcPts val="4896"/>
              </a:lnSpc>
              <a:buFont typeface="Arial"/>
              <a:buChar char="•"/>
            </a:pPr>
            <a:r>
              <a:rPr lang="en-US" sz="3600" spc="-144">
                <a:solidFill>
                  <a:srgbClr val="36211B"/>
                </a:solidFill>
                <a:latin typeface="Fraunces Light"/>
              </a:rPr>
              <a:t>Kerajaan membelanjakan kos yang besar untuk selesaikan masalah penduduk di pinggir hutan </a:t>
            </a:r>
          </a:p>
          <a:p>
            <a:pPr marL="777240" lvl="1" indent="-388620" algn="just">
              <a:lnSpc>
                <a:spcPts val="4896"/>
              </a:lnSpc>
              <a:buFont typeface="Arial"/>
              <a:buChar char="•"/>
            </a:pPr>
            <a:r>
              <a:rPr lang="en-US" sz="3600" spc="-144">
                <a:solidFill>
                  <a:srgbClr val="36211B"/>
                </a:solidFill>
                <a:latin typeface="Fraunces Light"/>
              </a:rPr>
              <a:t>Kerajaan terpaksa membelanjakan lebih $10 juta sebulan atau $120 juta setahun untuk membanteras ancaman komunis. </a:t>
            </a:r>
          </a:p>
          <a:p>
            <a:pPr marL="777240" lvl="1" indent="-388620" algn="just">
              <a:lnSpc>
                <a:spcPts val="4896"/>
              </a:lnSpc>
              <a:buFont typeface="Arial"/>
              <a:buChar char="•"/>
            </a:pPr>
            <a:r>
              <a:rPr lang="en-US" sz="3600" spc="-144">
                <a:solidFill>
                  <a:srgbClr val="36211B"/>
                </a:solidFill>
                <a:latin typeface="Fraunces Light"/>
              </a:rPr>
              <a:t>Tahun 1950 hingga tahun 1953, perbelanjaan kerajaan dianggarkan lebih $7 juta untuk pembangunan di Kampung Baru.</a:t>
            </a:r>
          </a:p>
        </p:txBody>
      </p:sp>
      <p:sp>
        <p:nvSpPr>
          <p:cNvPr id="5" name="TextBox 5"/>
          <p:cNvSpPr txBox="1"/>
          <p:nvPr/>
        </p:nvSpPr>
        <p:spPr>
          <a:xfrm>
            <a:off x="0" y="731266"/>
            <a:ext cx="16230600" cy="870585"/>
          </a:xfrm>
          <a:prstGeom prst="rect">
            <a:avLst/>
          </a:prstGeom>
        </p:spPr>
        <p:txBody>
          <a:bodyPr lIns="0" tIns="0" rIns="0" bIns="0" rtlCol="0" anchor="t">
            <a:spAutoFit/>
          </a:bodyPr>
          <a:lstStyle/>
          <a:p>
            <a:pPr marL="1101093" lvl="1" indent="-550547">
              <a:lnSpc>
                <a:spcPts val="7140"/>
              </a:lnSpc>
              <a:buFont typeface="Arial"/>
              <a:buChar char="•"/>
            </a:pPr>
            <a:r>
              <a:rPr lang="en-US" sz="5100" spc="-204">
                <a:solidFill>
                  <a:srgbClr val="36211B"/>
                </a:solidFill>
                <a:latin typeface="Fraunces Bold Italics"/>
              </a:rPr>
              <a:t>Aspek Sosioekonomi</a:t>
            </a:r>
          </a:p>
        </p:txBody>
      </p:sp>
      <p:sp>
        <p:nvSpPr>
          <p:cNvPr id="6" name="TextBox 6"/>
          <p:cNvSpPr txBox="1"/>
          <p:nvPr/>
        </p:nvSpPr>
        <p:spPr>
          <a:xfrm>
            <a:off x="-3101587" y="1888604"/>
            <a:ext cx="16230600" cy="821054"/>
          </a:xfrm>
          <a:prstGeom prst="rect">
            <a:avLst/>
          </a:prstGeom>
        </p:spPr>
        <p:txBody>
          <a:bodyPr lIns="0" tIns="0" rIns="0" bIns="0" rtlCol="0" anchor="t">
            <a:spAutoFit/>
          </a:bodyPr>
          <a:lstStyle/>
          <a:p>
            <a:pPr algn="ctr">
              <a:lnSpc>
                <a:spcPts val="6720"/>
              </a:lnSpc>
            </a:pPr>
            <a:r>
              <a:rPr lang="en-US" sz="4800" spc="-192">
                <a:solidFill>
                  <a:srgbClr val="668B61"/>
                </a:solidFill>
                <a:latin typeface="Fraunces Bold Italics"/>
              </a:rPr>
              <a:t>Meningkatkan Kos Perbelanjaan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33713" y="2364104"/>
            <a:ext cx="17220574" cy="6165723"/>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Rakyat menghadapi penderitaan semasa zaman darurat. </a:t>
            </a:r>
          </a:p>
          <a:p>
            <a:pPr marL="777240" lvl="1" indent="-388620" algn="just">
              <a:lnSpc>
                <a:spcPts val="4896"/>
              </a:lnSpc>
              <a:buFont typeface="Arial"/>
              <a:buChar char="•"/>
            </a:pPr>
            <a:r>
              <a:rPr lang="en-US" sz="3600" spc="-144">
                <a:solidFill>
                  <a:srgbClr val="36211B"/>
                </a:solidFill>
                <a:latin typeface="Fraunces Light"/>
              </a:rPr>
              <a:t>Kawasan ladang dan lombong menjadi sasaran serangan komunis menyebabkan kegiatan ekonomi negara terjejas.</a:t>
            </a:r>
          </a:p>
          <a:p>
            <a:pPr marL="777240" lvl="1" indent="-388620" algn="just">
              <a:lnSpc>
                <a:spcPts val="4896"/>
              </a:lnSpc>
              <a:buFont typeface="Arial"/>
              <a:buChar char="•"/>
            </a:pPr>
            <a:r>
              <a:rPr lang="en-US" sz="3600" spc="-144">
                <a:solidFill>
                  <a:srgbClr val="36211B"/>
                </a:solidFill>
                <a:latin typeface="Fraunces Light"/>
              </a:rPr>
              <a:t>Harga barang makanan dan keperluan harian melambung tinggi.</a:t>
            </a:r>
          </a:p>
          <a:p>
            <a:pPr marL="777240" lvl="1" indent="-388620" algn="just">
              <a:lnSpc>
                <a:spcPts val="4896"/>
              </a:lnSpc>
              <a:buFont typeface="Arial"/>
              <a:buChar char="•"/>
            </a:pPr>
            <a:r>
              <a:rPr lang="en-US" sz="3600" spc="-144">
                <a:solidFill>
                  <a:srgbClr val="36211B"/>
                </a:solidFill>
                <a:latin typeface="Fraunces Light"/>
              </a:rPr>
              <a:t>Peladang dan pelombong mengalami kesukaran kerana mereka merupakan sasaran peras ugut komunis bagi mendapatkan wang dan bekalan makanan. </a:t>
            </a:r>
          </a:p>
          <a:p>
            <a:pPr marL="777240" lvl="1" indent="-388620" algn="just">
              <a:lnSpc>
                <a:spcPts val="4896"/>
              </a:lnSpc>
              <a:buFont typeface="Arial"/>
              <a:buChar char="•"/>
            </a:pPr>
            <a:r>
              <a:rPr lang="en-US" sz="3600" spc="-144">
                <a:solidFill>
                  <a:srgbClr val="36211B"/>
                </a:solidFill>
                <a:latin typeface="Fraunces Light"/>
              </a:rPr>
              <a:t>Penduduk menghadapi kesukaran untuk bergerak dan memperoleh bekalan keperluan</a:t>
            </a:r>
          </a:p>
          <a:p>
            <a:pPr marL="777240" lvl="1" indent="-388620" algn="just">
              <a:lnSpc>
                <a:spcPts val="4896"/>
              </a:lnSpc>
              <a:buFont typeface="Arial"/>
              <a:buChar char="•"/>
            </a:pPr>
            <a:r>
              <a:rPr lang="en-US" sz="3600" spc="-144">
                <a:solidFill>
                  <a:srgbClr val="36211B"/>
                </a:solidFill>
                <a:latin typeface="Fraunces Light"/>
              </a:rPr>
              <a:t>Pekerja lombong tidak dapat bekerja kerana perintah berkurung dikenakan kepada mereka. </a:t>
            </a:r>
          </a:p>
        </p:txBody>
      </p:sp>
      <p:sp>
        <p:nvSpPr>
          <p:cNvPr id="5" name="TextBox 5"/>
          <p:cNvSpPr txBox="1"/>
          <p:nvPr/>
        </p:nvSpPr>
        <p:spPr>
          <a:xfrm>
            <a:off x="533713" y="1285964"/>
            <a:ext cx="16230600" cy="821054"/>
          </a:xfrm>
          <a:prstGeom prst="rect">
            <a:avLst/>
          </a:prstGeom>
        </p:spPr>
        <p:txBody>
          <a:bodyPr lIns="0" tIns="0" rIns="0" bIns="0" rtlCol="0" anchor="t">
            <a:spAutoFit/>
          </a:bodyPr>
          <a:lstStyle/>
          <a:p>
            <a:pPr algn="ctr">
              <a:lnSpc>
                <a:spcPts val="6720"/>
              </a:lnSpc>
            </a:pPr>
            <a:r>
              <a:rPr lang="en-US" sz="4800" spc="-192">
                <a:solidFill>
                  <a:srgbClr val="668B61"/>
                </a:solidFill>
                <a:latin typeface="Fraunces Bold Italics"/>
              </a:rPr>
              <a:t>Menyebabkan Penderitaan dan kesengsaraan rakyat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33713" y="2555490"/>
            <a:ext cx="16996247" cy="4927473"/>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Rancangan penempatan semula Kampung Baru didominasi oleh kaum Cina dikumpulkan di kawasan petempatan yang sama</a:t>
            </a:r>
          </a:p>
          <a:p>
            <a:pPr marL="777240" lvl="1" indent="-388620" algn="just">
              <a:lnSpc>
                <a:spcPts val="4896"/>
              </a:lnSpc>
              <a:buFont typeface="Arial"/>
              <a:buChar char="•"/>
            </a:pPr>
            <a:r>
              <a:rPr lang="en-US" sz="3600" spc="-144">
                <a:solidFill>
                  <a:srgbClr val="36211B"/>
                </a:solidFill>
                <a:latin typeface="Fraunces Light"/>
              </a:rPr>
              <a:t>Petempatan baharu yang dilengkapi dengan prasarana biasanya berkembang menjadi bandar baharu</a:t>
            </a:r>
          </a:p>
          <a:p>
            <a:pPr marL="777240" lvl="1" indent="-388620" algn="just">
              <a:lnSpc>
                <a:spcPts val="4896"/>
              </a:lnSpc>
              <a:buFont typeface="Arial"/>
              <a:buChar char="•"/>
            </a:pPr>
            <a:r>
              <a:rPr lang="en-US" sz="3600" spc="-144">
                <a:solidFill>
                  <a:srgbClr val="36211B"/>
                </a:solidFill>
                <a:latin typeface="Fraunces Light"/>
              </a:rPr>
              <a:t>Kawalan pasukan keselamatan yang ketat menyebabkan hubungan dengan kaum lain terbatas</a:t>
            </a:r>
          </a:p>
          <a:p>
            <a:pPr marL="777240" lvl="1" indent="-388620" algn="just">
              <a:lnSpc>
                <a:spcPts val="4896"/>
              </a:lnSpc>
              <a:buFont typeface="Arial"/>
              <a:buChar char="•"/>
            </a:pPr>
            <a:r>
              <a:rPr lang="en-US" sz="3600" spc="-144">
                <a:solidFill>
                  <a:srgbClr val="36211B"/>
                </a:solidFill>
                <a:latin typeface="Fraunces Light"/>
              </a:rPr>
              <a:t>Kehidupan begini tidak memberikan ruang kepada penduduk Kampung Baru untuk bersosial dengan kaum lain. </a:t>
            </a:r>
          </a:p>
        </p:txBody>
      </p:sp>
      <p:sp>
        <p:nvSpPr>
          <p:cNvPr id="5" name="TextBox 5"/>
          <p:cNvSpPr txBox="1"/>
          <p:nvPr/>
        </p:nvSpPr>
        <p:spPr>
          <a:xfrm>
            <a:off x="-2226541" y="1298796"/>
            <a:ext cx="16230600" cy="821054"/>
          </a:xfrm>
          <a:prstGeom prst="rect">
            <a:avLst/>
          </a:prstGeom>
        </p:spPr>
        <p:txBody>
          <a:bodyPr lIns="0" tIns="0" rIns="0" bIns="0" rtlCol="0" anchor="t">
            <a:spAutoFit/>
          </a:bodyPr>
          <a:lstStyle/>
          <a:p>
            <a:pPr algn="ctr">
              <a:lnSpc>
                <a:spcPts val="6720"/>
              </a:lnSpc>
            </a:pPr>
            <a:r>
              <a:rPr lang="en-US" sz="4800" spc="-192">
                <a:solidFill>
                  <a:srgbClr val="668B61"/>
                </a:solidFill>
                <a:latin typeface="Fraunces Bold Italics"/>
              </a:rPr>
              <a:t>Merenggangkan Hubungan Kaum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645877" y="2277584"/>
            <a:ext cx="16996247" cy="183184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Darurat menyebabkan banyak anggota pasukan keselamatan, komunis dan orang awam terkorban. Darurat menyebabkan penderitaan dan kesengsaraan kepada penduduk Persekutuan Tanah Melayu</a:t>
            </a:r>
          </a:p>
        </p:txBody>
      </p:sp>
      <p:sp>
        <p:nvSpPr>
          <p:cNvPr id="5" name="TextBox 5"/>
          <p:cNvSpPr txBox="1"/>
          <p:nvPr/>
        </p:nvSpPr>
        <p:spPr>
          <a:xfrm>
            <a:off x="533713" y="933450"/>
            <a:ext cx="16230600" cy="821054"/>
          </a:xfrm>
          <a:prstGeom prst="rect">
            <a:avLst/>
          </a:prstGeom>
        </p:spPr>
        <p:txBody>
          <a:bodyPr lIns="0" tIns="0" rIns="0" bIns="0" rtlCol="0" anchor="t">
            <a:spAutoFit/>
          </a:bodyPr>
          <a:lstStyle/>
          <a:p>
            <a:pPr>
              <a:lnSpc>
                <a:spcPts val="6720"/>
              </a:lnSpc>
            </a:pPr>
            <a:r>
              <a:rPr lang="en-US" sz="4800" spc="-192">
                <a:solidFill>
                  <a:srgbClr val="668B61"/>
                </a:solidFill>
                <a:latin typeface="Fraunces Bold Italics"/>
              </a:rPr>
              <a:t>Jumlah Korban Zaman Darurat</a:t>
            </a:r>
          </a:p>
        </p:txBody>
      </p:sp>
      <p:sp>
        <p:nvSpPr>
          <p:cNvPr id="6" name="TextBox 6"/>
          <p:cNvSpPr txBox="1"/>
          <p:nvPr/>
        </p:nvSpPr>
        <p:spPr>
          <a:xfrm>
            <a:off x="533713" y="4584887"/>
            <a:ext cx="16230600" cy="821054"/>
          </a:xfrm>
          <a:prstGeom prst="rect">
            <a:avLst/>
          </a:prstGeom>
        </p:spPr>
        <p:txBody>
          <a:bodyPr lIns="0" tIns="0" rIns="0" bIns="0" rtlCol="0" anchor="t">
            <a:spAutoFit/>
          </a:bodyPr>
          <a:lstStyle/>
          <a:p>
            <a:pPr>
              <a:lnSpc>
                <a:spcPts val="6720"/>
              </a:lnSpc>
            </a:pPr>
            <a:r>
              <a:rPr lang="en-US" sz="4800" spc="-192">
                <a:solidFill>
                  <a:srgbClr val="668B61"/>
                </a:solidFill>
                <a:latin typeface="Fraunces Bold Italics"/>
              </a:rPr>
              <a:t>Penamatan Darurat</a:t>
            </a:r>
          </a:p>
        </p:txBody>
      </p:sp>
      <p:sp>
        <p:nvSpPr>
          <p:cNvPr id="7" name="TextBox 7"/>
          <p:cNvSpPr txBox="1"/>
          <p:nvPr/>
        </p:nvSpPr>
        <p:spPr>
          <a:xfrm>
            <a:off x="533713" y="5753100"/>
            <a:ext cx="16996247" cy="307009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Darurat telah menyebabkan banyak nyawa terkorban, kemusnahan harta benda dan membawa kesengsaraan kepada rakyat.</a:t>
            </a:r>
          </a:p>
          <a:p>
            <a:pPr marL="777240" lvl="1" indent="-388620" algn="just">
              <a:lnSpc>
                <a:spcPts val="4896"/>
              </a:lnSpc>
              <a:buFont typeface="Arial"/>
              <a:buChar char="•"/>
            </a:pPr>
            <a:r>
              <a:rPr lang="en-US" sz="3600" spc="-144">
                <a:solidFill>
                  <a:srgbClr val="36211B"/>
                </a:solidFill>
                <a:latin typeface="Fraunces Light"/>
              </a:rPr>
              <a:t>Penamatan zaman darurat di seluruh negara berkuat kuasa mulai 31 Julai 1960.</a:t>
            </a:r>
          </a:p>
          <a:p>
            <a:pPr marL="777240" lvl="1" indent="-388620" algn="just">
              <a:lnSpc>
                <a:spcPts val="4896"/>
              </a:lnSpc>
              <a:buFont typeface="Arial"/>
              <a:buChar char="•"/>
            </a:pPr>
            <a:r>
              <a:rPr lang="en-US" sz="3600" spc="-144">
                <a:solidFill>
                  <a:srgbClr val="36211B"/>
                </a:solidFill>
                <a:latin typeface="Fraunces Light"/>
              </a:rPr>
              <a:t>Pada 31 Julai 1960, zaman darurat yang berlangsung selama 12 tahun di negara kita tamat.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028700" y="904875"/>
            <a:ext cx="16230600" cy="1111250"/>
          </a:xfrm>
          <a:prstGeom prst="rect">
            <a:avLst/>
          </a:prstGeom>
        </p:spPr>
        <p:txBody>
          <a:bodyPr lIns="0" tIns="0" rIns="0" bIns="0" rtlCol="0" anchor="t">
            <a:spAutoFit/>
          </a:bodyPr>
          <a:lstStyle/>
          <a:p>
            <a:pPr algn="ctr">
              <a:lnSpc>
                <a:spcPts val="9099"/>
              </a:lnSpc>
            </a:pPr>
            <a:r>
              <a:rPr lang="en-US" sz="6499" spc="-259">
                <a:solidFill>
                  <a:srgbClr val="36211B"/>
                </a:solidFill>
                <a:latin typeface="Fraunces Light Italics"/>
              </a:rPr>
              <a:t>Rumusan </a:t>
            </a:r>
          </a:p>
        </p:txBody>
      </p:sp>
      <p:sp>
        <p:nvSpPr>
          <p:cNvPr id="5" name="TextBox 5"/>
          <p:cNvSpPr txBox="1"/>
          <p:nvPr/>
        </p:nvSpPr>
        <p:spPr>
          <a:xfrm>
            <a:off x="645877" y="2625725"/>
            <a:ext cx="16996247" cy="5546598"/>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Nilai perjuangan rakyat menuju kemerdekaan mencakupkan sejumlah nilai yang mendasar dan penting bagi perjuangan tersebut.Rasa bangga terhadap identitas dan sejarah nasional menjadi pendorong bagi semangat perjuangan untuk mencapai kemerdekaan.Meskipun perjuangan menuju kemerdekaan biasanya didorong oleh aspek nasional, kerjasama internasional dalam bentuk dukungan moral, politik, dan bahkan pasukan tentera juga memainkan peran penting dalam mencapai tujuan kemerdekaan.Kerjasama antara pelbagai masyarakat dalam mencapai matlamat bersama untuk kemerdekaan, serta kepentingan solidariti di kalangan rakyat dalam menghadapi cabaran bersama.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7179580"/>
            <a:ext cx="5588773" cy="0"/>
          </a:xfrm>
          <a:prstGeom prst="line">
            <a:avLst/>
          </a:prstGeom>
          <a:ln w="9525" cap="flat">
            <a:solidFill>
              <a:srgbClr val="36211B"/>
            </a:solidFill>
            <a:prstDash val="solid"/>
            <a:headEnd type="none" w="sm" len="sm"/>
            <a:tailEnd type="none" w="sm" len="sm"/>
          </a:ln>
        </p:spPr>
      </p:sp>
      <p:sp>
        <p:nvSpPr>
          <p:cNvPr id="3" name="TextBox 3"/>
          <p:cNvSpPr txBox="1"/>
          <p:nvPr/>
        </p:nvSpPr>
        <p:spPr>
          <a:xfrm>
            <a:off x="2870204" y="3074763"/>
            <a:ext cx="12547592" cy="3124200"/>
          </a:xfrm>
          <a:prstGeom prst="rect">
            <a:avLst/>
          </a:prstGeom>
        </p:spPr>
        <p:txBody>
          <a:bodyPr lIns="0" tIns="0" rIns="0" bIns="0" rtlCol="0" anchor="t">
            <a:spAutoFit/>
          </a:bodyPr>
          <a:lstStyle/>
          <a:p>
            <a:pPr algn="ctr">
              <a:lnSpc>
                <a:spcPts val="12000"/>
              </a:lnSpc>
            </a:pPr>
            <a:r>
              <a:rPr lang="en-US" sz="12000" spc="-480">
                <a:solidFill>
                  <a:srgbClr val="36211B"/>
                </a:solidFill>
                <a:latin typeface="Fraunces"/>
              </a:rPr>
              <a:t>SEKIAN TERIMA KASIH</a:t>
            </a:r>
          </a:p>
        </p:txBody>
      </p:sp>
      <p:sp>
        <p:nvSpPr>
          <p:cNvPr id="4" name="Freeform 4"/>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028700" y="411162"/>
            <a:ext cx="16230600" cy="1111250"/>
          </a:xfrm>
          <a:prstGeom prst="rect">
            <a:avLst/>
          </a:prstGeom>
        </p:spPr>
        <p:txBody>
          <a:bodyPr lIns="0" tIns="0" rIns="0" bIns="0" rtlCol="0" anchor="t">
            <a:spAutoFit/>
          </a:bodyPr>
          <a:lstStyle/>
          <a:p>
            <a:pPr algn="ctr">
              <a:lnSpc>
                <a:spcPts val="9099"/>
              </a:lnSpc>
            </a:pPr>
            <a:r>
              <a:rPr lang="en-US" sz="6499" spc="-259">
                <a:solidFill>
                  <a:srgbClr val="36211B"/>
                </a:solidFill>
                <a:latin typeface="Fraunces Italics"/>
              </a:rPr>
              <a:t>Pengenalan</a:t>
            </a:r>
          </a:p>
        </p:txBody>
      </p:sp>
      <p:sp>
        <p:nvSpPr>
          <p:cNvPr id="4" name="TextBox 4"/>
          <p:cNvSpPr txBox="1"/>
          <p:nvPr/>
        </p:nvSpPr>
        <p:spPr>
          <a:xfrm>
            <a:off x="272397" y="1627188"/>
            <a:ext cx="17743206" cy="7448042"/>
          </a:xfrm>
          <a:prstGeom prst="rect">
            <a:avLst/>
          </a:prstGeom>
        </p:spPr>
        <p:txBody>
          <a:bodyPr lIns="0" tIns="0" rIns="0" bIns="0" rtlCol="0" anchor="t">
            <a:spAutoFit/>
          </a:bodyPr>
          <a:lstStyle/>
          <a:p>
            <a:pPr algn="just">
              <a:lnSpc>
                <a:spcPts val="4228"/>
              </a:lnSpc>
              <a:spcBef>
                <a:spcPct val="0"/>
              </a:spcBef>
            </a:pPr>
            <a:r>
              <a:rPr lang="en-US" sz="3020" spc="-120">
                <a:solidFill>
                  <a:srgbClr val="36211B"/>
                </a:solidFill>
                <a:latin typeface="Lora"/>
              </a:rPr>
              <a:t>       Perkembangan pengaruh komunis di negara kita berlaku sebelum meletusnya Perang Dunia Kedua. Komunis melakukan pelbagai tindakan untuk melumpuhkan ekonomi  negara dan kestabilan politik.</a:t>
            </a:r>
          </a:p>
          <a:p>
            <a:pPr algn="just">
              <a:lnSpc>
                <a:spcPts val="4228"/>
              </a:lnSpc>
              <a:spcBef>
                <a:spcPct val="0"/>
              </a:spcBef>
            </a:pPr>
            <a:r>
              <a:rPr lang="en-US" sz="3020" spc="-120">
                <a:solidFill>
                  <a:srgbClr val="36211B"/>
                </a:solidFill>
                <a:latin typeface="Lora"/>
              </a:rPr>
              <a:t>       Komunis ialah ideology yang diasaskan oleh Karl Marx dan Friedrich Engles. perkataan komunis membawa maksud orang yang menganut fahaman komunis. Komunis ialah suatu fahaman politik yang menjadikan ekonomi dan barang pengguna sebagai milik negara. Penyebaran ideology komunis di negara kita bermula pada tahun 1920-an. Terdapat dua buah negara yang terlibat dalam penyebaran fahaman, iaitu China dan Indonesia.</a:t>
            </a:r>
          </a:p>
          <a:p>
            <a:pPr algn="just">
              <a:lnSpc>
                <a:spcPts val="4228"/>
              </a:lnSpc>
              <a:spcBef>
                <a:spcPct val="0"/>
              </a:spcBef>
            </a:pPr>
            <a:r>
              <a:rPr lang="en-US" sz="3020" spc="-120">
                <a:solidFill>
                  <a:srgbClr val="36211B"/>
                </a:solidFill>
                <a:latin typeface="Lora"/>
              </a:rPr>
              <a:t>      Gerakkan Komunis Antarabangsa telah menganjurkan dua persidangan di Calcutta, India, Persidangan Kongres Belia Asia berlangsung pada 19 Feb hingga  25 Feb 1948. Persidangan Parti Komunis India diadakan pada bulan Mac 1948. PKM turut menghantar wakil ke persidangan tersebut</a:t>
            </a:r>
          </a:p>
          <a:p>
            <a:pPr algn="just">
              <a:lnSpc>
                <a:spcPts val="4228"/>
              </a:lnSpc>
              <a:spcBef>
                <a:spcPct val="0"/>
              </a:spcBef>
            </a:pPr>
            <a:r>
              <a:rPr lang="en-US" sz="3020" spc="-120">
                <a:solidFill>
                  <a:srgbClr val="36211B"/>
                </a:solidFill>
                <a:latin typeface="Lora"/>
              </a:rPr>
              <a:t>     Dalam persidangan tersebut, pengikut komunis di kawasan yang dijajah digesa supaya memperhebatkan perjuangan menentang kuasa imperialis di setiap negara Asia. Jawatankuasa Esekutif Pusat PKM telah mengambil keputusan untuk melancarkan perjuangan bersenjata bagi menubuhkan Republik Komunis di Tanah Melayu. Tindakan komunis melancarkan perjuangan bersenjata serta mengancam keselamatan rakyat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29072"/>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6583" y="3029719"/>
            <a:ext cx="17254834" cy="1212723"/>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Sejak awal tahun 1920-an, fahaman komunis mula dibawa masuk ke negara kita melalui cawangan Parti Kuomintang (KMT) yang beribu pejabat di China.</a:t>
            </a:r>
          </a:p>
        </p:txBody>
      </p:sp>
      <p:sp>
        <p:nvSpPr>
          <p:cNvPr id="5" name="TextBox 5"/>
          <p:cNvSpPr txBox="1"/>
          <p:nvPr/>
        </p:nvSpPr>
        <p:spPr>
          <a:xfrm>
            <a:off x="772642" y="688622"/>
            <a:ext cx="16742717" cy="995680"/>
          </a:xfrm>
          <a:prstGeom prst="rect">
            <a:avLst/>
          </a:prstGeom>
        </p:spPr>
        <p:txBody>
          <a:bodyPr lIns="0" tIns="0" rIns="0" bIns="0" rtlCol="0" anchor="t">
            <a:spAutoFit/>
          </a:bodyPr>
          <a:lstStyle/>
          <a:p>
            <a:pPr algn="ctr">
              <a:lnSpc>
                <a:spcPts val="8120"/>
              </a:lnSpc>
            </a:pPr>
            <a:r>
              <a:rPr lang="en-US" sz="5800" spc="-232">
                <a:solidFill>
                  <a:srgbClr val="36211B"/>
                </a:solidFill>
                <a:latin typeface="Fraunces Italics"/>
              </a:rPr>
              <a:t>-Kemasukan Pengaruh British ke Negara Kita-</a:t>
            </a:r>
          </a:p>
        </p:txBody>
      </p:sp>
      <p:sp>
        <p:nvSpPr>
          <p:cNvPr id="6" name="TextBox 6"/>
          <p:cNvSpPr txBox="1"/>
          <p:nvPr/>
        </p:nvSpPr>
        <p:spPr>
          <a:xfrm>
            <a:off x="526108" y="1914659"/>
            <a:ext cx="16742717" cy="738504"/>
          </a:xfrm>
          <a:prstGeom prst="rect">
            <a:avLst/>
          </a:prstGeom>
        </p:spPr>
        <p:txBody>
          <a:bodyPr lIns="0" tIns="0" rIns="0" bIns="0" rtlCol="0" anchor="t">
            <a:spAutoFit/>
          </a:bodyPr>
          <a:lstStyle/>
          <a:p>
            <a:pPr>
              <a:lnSpc>
                <a:spcPts val="6020"/>
              </a:lnSpc>
            </a:pPr>
            <a:r>
              <a:rPr lang="en-US" sz="4300" spc="-172">
                <a:solidFill>
                  <a:srgbClr val="668B61"/>
                </a:solidFill>
                <a:latin typeface="Fraunces Bold Italics"/>
              </a:rPr>
              <a:t>Kemasukan Pengaruh Komunis dari China</a:t>
            </a:r>
          </a:p>
        </p:txBody>
      </p:sp>
      <p:sp>
        <p:nvSpPr>
          <p:cNvPr id="7" name="TextBox 7"/>
          <p:cNvSpPr txBox="1"/>
          <p:nvPr/>
        </p:nvSpPr>
        <p:spPr>
          <a:xfrm>
            <a:off x="516583" y="4417732"/>
            <a:ext cx="17254834" cy="4402201"/>
          </a:xfrm>
          <a:prstGeom prst="rect">
            <a:avLst/>
          </a:prstGeom>
        </p:spPr>
        <p:txBody>
          <a:bodyPr lIns="0" tIns="0" rIns="0" bIns="0" rtlCol="0" anchor="t">
            <a:spAutoFit/>
          </a:bodyPr>
          <a:lstStyle/>
          <a:p>
            <a:pPr marL="690881" lvl="1" indent="-345440" algn="just">
              <a:lnSpc>
                <a:spcPts val="4352"/>
              </a:lnSpc>
              <a:buFont typeface="Arial"/>
              <a:buChar char="•"/>
            </a:pPr>
            <a:r>
              <a:rPr lang="en-US" sz="3200" spc="-128">
                <a:solidFill>
                  <a:srgbClr val="36211B"/>
                </a:solidFill>
                <a:latin typeface="Fraunces Light"/>
              </a:rPr>
              <a:t>Menjelang tahun 1924, cawangan KMT ditubuhkan pada hampir setiap Negeri Melayu untuk menyebarkan pengaruh komunis.</a:t>
            </a:r>
          </a:p>
          <a:p>
            <a:pPr marL="690881" lvl="1" indent="-345440" algn="just">
              <a:lnSpc>
                <a:spcPts val="4352"/>
              </a:lnSpc>
              <a:buFont typeface="Arial"/>
              <a:buChar char="•"/>
            </a:pPr>
            <a:r>
              <a:rPr lang="en-US" sz="3200" spc="-128">
                <a:solidFill>
                  <a:srgbClr val="36211B"/>
                </a:solidFill>
                <a:latin typeface="Fraunces Light"/>
              </a:rPr>
              <a:t>Selain KMT, terdapat sebuah lagi pertubuhan, iaitu Main School yang bergerak dalam kalangan orang Hailam di bawah arahan Parti Komunis China (PKC).</a:t>
            </a:r>
          </a:p>
          <a:p>
            <a:pPr marL="690881" lvl="1" indent="-345440" algn="just">
              <a:lnSpc>
                <a:spcPts val="4352"/>
              </a:lnSpc>
              <a:buFont typeface="Arial"/>
              <a:buChar char="•"/>
            </a:pPr>
            <a:r>
              <a:rPr lang="en-US" sz="3200" spc="-128">
                <a:solidFill>
                  <a:srgbClr val="36211B"/>
                </a:solidFill>
                <a:latin typeface="Fraunces Light"/>
              </a:rPr>
              <a:t>Pada tahun 1927, perpecahan berlaku antara Parti KMT dengan PKC, The Communist International yang berpusat di Moscow mengarahkan penubuhan Parti Komunis Nanyang (PKN).</a:t>
            </a:r>
          </a:p>
          <a:p>
            <a:pPr marL="690881" lvl="1" indent="-345440" algn="just">
              <a:lnSpc>
                <a:spcPts val="4352"/>
              </a:lnSpc>
              <a:buFont typeface="Arial"/>
              <a:buChar char="•"/>
            </a:pPr>
            <a:r>
              <a:rPr lang="en-US" sz="3200" spc="-128">
                <a:solidFill>
                  <a:srgbClr val="36211B"/>
                </a:solidFill>
                <a:latin typeface="Fraunces Light"/>
              </a:rPr>
              <a:t>Namun begitu, PKN tidak berjaya mencapai matlamatnya dan ini mendorong Comintern mengarahkan penubuhan baharu, iaitu Parti Komunis Malaya (PKM).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650110"/>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130336" y="3137384"/>
            <a:ext cx="11808051" cy="6165723"/>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Tan Malaka, Alimin, Moeso, Boedisoejitro, Hasanoesi, Winanta, Soebakat dan Sutan Perpateh menyebarkan fahaman komunis di Seberang Perai, Pulau Pinang, Perak Utara dan Kedah.</a:t>
            </a:r>
          </a:p>
          <a:p>
            <a:pPr marL="777240" lvl="1" indent="-388620" algn="just">
              <a:lnSpc>
                <a:spcPts val="4896"/>
              </a:lnSpc>
              <a:buFont typeface="Arial"/>
              <a:buChar char="•"/>
            </a:pPr>
            <a:r>
              <a:rPr lang="en-US" sz="3600" spc="-144">
                <a:solidFill>
                  <a:srgbClr val="36211B"/>
                </a:solidFill>
                <a:latin typeface="Fraunces Light"/>
              </a:rPr>
              <a:t>Kegagalan  Partai Komunis Indonesia (PKI) menguasai Pulau Jawa (1926) menyebabkan PKI berusaha untuk membuka cawangan di Tanah Melayu.</a:t>
            </a:r>
          </a:p>
          <a:p>
            <a:pPr marL="777240" lvl="1" indent="-388620" algn="just">
              <a:lnSpc>
                <a:spcPts val="4896"/>
              </a:lnSpc>
              <a:buFont typeface="Arial"/>
              <a:buChar char="•"/>
            </a:pPr>
            <a:r>
              <a:rPr lang="en-US" sz="3600" spc="-144">
                <a:solidFill>
                  <a:srgbClr val="36211B"/>
                </a:solidFill>
                <a:latin typeface="Fraunces Light"/>
              </a:rPr>
              <a:t>Namun begitu, usaha mereka tidak mendapat sambutan daripada orang Melayu kerana komunis menggunakan kekerasan untuk mecapai matlamat mereka. </a:t>
            </a:r>
          </a:p>
        </p:txBody>
      </p:sp>
      <p:grpSp>
        <p:nvGrpSpPr>
          <p:cNvPr id="5" name="Group 5"/>
          <p:cNvGrpSpPr/>
          <p:nvPr/>
        </p:nvGrpSpPr>
        <p:grpSpPr>
          <a:xfrm>
            <a:off x="12475887" y="2842768"/>
            <a:ext cx="5246370" cy="6415532"/>
            <a:chOff x="0" y="0"/>
            <a:chExt cx="812800" cy="993934"/>
          </a:xfrm>
        </p:grpSpPr>
        <p:sp>
          <p:nvSpPr>
            <p:cNvPr id="6" name="Freeform 6"/>
            <p:cNvSpPr/>
            <p:nvPr/>
          </p:nvSpPr>
          <p:spPr>
            <a:xfrm>
              <a:off x="0" y="0"/>
              <a:ext cx="812800" cy="993934"/>
            </a:xfrm>
            <a:custGeom>
              <a:avLst/>
              <a:gdLst/>
              <a:ahLst/>
              <a:cxnLst/>
              <a:rect l="l" t="t" r="r" b="b"/>
              <a:pathLst>
                <a:path w="812800" h="993934">
                  <a:moveTo>
                    <a:pt x="33940" y="0"/>
                  </a:moveTo>
                  <a:lnTo>
                    <a:pt x="778860" y="0"/>
                  </a:lnTo>
                  <a:cubicBezTo>
                    <a:pt x="797604" y="0"/>
                    <a:pt x="812800" y="15196"/>
                    <a:pt x="812800" y="33940"/>
                  </a:cubicBezTo>
                  <a:lnTo>
                    <a:pt x="812800" y="959993"/>
                  </a:lnTo>
                  <a:cubicBezTo>
                    <a:pt x="812800" y="968995"/>
                    <a:pt x="809224" y="977628"/>
                    <a:pt x="802859" y="983993"/>
                  </a:cubicBezTo>
                  <a:cubicBezTo>
                    <a:pt x="796494" y="990358"/>
                    <a:pt x="787861" y="993934"/>
                    <a:pt x="778860" y="993934"/>
                  </a:cubicBezTo>
                  <a:lnTo>
                    <a:pt x="33940" y="993934"/>
                  </a:lnTo>
                  <a:cubicBezTo>
                    <a:pt x="15196" y="993934"/>
                    <a:pt x="0" y="978738"/>
                    <a:pt x="0" y="959993"/>
                  </a:cubicBezTo>
                  <a:lnTo>
                    <a:pt x="0" y="33940"/>
                  </a:lnTo>
                  <a:cubicBezTo>
                    <a:pt x="0" y="15196"/>
                    <a:pt x="15196" y="0"/>
                    <a:pt x="33940" y="0"/>
                  </a:cubicBezTo>
                  <a:close/>
                </a:path>
              </a:pathLst>
            </a:custGeom>
            <a:blipFill>
              <a:blip r:embed="rId3"/>
              <a:stretch>
                <a:fillRect l="-5153" r="-5153"/>
              </a:stretch>
            </a:blipFill>
          </p:spPr>
        </p:sp>
      </p:grpSp>
      <p:sp>
        <p:nvSpPr>
          <p:cNvPr id="7" name="TextBox 7"/>
          <p:cNvSpPr txBox="1"/>
          <p:nvPr/>
        </p:nvSpPr>
        <p:spPr>
          <a:xfrm>
            <a:off x="467423" y="1630045"/>
            <a:ext cx="17254834" cy="1212723"/>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Pada tahun 1920, fahaman komunis cuba dibawa masuk oleh beberapa orang pemimpin komunis dari Indonesia seperti :</a:t>
            </a:r>
          </a:p>
        </p:txBody>
      </p:sp>
      <p:sp>
        <p:nvSpPr>
          <p:cNvPr id="8" name="TextBox 8"/>
          <p:cNvSpPr txBox="1"/>
          <p:nvPr/>
        </p:nvSpPr>
        <p:spPr>
          <a:xfrm>
            <a:off x="467423" y="617855"/>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Kemasukan Pengaruh Komunis dari Indonesia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516583" y="952500"/>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Penubuhan Parti Komunis Malaya</a:t>
            </a:r>
          </a:p>
        </p:txBody>
      </p:sp>
      <p:sp>
        <p:nvSpPr>
          <p:cNvPr id="4" name="TextBox 4"/>
          <p:cNvSpPr txBox="1"/>
          <p:nvPr/>
        </p:nvSpPr>
        <p:spPr>
          <a:xfrm>
            <a:off x="516583" y="2073402"/>
            <a:ext cx="17254834" cy="307009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30 April 1930 Parti Komunis Malaya (PKM) ditubuhkan di Kuala Pilah, Negeri Sembilan.</a:t>
            </a:r>
          </a:p>
          <a:p>
            <a:pPr marL="777240" lvl="1" indent="-388620" algn="just">
              <a:lnSpc>
                <a:spcPts val="4896"/>
              </a:lnSpc>
              <a:buFont typeface="Arial"/>
              <a:buChar char="•"/>
            </a:pPr>
            <a:r>
              <a:rPr lang="en-US" sz="3600" spc="-144">
                <a:solidFill>
                  <a:srgbClr val="36211B"/>
                </a:solidFill>
                <a:latin typeface="Fraunces Light"/>
              </a:rPr>
              <a:t>PKM bergerak melalui kesatuan sekerja, pertubuhan, penerbitan akhbar dan sekolah Cina. </a:t>
            </a:r>
          </a:p>
          <a:p>
            <a:pPr marL="777240" lvl="1" indent="-388620" algn="just">
              <a:lnSpc>
                <a:spcPts val="4896"/>
              </a:lnSpc>
              <a:buFont typeface="Arial"/>
              <a:buChar char="•"/>
            </a:pPr>
            <a:r>
              <a:rPr lang="en-US" sz="3600" spc="-144">
                <a:solidFill>
                  <a:srgbClr val="36211B"/>
                </a:solidFill>
                <a:latin typeface="Fraunces Light"/>
              </a:rPr>
              <a:t>PKM menyusup ke dalam Kesatuan Sekerja untuk mengukuhkan pengaruh komunis</a:t>
            </a:r>
          </a:p>
        </p:txBody>
      </p:sp>
      <p:sp>
        <p:nvSpPr>
          <p:cNvPr id="5" name="TextBox 5"/>
          <p:cNvSpPr txBox="1"/>
          <p:nvPr/>
        </p:nvSpPr>
        <p:spPr>
          <a:xfrm>
            <a:off x="516583" y="5495925"/>
            <a:ext cx="16230600" cy="629919"/>
          </a:xfrm>
          <a:prstGeom prst="rect">
            <a:avLst/>
          </a:prstGeom>
        </p:spPr>
        <p:txBody>
          <a:bodyPr lIns="0" tIns="0" rIns="0" bIns="0" rtlCol="0" anchor="t">
            <a:spAutoFit/>
          </a:bodyPr>
          <a:lstStyle/>
          <a:p>
            <a:pPr>
              <a:lnSpc>
                <a:spcPts val="5180"/>
              </a:lnSpc>
            </a:pPr>
            <a:r>
              <a:rPr lang="en-US" sz="3700" spc="-148">
                <a:solidFill>
                  <a:srgbClr val="668B61"/>
                </a:solidFill>
                <a:latin typeface="Fraunces Bold"/>
              </a:rPr>
              <a:t>PKM Pada Zaman Pendudukan Jepun ( 1941-1945)</a:t>
            </a:r>
          </a:p>
        </p:txBody>
      </p:sp>
      <p:sp>
        <p:nvSpPr>
          <p:cNvPr id="6" name="TextBox 6"/>
          <p:cNvSpPr txBox="1"/>
          <p:nvPr/>
        </p:nvSpPr>
        <p:spPr>
          <a:xfrm>
            <a:off x="516583" y="6537324"/>
            <a:ext cx="17254834" cy="307009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Menjalinkan kerjasama dengan British dalam usaha memerangi Jepun</a:t>
            </a:r>
          </a:p>
          <a:p>
            <a:pPr marL="777240" lvl="1" indent="-388620" algn="just">
              <a:lnSpc>
                <a:spcPts val="4896"/>
              </a:lnSpc>
              <a:buFont typeface="Arial"/>
              <a:buChar char="•"/>
            </a:pPr>
            <a:r>
              <a:rPr lang="en-US" sz="3600" spc="-144">
                <a:solidFill>
                  <a:srgbClr val="36211B"/>
                </a:solidFill>
                <a:latin typeface="Fraunces Light"/>
              </a:rPr>
              <a:t>Membentuk Malayan People's Anti-Japanese Army (MPAJA) atau Bintang Tiga pada tahun 1942. </a:t>
            </a:r>
          </a:p>
          <a:p>
            <a:pPr marL="777240" lvl="1" indent="-388620" algn="just">
              <a:lnSpc>
                <a:spcPts val="4896"/>
              </a:lnSpc>
              <a:buFont typeface="Arial"/>
              <a:buChar char="•"/>
            </a:pPr>
            <a:r>
              <a:rPr lang="en-US" sz="3600" spc="-144">
                <a:solidFill>
                  <a:srgbClr val="36211B"/>
                </a:solidFill>
                <a:latin typeface="Fraunces Light"/>
              </a:rPr>
              <a:t>Menerima bantuan senjata, latihan, kewangan, bekalan logistik dan perubatan daripada pihak British.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516583" y="979927"/>
            <a:ext cx="16230600" cy="646429"/>
          </a:xfrm>
          <a:prstGeom prst="rect">
            <a:avLst/>
          </a:prstGeom>
        </p:spPr>
        <p:txBody>
          <a:bodyPr lIns="0" tIns="0" rIns="0" bIns="0" rtlCol="0" anchor="t">
            <a:spAutoFit/>
          </a:bodyPr>
          <a:lstStyle/>
          <a:p>
            <a:pPr>
              <a:lnSpc>
                <a:spcPts val="5320"/>
              </a:lnSpc>
            </a:pPr>
            <a:r>
              <a:rPr lang="en-US" sz="3800" spc="-152">
                <a:solidFill>
                  <a:srgbClr val="668B61"/>
                </a:solidFill>
                <a:latin typeface="Fraunces Bold"/>
              </a:rPr>
              <a:t>Selepas Jepun menyerah kalah</a:t>
            </a:r>
          </a:p>
        </p:txBody>
      </p:sp>
      <p:sp>
        <p:nvSpPr>
          <p:cNvPr id="4" name="TextBox 4"/>
          <p:cNvSpPr txBox="1"/>
          <p:nvPr/>
        </p:nvSpPr>
        <p:spPr>
          <a:xfrm>
            <a:off x="516583" y="3750123"/>
            <a:ext cx="17254834" cy="554659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Bintang Tiga PKM melalui MPAJA keluar dari hutan dan melakukan kekejaman dan pembunuhan terhadap orang Melayu, Cina dan India yang pernah bersubahat dengan Jepun</a:t>
            </a:r>
          </a:p>
          <a:p>
            <a:pPr marL="777240" lvl="1" indent="-388620" algn="just">
              <a:lnSpc>
                <a:spcPts val="4896"/>
              </a:lnSpc>
              <a:buFont typeface="Arial"/>
              <a:buChar char="•"/>
            </a:pPr>
            <a:r>
              <a:rPr lang="en-US" sz="3600" spc="-144">
                <a:solidFill>
                  <a:srgbClr val="36211B"/>
                </a:solidFill>
                <a:latin typeface="Fraunces Light"/>
              </a:rPr>
              <a:t>BMA mengambil alih pentadbiran di Tanah Melayu, MPAJA dibubarkan pada 1 Disember 1945. PKM mempengaruhi pertubuhan tertentu dengan ideologi komunis</a:t>
            </a:r>
          </a:p>
          <a:p>
            <a:pPr marL="777240" lvl="1" indent="-388620" algn="just">
              <a:lnSpc>
                <a:spcPts val="4896"/>
              </a:lnSpc>
              <a:buFont typeface="Arial"/>
              <a:buChar char="•"/>
            </a:pPr>
            <a:r>
              <a:rPr lang="en-US" sz="3600" spc="-144">
                <a:solidFill>
                  <a:srgbClr val="36211B"/>
                </a:solidFill>
                <a:latin typeface="Fraunces Light"/>
              </a:rPr>
              <a:t>PKM menyusup dalam kesatuan sekerja (Pan-Malayan Federation of Trade Unions (PMFTU). </a:t>
            </a:r>
          </a:p>
          <a:p>
            <a:pPr marL="777240" lvl="1" indent="-388620" algn="just">
              <a:lnSpc>
                <a:spcPts val="4896"/>
              </a:lnSpc>
              <a:buFont typeface="Arial"/>
              <a:buChar char="•"/>
            </a:pPr>
            <a:r>
              <a:rPr lang="en-US" sz="3600" spc="-144">
                <a:solidFill>
                  <a:srgbClr val="36211B"/>
                </a:solidFill>
                <a:latin typeface="Fraunces Light"/>
              </a:rPr>
              <a:t>British bertindak mengharamkan PKM dan meluluskan Trade Union Ordinance No. 9 of 1948 bagi menyekat pengaruh komunis dalam kesatuan sekerja.</a:t>
            </a:r>
          </a:p>
        </p:txBody>
      </p:sp>
      <p:sp>
        <p:nvSpPr>
          <p:cNvPr id="5" name="TextBox 5"/>
          <p:cNvSpPr txBox="1"/>
          <p:nvPr/>
        </p:nvSpPr>
        <p:spPr>
          <a:xfrm>
            <a:off x="516583" y="2081878"/>
            <a:ext cx="17254834" cy="1212723"/>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Berlaku kekosongan politik di Tanah Melayu kerana kelewatan British kembali ke Tanah Melayu. Keadaan ini memberikan ruang kepada PKM untuk meluaskan pengaruhnya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2839231" y="435928"/>
            <a:ext cx="11581358" cy="1061720"/>
          </a:xfrm>
          <a:prstGeom prst="rect">
            <a:avLst/>
          </a:prstGeom>
        </p:spPr>
        <p:txBody>
          <a:bodyPr lIns="0" tIns="0" rIns="0" bIns="0" rtlCol="0" anchor="t">
            <a:spAutoFit/>
          </a:bodyPr>
          <a:lstStyle/>
          <a:p>
            <a:pPr algn="ctr">
              <a:lnSpc>
                <a:spcPts val="8680"/>
              </a:lnSpc>
            </a:pPr>
            <a:r>
              <a:rPr lang="en-US" sz="6200" spc="-248">
                <a:solidFill>
                  <a:srgbClr val="36211B"/>
                </a:solidFill>
                <a:latin typeface="Fraunces Italics"/>
              </a:rPr>
              <a:t>-Ancaman Komunis di Negara Kita-</a:t>
            </a:r>
          </a:p>
        </p:txBody>
      </p:sp>
      <p:sp>
        <p:nvSpPr>
          <p:cNvPr id="5" name="TextBox 5"/>
          <p:cNvSpPr txBox="1"/>
          <p:nvPr/>
        </p:nvSpPr>
        <p:spPr>
          <a:xfrm>
            <a:off x="514610" y="2871184"/>
            <a:ext cx="11423777" cy="6784848"/>
          </a:xfrm>
          <a:prstGeom prst="rect">
            <a:avLst/>
          </a:prstGeom>
        </p:spPr>
        <p:txBody>
          <a:bodyPr lIns="0" tIns="0" rIns="0" bIns="0" rtlCol="0" anchor="t">
            <a:spAutoFit/>
          </a:bodyPr>
          <a:lstStyle/>
          <a:p>
            <a:pPr marL="777240" lvl="1" indent="-388620" algn="just">
              <a:lnSpc>
                <a:spcPts val="4896"/>
              </a:lnSpc>
              <a:buFont typeface="Arial"/>
              <a:buChar char="•"/>
            </a:pPr>
            <a:r>
              <a:rPr lang="en-US" sz="3600" spc="-144">
                <a:solidFill>
                  <a:srgbClr val="36211B"/>
                </a:solidFill>
                <a:latin typeface="Fraunces Light"/>
              </a:rPr>
              <a:t>Pada 16 Jun 1948, komunis membunuh tiga orang pengurus ladang Eropah di Sungai Siput, Perak. </a:t>
            </a:r>
          </a:p>
          <a:p>
            <a:pPr marL="777240" lvl="1" indent="-388620" algn="just">
              <a:lnSpc>
                <a:spcPts val="4896"/>
              </a:lnSpc>
              <a:buFont typeface="Arial"/>
              <a:buChar char="•"/>
            </a:pPr>
            <a:r>
              <a:rPr lang="en-US" sz="3600" spc="-144">
                <a:solidFill>
                  <a:srgbClr val="36211B"/>
                </a:solidFill>
                <a:latin typeface="Fraunces Light"/>
              </a:rPr>
              <a:t>Komunis membunuh Arthur Walker, pengurus Ladang Ephil, John Allison, pengurus Ladang Phin Soon dan pembantunya Ian Cristian. </a:t>
            </a:r>
          </a:p>
          <a:p>
            <a:pPr marL="777240" lvl="1" indent="-388620" algn="just">
              <a:lnSpc>
                <a:spcPts val="4896"/>
              </a:lnSpc>
              <a:buFont typeface="Arial"/>
              <a:buChar char="•"/>
            </a:pPr>
            <a:r>
              <a:rPr lang="en-US" sz="3600" spc="-144">
                <a:solidFill>
                  <a:srgbClr val="36211B"/>
                </a:solidFill>
                <a:latin typeface="Fraunces Light"/>
              </a:rPr>
              <a:t>Sir Edward Gent, Pesuruhjaya Tinggi British di Tanah Melayu mengisytiharkan darurat.</a:t>
            </a:r>
          </a:p>
          <a:p>
            <a:pPr marL="777240" lvl="1" indent="-388620" algn="just">
              <a:lnSpc>
                <a:spcPts val="4896"/>
              </a:lnSpc>
              <a:buFont typeface="Arial"/>
              <a:buChar char="•"/>
            </a:pPr>
            <a:r>
              <a:rPr lang="en-US" sz="3600" spc="-144">
                <a:solidFill>
                  <a:srgbClr val="36211B"/>
                </a:solidFill>
                <a:latin typeface="Fraunces Light"/>
              </a:rPr>
              <a:t>Undang-Undang Darurat dilaksanakan di kawasan tertentu di negeri Perak seperti di Ipoh dan Sungai Siput serta di Johor yang merangkumi daerah Muar, Kluang, Kulai dan Pletong</a:t>
            </a:r>
          </a:p>
        </p:txBody>
      </p:sp>
      <p:sp>
        <p:nvSpPr>
          <p:cNvPr id="6" name="TextBox 6"/>
          <p:cNvSpPr txBox="1"/>
          <p:nvPr/>
        </p:nvSpPr>
        <p:spPr>
          <a:xfrm>
            <a:off x="514610" y="1805639"/>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Penisytirahan Darurat</a:t>
            </a:r>
          </a:p>
        </p:txBody>
      </p:sp>
      <p:grpSp>
        <p:nvGrpSpPr>
          <p:cNvPr id="7" name="Group 7"/>
          <p:cNvGrpSpPr/>
          <p:nvPr/>
        </p:nvGrpSpPr>
        <p:grpSpPr>
          <a:xfrm>
            <a:off x="12365922" y="2918809"/>
            <a:ext cx="5246370" cy="6270085"/>
            <a:chOff x="0" y="0"/>
            <a:chExt cx="812800" cy="971400"/>
          </a:xfrm>
        </p:grpSpPr>
        <p:sp>
          <p:nvSpPr>
            <p:cNvPr id="8" name="Freeform 8"/>
            <p:cNvSpPr/>
            <p:nvPr/>
          </p:nvSpPr>
          <p:spPr>
            <a:xfrm>
              <a:off x="0" y="0"/>
              <a:ext cx="812800" cy="971400"/>
            </a:xfrm>
            <a:custGeom>
              <a:avLst/>
              <a:gdLst/>
              <a:ahLst/>
              <a:cxnLst/>
              <a:rect l="l" t="t" r="r" b="b"/>
              <a:pathLst>
                <a:path w="812800" h="971400">
                  <a:moveTo>
                    <a:pt x="33940" y="0"/>
                  </a:moveTo>
                  <a:lnTo>
                    <a:pt x="778860" y="0"/>
                  </a:lnTo>
                  <a:cubicBezTo>
                    <a:pt x="797604" y="0"/>
                    <a:pt x="812800" y="15196"/>
                    <a:pt x="812800" y="33940"/>
                  </a:cubicBezTo>
                  <a:lnTo>
                    <a:pt x="812800" y="937460"/>
                  </a:lnTo>
                  <a:cubicBezTo>
                    <a:pt x="812800" y="946461"/>
                    <a:pt x="809224" y="955094"/>
                    <a:pt x="802859" y="961459"/>
                  </a:cubicBezTo>
                  <a:cubicBezTo>
                    <a:pt x="796494" y="967824"/>
                    <a:pt x="787861" y="971400"/>
                    <a:pt x="778860" y="971400"/>
                  </a:cubicBezTo>
                  <a:lnTo>
                    <a:pt x="33940" y="971400"/>
                  </a:lnTo>
                  <a:cubicBezTo>
                    <a:pt x="15196" y="971400"/>
                    <a:pt x="0" y="956205"/>
                    <a:pt x="0" y="937460"/>
                  </a:cubicBezTo>
                  <a:lnTo>
                    <a:pt x="0" y="33940"/>
                  </a:lnTo>
                  <a:cubicBezTo>
                    <a:pt x="0" y="15196"/>
                    <a:pt x="15196" y="0"/>
                    <a:pt x="33940" y="0"/>
                  </a:cubicBezTo>
                  <a:close/>
                </a:path>
              </a:pathLst>
            </a:custGeom>
            <a:blipFill>
              <a:blip r:embed="rId3"/>
              <a:stretch>
                <a:fillRect l="-878" r="-878"/>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AutoShape 2"/>
          <p:cNvSpPr/>
          <p:nvPr/>
        </p:nvSpPr>
        <p:spPr>
          <a:xfrm>
            <a:off x="6349614" y="9714618"/>
            <a:ext cx="5588773" cy="0"/>
          </a:xfrm>
          <a:prstGeom prst="line">
            <a:avLst/>
          </a:prstGeom>
          <a:ln w="9525" cap="flat">
            <a:solidFill>
              <a:srgbClr val="36211B"/>
            </a:solidFill>
            <a:prstDash val="solid"/>
            <a:headEnd type="none" w="sm" len="sm"/>
            <a:tailEnd type="none" w="sm" len="sm"/>
          </a:ln>
        </p:spPr>
      </p:sp>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4" name="TextBox 4"/>
          <p:cNvSpPr txBox="1"/>
          <p:nvPr/>
        </p:nvSpPr>
        <p:spPr>
          <a:xfrm>
            <a:off x="514610" y="2119779"/>
            <a:ext cx="17258780" cy="1212723"/>
          </a:xfrm>
          <a:prstGeom prst="rect">
            <a:avLst/>
          </a:prstGeom>
        </p:spPr>
        <p:txBody>
          <a:bodyPr lIns="0" tIns="0" rIns="0" bIns="0" rtlCol="0" anchor="t">
            <a:spAutoFit/>
          </a:bodyPr>
          <a:lstStyle/>
          <a:p>
            <a:pPr algn="just">
              <a:lnSpc>
                <a:spcPts val="4896"/>
              </a:lnSpc>
            </a:pPr>
            <a:r>
              <a:rPr lang="en-US" sz="3600" spc="-144">
                <a:solidFill>
                  <a:srgbClr val="36211B"/>
                </a:solidFill>
                <a:latin typeface="Fraunces Light"/>
              </a:rPr>
              <a:t>Melumpuhkan ekonomi dengan mencetuskan huru-hara di seluruh negara supaya penduduk hilang keyakinan terhadap British.</a:t>
            </a:r>
          </a:p>
        </p:txBody>
      </p:sp>
      <p:sp>
        <p:nvSpPr>
          <p:cNvPr id="5" name="TextBox 5"/>
          <p:cNvSpPr txBox="1"/>
          <p:nvPr/>
        </p:nvSpPr>
        <p:spPr>
          <a:xfrm>
            <a:off x="514610" y="952500"/>
            <a:ext cx="16230600" cy="745489"/>
          </a:xfrm>
          <a:prstGeom prst="rect">
            <a:avLst/>
          </a:prstGeom>
        </p:spPr>
        <p:txBody>
          <a:bodyPr lIns="0" tIns="0" rIns="0" bIns="0" rtlCol="0" anchor="t">
            <a:spAutoFit/>
          </a:bodyPr>
          <a:lstStyle/>
          <a:p>
            <a:pPr>
              <a:lnSpc>
                <a:spcPts val="6160"/>
              </a:lnSpc>
            </a:pPr>
            <a:r>
              <a:rPr lang="en-US" sz="4400" spc="-176">
                <a:solidFill>
                  <a:srgbClr val="668B61"/>
                </a:solidFill>
                <a:latin typeface="Fraunces Bold Italics"/>
              </a:rPr>
              <a:t>Tindakan Komunis</a:t>
            </a:r>
          </a:p>
        </p:txBody>
      </p:sp>
      <p:sp>
        <p:nvSpPr>
          <p:cNvPr id="6" name="TextBox 6"/>
          <p:cNvSpPr txBox="1"/>
          <p:nvPr/>
        </p:nvSpPr>
        <p:spPr>
          <a:xfrm>
            <a:off x="514610" y="3711702"/>
            <a:ext cx="16975215" cy="5546598"/>
          </a:xfrm>
          <a:prstGeom prst="rect">
            <a:avLst/>
          </a:prstGeom>
        </p:spPr>
        <p:txBody>
          <a:bodyPr lIns="0" tIns="0" rIns="0" bIns="0" rtlCol="0" anchor="t">
            <a:spAutoFit/>
          </a:bodyPr>
          <a:lstStyle/>
          <a:p>
            <a:pPr marL="777240" lvl="1" indent="-388620">
              <a:lnSpc>
                <a:spcPts val="4896"/>
              </a:lnSpc>
              <a:buFont typeface="Arial"/>
              <a:buChar char="•"/>
            </a:pPr>
            <a:r>
              <a:rPr lang="en-US" sz="3600" spc="-144">
                <a:solidFill>
                  <a:srgbClr val="36211B"/>
                </a:solidFill>
                <a:latin typeface="Fraunces Light"/>
              </a:rPr>
              <a:t>Komunis Melumpuhkan Ekonomi: Menyasarkan lombong bijih timah dan ladang getah.</a:t>
            </a:r>
          </a:p>
          <a:p>
            <a:pPr marL="777240" lvl="1" indent="-388620">
              <a:lnSpc>
                <a:spcPts val="4896"/>
              </a:lnSpc>
              <a:buFont typeface="Arial"/>
              <a:buChar char="•"/>
            </a:pPr>
            <a:r>
              <a:rPr lang="en-US" sz="3600" spc="-144">
                <a:solidFill>
                  <a:srgbClr val="36211B"/>
                </a:solidFill>
                <a:latin typeface="Fraunces Light"/>
              </a:rPr>
              <a:t>Komunis Merosakkan Infrastruktur: Merosakkan Infrastruktur dan melakukan pelbagai kegiatan sabotaj terhadap kemudahan asas, khususnya sistem pengangkutan dan perhubungan.</a:t>
            </a:r>
          </a:p>
          <a:p>
            <a:pPr marL="777240" lvl="1" indent="-388620">
              <a:lnSpc>
                <a:spcPts val="4896"/>
              </a:lnSpc>
              <a:buFont typeface="Arial"/>
              <a:buChar char="•"/>
            </a:pPr>
            <a:r>
              <a:rPr lang="en-US" sz="3600" spc="-144">
                <a:solidFill>
                  <a:srgbClr val="36211B"/>
                </a:solidFill>
                <a:latin typeface="Fraunces Light"/>
              </a:rPr>
              <a:t>Komunis Mengecam Keselamatan Rakyat: Menyebabakan kesengsaraan dan penderitaan kepada rakyat.</a:t>
            </a:r>
          </a:p>
          <a:p>
            <a:pPr marL="777240" lvl="1" indent="-388620">
              <a:lnSpc>
                <a:spcPts val="4896"/>
              </a:lnSpc>
              <a:buFont typeface="Arial"/>
              <a:buChar char="•"/>
            </a:pPr>
            <a:r>
              <a:rPr lang="en-US" sz="3600" spc="-144">
                <a:solidFill>
                  <a:srgbClr val="36211B"/>
                </a:solidFill>
                <a:latin typeface="Fraunces Light"/>
              </a:rPr>
              <a:t>Komunis Mengecam Pasukan Keselatan: Mengancam pasukan keselamatan dengan menyerang balai polis dan membunuh pegawai tinggi kerajaa British.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1892</Words>
  <Application>Microsoft Office PowerPoint</Application>
  <PresentationFormat>Custom</PresentationFormat>
  <Paragraphs>141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Fraunces Italics</vt:lpstr>
      <vt:lpstr>Fraunces</vt:lpstr>
      <vt:lpstr>Lora</vt:lpstr>
      <vt:lpstr>Fraunces Light</vt:lpstr>
      <vt:lpstr>Calibri</vt:lpstr>
      <vt:lpstr>Fraunces Light Italics</vt:lpstr>
      <vt:lpstr>Fraunces Bold Italics</vt:lpstr>
      <vt:lpstr>Fraunces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 SEJARAH 2024 (SEMESTA 2)</dc:title>
  <cp:lastModifiedBy>SHARIZAT HUSSIN</cp:lastModifiedBy>
  <cp:revision>2</cp:revision>
  <dcterms:created xsi:type="dcterms:W3CDTF">2006-08-16T00:00:00Z</dcterms:created>
  <dcterms:modified xsi:type="dcterms:W3CDTF">2024-03-13T05:06:09Z</dcterms:modified>
  <dc:identifier>DAF-1DNXjko</dc:identifier>
</cp:coreProperties>
</file>