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607" r:id="rId2"/>
    <p:sldId id="865" r:id="rId3"/>
    <p:sldId id="948" r:id="rId4"/>
    <p:sldId id="949" r:id="rId5"/>
    <p:sldId id="950" r:id="rId6"/>
    <p:sldId id="951" r:id="rId7"/>
    <p:sldId id="952" r:id="rId8"/>
    <p:sldId id="953" r:id="rId9"/>
    <p:sldId id="954" r:id="rId10"/>
    <p:sldId id="955" r:id="rId11"/>
    <p:sldId id="956" r:id="rId12"/>
    <p:sldId id="957" r:id="rId13"/>
    <p:sldId id="958" r:id="rId14"/>
    <p:sldId id="959" r:id="rId15"/>
    <p:sldId id="947" r:id="rId16"/>
  </p:sldIdLst>
  <p:sldSz cx="9144000" cy="5143500" type="screen16x9"/>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4477" autoAdjust="0"/>
  </p:normalViewPr>
  <p:slideViewPr>
    <p:cSldViewPr>
      <p:cViewPr varScale="1">
        <p:scale>
          <a:sx n="70" d="100"/>
          <a:sy n="70" d="100"/>
        </p:scale>
        <p:origin x="-1640" y="-104"/>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t>21/9/15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t>‹#›</a:t>
            </a:fld>
            <a:endParaRPr lang="zh-CN" altLang="en-US"/>
          </a:p>
        </p:txBody>
      </p:sp>
    </p:spTree>
    <p:extLst>
      <p:ext uri="{BB962C8B-B14F-4D97-AF65-F5344CB8AC3E}">
        <p14:creationId xmlns:p14="http://schemas.microsoft.com/office/powerpoint/2010/main" val="2386641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13</a:t>
            </a:fld>
            <a:endParaRPr lang="zh-CN" altLang="en-US">
              <a:solidFill>
                <a:prstClr val="black"/>
              </a:solidFill>
            </a:endParaRPr>
          </a:p>
        </p:txBody>
      </p:sp>
    </p:spTree>
    <p:extLst>
      <p:ext uri="{BB962C8B-B14F-4D97-AF65-F5344CB8AC3E}">
        <p14:creationId xmlns:p14="http://schemas.microsoft.com/office/powerpoint/2010/main" val="837363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3892D59D-3710-47FC-95F4-91A0300A3322}" type="slidenum">
              <a:rPr lang="zh-CN" altLang="en-US" sz="1200">
                <a:latin typeface="Times New Roman" panose="02020603050405020304" pitchFamily="18" charset="0"/>
                <a:ea typeface="微软雅黑" panose="020B0503020204020204" pitchFamily="34" charset="-122"/>
              </a:rPr>
              <a:t>3</a:t>
            </a:fld>
            <a:endParaRPr lang="en-US" altLang="zh-CN" sz="1200" dirty="0">
              <a:latin typeface="Times New Roman" panose="02020603050405020304" pitchFamily="18" charset="0"/>
              <a:ea typeface="微软雅黑" panose="020B0503020204020204" pitchFamily="34" charset="-122"/>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58183572-3EFA-4D50-B188-EAB0FCC0FDAA}" type="slidenum">
              <a:rPr lang="zh-CN" altLang="en-US" sz="1200">
                <a:latin typeface="Times New Roman" panose="02020603050405020304" pitchFamily="18" charset="0"/>
                <a:ea typeface="微软雅黑" panose="020B0503020204020204" pitchFamily="34" charset="-122"/>
              </a:rPr>
              <a:t>4</a:t>
            </a:fld>
            <a:endParaRPr lang="en-US" altLang="zh-CN" sz="1200" dirty="0">
              <a:latin typeface="Times New Roman" panose="02020603050405020304" pitchFamily="18" charset="0"/>
              <a:ea typeface="微软雅黑" panose="020B0503020204020204" pitchFamily="34" charset="-122"/>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71F6D0BE-CBF5-4DCD-BA4D-31906D3F76DD}" type="slidenum">
              <a:rPr lang="zh-CN" altLang="en-US" sz="1200">
                <a:latin typeface="Times New Roman" panose="02020603050405020304" pitchFamily="18" charset="0"/>
                <a:ea typeface="微软雅黑" panose="020B0503020204020204" pitchFamily="34" charset="-122"/>
              </a:rPr>
              <a:t>5</a:t>
            </a:fld>
            <a:endParaRPr lang="en-US" altLang="zh-CN" sz="1200" dirty="0">
              <a:latin typeface="Times New Roman" panose="02020603050405020304" pitchFamily="18" charset="0"/>
              <a:ea typeface="微软雅黑" panose="020B0503020204020204" pitchFamily="34" charset="-122"/>
            </a:endParaRPr>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83736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4" name="文本框 37"/>
          <p:cNvSpPr txBox="1"/>
          <p:nvPr userDrawn="1"/>
        </p:nvSpPr>
        <p:spPr>
          <a:xfrm>
            <a:off x="467544" y="289467"/>
            <a:ext cx="1990115" cy="312819"/>
          </a:xfrm>
          <a:prstGeom prst="rect">
            <a:avLst/>
          </a:prstGeom>
          <a:noFill/>
        </p:spPr>
        <p:txBody>
          <a:bodyPr wrap="none" lIns="96434" tIns="48217" rIns="96434" bIns="48217" rtlCol="0">
            <a:spAutoFit/>
          </a:bodyPr>
          <a:lstStyle/>
          <a:p>
            <a:pPr defTabSz="964565"/>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5" name="文本框 38"/>
          <p:cNvSpPr txBox="1"/>
          <p:nvPr userDrawn="1"/>
        </p:nvSpPr>
        <p:spPr>
          <a:xfrm>
            <a:off x="467544" y="482768"/>
            <a:ext cx="1804166" cy="266653"/>
          </a:xfrm>
          <a:prstGeom prst="rect">
            <a:avLst/>
          </a:prstGeom>
          <a:noFill/>
        </p:spPr>
        <p:txBody>
          <a:bodyPr wrap="none" lIns="96434" tIns="48217" rIns="96434" bIns="48217" rtlCol="0">
            <a:spAutoFit/>
          </a:bodyPr>
          <a:lstStyle/>
          <a:p>
            <a:pPr defTabSz="964565"/>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sp>
        <p:nvSpPr>
          <p:cNvPr id="9" name="等腰三角形 8"/>
          <p:cNvSpPr/>
          <p:nvPr userDrawn="1"/>
        </p:nvSpPr>
        <p:spPr>
          <a:xfrm rot="5400000">
            <a:off x="-117418" y="330604"/>
            <a:ext cx="720075" cy="305833"/>
          </a:xfrm>
          <a:prstGeom prst="triangle">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userDrawn="1"/>
        </p:nvSpPr>
        <p:spPr>
          <a:xfrm rot="16200000">
            <a:off x="8452048" y="4451548"/>
            <a:ext cx="691952" cy="69195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userDrawn="1"/>
        </p:nvSpPr>
        <p:spPr>
          <a:xfrm rot="16200000">
            <a:off x="8604448" y="4603948"/>
            <a:ext cx="539552" cy="53955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t>21/9/15</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t>‹#›</a:t>
            </a:fld>
            <a:endParaRPr lang="zh-CN" altLang="en-US"/>
          </a:p>
        </p:txBody>
      </p:sp>
    </p:spTree>
  </p:cSld>
  <p:clrMapOvr>
    <a:masterClrMapping/>
  </p:clrMapOvr>
  <p:transition xmlns:p14="http://schemas.microsoft.com/office/powerpoint/2010/main" spd="slow" advClick="0"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t>21/9/15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3499" cy="5143500"/>
          </a:xfrm>
          <a:prstGeom prst="rect">
            <a:avLst/>
          </a:prstGeom>
        </p:spPr>
      </p:pic>
      <p:sp>
        <p:nvSpPr>
          <p:cNvPr id="6" name="文本框 12"/>
          <p:cNvSpPr txBox="1">
            <a:spLocks noChangeArrowheads="1"/>
          </p:cNvSpPr>
          <p:nvPr userDrawn="1"/>
        </p:nvSpPr>
        <p:spPr bwMode="auto">
          <a:xfrm>
            <a:off x="687678" y="267494"/>
            <a:ext cx="1796090"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添加相关标题文字</a:t>
            </a:r>
          </a:p>
        </p:txBody>
      </p:sp>
      <p:sp>
        <p:nvSpPr>
          <p:cNvPr id="7" name="菱形 6"/>
          <p:cNvSpPr/>
          <p:nvPr userDrawn="1"/>
        </p:nvSpPr>
        <p:spPr>
          <a:xfrm>
            <a:off x="179512" y="195486"/>
            <a:ext cx="432048" cy="432048"/>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831694"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项目介绍</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6" name="菱形 5"/>
          <p:cNvSpPr/>
          <p:nvPr userDrawn="1"/>
        </p:nvSpPr>
        <p:spPr>
          <a:xfrm>
            <a:off x="467544" y="195486"/>
            <a:ext cx="36004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831694"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产品运营</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6" name="菱形 5"/>
          <p:cNvSpPr/>
          <p:nvPr userDrawn="1"/>
        </p:nvSpPr>
        <p:spPr>
          <a:xfrm>
            <a:off x="467544" y="195486"/>
            <a:ext cx="36004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3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831694"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发展前景</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6" name="菱形 5"/>
          <p:cNvSpPr/>
          <p:nvPr userDrawn="1"/>
        </p:nvSpPr>
        <p:spPr>
          <a:xfrm>
            <a:off x="467544" y="195486"/>
            <a:ext cx="36004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831694"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合作与目标</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6" name="菱形 5"/>
          <p:cNvSpPr/>
          <p:nvPr userDrawn="1"/>
        </p:nvSpPr>
        <p:spPr>
          <a:xfrm>
            <a:off x="467544" y="195486"/>
            <a:ext cx="36004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t>21/9/15</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xmlns:p14="http://schemas.microsoft.com/office/powerpoint/2010/mai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xml"/><Relationship Id="rId5" Type="http://schemas.openxmlformats.org/officeDocument/2006/relationships/image" Target="../media/image3.jpeg"/><Relationship Id="rId6" Type="http://schemas.openxmlformats.org/officeDocument/2006/relationships/image" Target="../media/image4.png"/><Relationship Id="rId1" Type="http://schemas.microsoft.com/office/2007/relationships/media" Target="file:///E:\&#21315;&#22270;&#32593;\&#12304;&#38899;&#20048;&#32032;&#26448;&#24211;&#12305;\&#23435;&#23478;&#29579;&#26397;%20the%20soong%20sister.mp3" TargetMode="External"/><Relationship Id="rId2" Type="http://schemas.openxmlformats.org/officeDocument/2006/relationships/audio" Target="file:///E:\&#21315;&#22270;&#32593;\&#12304;&#38899;&#20048;&#32032;&#26448;&#24211;&#12305;\&#23435;&#23478;&#29579;&#26397;%20the%20soong%20sister.mp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esktop\00\24567a9d6573cda.jpg"/>
          <p:cNvPicPr>
            <a:picLocks noChangeAspect="1" noChangeArrowheads="1"/>
          </p:cNvPicPr>
          <p:nvPr/>
        </p:nvPicPr>
        <p:blipFill>
          <a:blip r:embed="rId5" cstate="print"/>
          <a:srcRect/>
          <a:stretch>
            <a:fillRect/>
          </a:stretch>
        </p:blipFill>
        <p:spPr bwMode="auto">
          <a:xfrm>
            <a:off x="-396552" y="0"/>
            <a:ext cx="5784213" cy="5143500"/>
          </a:xfrm>
          <a:prstGeom prst="rect">
            <a:avLst/>
          </a:prstGeom>
          <a:noFill/>
        </p:spPr>
      </p:pic>
      <p:sp>
        <p:nvSpPr>
          <p:cNvPr id="9" name="矩形 8"/>
          <p:cNvSpPr/>
          <p:nvPr/>
        </p:nvSpPr>
        <p:spPr>
          <a:xfrm>
            <a:off x="4969381" y="2139702"/>
            <a:ext cx="3312368" cy="418564"/>
          </a:xfrm>
          <a:prstGeom prst="rect">
            <a:avLst/>
          </a:prstGeom>
        </p:spPr>
        <p:txBody>
          <a:bodyPr wrap="square" lIns="48756" tIns="24378" rIns="48756" bIns="24378">
            <a:spAutoFit/>
          </a:bodyPr>
          <a:lstStyle/>
          <a:p>
            <a:pPr algn="ctr"/>
            <a:r>
              <a:rPr lang="zh-CN" altLang="en-US" sz="2400" spc="213" dirty="0">
                <a:solidFill>
                  <a:schemeClr val="accent1"/>
                </a:solidFill>
                <a:latin typeface="Broadway" panose="04040905080B02020502" pitchFamily="82" charset="0"/>
                <a:ea typeface="微软雅黑" panose="020B0503020204020204" pitchFamily="34" charset="-122"/>
                <a:cs typeface="Arial" panose="020B0604020202020204" pitchFamily="34" charset="0"/>
              </a:rPr>
              <a:t>编译技术</a:t>
            </a:r>
          </a:p>
        </p:txBody>
      </p:sp>
      <p:sp>
        <p:nvSpPr>
          <p:cNvPr id="10" name="文本框 16"/>
          <p:cNvSpPr txBox="1"/>
          <p:nvPr/>
        </p:nvSpPr>
        <p:spPr>
          <a:xfrm>
            <a:off x="5329421" y="2571750"/>
            <a:ext cx="5363259" cy="681210"/>
          </a:xfrm>
          <a:prstGeom prst="rect">
            <a:avLst/>
          </a:prstGeom>
          <a:noFill/>
        </p:spPr>
        <p:txBody>
          <a:bodyPr wrap="square" lIns="65023" tIns="32511" rIns="65023" bIns="32511" rtlCol="0">
            <a:spAutoFit/>
          </a:bodyPr>
          <a:lstStyle/>
          <a:p>
            <a:pPr>
              <a:buNone/>
            </a:pPr>
            <a:r>
              <a:rPr lang="zh-CN" altLang="en-US" sz="4000" b="1" cap="all" spc="12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词法分析</a:t>
            </a:r>
          </a:p>
        </p:txBody>
      </p:sp>
      <p:sp>
        <p:nvSpPr>
          <p:cNvPr id="11" name="矩形 259"/>
          <p:cNvSpPr>
            <a:spLocks noChangeArrowheads="1"/>
          </p:cNvSpPr>
          <p:nvPr/>
        </p:nvSpPr>
        <p:spPr bwMode="auto">
          <a:xfrm>
            <a:off x="5560063" y="3435846"/>
            <a:ext cx="3225742"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600" dirty="0"/>
              <a:t>大连理工大学软件学院 </a:t>
            </a:r>
          </a:p>
        </p:txBody>
      </p:sp>
      <p:pic>
        <p:nvPicPr>
          <p:cNvPr id="7" name="宋家王朝 the soong sister.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6" cstate="print"/>
          <a:stretch>
            <a:fillRect/>
          </a:stretch>
        </p:blipFill>
        <p:spPr>
          <a:xfrm>
            <a:off x="-756592" y="0"/>
            <a:ext cx="304800" cy="304800"/>
          </a:xfrm>
          <a:prstGeom prst="rect">
            <a:avLst/>
          </a:prstGeom>
        </p:spPr>
      </p:pic>
    </p:spTree>
  </p:cSld>
  <p:clrMapOvr>
    <a:masterClrMapping/>
  </p:clrMapOvr>
  <p:transition xmlns:p14="http://schemas.microsoft.com/office/powerpoint/2010/main" spd="med">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wipe(left)">
                                      <p:cBhvr>
                                        <p:cTn id="11" dur="2000"/>
                                        <p:tgtEl>
                                          <p:spTgt spid="1027"/>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6140"/>
                                  </p:iterate>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9"/>
                                        </p:tgtEl>
                                        <p:attrNameLst>
                                          <p:attrName>ppt_y</p:attrName>
                                        </p:attrNameLst>
                                      </p:cBhvr>
                                      <p:tavLst>
                                        <p:tav tm="0">
                                          <p:val>
                                            <p:strVal val="#ppt_y"/>
                                          </p:val>
                                        </p:tav>
                                        <p:tav tm="100000">
                                          <p:val>
                                            <p:strVal val="#ppt_y"/>
                                          </p:val>
                                        </p:tav>
                                      </p:tavLst>
                                    </p:anim>
                                    <p:anim calcmode="lin" valueType="num">
                                      <p:cBhvr>
                                        <p:cTn id="18"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0" nodeType="clickEffect">
                                  <p:stCondLst>
                                    <p:cond delay="0"/>
                                  </p:stCondLst>
                                  <p:childTnLst>
                                    <p:animEffect transition="out" filter="fade">
                                      <p:cBhvr>
                                        <p:cTn id="29" dur="500" tmFilter="0, 0; .2, .5; .8, .5; 1, 0"/>
                                        <p:tgtEl>
                                          <p:spTgt spid="10"/>
                                        </p:tgtEl>
                                      </p:cBhvr>
                                    </p:animEffect>
                                    <p:animScale>
                                      <p:cBhvr>
                                        <p:cTn id="30" dur="250" autoRev="1" fill="hold"/>
                                        <p:tgtEl>
                                          <p:spTgt spid="10"/>
                                        </p:tgtEl>
                                      </p:cBhvr>
                                      <p:by x="105000" y="105000"/>
                                    </p:animScale>
                                  </p:childTnLst>
                                </p:cTn>
                              </p:par>
                            </p:childTnLst>
                          </p:cTn>
                        </p:par>
                        <p:par>
                          <p:cTn id="31" fill="hold">
                            <p:stCondLst>
                              <p:cond delay="50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1"/>
                                        </p:tgtEl>
                                        <p:attrNameLst>
                                          <p:attrName>ppt_y</p:attrName>
                                        </p:attrNameLst>
                                      </p:cBhvr>
                                      <p:tavLst>
                                        <p:tav tm="0">
                                          <p:val>
                                            <p:strVal val="#ppt_y"/>
                                          </p:val>
                                        </p:tav>
                                        <p:tav tm="100000">
                                          <p:val>
                                            <p:strVal val="#ppt_y"/>
                                          </p:val>
                                        </p:tav>
                                      </p:tavLst>
                                    </p:anim>
                                    <p:anim calcmode="lin" valueType="num">
                                      <p:cBhvr>
                                        <p:cTn id="3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1"/>
                                        </p:tgtEl>
                                      </p:cBhvr>
                                    </p:animEffect>
                                  </p:childTnLst>
                                </p:cTn>
                              </p:par>
                            </p:childTnLst>
                          </p:cTn>
                        </p:par>
                        <p:par>
                          <p:cTn id="39" fill="hold">
                            <p:stCondLst>
                              <p:cond delay="150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11"/>
                                        </p:tgtEl>
                                      </p:cBhvr>
                                    </p:animEffect>
                                    <p:animScale>
                                      <p:cBhvr>
                                        <p:cTn id="42"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43" repeatCount="indefinite"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9" grpId="0"/>
      <p:bldP spid="10" grpId="0"/>
      <p:bldP spid="10" grpId="1"/>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1365403"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Flowchart: Decision 78"/>
          <p:cNvSpPr/>
          <p:nvPr/>
        </p:nvSpPr>
        <p:spPr>
          <a:xfrm>
            <a:off x="683568"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9" name="Flowchart: Decision 79"/>
          <p:cNvSpPr/>
          <p:nvPr/>
        </p:nvSpPr>
        <p:spPr>
          <a:xfrm>
            <a:off x="683568"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0" name="TextBox 93"/>
          <p:cNvSpPr txBox="1"/>
          <p:nvPr/>
        </p:nvSpPr>
        <p:spPr>
          <a:xfrm>
            <a:off x="1074194" y="2211710"/>
            <a:ext cx="541685" cy="311878"/>
          </a:xfrm>
          <a:prstGeom prst="rect">
            <a:avLst/>
          </a:prstGeom>
          <a:noFill/>
        </p:spPr>
        <p:txBody>
          <a:bodyPr wrap="none" lIns="65023" tIns="32511" rIns="65023" bIns="32511" rtlCol="0">
            <a:spAutoFit/>
          </a:bodyPr>
          <a:lstStyle/>
          <a:p>
            <a:pPr algn="ctr"/>
            <a:r>
              <a:rPr lang="zh-CN" altLang="en-US" sz="1600" b="1" dirty="0" smtClean="0">
                <a:solidFill>
                  <a:schemeClr val="accent1"/>
                </a:solidFill>
                <a:latin typeface="微软雅黑" panose="020B0503020204020204" pitchFamily="34" charset="-122"/>
                <a:ea typeface="微软雅黑" panose="020B0503020204020204" pitchFamily="34" charset="-122"/>
              </a:rPr>
              <a:t>练习</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11760" y="627534"/>
            <a:ext cx="6146165" cy="707886"/>
          </a:xfrm>
          <a:prstGeom prst="rect">
            <a:avLst/>
          </a:prstGeom>
          <a:noFill/>
        </p:spPr>
        <p:txBody>
          <a:bodyPr wrap="square" rtlCol="0">
            <a:spAutoFit/>
          </a:bodyPr>
          <a:lstStyle/>
          <a:p>
            <a:pPr algn="l"/>
            <a:r>
              <a:rPr lang="en-US" altLang="zh-CN" sz="2000" dirty="0">
                <a:ea typeface="微软雅黑" panose="020B0503020204020204" pitchFamily="34" charset="-122"/>
              </a:rPr>
              <a:t>2</a:t>
            </a:r>
            <a:r>
              <a:rPr lang="en-US" altLang="zh-CN" sz="2000" dirty="0" smtClean="0">
                <a:ea typeface="微软雅黑" panose="020B0503020204020204" pitchFamily="34" charset="-122"/>
              </a:rPr>
              <a:t>.</a:t>
            </a:r>
            <a:r>
              <a:rPr lang="zh-CN" altLang="en-US" sz="2000" dirty="0" smtClean="0">
                <a:ea typeface="微软雅黑" panose="020B0503020204020204" pitchFamily="34" charset="-122"/>
              </a:rPr>
              <a:t> 字母表</a:t>
            </a:r>
            <a:r>
              <a:rPr lang="en-US" altLang="zh-CN" sz="2000" dirty="0" smtClean="0">
                <a:ea typeface="微软雅黑" panose="020B0503020204020204" pitchFamily="34" charset="-122"/>
              </a:rPr>
              <a:t>{</a:t>
            </a:r>
            <a:r>
              <a:rPr lang="en-US" altLang="zh-CN" sz="2000" dirty="0" err="1" smtClean="0">
                <a:ea typeface="微软雅黑" panose="020B0503020204020204" pitchFamily="34" charset="-122"/>
              </a:rPr>
              <a:t>a,b,c</a:t>
            </a:r>
            <a:r>
              <a:rPr lang="en-US" altLang="zh-CN" sz="2000" dirty="0" smtClean="0">
                <a:ea typeface="微软雅黑" panose="020B0503020204020204" pitchFamily="34" charset="-122"/>
              </a:rPr>
              <a:t>}</a:t>
            </a:r>
            <a:r>
              <a:rPr lang="zh-CN" altLang="en-US" sz="2000" dirty="0" smtClean="0">
                <a:ea typeface="微软雅黑" panose="020B0503020204020204" pitchFamily="34" charset="-122"/>
              </a:rPr>
              <a:t>生成的所有串中，包含</a:t>
            </a:r>
            <a:r>
              <a:rPr lang="en-US" altLang="zh-CN" sz="2000" dirty="0" smtClean="0">
                <a:ea typeface="微软雅黑" panose="020B0503020204020204" pitchFamily="34" charset="-122"/>
              </a:rPr>
              <a:t>a</a:t>
            </a:r>
            <a:r>
              <a:rPr lang="zh-CN" altLang="en-US" sz="2000" dirty="0" smtClean="0">
                <a:ea typeface="微软雅黑" panose="020B0503020204020204" pitchFamily="34" charset="-122"/>
              </a:rPr>
              <a:t>和</a:t>
            </a:r>
            <a:r>
              <a:rPr lang="en-US" altLang="zh-CN" sz="2000" dirty="0" smtClean="0">
                <a:ea typeface="微软雅黑" panose="020B0503020204020204" pitchFamily="34" charset="-122"/>
              </a:rPr>
              <a:t>b</a:t>
            </a:r>
            <a:r>
              <a:rPr lang="zh-CN" altLang="en-US" sz="2000" dirty="0" smtClean="0">
                <a:ea typeface="微软雅黑" panose="020B0503020204020204" pitchFamily="34" charset="-122"/>
              </a:rPr>
              <a:t>且</a:t>
            </a:r>
            <a:r>
              <a:rPr lang="en-US" altLang="zh-CN" sz="2000" dirty="0" smtClean="0">
                <a:ea typeface="微软雅黑" panose="020B0503020204020204" pitchFamily="34" charset="-122"/>
              </a:rPr>
              <a:t>a</a:t>
            </a:r>
            <a:r>
              <a:rPr lang="zh-CN" altLang="en-US" sz="2000" dirty="0" smtClean="0">
                <a:ea typeface="微软雅黑" panose="020B0503020204020204" pitchFamily="34" charset="-122"/>
              </a:rPr>
              <a:t>出现在</a:t>
            </a:r>
            <a:r>
              <a:rPr lang="en-US" altLang="zh-CN" sz="2000" dirty="0" smtClean="0">
                <a:ea typeface="微软雅黑" panose="020B0503020204020204" pitchFamily="34" charset="-122"/>
              </a:rPr>
              <a:t>b</a:t>
            </a:r>
            <a:r>
              <a:rPr lang="zh-CN" altLang="en-US" sz="2000" dirty="0" smtClean="0">
                <a:ea typeface="微软雅黑" panose="020B0503020204020204" pitchFamily="34" charset="-122"/>
              </a:rPr>
              <a:t>前面的串集合构成的语言的正规式为（ ）</a:t>
            </a:r>
            <a:endParaRPr lang="zh-CN" altLang="en-US" sz="2000" dirty="0">
              <a:ea typeface="微软雅黑" panose="020B0503020204020204" pitchFamily="34" charset="-122"/>
            </a:endParaRPr>
          </a:p>
        </p:txBody>
      </p:sp>
      <p:sp>
        <p:nvSpPr>
          <p:cNvPr id="2" name="Text Box 23">
            <a:extLst>
              <a:ext uri="{FF2B5EF4-FFF2-40B4-BE49-F238E27FC236}">
                <a16:creationId xmlns:a16="http://schemas.microsoft.com/office/drawing/2014/main" xmlns="" id="{0718EB6C-95CD-49A9-862E-B23062C76CE4}"/>
              </a:ext>
            </a:extLst>
          </p:cNvPr>
          <p:cNvSpPr txBox="1">
            <a:spLocks noChangeArrowheads="1"/>
          </p:cNvSpPr>
          <p:nvPr/>
        </p:nvSpPr>
        <p:spPr bwMode="auto">
          <a:xfrm>
            <a:off x="2411760" y="1419622"/>
            <a:ext cx="2082621"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AutoNum type="alphaUcPeriod"/>
            </a:pPr>
            <a:r>
              <a:rPr lang="en-US" altLang="zh-CN" dirty="0" smtClean="0">
                <a:ea typeface="微软雅黑" panose="020B0503020204020204" pitchFamily="34" charset="-122"/>
              </a:rPr>
              <a:t>a*b*</a:t>
            </a:r>
          </a:p>
          <a:p>
            <a:pPr marL="342900" indent="-342900" eaLnBrk="1" hangingPunct="1">
              <a:lnSpc>
                <a:spcPct val="150000"/>
              </a:lnSpc>
              <a:buAutoNum type="alphaUcPeriod"/>
            </a:pPr>
            <a:r>
              <a:rPr lang="en-US" altLang="zh-CN" dirty="0" smtClean="0">
                <a:ea typeface="微软雅黑" panose="020B0503020204020204" pitchFamily="34" charset="-122"/>
              </a:rPr>
              <a:t>c*</a:t>
            </a:r>
            <a:r>
              <a:rPr lang="en-US" altLang="zh-CN" dirty="0" smtClean="0">
                <a:ea typeface="微软雅黑" panose="020B0503020204020204" pitchFamily="34" charset="-122"/>
              </a:rPr>
              <a:t>a(</a:t>
            </a:r>
            <a:r>
              <a:rPr lang="en-US" altLang="zh-CN" dirty="0" err="1" smtClean="0">
                <a:ea typeface="微软雅黑" panose="020B0503020204020204" pitchFamily="34" charset="-122"/>
              </a:rPr>
              <a:t>a|</a:t>
            </a:r>
            <a:r>
              <a:rPr lang="en-US" altLang="zh-CN" dirty="0" err="1" smtClean="0">
                <a:ea typeface="微软雅黑" panose="020B0503020204020204" pitchFamily="34" charset="-122"/>
              </a:rPr>
              <a:t>c</a:t>
            </a:r>
            <a:r>
              <a:rPr lang="en-US" altLang="zh-CN" dirty="0" smtClean="0">
                <a:ea typeface="微软雅黑" panose="020B0503020204020204" pitchFamily="34" charset="-122"/>
              </a:rPr>
              <a:t>)</a:t>
            </a:r>
            <a:r>
              <a:rPr lang="en-US" altLang="zh-CN" dirty="0" smtClean="0">
                <a:ea typeface="微软雅黑" panose="020B0503020204020204" pitchFamily="34" charset="-122"/>
              </a:rPr>
              <a:t>*b(</a:t>
            </a:r>
            <a:r>
              <a:rPr lang="en-US" altLang="zh-CN" dirty="0" err="1" smtClean="0">
                <a:ea typeface="微软雅黑" panose="020B0503020204020204" pitchFamily="34" charset="-122"/>
              </a:rPr>
              <a:t>b|</a:t>
            </a:r>
            <a:r>
              <a:rPr lang="en-US" altLang="zh-CN" dirty="0" err="1" smtClean="0">
                <a:ea typeface="微软雅黑" panose="020B0503020204020204" pitchFamily="34" charset="-122"/>
              </a:rPr>
              <a:t>c</a:t>
            </a:r>
            <a:r>
              <a:rPr lang="en-US" altLang="zh-CN" dirty="0" smtClean="0">
                <a:ea typeface="微软雅黑" panose="020B0503020204020204" pitchFamily="34" charset="-122"/>
              </a:rPr>
              <a:t>)</a:t>
            </a:r>
            <a:r>
              <a:rPr lang="en-US" altLang="zh-CN" dirty="0" smtClean="0">
                <a:ea typeface="微软雅黑" panose="020B0503020204020204" pitchFamily="34" charset="-122"/>
              </a:rPr>
              <a:t>*</a:t>
            </a:r>
            <a:endParaRPr lang="en-US" altLang="zh-CN" dirty="0" smtClean="0">
              <a:ea typeface="微软雅黑" panose="020B0503020204020204" pitchFamily="34" charset="-122"/>
            </a:endParaRPr>
          </a:p>
          <a:p>
            <a:pPr marL="342900" indent="-342900" eaLnBrk="1" hangingPunct="1">
              <a:lnSpc>
                <a:spcPct val="150000"/>
              </a:lnSpc>
              <a:buAutoNum type="alphaUcPeriod"/>
            </a:pPr>
            <a:r>
              <a:rPr lang="en-US" altLang="zh-CN" dirty="0" smtClean="0">
                <a:ea typeface="微软雅黑" panose="020B0503020204020204" pitchFamily="34" charset="-122"/>
              </a:rPr>
              <a:t>c*a*c*b*c*</a:t>
            </a:r>
          </a:p>
          <a:p>
            <a:pPr marL="342900" indent="-342900" eaLnBrk="1" hangingPunct="1">
              <a:lnSpc>
                <a:spcPct val="150000"/>
              </a:lnSpc>
              <a:buAutoNum type="alphaUcPeriod"/>
            </a:pPr>
            <a:r>
              <a:rPr lang="en-US" altLang="zh-CN" dirty="0" smtClean="0">
                <a:ea typeface="微软雅黑" panose="020B0503020204020204" pitchFamily="34" charset="-122"/>
              </a:rPr>
              <a:t>c*(</a:t>
            </a:r>
            <a:r>
              <a:rPr lang="en-US" altLang="zh-CN" dirty="0" err="1" smtClean="0">
                <a:ea typeface="微软雅黑" panose="020B0503020204020204" pitchFamily="34" charset="-122"/>
              </a:rPr>
              <a:t>ab</a:t>
            </a:r>
            <a:r>
              <a:rPr lang="en-US" altLang="zh-CN" dirty="0" smtClean="0">
                <a:ea typeface="微软雅黑" panose="020B0503020204020204" pitchFamily="34" charset="-122"/>
              </a:rPr>
              <a:t>)*c*</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3671894718"/>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childTnLst>
                                </p:cTn>
                              </p:par>
                              <p:par>
                                <p:cTn id="8" presetID="8" presetClass="emph" presetSubtype="0" decel="58000" fill="hold" grpId="1" nodeType="withEffect">
                                  <p:stCondLst>
                                    <p:cond delay="0"/>
                                  </p:stCondLst>
                                  <p:childTnLst>
                                    <p:animRot by="-21600000">
                                      <p:cBhvr>
                                        <p:cTn id="9" dur="1500" fill="hold"/>
                                        <p:tgtEl>
                                          <p:spTgt spid="19"/>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19"/>
                                        </p:tgtEl>
                                        <p:attrNameLst>
                                          <p:attrName>ppt_x</p:attrName>
                                          <p:attrName>ppt_y</p:attrName>
                                        </p:attrNameLst>
                                      </p:cBhvr>
                                    </p:animMotion>
                                  </p:childTnLst>
                                </p:cTn>
                              </p:par>
                              <p:par>
                                <p:cTn id="12" presetID="22" presetClass="entr" presetSubtype="1"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1000"/>
                                        <p:tgtEl>
                                          <p:spTgt spid="17"/>
                                        </p:tgtEl>
                                      </p:cBhvr>
                                    </p:animEffect>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64" presetClass="path" presetSubtype="0" accel="50000" decel="50000" fill="hold" grpId="0" nodeType="withEffect">
                                  <p:stCondLst>
                                    <p:cond delay="0"/>
                                  </p:stCondLst>
                                  <p:childTnLst>
                                    <p:animMotion origin="layout" path="M -3.05556E-6 0.03612 L -3.05556E-6 -4.19753E-6 " pathEditMode="relative" rAng="0" ptsTypes="AA">
                                      <p:cBhvr>
                                        <p:cTn id="20" dur="750" fill="hold"/>
                                        <p:tgtEl>
                                          <p:spTgt spid="18"/>
                                        </p:tgtEl>
                                        <p:attrNameLst>
                                          <p:attrName>ppt_x</p:attrName>
                                          <p:attrName>ppt_y</p:attrName>
                                        </p:attrNameLst>
                                      </p:cBhvr>
                                      <p:rCtr x="0" y="-1821"/>
                                    </p:animMotion>
                                  </p:childTnLst>
                                </p:cTn>
                              </p:par>
                              <p:par>
                                <p:cTn id="21" presetID="10"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bldLvl="0" animBg="1"/>
      <p:bldP spid="19" grpId="0" bldLvl="0" animBg="1"/>
      <p:bldP spid="19" grpId="1" bldLvl="0" animBg="1"/>
      <p:bldP spid="19" grpId="2" bldLvl="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1365403"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Flowchart: Decision 78"/>
          <p:cNvSpPr/>
          <p:nvPr/>
        </p:nvSpPr>
        <p:spPr>
          <a:xfrm>
            <a:off x="683568"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9" name="Flowchart: Decision 79"/>
          <p:cNvSpPr/>
          <p:nvPr/>
        </p:nvSpPr>
        <p:spPr>
          <a:xfrm>
            <a:off x="683568"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0" name="TextBox 93"/>
          <p:cNvSpPr txBox="1"/>
          <p:nvPr/>
        </p:nvSpPr>
        <p:spPr>
          <a:xfrm>
            <a:off x="1074194" y="2211710"/>
            <a:ext cx="541685" cy="311878"/>
          </a:xfrm>
          <a:prstGeom prst="rect">
            <a:avLst/>
          </a:prstGeom>
          <a:noFill/>
        </p:spPr>
        <p:txBody>
          <a:bodyPr wrap="none" lIns="65023" tIns="32511" rIns="65023" bIns="32511" rtlCol="0">
            <a:spAutoFit/>
          </a:bodyPr>
          <a:lstStyle/>
          <a:p>
            <a:pPr algn="ctr"/>
            <a:r>
              <a:rPr lang="zh-CN" altLang="en-US" sz="1600" b="1" dirty="0" smtClean="0">
                <a:solidFill>
                  <a:schemeClr val="accent1"/>
                </a:solidFill>
                <a:latin typeface="微软雅黑" panose="020B0503020204020204" pitchFamily="34" charset="-122"/>
                <a:ea typeface="微软雅黑" panose="020B0503020204020204" pitchFamily="34" charset="-122"/>
              </a:rPr>
              <a:t>练习</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11760" y="627534"/>
            <a:ext cx="6146165" cy="400110"/>
          </a:xfrm>
          <a:prstGeom prst="rect">
            <a:avLst/>
          </a:prstGeom>
          <a:noFill/>
        </p:spPr>
        <p:txBody>
          <a:bodyPr wrap="square" rtlCol="0">
            <a:spAutoFit/>
          </a:bodyPr>
          <a:lstStyle/>
          <a:p>
            <a:pPr algn="l"/>
            <a:r>
              <a:rPr lang="en-US" altLang="zh-CN" sz="2000" dirty="0" smtClean="0">
                <a:ea typeface="微软雅黑" panose="020B0503020204020204" pitchFamily="34" charset="-122"/>
              </a:rPr>
              <a:t>3.</a:t>
            </a:r>
            <a:r>
              <a:rPr lang="zh-CN" altLang="en-US" sz="2000" dirty="0" smtClean="0">
                <a:ea typeface="微软雅黑" panose="020B0503020204020204" pitchFamily="34" charset="-122"/>
              </a:rPr>
              <a:t> 正规式的状态转换图如下，则该正规式为（ ）</a:t>
            </a:r>
            <a:endParaRPr lang="zh-CN" altLang="en-US" sz="2000" dirty="0">
              <a:ea typeface="微软雅黑" panose="020B0503020204020204" pitchFamily="34" charset="-122"/>
            </a:endParaRPr>
          </a:p>
        </p:txBody>
      </p:sp>
      <p:sp>
        <p:nvSpPr>
          <p:cNvPr id="2" name="Text Box 23">
            <a:extLst>
              <a:ext uri="{FF2B5EF4-FFF2-40B4-BE49-F238E27FC236}">
                <a16:creationId xmlns:a16="http://schemas.microsoft.com/office/drawing/2014/main" xmlns="" id="{0718EB6C-95CD-49A9-862E-B23062C76CE4}"/>
              </a:ext>
            </a:extLst>
          </p:cNvPr>
          <p:cNvSpPr txBox="1">
            <a:spLocks noChangeArrowheads="1"/>
          </p:cNvSpPr>
          <p:nvPr/>
        </p:nvSpPr>
        <p:spPr bwMode="auto">
          <a:xfrm>
            <a:off x="2411760" y="2859782"/>
            <a:ext cx="1364476"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AutoNum type="alphaUcPeriod"/>
            </a:pPr>
            <a:r>
              <a:rPr lang="zh-CN" altLang="zh-CN" dirty="0" smtClean="0">
                <a:ea typeface="微软雅黑" panose="020B0503020204020204" pitchFamily="34" charset="-122"/>
              </a:rPr>
              <a:t>a</a:t>
            </a:r>
            <a:r>
              <a:rPr lang="en-US" altLang="zh-CN" dirty="0" err="1" smtClean="0">
                <a:ea typeface="微软雅黑" panose="020B0503020204020204" pitchFamily="34" charset="-122"/>
              </a:rPr>
              <a:t>b|ba</a:t>
            </a:r>
            <a:endParaRPr lang="en-US" altLang="zh-CN" dirty="0" smtClean="0">
              <a:ea typeface="微软雅黑" panose="020B0503020204020204" pitchFamily="34" charset="-122"/>
            </a:endParaRPr>
          </a:p>
          <a:p>
            <a:pPr marL="342900" indent="-342900" eaLnBrk="1" hangingPunct="1">
              <a:lnSpc>
                <a:spcPct val="150000"/>
              </a:lnSpc>
              <a:buAutoNum type="alphaUcPeriod"/>
            </a:pPr>
            <a:r>
              <a:rPr lang="zh-CN" altLang="zh-CN" dirty="0">
                <a:ea typeface="微软雅黑" panose="020B0503020204020204" pitchFamily="34" charset="-122"/>
              </a:rPr>
              <a:t>a</a:t>
            </a:r>
            <a:r>
              <a:rPr lang="en-US" altLang="zh-CN" dirty="0" err="1" smtClean="0">
                <a:ea typeface="微软雅黑" panose="020B0503020204020204" pitchFamily="34" charset="-122"/>
              </a:rPr>
              <a:t>b?b|ba</a:t>
            </a:r>
            <a:endParaRPr lang="en-US" altLang="zh-CN" dirty="0" smtClean="0">
              <a:ea typeface="微软雅黑" panose="020B0503020204020204" pitchFamily="34" charset="-122"/>
            </a:endParaRPr>
          </a:p>
          <a:p>
            <a:pPr marL="342900" indent="-342900" eaLnBrk="1" hangingPunct="1">
              <a:lnSpc>
                <a:spcPct val="150000"/>
              </a:lnSpc>
              <a:buAutoNum type="alphaUcPeriod"/>
            </a:pPr>
            <a:r>
              <a:rPr lang="en-US" altLang="zh-CN" dirty="0" err="1" smtClean="0">
                <a:ea typeface="微软雅黑" panose="020B0503020204020204" pitchFamily="34" charset="-122"/>
              </a:rPr>
              <a:t>ab</a:t>
            </a:r>
            <a:r>
              <a:rPr lang="en-US" altLang="zh-CN" dirty="0" smtClean="0">
                <a:ea typeface="微软雅黑" panose="020B0503020204020204" pitchFamily="34" charset="-122"/>
              </a:rPr>
              <a:t>*</a:t>
            </a:r>
            <a:r>
              <a:rPr lang="en-US" altLang="zh-CN" dirty="0" err="1" smtClean="0">
                <a:ea typeface="微软雅黑" panose="020B0503020204020204" pitchFamily="34" charset="-122"/>
              </a:rPr>
              <a:t>b|ba</a:t>
            </a:r>
            <a:endParaRPr lang="en-US" altLang="zh-CN" dirty="0" smtClean="0">
              <a:ea typeface="微软雅黑" panose="020B0503020204020204" pitchFamily="34" charset="-122"/>
            </a:endParaRPr>
          </a:p>
          <a:p>
            <a:pPr marL="342900" indent="-342900" eaLnBrk="1" hangingPunct="1">
              <a:lnSpc>
                <a:spcPct val="150000"/>
              </a:lnSpc>
              <a:buAutoNum type="alphaUcPeriod"/>
            </a:pPr>
            <a:r>
              <a:rPr lang="zh-CN" altLang="zh-CN" dirty="0">
                <a:ea typeface="微软雅黑" panose="020B0503020204020204" pitchFamily="34" charset="-122"/>
              </a:rPr>
              <a:t>a</a:t>
            </a:r>
            <a:r>
              <a:rPr lang="en-US" altLang="zh-CN" dirty="0" err="1" smtClean="0">
                <a:ea typeface="微软雅黑" panose="020B0503020204020204" pitchFamily="34" charset="-122"/>
              </a:rPr>
              <a:t>b</a:t>
            </a:r>
            <a:r>
              <a:rPr lang="en-US" altLang="zh-CN" baseline="30000" dirty="0" err="1" smtClean="0">
                <a:ea typeface="微软雅黑" panose="020B0503020204020204" pitchFamily="34" charset="-122"/>
              </a:rPr>
              <a:t>+</a:t>
            </a:r>
            <a:r>
              <a:rPr lang="en-US" altLang="zh-CN" dirty="0" err="1" smtClean="0">
                <a:ea typeface="微软雅黑" panose="020B0503020204020204" pitchFamily="34" charset="-122"/>
              </a:rPr>
              <a:t>b</a:t>
            </a:r>
            <a:r>
              <a:rPr lang="en-US" altLang="zh-CN" dirty="0" err="1">
                <a:ea typeface="微软雅黑" panose="020B0503020204020204" pitchFamily="34" charset="-122"/>
              </a:rPr>
              <a:t>|ba</a:t>
            </a:r>
            <a:endParaRPr lang="en-US" altLang="zh-CN" dirty="0">
              <a:ea typeface="微软雅黑" panose="020B0503020204020204" pitchFamily="34" charset="-122"/>
            </a:endParaRPr>
          </a:p>
        </p:txBody>
      </p:sp>
      <p:grpSp>
        <p:nvGrpSpPr>
          <p:cNvPr id="8" name="Group 24">
            <a:extLst>
              <a:ext uri="{FF2B5EF4-FFF2-40B4-BE49-F238E27FC236}">
                <a16:creationId xmlns="" xmlns:a16="http://schemas.microsoft.com/office/drawing/2014/main" id="{79965DB4-5627-4FC0-9912-0E40DBC7BEA1}"/>
              </a:ext>
            </a:extLst>
          </p:cNvPr>
          <p:cNvGrpSpPr>
            <a:grpSpLocks/>
          </p:cNvGrpSpPr>
          <p:nvPr/>
        </p:nvGrpSpPr>
        <p:grpSpPr bwMode="auto">
          <a:xfrm>
            <a:off x="3851920" y="1779662"/>
            <a:ext cx="3117680" cy="1121294"/>
            <a:chOff x="576" y="1488"/>
            <a:chExt cx="3168" cy="1136"/>
          </a:xfrm>
        </p:grpSpPr>
        <p:sp>
          <p:nvSpPr>
            <p:cNvPr id="9" name="Oval 9">
              <a:extLst>
                <a:ext uri="{FF2B5EF4-FFF2-40B4-BE49-F238E27FC236}">
                  <a16:creationId xmlns="" xmlns:a16="http://schemas.microsoft.com/office/drawing/2014/main" id="{3046DC33-3E78-4F21-AAE3-4F7EED2FE52A}"/>
                </a:ext>
              </a:extLst>
            </p:cNvPr>
            <p:cNvSpPr>
              <a:spLocks noChangeArrowheads="1"/>
            </p:cNvSpPr>
            <p:nvPr/>
          </p:nvSpPr>
          <p:spPr bwMode="auto">
            <a:xfrm>
              <a:off x="3264" y="1920"/>
              <a:ext cx="480" cy="48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ea typeface="微软雅黑" panose="020B0503020204020204" pitchFamily="34" charset="-122"/>
              </a:endParaRPr>
            </a:p>
          </p:txBody>
        </p:sp>
        <p:sp>
          <p:nvSpPr>
            <p:cNvPr id="10" name="Oval 4">
              <a:extLst>
                <a:ext uri="{FF2B5EF4-FFF2-40B4-BE49-F238E27FC236}">
                  <a16:creationId xmlns="" xmlns:a16="http://schemas.microsoft.com/office/drawing/2014/main" id="{FBDC11C8-B23F-4FD2-B4E3-DDE575BB96BB}"/>
                </a:ext>
              </a:extLst>
            </p:cNvPr>
            <p:cNvSpPr>
              <a:spLocks noChangeArrowheads="1"/>
            </p:cNvSpPr>
            <p:nvPr/>
          </p:nvSpPr>
          <p:spPr bwMode="auto">
            <a:xfrm>
              <a:off x="1104" y="201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ea typeface="微软雅黑" panose="020B0503020204020204" pitchFamily="34" charset="-122"/>
                </a:rPr>
                <a:t>S</a:t>
              </a:r>
            </a:p>
          </p:txBody>
        </p:sp>
        <p:sp>
          <p:nvSpPr>
            <p:cNvPr id="12" name="Oval 6">
              <a:extLst>
                <a:ext uri="{FF2B5EF4-FFF2-40B4-BE49-F238E27FC236}">
                  <a16:creationId xmlns="" xmlns:a16="http://schemas.microsoft.com/office/drawing/2014/main" id="{91527674-64E6-4FDC-A0DB-40C22DC18B05}"/>
                </a:ext>
              </a:extLst>
            </p:cNvPr>
            <p:cNvSpPr>
              <a:spLocks noChangeArrowheads="1"/>
            </p:cNvSpPr>
            <p:nvPr/>
          </p:nvSpPr>
          <p:spPr bwMode="auto">
            <a:xfrm>
              <a:off x="2089" y="2288"/>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ea typeface="微软雅黑" panose="020B0503020204020204" pitchFamily="34" charset="-122"/>
                </a:rPr>
                <a:t>B</a:t>
              </a:r>
            </a:p>
          </p:txBody>
        </p:sp>
        <p:sp>
          <p:nvSpPr>
            <p:cNvPr id="13" name="Oval 7">
              <a:extLst>
                <a:ext uri="{FF2B5EF4-FFF2-40B4-BE49-F238E27FC236}">
                  <a16:creationId xmlns="" xmlns:a16="http://schemas.microsoft.com/office/drawing/2014/main" id="{61146924-A993-4668-A7F3-B900BA80F059}"/>
                </a:ext>
              </a:extLst>
            </p:cNvPr>
            <p:cNvSpPr>
              <a:spLocks noChangeArrowheads="1"/>
            </p:cNvSpPr>
            <p:nvPr/>
          </p:nvSpPr>
          <p:spPr bwMode="auto">
            <a:xfrm>
              <a:off x="2064" y="153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ea typeface="微软雅黑" panose="020B0503020204020204" pitchFamily="34" charset="-122"/>
                </a:rPr>
                <a:t>A</a:t>
              </a:r>
            </a:p>
          </p:txBody>
        </p:sp>
        <p:sp>
          <p:nvSpPr>
            <p:cNvPr id="14" name="Oval 8">
              <a:extLst>
                <a:ext uri="{FF2B5EF4-FFF2-40B4-BE49-F238E27FC236}">
                  <a16:creationId xmlns="" xmlns:a16="http://schemas.microsoft.com/office/drawing/2014/main" id="{E008ED00-868B-4367-9ED5-9ADDC3C08E96}"/>
                </a:ext>
              </a:extLst>
            </p:cNvPr>
            <p:cNvSpPr>
              <a:spLocks noChangeArrowheads="1"/>
            </p:cNvSpPr>
            <p:nvPr/>
          </p:nvSpPr>
          <p:spPr bwMode="auto">
            <a:xfrm>
              <a:off x="3360" y="2016"/>
              <a:ext cx="275" cy="30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ea typeface="微软雅黑" panose="020B0503020204020204" pitchFamily="34" charset="-122"/>
                </a:rPr>
                <a:t>D</a:t>
              </a:r>
            </a:p>
          </p:txBody>
        </p:sp>
        <p:sp>
          <p:nvSpPr>
            <p:cNvPr id="15" name="Line 10">
              <a:extLst>
                <a:ext uri="{FF2B5EF4-FFF2-40B4-BE49-F238E27FC236}">
                  <a16:creationId xmlns="" xmlns:a16="http://schemas.microsoft.com/office/drawing/2014/main" id="{14EA8A4F-CE28-4357-A857-CD656BE257E6}"/>
                </a:ext>
              </a:extLst>
            </p:cNvPr>
            <p:cNvSpPr>
              <a:spLocks noChangeShapeType="1"/>
            </p:cNvSpPr>
            <p:nvPr/>
          </p:nvSpPr>
          <p:spPr bwMode="auto">
            <a:xfrm>
              <a:off x="576" y="220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anose="020B0503020204020204" pitchFamily="34" charset="-122"/>
              </a:endParaRPr>
            </a:p>
          </p:txBody>
        </p:sp>
        <p:sp>
          <p:nvSpPr>
            <p:cNvPr id="16" name="Line 11">
              <a:extLst>
                <a:ext uri="{FF2B5EF4-FFF2-40B4-BE49-F238E27FC236}">
                  <a16:creationId xmlns="" xmlns:a16="http://schemas.microsoft.com/office/drawing/2014/main" id="{9C2634C0-5BEA-4003-8FD7-FA02B4FD1FFF}"/>
                </a:ext>
              </a:extLst>
            </p:cNvPr>
            <p:cNvSpPr>
              <a:spLocks noChangeShapeType="1"/>
            </p:cNvSpPr>
            <p:nvPr/>
          </p:nvSpPr>
          <p:spPr bwMode="auto">
            <a:xfrm flipV="1">
              <a:off x="1440" y="1776"/>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anose="020B0503020204020204" pitchFamily="34" charset="-122"/>
              </a:endParaRPr>
            </a:p>
          </p:txBody>
        </p:sp>
        <p:sp>
          <p:nvSpPr>
            <p:cNvPr id="21" name="Line 12">
              <a:extLst>
                <a:ext uri="{FF2B5EF4-FFF2-40B4-BE49-F238E27FC236}">
                  <a16:creationId xmlns="" xmlns:a16="http://schemas.microsoft.com/office/drawing/2014/main" id="{CAB2264D-30A3-4726-A718-9DC80C0EDEEA}"/>
                </a:ext>
              </a:extLst>
            </p:cNvPr>
            <p:cNvSpPr>
              <a:spLocks noChangeShapeType="1"/>
            </p:cNvSpPr>
            <p:nvPr/>
          </p:nvSpPr>
          <p:spPr bwMode="auto">
            <a:xfrm>
              <a:off x="1440" y="2304"/>
              <a:ext cx="649"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anose="020B0503020204020204" pitchFamily="34" charset="-122"/>
              </a:endParaRPr>
            </a:p>
          </p:txBody>
        </p:sp>
        <p:sp>
          <p:nvSpPr>
            <p:cNvPr id="22" name="Line 13">
              <a:extLst>
                <a:ext uri="{FF2B5EF4-FFF2-40B4-BE49-F238E27FC236}">
                  <a16:creationId xmlns="" xmlns:a16="http://schemas.microsoft.com/office/drawing/2014/main" id="{F1A32C8C-C358-4140-BC8D-127D5BC5BE7E}"/>
                </a:ext>
              </a:extLst>
            </p:cNvPr>
            <p:cNvSpPr>
              <a:spLocks noChangeShapeType="1"/>
            </p:cNvSpPr>
            <p:nvPr/>
          </p:nvSpPr>
          <p:spPr bwMode="auto">
            <a:xfrm>
              <a:off x="2400" y="1680"/>
              <a:ext cx="86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anose="020B0503020204020204" pitchFamily="34" charset="-122"/>
              </a:endParaRPr>
            </a:p>
          </p:txBody>
        </p:sp>
        <p:sp>
          <p:nvSpPr>
            <p:cNvPr id="23" name="Line 14">
              <a:extLst>
                <a:ext uri="{FF2B5EF4-FFF2-40B4-BE49-F238E27FC236}">
                  <a16:creationId xmlns="" xmlns:a16="http://schemas.microsoft.com/office/drawing/2014/main" id="{4072AA25-7E06-4A73-8B2A-45C7227E705A}"/>
                </a:ext>
              </a:extLst>
            </p:cNvPr>
            <p:cNvSpPr>
              <a:spLocks noChangeShapeType="1"/>
            </p:cNvSpPr>
            <p:nvPr/>
          </p:nvSpPr>
          <p:spPr bwMode="auto">
            <a:xfrm flipV="1">
              <a:off x="2431" y="2304"/>
              <a:ext cx="833" cy="1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anose="020B0503020204020204" pitchFamily="34" charset="-122"/>
              </a:endParaRPr>
            </a:p>
          </p:txBody>
        </p:sp>
        <p:sp>
          <p:nvSpPr>
            <p:cNvPr id="26" name="Text Box 17">
              <a:extLst>
                <a:ext uri="{FF2B5EF4-FFF2-40B4-BE49-F238E27FC236}">
                  <a16:creationId xmlns="" xmlns:a16="http://schemas.microsoft.com/office/drawing/2014/main" id="{99748ABA-33C5-442C-B63A-2FEAA206F0E5}"/>
                </a:ext>
              </a:extLst>
            </p:cNvPr>
            <p:cNvSpPr txBox="1">
              <a:spLocks noChangeArrowheads="1"/>
            </p:cNvSpPr>
            <p:nvPr/>
          </p:nvSpPr>
          <p:spPr bwMode="auto">
            <a:xfrm>
              <a:off x="1536" y="1593"/>
              <a:ext cx="23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ea typeface="微软雅黑" panose="020B0503020204020204" pitchFamily="34" charset="-122"/>
                </a:rPr>
                <a:t>a</a:t>
              </a:r>
            </a:p>
          </p:txBody>
        </p:sp>
        <p:sp>
          <p:nvSpPr>
            <p:cNvPr id="27" name="Text Box 18">
              <a:extLst>
                <a:ext uri="{FF2B5EF4-FFF2-40B4-BE49-F238E27FC236}">
                  <a16:creationId xmlns="" xmlns:a16="http://schemas.microsoft.com/office/drawing/2014/main" id="{6A5C866F-A6E5-467E-BB9E-22F2C3D343E9}"/>
                </a:ext>
              </a:extLst>
            </p:cNvPr>
            <p:cNvSpPr txBox="1">
              <a:spLocks noChangeArrowheads="1"/>
            </p:cNvSpPr>
            <p:nvPr/>
          </p:nvSpPr>
          <p:spPr bwMode="auto">
            <a:xfrm>
              <a:off x="1584" y="2304"/>
              <a:ext cx="23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ea typeface="微软雅黑" panose="020B0503020204020204" pitchFamily="34" charset="-122"/>
                </a:rPr>
                <a:t>b</a:t>
              </a:r>
            </a:p>
          </p:txBody>
        </p:sp>
        <p:sp>
          <p:nvSpPr>
            <p:cNvPr id="28" name="Text Box 19">
              <a:extLst>
                <a:ext uri="{FF2B5EF4-FFF2-40B4-BE49-F238E27FC236}">
                  <a16:creationId xmlns="" xmlns:a16="http://schemas.microsoft.com/office/drawing/2014/main" id="{00447792-8C4A-4F48-8DDB-EC1D8F97ADA0}"/>
                </a:ext>
              </a:extLst>
            </p:cNvPr>
            <p:cNvSpPr txBox="1">
              <a:spLocks noChangeArrowheads="1"/>
            </p:cNvSpPr>
            <p:nvPr/>
          </p:nvSpPr>
          <p:spPr bwMode="auto">
            <a:xfrm>
              <a:off x="2678" y="1488"/>
              <a:ext cx="31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ea typeface="微软雅黑" panose="020B0503020204020204" pitchFamily="34" charset="-122"/>
                </a:rPr>
                <a:t>b</a:t>
              </a:r>
              <a:endParaRPr lang="en-US" altLang="zh-CN" dirty="0">
                <a:ea typeface="微软雅黑" panose="020B0503020204020204" pitchFamily="34" charset="-122"/>
              </a:endParaRPr>
            </a:p>
          </p:txBody>
        </p:sp>
        <p:sp>
          <p:nvSpPr>
            <p:cNvPr id="29" name="Text Box 20">
              <a:extLst>
                <a:ext uri="{FF2B5EF4-FFF2-40B4-BE49-F238E27FC236}">
                  <a16:creationId xmlns="" xmlns:a16="http://schemas.microsoft.com/office/drawing/2014/main" id="{40642C5B-749B-4C21-B08A-D8A4B37731A3}"/>
                </a:ext>
              </a:extLst>
            </p:cNvPr>
            <p:cNvSpPr txBox="1">
              <a:spLocks noChangeArrowheads="1"/>
            </p:cNvSpPr>
            <p:nvPr/>
          </p:nvSpPr>
          <p:spPr bwMode="auto">
            <a:xfrm>
              <a:off x="2640" y="2025"/>
              <a:ext cx="23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ea typeface="微软雅黑" panose="020B0503020204020204" pitchFamily="34" charset="-122"/>
                </a:rPr>
                <a:t>a</a:t>
              </a:r>
            </a:p>
          </p:txBody>
        </p:sp>
      </p:grpSp>
      <p:cxnSp>
        <p:nvCxnSpPr>
          <p:cNvPr id="5" name="曲线连接符 4"/>
          <p:cNvCxnSpPr>
            <a:stCxn id="13" idx="1"/>
            <a:endCxn id="13" idx="2"/>
          </p:cNvCxnSpPr>
          <p:nvPr/>
        </p:nvCxnSpPr>
        <p:spPr>
          <a:xfrm rot="16200000" flipH="1" flipV="1">
            <a:off x="5281869" y="1910026"/>
            <a:ext cx="117256" cy="48424"/>
          </a:xfrm>
          <a:prstGeom prst="curvedConnector4">
            <a:avLst>
              <a:gd name="adj1" fmla="val -236379"/>
              <a:gd name="adj2" fmla="val 572080"/>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Text Box 19">
            <a:extLst>
              <a:ext uri="{FF2B5EF4-FFF2-40B4-BE49-F238E27FC236}">
                <a16:creationId xmlns="" xmlns:a16="http://schemas.microsoft.com/office/drawing/2014/main" id="{00447792-8C4A-4F48-8DDB-EC1D8F97ADA0}"/>
              </a:ext>
            </a:extLst>
          </p:cNvPr>
          <p:cNvSpPr txBox="1">
            <a:spLocks noChangeArrowheads="1"/>
          </p:cNvSpPr>
          <p:nvPr/>
        </p:nvSpPr>
        <p:spPr bwMode="auto">
          <a:xfrm>
            <a:off x="5436096" y="1347614"/>
            <a:ext cx="312949" cy="36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ea typeface="微软雅黑" panose="020B0503020204020204" pitchFamily="34" charset="-122"/>
              </a:rPr>
              <a:t>b</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1575460632"/>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childTnLst>
                                </p:cTn>
                              </p:par>
                              <p:par>
                                <p:cTn id="8" presetID="8" presetClass="emph" presetSubtype="0" decel="58000" fill="hold" grpId="1" nodeType="withEffect">
                                  <p:stCondLst>
                                    <p:cond delay="0"/>
                                  </p:stCondLst>
                                  <p:childTnLst>
                                    <p:animRot by="-21600000">
                                      <p:cBhvr>
                                        <p:cTn id="9" dur="1500" fill="hold"/>
                                        <p:tgtEl>
                                          <p:spTgt spid="19"/>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19"/>
                                        </p:tgtEl>
                                        <p:attrNameLst>
                                          <p:attrName>ppt_x</p:attrName>
                                          <p:attrName>ppt_y</p:attrName>
                                        </p:attrNameLst>
                                      </p:cBhvr>
                                    </p:animMotion>
                                  </p:childTnLst>
                                </p:cTn>
                              </p:par>
                              <p:par>
                                <p:cTn id="12" presetID="22" presetClass="entr" presetSubtype="1"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1000"/>
                                        <p:tgtEl>
                                          <p:spTgt spid="17"/>
                                        </p:tgtEl>
                                      </p:cBhvr>
                                    </p:animEffect>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64" presetClass="path" presetSubtype="0" accel="50000" decel="50000" fill="hold" grpId="0" nodeType="withEffect">
                                  <p:stCondLst>
                                    <p:cond delay="0"/>
                                  </p:stCondLst>
                                  <p:childTnLst>
                                    <p:animMotion origin="layout" path="M -3.05556E-6 0.03612 L -3.05556E-6 -4.19753E-6 " pathEditMode="relative" rAng="0" ptsTypes="AA">
                                      <p:cBhvr>
                                        <p:cTn id="20" dur="750" fill="hold"/>
                                        <p:tgtEl>
                                          <p:spTgt spid="18"/>
                                        </p:tgtEl>
                                        <p:attrNameLst>
                                          <p:attrName>ppt_x</p:attrName>
                                          <p:attrName>ppt_y</p:attrName>
                                        </p:attrNameLst>
                                      </p:cBhvr>
                                      <p:rCtr x="0" y="-1821"/>
                                    </p:animMotion>
                                  </p:childTnLst>
                                </p:cTn>
                              </p:par>
                              <p:par>
                                <p:cTn id="21" presetID="10"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bldLvl="0" animBg="1"/>
      <p:bldP spid="19" grpId="0" bldLvl="0" animBg="1"/>
      <p:bldP spid="19" grpId="1" bldLvl="0" animBg="1"/>
      <p:bldP spid="19" grpId="2" bldLvl="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2217132" y="1347614"/>
            <a:ext cx="3218964" cy="342656"/>
          </a:xfrm>
          <a:prstGeom prst="rect">
            <a:avLst/>
          </a:prstGeom>
          <a:noFill/>
        </p:spPr>
        <p:txBody>
          <a:bodyPr wrap="square" lIns="65023" tIns="32511" rIns="65023" bIns="32511" rtlCol="0">
            <a:spAutoFit/>
          </a:bodyPr>
          <a:lstStyle/>
          <a:p>
            <a:pPr lvl="1">
              <a:spcBef>
                <a:spcPts val="600"/>
              </a:spcBef>
              <a:defRPr/>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有限自动机</a:t>
            </a: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31" name="组合 44"/>
          <p:cNvGrpSpPr/>
          <p:nvPr/>
        </p:nvGrpSpPr>
        <p:grpSpPr>
          <a:xfrm>
            <a:off x="2123728" y="1275606"/>
            <a:ext cx="376452" cy="434035"/>
            <a:chOff x="4067944" y="489262"/>
            <a:chExt cx="1375279" cy="1585559"/>
          </a:xfrm>
        </p:grpSpPr>
        <p:sp>
          <p:nvSpPr>
            <p:cNvPr id="32"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35" name="TextBox 5"/>
          <p:cNvSpPr txBox="1"/>
          <p:nvPr/>
        </p:nvSpPr>
        <p:spPr>
          <a:xfrm>
            <a:off x="2195736" y="1851670"/>
            <a:ext cx="5902127" cy="458072"/>
          </a:xfrm>
          <a:prstGeom prst="rect">
            <a:avLst/>
          </a:prstGeom>
          <a:noFill/>
        </p:spPr>
        <p:txBody>
          <a:bodyPr wrap="square" lIns="65023" tIns="32511" rIns="65023" bIns="32511" rtlCol="0">
            <a:spAutoFit/>
          </a:bodyPr>
          <a:lstStyle/>
          <a:p>
            <a:pPr lvl="1">
              <a:lnSpc>
                <a:spcPct val="150000"/>
              </a:lnSpc>
              <a:defRPr/>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不确定的有限自动机（</a:t>
            </a:r>
            <a:r>
              <a:rPr lang="en-US" altLang="zh-CN"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NFA</a:t>
            </a: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endParaRPr lang="en-US" altLang="zh-CN"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37" name="组合 44"/>
          <p:cNvGrpSpPr/>
          <p:nvPr/>
        </p:nvGrpSpPr>
        <p:grpSpPr>
          <a:xfrm>
            <a:off x="2134364" y="1929331"/>
            <a:ext cx="376452" cy="434035"/>
            <a:chOff x="4067944" y="489262"/>
            <a:chExt cx="1375279" cy="1585559"/>
          </a:xfrm>
        </p:grpSpPr>
        <p:sp>
          <p:nvSpPr>
            <p:cNvPr id="38"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9"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smtClean="0">
                <a:latin typeface="微软雅黑" panose="020B0503020204020204" pitchFamily="34" charset="-122"/>
                <a:ea typeface="微软雅黑" panose="020B0503020204020204" pitchFamily="34" charset="-122"/>
              </a:rPr>
              <a:t>教学内容</a:t>
            </a:r>
            <a:endParaRPr lang="zh-CN" altLang="en-US" sz="1400" b="1" spc="600" dirty="0">
              <a:latin typeface="微软雅黑" panose="020B0503020204020204" pitchFamily="34" charset="-122"/>
              <a:ea typeface="微软雅黑" panose="020B0503020204020204" pitchFamily="34" charset="-122"/>
            </a:endParaRPr>
          </a:p>
        </p:txBody>
      </p:sp>
      <p:sp>
        <p:nvSpPr>
          <p:cNvPr id="16" name="TextBox 5"/>
          <p:cNvSpPr txBox="1"/>
          <p:nvPr/>
        </p:nvSpPr>
        <p:spPr>
          <a:xfrm>
            <a:off x="2198265" y="2499742"/>
            <a:ext cx="5902127" cy="458072"/>
          </a:xfrm>
          <a:prstGeom prst="rect">
            <a:avLst/>
          </a:prstGeom>
          <a:noFill/>
        </p:spPr>
        <p:txBody>
          <a:bodyPr wrap="square" lIns="65023" tIns="32511" rIns="65023" bIns="32511" rtlCol="0">
            <a:spAutoFit/>
          </a:bodyPr>
          <a:lstStyle/>
          <a:p>
            <a:pPr lvl="1">
              <a:lnSpc>
                <a:spcPct val="150000"/>
              </a:lnSpc>
              <a:defRPr/>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确定的有限自动机（</a:t>
            </a:r>
            <a:r>
              <a:rPr lang="zh-CN"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D</a:t>
            </a:r>
            <a:r>
              <a:rPr lang="en-US" altLang="zh-CN"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FA</a:t>
            </a: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endParaRPr lang="en-US" altLang="zh-CN"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17" name="组合 44"/>
          <p:cNvGrpSpPr/>
          <p:nvPr/>
        </p:nvGrpSpPr>
        <p:grpSpPr>
          <a:xfrm>
            <a:off x="2136893" y="2577403"/>
            <a:ext cx="376452" cy="434035"/>
            <a:chOff x="4067944" y="489262"/>
            <a:chExt cx="1375279" cy="1585559"/>
          </a:xfrm>
        </p:grpSpPr>
        <p:sp>
          <p:nvSpPr>
            <p:cNvPr id="18"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19"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Tree>
    <p:extLst>
      <p:ext uri="{BB962C8B-B14F-4D97-AF65-F5344CB8AC3E}">
        <p14:creationId xmlns:p14="http://schemas.microsoft.com/office/powerpoint/2010/main" val="21617896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2267744" y="1131590"/>
            <a:ext cx="5739243" cy="873570"/>
          </a:xfrm>
          <a:prstGeom prst="rect">
            <a:avLst/>
          </a:prstGeom>
          <a:noFill/>
        </p:spPr>
        <p:txBody>
          <a:bodyPr wrap="square" lIns="65023" tIns="32511" rIns="65023" bIns="32511" rtlCol="0">
            <a:spAutoFit/>
          </a:bodyPr>
          <a:lstStyle/>
          <a:p>
            <a:pPr lvl="1">
              <a:lnSpc>
                <a:spcPct val="150000"/>
              </a:lnSpc>
              <a:spcBef>
                <a:spcPts val="600"/>
              </a:spcBef>
              <a:defRPr/>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了解有限自动机的概念，能够列举出组成有限自动机的基本构件。</a:t>
            </a: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31" name="组合 44"/>
          <p:cNvGrpSpPr/>
          <p:nvPr/>
        </p:nvGrpSpPr>
        <p:grpSpPr>
          <a:xfrm>
            <a:off x="2123728" y="1275606"/>
            <a:ext cx="376452" cy="434035"/>
            <a:chOff x="4067944" y="489262"/>
            <a:chExt cx="1375279" cy="1585559"/>
          </a:xfrm>
        </p:grpSpPr>
        <p:sp>
          <p:nvSpPr>
            <p:cNvPr id="32"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35" name="TextBox 5"/>
          <p:cNvSpPr txBox="1"/>
          <p:nvPr/>
        </p:nvSpPr>
        <p:spPr>
          <a:xfrm>
            <a:off x="2195736" y="2139702"/>
            <a:ext cx="5902127" cy="1289069"/>
          </a:xfrm>
          <a:prstGeom prst="rect">
            <a:avLst/>
          </a:prstGeom>
          <a:noFill/>
        </p:spPr>
        <p:txBody>
          <a:bodyPr wrap="square" lIns="65023" tIns="32511" rIns="65023" bIns="32511" rtlCol="0">
            <a:spAutoFit/>
          </a:bodyPr>
          <a:lstStyle/>
          <a:p>
            <a:pPr lvl="1">
              <a:lnSpc>
                <a:spcPct val="150000"/>
              </a:lnSpc>
              <a:defRPr/>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掌握和理解不确定的有限自动机和确定的有限自动机的概念，能够清晰的说明两种有限自动机的优缺点并能够明确指出两者的区别。</a:t>
            </a:r>
            <a:endParaRPr lang="en-US" altLang="zh-CN"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37" name="组合 44"/>
          <p:cNvGrpSpPr/>
          <p:nvPr/>
        </p:nvGrpSpPr>
        <p:grpSpPr>
          <a:xfrm>
            <a:off x="2123728" y="2211710"/>
            <a:ext cx="376452" cy="434035"/>
            <a:chOff x="4067944" y="489262"/>
            <a:chExt cx="1375279" cy="1585559"/>
          </a:xfrm>
        </p:grpSpPr>
        <p:sp>
          <p:nvSpPr>
            <p:cNvPr id="38"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9"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smtClean="0">
                <a:latin typeface="微软雅黑" panose="020B0503020204020204" pitchFamily="34" charset="-122"/>
                <a:ea typeface="微软雅黑" panose="020B0503020204020204" pitchFamily="34" charset="-122"/>
              </a:rPr>
              <a:t>教学目标</a:t>
            </a:r>
            <a:endParaRPr lang="zh-CN" altLang="en-US" sz="1400" b="1" spc="600" dirty="0">
              <a:latin typeface="微软雅黑" panose="020B0503020204020204" pitchFamily="34" charset="-122"/>
              <a:ea typeface="微软雅黑" panose="020B0503020204020204" pitchFamily="34" charset="-122"/>
            </a:endParaRPr>
          </a:p>
        </p:txBody>
      </p:sp>
      <p:sp>
        <p:nvSpPr>
          <p:cNvPr id="16" name="TextBox 5"/>
          <p:cNvSpPr txBox="1"/>
          <p:nvPr/>
        </p:nvSpPr>
        <p:spPr>
          <a:xfrm>
            <a:off x="2195736" y="3507854"/>
            <a:ext cx="5902127" cy="1289069"/>
          </a:xfrm>
          <a:prstGeom prst="rect">
            <a:avLst/>
          </a:prstGeom>
          <a:noFill/>
        </p:spPr>
        <p:txBody>
          <a:bodyPr wrap="square" lIns="65023" tIns="32511" rIns="65023" bIns="32511" rtlCol="0">
            <a:spAutoFit/>
          </a:bodyPr>
          <a:lstStyle/>
          <a:p>
            <a:pPr lvl="1">
              <a:lnSpc>
                <a:spcPct val="150000"/>
              </a:lnSpc>
              <a:defRPr/>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理解不确定的有限自动机的构成方式，能够准确的将正规式或者目标问题转化为与其等价的不确定有限自动机。</a:t>
            </a:r>
            <a:endParaRPr lang="en-US" altLang="zh-CN"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17" name="组合 44"/>
          <p:cNvGrpSpPr/>
          <p:nvPr/>
        </p:nvGrpSpPr>
        <p:grpSpPr>
          <a:xfrm>
            <a:off x="2123728" y="3579862"/>
            <a:ext cx="376452" cy="434035"/>
            <a:chOff x="4067944" y="489262"/>
            <a:chExt cx="1375279" cy="1585559"/>
          </a:xfrm>
        </p:grpSpPr>
        <p:sp>
          <p:nvSpPr>
            <p:cNvPr id="18"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19"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Tree>
    <p:extLst>
      <p:ext uri="{BB962C8B-B14F-4D97-AF65-F5344CB8AC3E}">
        <p14:creationId xmlns:p14="http://schemas.microsoft.com/office/powerpoint/2010/main" val="40095545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3131840" y="483518"/>
            <a:ext cx="2880301"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b="1" dirty="0">
                <a:latin typeface="微软雅黑" panose="020B0503020204020204" pitchFamily="34" charset="-122"/>
                <a:ea typeface="微软雅黑" panose="020B0503020204020204" pitchFamily="34" charset="-122"/>
              </a:rPr>
              <a:t>有 限 自 动 机 </a:t>
            </a: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619672" y="1681996"/>
            <a:ext cx="5854285" cy="2417886"/>
            <a:chOff x="1619672" y="1681996"/>
            <a:chExt cx="5854285" cy="2417886"/>
          </a:xfrm>
        </p:grpSpPr>
        <p:sp>
          <p:nvSpPr>
            <p:cNvPr id="66" name="Text Box 2"/>
            <p:cNvSpPr txBox="1">
              <a:spLocks noChangeArrowheads="1"/>
            </p:cNvSpPr>
            <p:nvPr/>
          </p:nvSpPr>
          <p:spPr bwMode="auto">
            <a:xfrm>
              <a:off x="1619672" y="1740525"/>
              <a:ext cx="885733" cy="372100"/>
            </a:xfrm>
            <a:prstGeom prst="rect">
              <a:avLst/>
            </a:prstGeom>
            <a:solidFill>
              <a:schemeClr val="accent1">
                <a:alpha val="2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dirty="0">
                  <a:solidFill>
                    <a:srgbClr val="996633"/>
                  </a:solidFill>
                  <a:latin typeface="微软雅黑" panose="020B0503020204020204" pitchFamily="34" charset="-122"/>
                  <a:ea typeface="微软雅黑" panose="020B0503020204020204" pitchFamily="34" charset="-122"/>
                </a:rPr>
                <a:t>正规式</a:t>
              </a:r>
            </a:p>
          </p:txBody>
        </p:sp>
        <p:sp>
          <p:nvSpPr>
            <p:cNvPr id="67" name="AutoShape 3"/>
            <p:cNvSpPr>
              <a:spLocks noChangeArrowheads="1"/>
            </p:cNvSpPr>
            <p:nvPr/>
          </p:nvSpPr>
          <p:spPr bwMode="auto">
            <a:xfrm>
              <a:off x="2644100" y="1681997"/>
              <a:ext cx="944263" cy="472131"/>
            </a:xfrm>
            <a:custGeom>
              <a:avLst/>
              <a:gdLst>
                <a:gd name="T0" fmla="*/ 46122023 w 21600"/>
                <a:gd name="T1" fmla="*/ 0 h 21600"/>
                <a:gd name="T2" fmla="*/ 0 w 21600"/>
                <a:gd name="T3" fmla="*/ 7686988 h 21600"/>
                <a:gd name="T4" fmla="*/ 46122023 w 21600"/>
                <a:gd name="T5" fmla="*/ 15373977 h 21600"/>
                <a:gd name="T6" fmla="*/ 61496013 w 21600"/>
                <a:gd name="T7" fmla="*/ 76869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wrap="none" lIns="54000" tIns="28800" rIns="54000" bIns="28800" anchor="ctr"/>
            <a:lstStyle/>
            <a:p>
              <a:endParaRPr lang="zh-CN" altLang="en-US" sz="1600">
                <a:latin typeface="微软雅黑" panose="020B0503020204020204" pitchFamily="34" charset="-122"/>
                <a:ea typeface="微软雅黑" panose="020B0503020204020204" pitchFamily="34" charset="-122"/>
              </a:endParaRPr>
            </a:p>
          </p:txBody>
        </p:sp>
        <p:sp>
          <p:nvSpPr>
            <p:cNvPr id="68" name="Text Box 4"/>
            <p:cNvSpPr txBox="1">
              <a:spLocks noChangeArrowheads="1"/>
            </p:cNvSpPr>
            <p:nvPr/>
          </p:nvSpPr>
          <p:spPr bwMode="auto">
            <a:xfrm>
              <a:off x="6249821" y="1763310"/>
              <a:ext cx="1224136" cy="304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p>
              <a:pPr>
                <a:spcBef>
                  <a:spcPct val="50000"/>
                </a:spcBef>
                <a:defRPr/>
              </a:pPr>
              <a:r>
                <a:rPr lang="zh-CN" altLang="en-US" sz="1600" b="1" dirty="0">
                  <a:solidFill>
                    <a:srgbClr val="99663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计算机实现</a:t>
              </a:r>
            </a:p>
          </p:txBody>
        </p:sp>
        <p:sp>
          <p:nvSpPr>
            <p:cNvPr id="69" name="Text Box 5"/>
            <p:cNvSpPr txBox="1">
              <a:spLocks noChangeArrowheads="1"/>
            </p:cNvSpPr>
            <p:nvPr/>
          </p:nvSpPr>
          <p:spPr bwMode="auto">
            <a:xfrm>
              <a:off x="3849436" y="1740525"/>
              <a:ext cx="1176249" cy="304384"/>
            </a:xfrm>
            <a:prstGeom prst="rect">
              <a:avLst/>
            </a:prstGeom>
            <a:solidFill>
              <a:schemeClr val="accent1">
                <a:alpha val="2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dirty="0">
                  <a:solidFill>
                    <a:srgbClr val="996633"/>
                  </a:solidFill>
                  <a:latin typeface="微软雅黑" panose="020B0503020204020204" pitchFamily="34" charset="-122"/>
                  <a:ea typeface="微软雅黑" panose="020B0503020204020204" pitchFamily="34" charset="-122"/>
                </a:rPr>
                <a:t>状态转换图</a:t>
              </a:r>
            </a:p>
          </p:txBody>
        </p:sp>
        <p:sp>
          <p:nvSpPr>
            <p:cNvPr id="70" name="AutoShape 6"/>
            <p:cNvSpPr>
              <a:spLocks noChangeArrowheads="1"/>
            </p:cNvSpPr>
            <p:nvPr/>
          </p:nvSpPr>
          <p:spPr bwMode="auto">
            <a:xfrm>
              <a:off x="5241709" y="1681996"/>
              <a:ext cx="882896" cy="472131"/>
            </a:xfrm>
            <a:prstGeom prst="rightArrow">
              <a:avLst>
                <a:gd name="adj1" fmla="val 50000"/>
                <a:gd name="adj2" fmla="val 53099"/>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28800" rIns="54000" bIns="28800"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8"/>
            <p:cNvSpPr>
              <a:spLocks noChangeShapeType="1"/>
            </p:cNvSpPr>
            <p:nvPr/>
          </p:nvSpPr>
          <p:spPr bwMode="auto">
            <a:xfrm>
              <a:off x="4449621" y="2067694"/>
              <a:ext cx="0" cy="545085"/>
            </a:xfrm>
            <a:prstGeom prst="line">
              <a:avLst/>
            </a:prstGeom>
            <a:noFill/>
            <a:ln w="34925">
              <a:solidFill>
                <a:srgbClr val="FF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lstStyle/>
            <a:p>
              <a:endParaRPr lang="zh-CN" altLang="en-US" sz="1600">
                <a:latin typeface="微软雅黑" panose="020B0503020204020204" pitchFamily="34" charset="-122"/>
                <a:ea typeface="微软雅黑" panose="020B0503020204020204" pitchFamily="34" charset="-122"/>
              </a:endParaRPr>
            </a:p>
          </p:txBody>
        </p:sp>
        <p:sp>
          <p:nvSpPr>
            <p:cNvPr id="73" name="Text Box 9"/>
            <p:cNvSpPr txBox="1">
              <a:spLocks noChangeArrowheads="1"/>
            </p:cNvSpPr>
            <p:nvPr/>
          </p:nvSpPr>
          <p:spPr bwMode="auto">
            <a:xfrm>
              <a:off x="3707904" y="2684788"/>
              <a:ext cx="1402915" cy="304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p>
              <a:pPr algn="ctr">
                <a:spcBef>
                  <a:spcPct val="50000"/>
                </a:spcBef>
                <a:defRPr/>
              </a:pPr>
              <a:r>
                <a:rPr lang="zh-CN" altLang="en-US" sz="1600" b="1" dirty="0">
                  <a:solidFill>
                    <a:srgbClr val="99663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有限自动机</a:t>
              </a:r>
            </a:p>
          </p:txBody>
        </p:sp>
        <p:sp>
          <p:nvSpPr>
            <p:cNvPr id="74" name="Line 10"/>
            <p:cNvSpPr>
              <a:spLocks noChangeShapeType="1"/>
            </p:cNvSpPr>
            <p:nvPr/>
          </p:nvSpPr>
          <p:spPr bwMode="auto">
            <a:xfrm flipH="1">
              <a:off x="3563888" y="3038561"/>
              <a:ext cx="790550" cy="613309"/>
            </a:xfrm>
            <a:prstGeom prst="line">
              <a:avLst/>
            </a:prstGeom>
            <a:noFill/>
            <a:ln w="34925">
              <a:solidFill>
                <a:srgbClr val="FF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lstStyle/>
            <a:p>
              <a:endParaRPr lang="zh-CN" altLang="en-US" sz="1600">
                <a:latin typeface="微软雅黑" panose="020B0503020204020204" pitchFamily="34" charset="-122"/>
                <a:ea typeface="微软雅黑" panose="020B0503020204020204" pitchFamily="34" charset="-122"/>
              </a:endParaRPr>
            </a:p>
          </p:txBody>
        </p:sp>
        <p:sp>
          <p:nvSpPr>
            <p:cNvPr id="75" name="Text Box 11"/>
            <p:cNvSpPr txBox="1">
              <a:spLocks noChangeArrowheads="1"/>
            </p:cNvSpPr>
            <p:nvPr/>
          </p:nvSpPr>
          <p:spPr bwMode="auto">
            <a:xfrm>
              <a:off x="1835696" y="3723878"/>
              <a:ext cx="1974603" cy="304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p>
              <a:pPr algn="ctr">
                <a:spcBef>
                  <a:spcPct val="50000"/>
                </a:spcBef>
                <a:defRPr/>
              </a:pPr>
              <a:r>
                <a:rPr lang="zh-CN" altLang="en-US" sz="1600" b="1" dirty="0">
                  <a:solidFill>
                    <a:srgbClr val="99663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不确定有限自动机</a:t>
              </a:r>
            </a:p>
          </p:txBody>
        </p:sp>
        <p:sp>
          <p:nvSpPr>
            <p:cNvPr id="76" name="Text Box 12"/>
            <p:cNvSpPr txBox="1">
              <a:spLocks noChangeArrowheads="1"/>
            </p:cNvSpPr>
            <p:nvPr/>
          </p:nvSpPr>
          <p:spPr bwMode="auto">
            <a:xfrm>
              <a:off x="4788024" y="3723878"/>
              <a:ext cx="1604160" cy="304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p>
              <a:pPr>
                <a:spcBef>
                  <a:spcPct val="50000"/>
                </a:spcBef>
                <a:defRPr/>
              </a:pPr>
              <a:r>
                <a:rPr lang="zh-CN" altLang="en-US" sz="1600" b="1" dirty="0">
                  <a:solidFill>
                    <a:srgbClr val="99663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确定有限自动机</a:t>
              </a:r>
            </a:p>
          </p:txBody>
        </p:sp>
        <p:sp>
          <p:nvSpPr>
            <p:cNvPr id="77" name="Line 13"/>
            <p:cNvSpPr>
              <a:spLocks noChangeShapeType="1"/>
            </p:cNvSpPr>
            <p:nvPr/>
          </p:nvSpPr>
          <p:spPr bwMode="auto">
            <a:xfrm>
              <a:off x="4649682" y="3038561"/>
              <a:ext cx="714406" cy="613309"/>
            </a:xfrm>
            <a:prstGeom prst="line">
              <a:avLst/>
            </a:prstGeom>
            <a:noFill/>
            <a:ln w="34925">
              <a:solidFill>
                <a:srgbClr val="FF0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lstStyle/>
            <a:p>
              <a:endParaRPr lang="zh-CN" altLang="en-US" sz="1600">
                <a:latin typeface="微软雅黑" panose="020B0503020204020204" pitchFamily="34" charset="-122"/>
                <a:ea typeface="微软雅黑" panose="020B0503020204020204" pitchFamily="34" charset="-122"/>
              </a:endParaRPr>
            </a:p>
          </p:txBody>
        </p:sp>
        <p:sp>
          <p:nvSpPr>
            <p:cNvPr id="78" name="AutoShape 14"/>
            <p:cNvSpPr>
              <a:spLocks noChangeArrowheads="1"/>
            </p:cNvSpPr>
            <p:nvPr/>
          </p:nvSpPr>
          <p:spPr bwMode="auto">
            <a:xfrm rot="19732537">
              <a:off x="5290014" y="2020005"/>
              <a:ext cx="472132" cy="1652853"/>
            </a:xfrm>
            <a:prstGeom prst="upDownArrow">
              <a:avLst>
                <a:gd name="adj1" fmla="val 50000"/>
                <a:gd name="adj2" fmla="val 71791"/>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lIns="54000" tIns="28800" rIns="54000" bIns="28800" anchor="ctr"/>
            <a:lstStyle/>
            <a:p>
              <a:endParaRPr lang="zh-CN" altLang="en-US" sz="1600">
                <a:latin typeface="微软雅黑" panose="020B0503020204020204" pitchFamily="34" charset="-122"/>
                <a:ea typeface="微软雅黑" panose="020B0503020204020204" pitchFamily="34" charset="-122"/>
              </a:endParaRPr>
            </a:p>
          </p:txBody>
        </p:sp>
        <p:sp>
          <p:nvSpPr>
            <p:cNvPr id="79" name="Text Box 15"/>
            <p:cNvSpPr txBox="1">
              <a:spLocks noChangeArrowheads="1"/>
            </p:cNvSpPr>
            <p:nvPr/>
          </p:nvSpPr>
          <p:spPr bwMode="auto">
            <a:xfrm>
              <a:off x="5657440" y="2567730"/>
              <a:ext cx="1002792" cy="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1600" b="1" dirty="0">
                  <a:solidFill>
                    <a:srgbClr val="99663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等价</a:t>
              </a:r>
            </a:p>
          </p:txBody>
        </p:sp>
        <p:sp>
          <p:nvSpPr>
            <p:cNvPr id="80" name="AutoShape 16"/>
            <p:cNvSpPr>
              <a:spLocks noChangeArrowheads="1"/>
            </p:cNvSpPr>
            <p:nvPr/>
          </p:nvSpPr>
          <p:spPr bwMode="auto">
            <a:xfrm rot="3568217">
              <a:off x="1364677" y="2758309"/>
              <a:ext cx="1767065" cy="412302"/>
            </a:xfrm>
            <a:prstGeom prst="rightArrow">
              <a:avLst>
                <a:gd name="adj1" fmla="val 50000"/>
                <a:gd name="adj2" fmla="val 110883"/>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p>
              <a:endParaRPr lang="zh-CN" altLang="en-US" sz="1600">
                <a:latin typeface="微软雅黑" panose="020B0503020204020204" pitchFamily="34" charset="-122"/>
                <a:ea typeface="微软雅黑" panose="020B0503020204020204" pitchFamily="34" charset="-122"/>
              </a:endParaRPr>
            </a:p>
          </p:txBody>
        </p:sp>
        <p:sp>
          <p:nvSpPr>
            <p:cNvPr id="81" name="AutoShape 17"/>
            <p:cNvSpPr>
              <a:spLocks noChangeArrowheads="1"/>
            </p:cNvSpPr>
            <p:nvPr/>
          </p:nvSpPr>
          <p:spPr bwMode="auto">
            <a:xfrm>
              <a:off x="3945565" y="3687580"/>
              <a:ext cx="792088" cy="412302"/>
            </a:xfrm>
            <a:prstGeom prst="rightArrow">
              <a:avLst>
                <a:gd name="adj1" fmla="val 50000"/>
                <a:gd name="adj2" fmla="val 53628"/>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wrap="none" lIns="54000" tIns="28800" rIns="54000" bIns="28800" anchor="ctr"/>
            <a:lstStyle/>
            <a:p>
              <a:endParaRPr lang="zh-CN" altLang="en-US" sz="1600">
                <a:latin typeface="微软雅黑" panose="020B0503020204020204" pitchFamily="34" charset="-122"/>
                <a:ea typeface="微软雅黑" panose="020B0503020204020204" pitchFamily="34" charset="-122"/>
              </a:endParaRPr>
            </a:p>
          </p:txBody>
        </p:sp>
      </p:grpSp>
      <p:sp>
        <p:nvSpPr>
          <p:cNvPr id="71" name="Text Box 7"/>
          <p:cNvSpPr txBox="1">
            <a:spLocks noChangeArrowheads="1"/>
          </p:cNvSpPr>
          <p:nvPr/>
        </p:nvSpPr>
        <p:spPr bwMode="auto">
          <a:xfrm>
            <a:off x="2627784" y="1419622"/>
            <a:ext cx="746181" cy="981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p>
            <a:pPr>
              <a:spcBef>
                <a:spcPct val="50000"/>
              </a:spcBef>
              <a:defRPr/>
            </a:pPr>
            <a:r>
              <a:rPr lang="zh-CN" altLang="en-US" sz="60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22424011"/>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outVertic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additive="base">
                                        <p:cTn id="17" dur="500" fill="hold"/>
                                        <p:tgtEl>
                                          <p:spTgt spid="71"/>
                                        </p:tgtEl>
                                        <p:attrNameLst>
                                          <p:attrName>ppt_x</p:attrName>
                                        </p:attrNameLst>
                                      </p:cBhvr>
                                      <p:tavLst>
                                        <p:tav tm="0">
                                          <p:val>
                                            <p:strVal val="#ppt_x"/>
                                          </p:val>
                                        </p:tav>
                                        <p:tav tm="100000">
                                          <p:val>
                                            <p:strVal val="#ppt_x"/>
                                          </p:val>
                                        </p:tav>
                                      </p:tavLst>
                                    </p:anim>
                                    <p:anim calcmode="lin" valueType="num">
                                      <p:cBhvr additive="base">
                                        <p:cTn id="1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1365403"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Flowchart: Decision 78"/>
          <p:cNvSpPr/>
          <p:nvPr/>
        </p:nvSpPr>
        <p:spPr>
          <a:xfrm>
            <a:off x="683568"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9" name="Flowchart: Decision 79"/>
          <p:cNvSpPr/>
          <p:nvPr/>
        </p:nvSpPr>
        <p:spPr>
          <a:xfrm>
            <a:off x="683568"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0" name="TextBox 93"/>
          <p:cNvSpPr txBox="1"/>
          <p:nvPr/>
        </p:nvSpPr>
        <p:spPr>
          <a:xfrm>
            <a:off x="1067781" y="2211710"/>
            <a:ext cx="554509" cy="311878"/>
          </a:xfrm>
          <a:prstGeom prst="rect">
            <a:avLst/>
          </a:prstGeom>
          <a:noFill/>
        </p:spPr>
        <p:txBody>
          <a:bodyPr wrap="none" lIns="65023" tIns="32511" rIns="65023" bIns="32511" rtlCol="0">
            <a:spAutoFit/>
          </a:bodyPr>
          <a:lstStyle/>
          <a:p>
            <a:pPr algn="ctr"/>
            <a:r>
              <a:rPr lang="zh-CN" altLang="en-US" sz="1600" b="1" dirty="0" smtClean="0">
                <a:solidFill>
                  <a:schemeClr val="accent1"/>
                </a:solidFill>
                <a:latin typeface="微软雅黑" panose="020B0503020204020204" pitchFamily="34" charset="-122"/>
                <a:ea typeface="微软雅黑" panose="020B0503020204020204" pitchFamily="34" charset="-122"/>
              </a:rPr>
              <a:t>作业</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11760" y="627534"/>
            <a:ext cx="6146165" cy="400110"/>
          </a:xfrm>
          <a:prstGeom prst="rect">
            <a:avLst/>
          </a:prstGeom>
          <a:noFill/>
        </p:spPr>
        <p:txBody>
          <a:bodyPr wrap="square" rtlCol="0">
            <a:spAutoFit/>
          </a:bodyPr>
          <a:lstStyle/>
          <a:p>
            <a:pPr marL="342900" indent="-342900" algn="l">
              <a:buFont typeface="Wingdings" charset="2"/>
              <a:buChar char="Ø"/>
            </a:pPr>
            <a:r>
              <a:rPr lang="zh-CN" altLang="en-US" sz="2000" dirty="0" smtClean="0">
                <a:ea typeface="微软雅黑" panose="020B0503020204020204" pitchFamily="34" charset="-122"/>
              </a:rPr>
              <a:t>习题</a:t>
            </a:r>
            <a:r>
              <a:rPr lang="en-US" altLang="zh-CN" sz="2000" dirty="0" smtClean="0">
                <a:ea typeface="微软雅黑" panose="020B0503020204020204" pitchFamily="34" charset="-122"/>
              </a:rPr>
              <a:t>2.7(c),(d)</a:t>
            </a:r>
            <a:endParaRPr lang="zh-CN" altLang="en-US" sz="2000" dirty="0">
              <a:ea typeface="微软雅黑" panose="020B0503020204020204" pitchFamily="34" charset="-122"/>
            </a:endParaRPr>
          </a:p>
        </p:txBody>
      </p:sp>
      <p:sp>
        <p:nvSpPr>
          <p:cNvPr id="2" name="Text Box 23">
            <a:extLst>
              <a:ext uri="{FF2B5EF4-FFF2-40B4-BE49-F238E27FC236}">
                <a16:creationId xmlns:a16="http://schemas.microsoft.com/office/drawing/2014/main" xmlns="" id="{0718EB6C-95CD-49A9-862E-B23062C76CE4}"/>
              </a:ext>
            </a:extLst>
          </p:cNvPr>
          <p:cNvSpPr txBox="1">
            <a:spLocks noChangeArrowheads="1"/>
          </p:cNvSpPr>
          <p:nvPr/>
        </p:nvSpPr>
        <p:spPr bwMode="auto">
          <a:xfrm>
            <a:off x="2309284" y="1434894"/>
            <a:ext cx="43909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Wingdings" charset="2"/>
              <a:buChar char="u"/>
            </a:pPr>
            <a:r>
              <a:rPr lang="zh-CN" altLang="en-US" dirty="0">
                <a:ea typeface="微软雅黑" panose="020B0503020204020204" pitchFamily="34" charset="-122"/>
              </a:rPr>
              <a:t>提交地点</a:t>
            </a:r>
            <a:r>
              <a:rPr lang="zh-CN" altLang="en-US" dirty="0" smtClean="0">
                <a:ea typeface="微软雅黑" panose="020B0503020204020204" pitchFamily="34" charset="-122"/>
              </a:rPr>
              <a:t>：上课地点</a:t>
            </a:r>
            <a:endParaRPr lang="en-US" altLang="zh-CN" dirty="0" smtClean="0">
              <a:ea typeface="微软雅黑" panose="020B0503020204020204" pitchFamily="34" charset="-122"/>
            </a:endParaRPr>
          </a:p>
          <a:p>
            <a:pPr marL="285750" indent="-285750" eaLnBrk="1" hangingPunct="1">
              <a:buFont typeface="Wingdings" charset="2"/>
              <a:buChar char="u"/>
            </a:pPr>
            <a:endParaRPr lang="en-US" altLang="zh-CN" dirty="0">
              <a:ea typeface="微软雅黑" panose="020B0503020204020204" pitchFamily="34" charset="-122"/>
            </a:endParaRPr>
          </a:p>
          <a:p>
            <a:pPr marL="285750" indent="-285750" eaLnBrk="1" hangingPunct="1">
              <a:buFont typeface="Wingdings" charset="2"/>
              <a:buChar char="u"/>
            </a:pPr>
            <a:r>
              <a:rPr lang="zh-CN" altLang="en-US" dirty="0" smtClean="0">
                <a:ea typeface="微软雅黑" panose="020B0503020204020204" pitchFamily="34" charset="-122"/>
              </a:rPr>
              <a:t>请由班级负责人收好作业后，统一提交</a:t>
            </a:r>
            <a:endParaRPr lang="en-US" altLang="zh-CN" dirty="0" smtClean="0">
              <a:ea typeface="微软雅黑" panose="020B0503020204020204" pitchFamily="34" charset="-122"/>
            </a:endParaRPr>
          </a:p>
          <a:p>
            <a:pPr marL="285750" indent="-285750" eaLnBrk="1" hangingPunct="1">
              <a:buFont typeface="Wingdings" charset="2"/>
              <a:buChar char="u"/>
            </a:pPr>
            <a:r>
              <a:rPr lang="zh-CN" altLang="en-US" dirty="0" smtClean="0">
                <a:ea typeface="微软雅黑" panose="020B0503020204020204" pitchFamily="34" charset="-122"/>
              </a:rPr>
              <a:t>每周一收发作业</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3434655508"/>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childTnLst>
                                </p:cTn>
                              </p:par>
                              <p:par>
                                <p:cTn id="8" presetID="8" presetClass="emph" presetSubtype="0" decel="58000" fill="hold" grpId="1" nodeType="withEffect">
                                  <p:stCondLst>
                                    <p:cond delay="0"/>
                                  </p:stCondLst>
                                  <p:childTnLst>
                                    <p:animRot by="-21600000">
                                      <p:cBhvr>
                                        <p:cTn id="9" dur="1500" fill="hold"/>
                                        <p:tgtEl>
                                          <p:spTgt spid="19"/>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19"/>
                                        </p:tgtEl>
                                        <p:attrNameLst>
                                          <p:attrName>ppt_x</p:attrName>
                                          <p:attrName>ppt_y</p:attrName>
                                        </p:attrNameLst>
                                      </p:cBhvr>
                                    </p:animMotion>
                                  </p:childTnLst>
                                </p:cTn>
                              </p:par>
                              <p:par>
                                <p:cTn id="12" presetID="22" presetClass="entr" presetSubtype="1"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1000"/>
                                        <p:tgtEl>
                                          <p:spTgt spid="17"/>
                                        </p:tgtEl>
                                      </p:cBhvr>
                                    </p:animEffect>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64" presetClass="path" presetSubtype="0" accel="50000" decel="50000" fill="hold" grpId="0" nodeType="withEffect">
                                  <p:stCondLst>
                                    <p:cond delay="0"/>
                                  </p:stCondLst>
                                  <p:childTnLst>
                                    <p:animMotion origin="layout" path="M -3.05556E-6 0.03612 L -3.05556E-6 -4.19753E-6 " pathEditMode="relative" rAng="0" ptsTypes="AA">
                                      <p:cBhvr>
                                        <p:cTn id="20" dur="750" fill="hold"/>
                                        <p:tgtEl>
                                          <p:spTgt spid="18"/>
                                        </p:tgtEl>
                                        <p:attrNameLst>
                                          <p:attrName>ppt_x</p:attrName>
                                          <p:attrName>ppt_y</p:attrName>
                                        </p:attrNameLst>
                                      </p:cBhvr>
                                      <p:rCtr x="0" y="-1821"/>
                                    </p:animMotion>
                                  </p:childTnLst>
                                </p:cTn>
                              </p:par>
                              <p:par>
                                <p:cTn id="21" presetID="10"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bldLvl="0" animBg="1"/>
      <p:bldP spid="19" grpId="0" bldLvl="0" animBg="1"/>
      <p:bldP spid="19" grpId="1" bldLvl="0" animBg="1"/>
      <p:bldP spid="19" grpId="2" bldLvl="0" animBg="1"/>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1365403"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Flowchart: Decision 78"/>
          <p:cNvSpPr/>
          <p:nvPr/>
        </p:nvSpPr>
        <p:spPr>
          <a:xfrm>
            <a:off x="683568"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9" name="Flowchart: Decision 79"/>
          <p:cNvSpPr/>
          <p:nvPr/>
        </p:nvSpPr>
        <p:spPr>
          <a:xfrm>
            <a:off x="683568"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0" name="TextBox 93"/>
          <p:cNvSpPr txBox="1"/>
          <p:nvPr/>
        </p:nvSpPr>
        <p:spPr>
          <a:xfrm>
            <a:off x="971600" y="2211710"/>
            <a:ext cx="746869"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温故</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而知新</a:t>
            </a:r>
          </a:p>
        </p:txBody>
      </p:sp>
      <p:sp>
        <p:nvSpPr>
          <p:cNvPr id="54" name="Text Box 8"/>
          <p:cNvSpPr txBox="1">
            <a:spLocks noChangeArrowheads="1"/>
          </p:cNvSpPr>
          <p:nvPr/>
        </p:nvSpPr>
        <p:spPr bwMode="auto">
          <a:xfrm>
            <a:off x="1547664" y="344056"/>
            <a:ext cx="3276600" cy="427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dirty="0">
                <a:solidFill>
                  <a:srgbClr val="FF0000"/>
                </a:solidFill>
                <a:latin typeface="微软雅黑" panose="020B0503020204020204" pitchFamily="34" charset="-122"/>
                <a:ea typeface="微软雅黑" panose="020B0503020204020204" pitchFamily="34" charset="-122"/>
              </a:rPr>
              <a:t>词法分析器工作原理：</a:t>
            </a:r>
          </a:p>
        </p:txBody>
      </p:sp>
      <p:grpSp>
        <p:nvGrpSpPr>
          <p:cNvPr id="57" name="组合 56"/>
          <p:cNvGrpSpPr/>
          <p:nvPr/>
        </p:nvGrpSpPr>
        <p:grpSpPr>
          <a:xfrm>
            <a:off x="1763688" y="915566"/>
            <a:ext cx="7213251" cy="427730"/>
            <a:chOff x="1763688" y="915566"/>
            <a:chExt cx="7213251" cy="427730"/>
          </a:xfrm>
        </p:grpSpPr>
        <p:grpSp>
          <p:nvGrpSpPr>
            <p:cNvPr id="40" name="Group 2"/>
            <p:cNvGrpSpPr/>
            <p:nvPr/>
          </p:nvGrpSpPr>
          <p:grpSpPr bwMode="auto">
            <a:xfrm>
              <a:off x="1763688" y="915566"/>
              <a:ext cx="7213251" cy="427730"/>
              <a:chOff x="158" y="1344"/>
              <a:chExt cx="5582" cy="331"/>
            </a:xfrm>
          </p:grpSpPr>
          <p:sp>
            <p:nvSpPr>
              <p:cNvPr id="43" name="Rectangle 3" descr="Green marble"/>
              <p:cNvSpPr>
                <a:spLocks noChangeAspect="1" noChangeArrowheads="1"/>
              </p:cNvSpPr>
              <p:nvPr/>
            </p:nvSpPr>
            <p:spPr bwMode="auto">
              <a:xfrm>
                <a:off x="2498" y="1344"/>
                <a:ext cx="877" cy="331"/>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zh-CN" altLang="en-US" sz="1600" b="1" dirty="0">
                    <a:latin typeface="微软雅黑" panose="020B0503020204020204" pitchFamily="34" charset="-122"/>
                    <a:ea typeface="微软雅黑" panose="020B0503020204020204" pitchFamily="34" charset="-122"/>
                  </a:rPr>
                  <a:t>词法分析器</a:t>
                </a:r>
              </a:p>
            </p:txBody>
          </p:sp>
          <p:sp>
            <p:nvSpPr>
              <p:cNvPr id="49" name="Rectangle 6"/>
              <p:cNvSpPr>
                <a:spLocks noChangeAspect="1" noChangeArrowheads="1"/>
              </p:cNvSpPr>
              <p:nvPr/>
            </p:nvSpPr>
            <p:spPr bwMode="auto">
              <a:xfrm>
                <a:off x="4059" y="1344"/>
                <a:ext cx="168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pPr>
                <a:r>
                  <a:rPr lang="zh-CN" altLang="en-US" sz="1800" b="1" dirty="0">
                    <a:latin typeface="微软雅黑" panose="020B0503020204020204" pitchFamily="34" charset="-122"/>
                    <a:ea typeface="微软雅黑" panose="020B0503020204020204" pitchFamily="34" charset="-122"/>
                  </a:rPr>
                  <a:t>记号（</a:t>
                </a:r>
                <a:r>
                  <a:rPr lang="en-US" altLang="zh-CN" sz="1800" b="1" dirty="0">
                    <a:latin typeface="微软雅黑" panose="020B0503020204020204" pitchFamily="34" charset="-122"/>
                    <a:ea typeface="微软雅黑" panose="020B0503020204020204" pitchFamily="34" charset="-122"/>
                  </a:rPr>
                  <a:t>token</a:t>
                </a:r>
                <a:r>
                  <a:rPr lang="zh-CN" altLang="en-US" sz="1800" b="1" dirty="0">
                    <a:latin typeface="微软雅黑" panose="020B0503020204020204" pitchFamily="34" charset="-122"/>
                    <a:ea typeface="微软雅黑" panose="020B0503020204020204" pitchFamily="34" charset="-122"/>
                  </a:rPr>
                  <a:t>）流</a:t>
                </a:r>
              </a:p>
            </p:txBody>
          </p:sp>
          <p:sp>
            <p:nvSpPr>
              <p:cNvPr id="50" name="Rectangle 7" descr="Green marble"/>
              <p:cNvSpPr>
                <a:spLocks noChangeAspect="1" noChangeArrowheads="1"/>
              </p:cNvSpPr>
              <p:nvPr/>
            </p:nvSpPr>
            <p:spPr bwMode="auto">
              <a:xfrm>
                <a:off x="158" y="1344"/>
                <a:ext cx="1632" cy="294"/>
              </a:xfrm>
              <a:prstGeom prst="rect">
                <a:avLst/>
              </a:prstGeom>
              <a:solidFill>
                <a:schemeClr val="bg2">
                  <a:lumMod val="75000"/>
                  <a:alpha val="20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zh-CN" altLang="en-US" sz="1800" b="1" dirty="0">
                    <a:latin typeface="微软雅黑" panose="020B0503020204020204" pitchFamily="34" charset="-122"/>
                    <a:ea typeface="微软雅黑" panose="020B0503020204020204" pitchFamily="34" charset="-122"/>
                  </a:rPr>
                  <a:t>源代码</a:t>
                </a:r>
              </a:p>
            </p:txBody>
          </p:sp>
        </p:grpSp>
        <p:sp>
          <p:nvSpPr>
            <p:cNvPr id="64" name="右箭头 63"/>
            <p:cNvSpPr/>
            <p:nvPr/>
          </p:nvSpPr>
          <p:spPr>
            <a:xfrm>
              <a:off x="3923928" y="1059582"/>
              <a:ext cx="792088"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a:off x="6156176" y="1059582"/>
              <a:ext cx="792088"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Group 9"/>
          <p:cNvGrpSpPr/>
          <p:nvPr/>
        </p:nvGrpSpPr>
        <p:grpSpPr bwMode="auto">
          <a:xfrm>
            <a:off x="3311193" y="1707341"/>
            <a:ext cx="3852761" cy="3024650"/>
            <a:chOff x="2058" y="1030"/>
            <a:chExt cx="3494" cy="2743"/>
          </a:xfrm>
        </p:grpSpPr>
        <p:grpSp>
          <p:nvGrpSpPr>
            <p:cNvPr id="67" name="Group 10"/>
            <p:cNvGrpSpPr/>
            <p:nvPr/>
          </p:nvGrpSpPr>
          <p:grpSpPr bwMode="auto">
            <a:xfrm>
              <a:off x="2058" y="1030"/>
              <a:ext cx="3401" cy="633"/>
              <a:chOff x="1151" y="3343"/>
              <a:chExt cx="3401" cy="633"/>
            </a:xfrm>
          </p:grpSpPr>
          <p:sp>
            <p:nvSpPr>
              <p:cNvPr id="90" name="Text Box 11"/>
              <p:cNvSpPr txBox="1">
                <a:spLocks noChangeArrowheads="1"/>
              </p:cNvSpPr>
              <p:nvPr/>
            </p:nvSpPr>
            <p:spPr bwMode="auto">
              <a:xfrm>
                <a:off x="1151" y="3539"/>
                <a:ext cx="588" cy="4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源 程 序</a:t>
                </a:r>
                <a:endParaRPr lang="en-US" altLang="zh-CN" sz="1100" b="1" dirty="0">
                  <a:solidFill>
                    <a:srgbClr val="996633"/>
                  </a:solidFill>
                  <a:latin typeface="微软雅黑" panose="020B0503020204020204" pitchFamily="34" charset="-122"/>
                  <a:ea typeface="微软雅黑" panose="020B0503020204020204" pitchFamily="34" charset="-122"/>
                </a:endParaRPr>
              </a:p>
              <a:p>
                <a:pP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字 符 流</a:t>
                </a:r>
              </a:p>
            </p:txBody>
          </p:sp>
          <p:sp>
            <p:nvSpPr>
              <p:cNvPr id="92" name="Text Box 13"/>
              <p:cNvSpPr txBox="1">
                <a:spLocks noChangeArrowheads="1"/>
              </p:cNvSpPr>
              <p:nvPr/>
            </p:nvSpPr>
            <p:spPr bwMode="auto">
              <a:xfrm>
                <a:off x="1934" y="3343"/>
                <a:ext cx="453"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11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顺序组合</a:t>
                </a:r>
              </a:p>
            </p:txBody>
          </p:sp>
          <p:sp>
            <p:nvSpPr>
              <p:cNvPr id="93" name="Text Box 14"/>
              <p:cNvSpPr txBox="1">
                <a:spLocks noChangeArrowheads="1"/>
              </p:cNvSpPr>
              <p:nvPr/>
            </p:nvSpPr>
            <p:spPr bwMode="auto">
              <a:xfrm>
                <a:off x="2457" y="3686"/>
                <a:ext cx="718" cy="20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词 法 单 元</a:t>
                </a:r>
              </a:p>
            </p:txBody>
          </p:sp>
          <p:sp>
            <p:nvSpPr>
              <p:cNvPr id="95" name="Text Box 16"/>
              <p:cNvSpPr txBox="1">
                <a:spLocks noChangeArrowheads="1"/>
              </p:cNvSpPr>
              <p:nvPr/>
            </p:nvSpPr>
            <p:spPr bwMode="auto">
              <a:xfrm>
                <a:off x="3893" y="3686"/>
                <a:ext cx="659" cy="20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词法记号</a:t>
                </a:r>
              </a:p>
            </p:txBody>
          </p:sp>
          <p:sp>
            <p:nvSpPr>
              <p:cNvPr id="96" name="Text Box 17"/>
              <p:cNvSpPr txBox="1">
                <a:spLocks noChangeArrowheads="1"/>
              </p:cNvSpPr>
              <p:nvPr/>
            </p:nvSpPr>
            <p:spPr bwMode="auto">
              <a:xfrm>
                <a:off x="3306" y="3464"/>
                <a:ext cx="45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1100" b="1"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模 式</a:t>
                </a:r>
              </a:p>
            </p:txBody>
          </p:sp>
        </p:grpSp>
        <p:sp>
          <p:nvSpPr>
            <p:cNvPr id="68" name="Line 18"/>
            <p:cNvSpPr>
              <a:spLocks noChangeShapeType="1"/>
            </p:cNvSpPr>
            <p:nvPr/>
          </p:nvSpPr>
          <p:spPr bwMode="auto">
            <a:xfrm flipH="1">
              <a:off x="4104" y="1487"/>
              <a:ext cx="273"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lstStyle/>
            <a:p>
              <a:endParaRPr lang="zh-CN" altLang="en-US" sz="1100">
                <a:latin typeface="微软雅黑" panose="020B0503020204020204" pitchFamily="34" charset="-122"/>
                <a:ea typeface="微软雅黑" panose="020B0503020204020204" pitchFamily="34" charset="-122"/>
              </a:endParaRPr>
            </a:p>
          </p:txBody>
        </p:sp>
        <p:sp>
          <p:nvSpPr>
            <p:cNvPr id="69" name="Text Box 19"/>
            <p:cNvSpPr txBox="1">
              <a:spLocks noChangeArrowheads="1"/>
            </p:cNvSpPr>
            <p:nvPr/>
          </p:nvSpPr>
          <p:spPr bwMode="auto">
            <a:xfrm>
              <a:off x="3593" y="1805"/>
              <a:ext cx="568" cy="4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非形式</a:t>
              </a:r>
              <a:endParaRPr lang="en-US" altLang="zh-CN" sz="1100" b="1" dirty="0">
                <a:solidFill>
                  <a:srgbClr val="996633"/>
                </a:solidFill>
                <a:latin typeface="微软雅黑" panose="020B0503020204020204" pitchFamily="34" charset="-122"/>
                <a:ea typeface="微软雅黑" panose="020B0503020204020204" pitchFamily="34" charset="-122"/>
              </a:endParaRPr>
            </a:p>
            <a:p>
              <a:pPr algn="ct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化描述</a:t>
              </a:r>
            </a:p>
          </p:txBody>
        </p:sp>
        <p:sp>
          <p:nvSpPr>
            <p:cNvPr id="70" name="Text Box 20"/>
            <p:cNvSpPr txBox="1">
              <a:spLocks noChangeArrowheads="1"/>
            </p:cNvSpPr>
            <p:nvPr/>
          </p:nvSpPr>
          <p:spPr bwMode="auto">
            <a:xfrm>
              <a:off x="4410" y="1805"/>
              <a:ext cx="681" cy="4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形式化</a:t>
              </a:r>
              <a:endParaRPr lang="en-US" altLang="zh-CN" sz="1100" b="1" dirty="0">
                <a:solidFill>
                  <a:srgbClr val="996633"/>
                </a:solidFill>
                <a:latin typeface="微软雅黑" panose="020B0503020204020204" pitchFamily="34" charset="-122"/>
                <a:ea typeface="微软雅黑" panose="020B0503020204020204" pitchFamily="34" charset="-122"/>
              </a:endParaRPr>
            </a:p>
            <a:p>
              <a:pPr algn="ct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描述</a:t>
              </a:r>
            </a:p>
          </p:txBody>
        </p:sp>
        <p:sp>
          <p:nvSpPr>
            <p:cNvPr id="71" name="Line 21"/>
            <p:cNvSpPr>
              <a:spLocks noChangeShapeType="1"/>
            </p:cNvSpPr>
            <p:nvPr/>
          </p:nvSpPr>
          <p:spPr bwMode="auto">
            <a:xfrm>
              <a:off x="4543" y="1487"/>
              <a:ext cx="226"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lstStyle/>
            <a:p>
              <a:endParaRPr lang="zh-CN" altLang="en-US" sz="1100">
                <a:latin typeface="微软雅黑" panose="020B0503020204020204" pitchFamily="34" charset="-122"/>
                <a:ea typeface="微软雅黑" panose="020B0503020204020204" pitchFamily="34" charset="-122"/>
              </a:endParaRPr>
            </a:p>
          </p:txBody>
        </p:sp>
        <p:sp>
          <p:nvSpPr>
            <p:cNvPr id="72" name="AutoShape 22"/>
            <p:cNvSpPr>
              <a:spLocks noChangeArrowheads="1"/>
            </p:cNvSpPr>
            <p:nvPr/>
          </p:nvSpPr>
          <p:spPr bwMode="auto">
            <a:xfrm>
              <a:off x="4573" y="2336"/>
              <a:ext cx="272" cy="473"/>
            </a:xfrm>
            <a:prstGeom prst="downArrow">
              <a:avLst>
                <a:gd name="adj1" fmla="val 50000"/>
                <a:gd name="adj2" fmla="val 37500"/>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lt1"/>
            </a:lnRef>
            <a:fillRef idx="1">
              <a:schemeClr val="accent3"/>
            </a:fillRef>
            <a:effectRef idx="1">
              <a:schemeClr val="accent3"/>
            </a:effectRef>
            <a:fontRef idx="minor">
              <a:schemeClr val="lt1"/>
            </a:fontRef>
          </p:style>
          <p:txBody>
            <a:bodyPr wrap="none" lIns="54000" tIns="28800" rIns="54000" bIns="28800" anchor="ctr"/>
            <a:lstStyle/>
            <a:p>
              <a:endParaRPr lang="zh-CN" altLang="en-US" sz="1100">
                <a:latin typeface="微软雅黑" panose="020B0503020204020204" pitchFamily="34" charset="-122"/>
                <a:ea typeface="微软雅黑" panose="020B0503020204020204" pitchFamily="34" charset="-122"/>
              </a:endParaRPr>
            </a:p>
          </p:txBody>
        </p:sp>
        <p:sp>
          <p:nvSpPr>
            <p:cNvPr id="73" name="Text Box 23"/>
            <p:cNvSpPr txBox="1">
              <a:spLocks noChangeArrowheads="1"/>
            </p:cNvSpPr>
            <p:nvPr/>
          </p:nvSpPr>
          <p:spPr bwMode="auto">
            <a:xfrm>
              <a:off x="4285" y="2931"/>
              <a:ext cx="681" cy="206"/>
            </a:xfrm>
            <a:prstGeom prst="rect">
              <a:avLst/>
            </a:prstGeom>
            <a:solidFill>
              <a:schemeClr val="accent1">
                <a:alpha val="2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   正规式</a:t>
              </a:r>
            </a:p>
          </p:txBody>
        </p:sp>
        <p:grpSp>
          <p:nvGrpSpPr>
            <p:cNvPr id="74" name="Group 24"/>
            <p:cNvGrpSpPr/>
            <p:nvPr/>
          </p:nvGrpSpPr>
          <p:grpSpPr bwMode="auto">
            <a:xfrm>
              <a:off x="2085" y="3068"/>
              <a:ext cx="3467" cy="705"/>
              <a:chOff x="930" y="3022"/>
              <a:chExt cx="3467" cy="705"/>
            </a:xfrm>
          </p:grpSpPr>
          <p:sp>
            <p:nvSpPr>
              <p:cNvPr id="80" name="Text Box 25"/>
              <p:cNvSpPr txBox="1">
                <a:spLocks noChangeArrowheads="1"/>
              </p:cNvSpPr>
              <p:nvPr/>
            </p:nvSpPr>
            <p:spPr bwMode="auto">
              <a:xfrm>
                <a:off x="930" y="3521"/>
                <a:ext cx="771" cy="20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    字  母</a:t>
                </a:r>
              </a:p>
            </p:txBody>
          </p:sp>
          <p:sp>
            <p:nvSpPr>
              <p:cNvPr id="82" name="Text Box 27"/>
              <p:cNvSpPr txBox="1">
                <a:spLocks noChangeArrowheads="1"/>
              </p:cNvSpPr>
              <p:nvPr/>
            </p:nvSpPr>
            <p:spPr bwMode="auto">
              <a:xfrm>
                <a:off x="1837" y="3335"/>
                <a:ext cx="45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11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组合</a:t>
                </a:r>
              </a:p>
            </p:txBody>
          </p:sp>
          <p:sp>
            <p:nvSpPr>
              <p:cNvPr id="83" name="Text Box 28"/>
              <p:cNvSpPr txBox="1">
                <a:spLocks noChangeArrowheads="1"/>
              </p:cNvSpPr>
              <p:nvPr/>
            </p:nvSpPr>
            <p:spPr bwMode="auto">
              <a:xfrm>
                <a:off x="2426" y="3521"/>
                <a:ext cx="499" cy="20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    串</a:t>
                </a:r>
              </a:p>
            </p:txBody>
          </p:sp>
          <p:sp>
            <p:nvSpPr>
              <p:cNvPr id="85" name="Text Box 30"/>
              <p:cNvSpPr txBox="1">
                <a:spLocks noChangeArrowheads="1"/>
              </p:cNvSpPr>
              <p:nvPr/>
            </p:nvSpPr>
            <p:spPr bwMode="auto">
              <a:xfrm>
                <a:off x="3898" y="3521"/>
                <a:ext cx="499" cy="20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  语言</a:t>
                </a:r>
              </a:p>
            </p:txBody>
          </p:sp>
          <p:sp>
            <p:nvSpPr>
              <p:cNvPr id="86" name="Text Box 31"/>
              <p:cNvSpPr txBox="1">
                <a:spLocks noChangeArrowheads="1"/>
              </p:cNvSpPr>
              <p:nvPr/>
            </p:nvSpPr>
            <p:spPr bwMode="auto">
              <a:xfrm>
                <a:off x="3222" y="3335"/>
                <a:ext cx="45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11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集 合</a:t>
                </a:r>
              </a:p>
            </p:txBody>
          </p:sp>
          <p:sp>
            <p:nvSpPr>
              <p:cNvPr id="88" name="Text Box 33"/>
              <p:cNvSpPr txBox="1">
                <a:spLocks noChangeArrowheads="1"/>
              </p:cNvSpPr>
              <p:nvPr/>
            </p:nvSpPr>
            <p:spPr bwMode="auto">
              <a:xfrm>
                <a:off x="1156" y="3158"/>
                <a:ext cx="45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1100" b="1">
                    <a:effectLst>
                      <a:outerShdw blurRad="38100" dist="38100" dir="2700000" algn="tl">
                        <a:srgbClr val="C0C0C0"/>
                      </a:outerShdw>
                    </a:effectLst>
                    <a:latin typeface="微软雅黑" panose="020B0503020204020204" pitchFamily="34" charset="-122"/>
                    <a:ea typeface="微软雅黑" panose="020B0503020204020204" pitchFamily="34" charset="-122"/>
                  </a:rPr>
                  <a:t>集合</a:t>
                </a:r>
              </a:p>
            </p:txBody>
          </p:sp>
          <p:sp>
            <p:nvSpPr>
              <p:cNvPr id="89" name="Text Box 34"/>
              <p:cNvSpPr txBox="1">
                <a:spLocks noChangeArrowheads="1"/>
              </p:cNvSpPr>
              <p:nvPr/>
            </p:nvSpPr>
            <p:spPr bwMode="auto">
              <a:xfrm>
                <a:off x="1837" y="3022"/>
                <a:ext cx="725" cy="20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100" b="1" dirty="0">
                    <a:solidFill>
                      <a:srgbClr val="996633"/>
                    </a:solidFill>
                    <a:latin typeface="微软雅黑" panose="020B0503020204020204" pitchFamily="34" charset="-122"/>
                    <a:ea typeface="微软雅黑" panose="020B0503020204020204" pitchFamily="34" charset="-122"/>
                  </a:rPr>
                  <a:t> 字  母  表</a:t>
                </a:r>
              </a:p>
            </p:txBody>
          </p:sp>
        </p:grpSp>
        <p:sp>
          <p:nvSpPr>
            <p:cNvPr id="75" name="AutoShape 35"/>
            <p:cNvSpPr>
              <a:spLocks noChangeArrowheads="1"/>
            </p:cNvSpPr>
            <p:nvPr/>
          </p:nvSpPr>
          <p:spPr bwMode="auto">
            <a:xfrm>
              <a:off x="4104" y="3204"/>
              <a:ext cx="1134" cy="453"/>
            </a:xfrm>
            <a:prstGeom prst="curvedDownArrow">
              <a:avLst>
                <a:gd name="adj1" fmla="val 50066"/>
                <a:gd name="adj2" fmla="val 100132"/>
                <a:gd name="adj3" fmla="val 33333"/>
              </a:avLst>
            </a:prstGeom>
            <a:solidFill>
              <a:srgbClr val="FF6600">
                <a:alpha val="2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28800" rIns="54000" bIns="28800" anchor="ctr"/>
            <a:lstStyle/>
            <a:p>
              <a:endParaRPr lang="zh-CN" altLang="en-US" sz="1100">
                <a:latin typeface="微软雅黑" panose="020B0503020204020204" pitchFamily="34" charset="-122"/>
                <a:ea typeface="微软雅黑" panose="020B0503020204020204" pitchFamily="34" charset="-122"/>
              </a:endParaRPr>
            </a:p>
          </p:txBody>
        </p:sp>
        <p:sp>
          <p:nvSpPr>
            <p:cNvPr id="77" name="Text Box 37"/>
            <p:cNvSpPr txBox="1">
              <a:spLocks noChangeArrowheads="1"/>
            </p:cNvSpPr>
            <p:nvPr/>
          </p:nvSpPr>
          <p:spPr bwMode="auto">
            <a:xfrm>
              <a:off x="5102" y="2206"/>
              <a:ext cx="20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100" b="1">
                  <a:solidFill>
                    <a:schemeClr val="hlink"/>
                  </a:solidFill>
                  <a:latin typeface="微软雅黑" panose="020B0503020204020204" pitchFamily="34" charset="-122"/>
                  <a:ea typeface="微软雅黑" panose="020B0503020204020204" pitchFamily="34" charset="-122"/>
                </a:rPr>
                <a:t>名字</a:t>
              </a:r>
            </a:p>
          </p:txBody>
        </p:sp>
        <p:sp>
          <p:nvSpPr>
            <p:cNvPr id="78" name="Freeform 38"/>
            <p:cNvSpPr/>
            <p:nvPr/>
          </p:nvSpPr>
          <p:spPr bwMode="auto">
            <a:xfrm>
              <a:off x="2940" y="1707"/>
              <a:ext cx="982" cy="1814"/>
            </a:xfrm>
            <a:custGeom>
              <a:avLst/>
              <a:gdLst>
                <a:gd name="T0" fmla="*/ 665 w 982"/>
                <a:gd name="T1" fmla="*/ 0 h 1814"/>
                <a:gd name="T2" fmla="*/ 30 w 982"/>
                <a:gd name="T3" fmla="*/ 589 h 1814"/>
                <a:gd name="T4" fmla="*/ 846 w 982"/>
                <a:gd name="T5" fmla="*/ 1224 h 1814"/>
                <a:gd name="T6" fmla="*/ 846 w 982"/>
                <a:gd name="T7" fmla="*/ 1814 h 1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814">
                  <a:moveTo>
                    <a:pt x="665" y="0"/>
                  </a:moveTo>
                  <a:cubicBezTo>
                    <a:pt x="332" y="192"/>
                    <a:pt x="0" y="385"/>
                    <a:pt x="30" y="589"/>
                  </a:cubicBezTo>
                  <a:cubicBezTo>
                    <a:pt x="60" y="793"/>
                    <a:pt x="710" y="1020"/>
                    <a:pt x="846" y="1224"/>
                  </a:cubicBezTo>
                  <a:cubicBezTo>
                    <a:pt x="982" y="1428"/>
                    <a:pt x="846" y="1708"/>
                    <a:pt x="846" y="1814"/>
                  </a:cubicBezTo>
                </a:path>
              </a:pathLst>
            </a:custGeom>
            <a:noFill/>
            <a:ln w="25400" cap="flat" cmpd="sng">
              <a:solidFill>
                <a:srgbClr val="FF00FF"/>
              </a:solidFill>
              <a:prstDash val="solid"/>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lstStyle/>
            <a:p>
              <a:endParaRPr lang="zh-CN" altLang="en-US" sz="1100">
                <a:latin typeface="微软雅黑" panose="020B0503020204020204" pitchFamily="34" charset="-122"/>
                <a:ea typeface="微软雅黑" panose="020B0503020204020204" pitchFamily="34" charset="-122"/>
              </a:endParaRPr>
            </a:p>
          </p:txBody>
        </p:sp>
      </p:grpSp>
      <p:sp>
        <p:nvSpPr>
          <p:cNvPr id="44" name="右箭头 43"/>
          <p:cNvSpPr/>
          <p:nvPr/>
        </p:nvSpPr>
        <p:spPr>
          <a:xfrm>
            <a:off x="5652120" y="2067694"/>
            <a:ext cx="648072" cy="216024"/>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6" name="右箭头 45"/>
          <p:cNvSpPr/>
          <p:nvPr/>
        </p:nvSpPr>
        <p:spPr>
          <a:xfrm>
            <a:off x="4067944" y="2067694"/>
            <a:ext cx="648072" cy="216024"/>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8" name="右箭头 47"/>
          <p:cNvSpPr/>
          <p:nvPr/>
        </p:nvSpPr>
        <p:spPr>
          <a:xfrm rot="19414134">
            <a:off x="3857340" y="4233521"/>
            <a:ext cx="447879" cy="16564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2" name="右箭头 51"/>
          <p:cNvSpPr/>
          <p:nvPr/>
        </p:nvSpPr>
        <p:spPr>
          <a:xfrm>
            <a:off x="5868144" y="4515966"/>
            <a:ext cx="576064" cy="144016"/>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3" name="上下箭头 52"/>
          <p:cNvSpPr/>
          <p:nvPr/>
        </p:nvSpPr>
        <p:spPr>
          <a:xfrm flipH="1">
            <a:off x="6902545" y="2355726"/>
            <a:ext cx="45719" cy="2016224"/>
          </a:xfrm>
          <a:prstGeom prst="up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5" name="下箭头 54"/>
          <p:cNvSpPr/>
          <p:nvPr/>
        </p:nvSpPr>
        <p:spPr>
          <a:xfrm rot="763997" flipH="1">
            <a:off x="6675211" y="2333714"/>
            <a:ext cx="45719" cy="144782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6" name="右箭头 55"/>
          <p:cNvSpPr/>
          <p:nvPr/>
        </p:nvSpPr>
        <p:spPr>
          <a:xfrm>
            <a:off x="4283968" y="4515966"/>
            <a:ext cx="576064" cy="144016"/>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cSld>
  <p:clrMapOvr>
    <a:masterClrMapping/>
  </p:clrMapOvr>
  <p:transition xmlns:p14="http://schemas.microsoft.com/office/powerpoint/2010/main" spd="med">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childTnLst>
                                </p:cTn>
                              </p:par>
                              <p:par>
                                <p:cTn id="8" presetID="8" presetClass="emph" presetSubtype="0" decel="58000" fill="hold" grpId="1" nodeType="withEffect">
                                  <p:stCondLst>
                                    <p:cond delay="0"/>
                                  </p:stCondLst>
                                  <p:childTnLst>
                                    <p:animRot by="-21600000">
                                      <p:cBhvr>
                                        <p:cTn id="9" dur="1500" fill="hold"/>
                                        <p:tgtEl>
                                          <p:spTgt spid="19"/>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19"/>
                                        </p:tgtEl>
                                        <p:attrNameLst>
                                          <p:attrName>ppt_x</p:attrName>
                                          <p:attrName>ppt_y</p:attrName>
                                        </p:attrNameLst>
                                      </p:cBhvr>
                                    </p:animMotion>
                                  </p:childTnLst>
                                </p:cTn>
                              </p:par>
                              <p:par>
                                <p:cTn id="12" presetID="22" presetClass="entr" presetSubtype="1"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1000"/>
                                        <p:tgtEl>
                                          <p:spTgt spid="17"/>
                                        </p:tgtEl>
                                      </p:cBhvr>
                                    </p:animEffect>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64" presetClass="path" presetSubtype="0" accel="50000" decel="50000" fill="hold" grpId="0" nodeType="withEffect">
                                  <p:stCondLst>
                                    <p:cond delay="0"/>
                                  </p:stCondLst>
                                  <p:childTnLst>
                                    <p:animMotion origin="layout" path="M -3.05556E-6 0.03612 L -3.05556E-6 -4.19753E-6 " pathEditMode="relative" rAng="0" ptsTypes="AA">
                                      <p:cBhvr>
                                        <p:cTn id="20" dur="750" fill="hold"/>
                                        <p:tgtEl>
                                          <p:spTgt spid="18"/>
                                        </p:tgtEl>
                                        <p:attrNameLst>
                                          <p:attrName>ppt_x</p:attrName>
                                          <p:attrName>ppt_y</p:attrName>
                                        </p:attrNameLst>
                                      </p:cBhvr>
                                      <p:rCtr x="0" y="-1821"/>
                                    </p:animMotion>
                                  </p:childTnLst>
                                </p:cTn>
                              </p:par>
                              <p:par>
                                <p:cTn id="21" presetID="10"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20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20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2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9" grpId="2" animBg="1"/>
      <p:bldP spid="20"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4" name="Rectangle 4"/>
          <p:cNvSpPr>
            <a:spLocks noGrp="1" noChangeArrowheads="1"/>
          </p:cNvSpPr>
          <p:nvPr>
            <p:ph type="title"/>
          </p:nvPr>
        </p:nvSpPr>
        <p:spPr>
          <a:xfrm>
            <a:off x="362272" y="267494"/>
            <a:ext cx="8458200" cy="422672"/>
          </a:xfrm>
          <a:noFill/>
          <a:ln w="9525">
            <a:noFill/>
            <a:miter lim="800000"/>
          </a:ln>
          <a:effectLst/>
        </p:spPr>
        <p:txBody>
          <a:bodyPr vert="horz" wrap="square" lIns="91440" tIns="45720" rIns="91440" bIns="45720" numCol="1" anchor="ctr" anchorCtr="0" compatLnSpc="1">
            <a:normAutofit fontScale="90000"/>
          </a:bodyPr>
          <a:lstStyle/>
          <a:p>
            <a:r>
              <a:rPr lang="zh-CN" altLang="en-US" sz="2400" b="1" kern="1200" dirty="0"/>
              <a:t>正规式</a:t>
            </a:r>
          </a:p>
        </p:txBody>
      </p:sp>
      <p:sp>
        <p:nvSpPr>
          <p:cNvPr id="501762" name="Rectangle 2"/>
          <p:cNvSpPr>
            <a:spLocks noGrp="1" noChangeArrowheads="1"/>
          </p:cNvSpPr>
          <p:nvPr>
            <p:ph idx="1"/>
          </p:nvPr>
        </p:nvSpPr>
        <p:spPr>
          <a:xfrm>
            <a:off x="2242893" y="944652"/>
            <a:ext cx="5909139" cy="2778919"/>
          </a:xfrm>
          <a:noFill/>
          <a:ln w="9525">
            <a:noFill/>
            <a:miter lim="800000"/>
          </a:ln>
          <a:effectLst/>
        </p:spPr>
        <p:txBody>
          <a:bodyPr vert="horz" wrap="square" lIns="90000" tIns="45720" rIns="91440" bIns="45720" numCol="1" anchor="t" anchorCtr="0" compatLnSpc="1">
            <a:normAutofit/>
          </a:bodyPr>
          <a:lstStyle/>
          <a:p>
            <a:pPr>
              <a:lnSpc>
                <a:spcPts val="2800"/>
              </a:lnSpc>
              <a:buClr>
                <a:schemeClr val="bg1">
                  <a:lumMod val="50000"/>
                </a:schemeClr>
              </a:buClr>
            </a:pPr>
            <a:r>
              <a:rPr lang="zh-CN" altLang="en-US" sz="1400" kern="1200" dirty="0">
                <a:solidFill>
                  <a:srgbClr val="36479C"/>
                </a:solidFill>
                <a:latin typeface="微软雅黑" panose="020B0503020204020204" pitchFamily="34" charset="-122"/>
                <a:ea typeface="微软雅黑" panose="020B0503020204020204" pitchFamily="34" charset="-122"/>
              </a:rPr>
              <a:t>正规式：按照一组定义规则，由较简单的正规式构成的，每个正规式 </a:t>
            </a:r>
            <a:r>
              <a:rPr lang="en-US" altLang="zh-CN" sz="1400" kern="1200" dirty="0">
                <a:solidFill>
                  <a:srgbClr val="36479C"/>
                </a:solidFill>
                <a:latin typeface="微软雅黑" panose="020B0503020204020204" pitchFamily="34" charset="-122"/>
                <a:ea typeface="微软雅黑" panose="020B0503020204020204" pitchFamily="34" charset="-122"/>
              </a:rPr>
              <a:t>r </a:t>
            </a:r>
            <a:r>
              <a:rPr lang="zh-CN" altLang="en-US" sz="1400" kern="1200" dirty="0">
                <a:solidFill>
                  <a:srgbClr val="36479C"/>
                </a:solidFill>
                <a:latin typeface="微软雅黑" panose="020B0503020204020204" pitchFamily="34" charset="-122"/>
                <a:ea typeface="微软雅黑" panose="020B0503020204020204" pitchFamily="34" charset="-122"/>
              </a:rPr>
              <a:t>表示一个语言 </a:t>
            </a:r>
            <a:r>
              <a:rPr lang="en-US" altLang="zh-CN" sz="1400" kern="1200" dirty="0">
                <a:solidFill>
                  <a:srgbClr val="36479C"/>
                </a:solidFill>
                <a:latin typeface="微软雅黑" panose="020B0503020204020204" pitchFamily="34" charset="-122"/>
                <a:ea typeface="微软雅黑" panose="020B0503020204020204" pitchFamily="34" charset="-122"/>
              </a:rPr>
              <a:t>L(r)</a:t>
            </a:r>
            <a:r>
              <a:rPr lang="zh-CN" altLang="en-US" sz="1400" kern="1200" dirty="0">
                <a:solidFill>
                  <a:srgbClr val="36479C"/>
                </a:solidFill>
                <a:latin typeface="微软雅黑" panose="020B0503020204020204" pitchFamily="34" charset="-122"/>
                <a:ea typeface="微软雅黑" panose="020B0503020204020204" pitchFamily="34" charset="-122"/>
              </a:rPr>
              <a:t>。</a:t>
            </a:r>
            <a:endParaRPr lang="en-US" altLang="zh-CN" sz="1400" kern="1200" dirty="0">
              <a:solidFill>
                <a:srgbClr val="36479C"/>
              </a:solidFill>
              <a:latin typeface="微软雅黑" panose="020B0503020204020204" pitchFamily="34" charset="-122"/>
              <a:ea typeface="微软雅黑" panose="020B0503020204020204" pitchFamily="34" charset="-122"/>
            </a:endParaRPr>
          </a:p>
          <a:p>
            <a:pPr>
              <a:lnSpc>
                <a:spcPts val="2800"/>
              </a:lnSpc>
              <a:buClr>
                <a:schemeClr val="bg1">
                  <a:lumMod val="50000"/>
                </a:schemeClr>
              </a:buClr>
            </a:pPr>
            <a:r>
              <a:rPr lang="zh-CN" altLang="en-US" sz="1400" kern="1200" dirty="0">
                <a:solidFill>
                  <a:srgbClr val="36479C"/>
                </a:solidFill>
                <a:latin typeface="微软雅黑" panose="020B0503020204020204" pitchFamily="34" charset="-122"/>
                <a:ea typeface="微软雅黑" panose="020B0503020204020204" pitchFamily="34" charset="-122"/>
              </a:rPr>
              <a:t>定义规则说明 </a:t>
            </a:r>
            <a:r>
              <a:rPr lang="en-US" altLang="zh-CN" sz="1400" kern="1200" dirty="0">
                <a:solidFill>
                  <a:srgbClr val="36479C"/>
                </a:solidFill>
                <a:latin typeface="微软雅黑" panose="020B0503020204020204" pitchFamily="34" charset="-122"/>
                <a:ea typeface="微软雅黑" panose="020B0503020204020204" pitchFamily="34" charset="-122"/>
              </a:rPr>
              <a:t>L(r) </a:t>
            </a:r>
            <a:r>
              <a:rPr lang="zh-CN" altLang="en-US" sz="1400" kern="1200" dirty="0">
                <a:solidFill>
                  <a:srgbClr val="36479C"/>
                </a:solidFill>
                <a:latin typeface="微软雅黑" panose="020B0503020204020204" pitchFamily="34" charset="-122"/>
                <a:ea typeface="微软雅黑" panose="020B0503020204020204" pitchFamily="34" charset="-122"/>
              </a:rPr>
              <a:t>是怎样以各种方式从 </a:t>
            </a:r>
            <a:r>
              <a:rPr lang="en-US" altLang="zh-CN" sz="1400" kern="1200" dirty="0">
                <a:solidFill>
                  <a:srgbClr val="36479C"/>
                </a:solidFill>
                <a:latin typeface="微软雅黑" panose="020B0503020204020204" pitchFamily="34" charset="-122"/>
                <a:ea typeface="微软雅黑" panose="020B0503020204020204" pitchFamily="34" charset="-122"/>
              </a:rPr>
              <a:t>r </a:t>
            </a:r>
            <a:r>
              <a:rPr lang="zh-CN" altLang="en-US" sz="1400" kern="1200" dirty="0">
                <a:solidFill>
                  <a:srgbClr val="36479C"/>
                </a:solidFill>
                <a:latin typeface="微软雅黑" panose="020B0503020204020204" pitchFamily="34" charset="-122"/>
                <a:ea typeface="微软雅黑" panose="020B0503020204020204" pitchFamily="34" charset="-122"/>
              </a:rPr>
              <a:t>的子正规式所表示的语言组合而成。</a:t>
            </a:r>
            <a:endParaRPr lang="en-US" altLang="zh-CN" sz="1400" kern="1200" dirty="0">
              <a:solidFill>
                <a:srgbClr val="36479C"/>
              </a:solidFill>
              <a:latin typeface="微软雅黑" panose="020B0503020204020204" pitchFamily="34" charset="-122"/>
              <a:ea typeface="微软雅黑" panose="020B0503020204020204" pitchFamily="34" charset="-122"/>
            </a:endParaRPr>
          </a:p>
          <a:p>
            <a:pPr>
              <a:lnSpc>
                <a:spcPts val="2800"/>
              </a:lnSpc>
              <a:buClr>
                <a:schemeClr val="bg1">
                  <a:lumMod val="50000"/>
                </a:schemeClr>
              </a:buClr>
            </a:pPr>
            <a:r>
              <a:rPr lang="zh-CN" altLang="en-US" sz="1400" kern="1200" dirty="0">
                <a:solidFill>
                  <a:srgbClr val="36479C"/>
                </a:solidFill>
                <a:latin typeface="微软雅黑" panose="020B0503020204020204" pitchFamily="34" charset="-122"/>
                <a:ea typeface="微软雅黑" panose="020B0503020204020204" pitchFamily="34" charset="-122"/>
              </a:rPr>
              <a:t>正规式用来表示简单的语言，叫做正规集。</a:t>
            </a:r>
            <a:endParaRPr lang="zh-CN" altLang="en-US" sz="1400" kern="1200" dirty="0">
              <a:solidFill>
                <a:srgbClr val="36479C"/>
              </a:solidFill>
              <a:latin typeface="微软雅黑" panose="020B0503020204020204" pitchFamily="34" charset="-122"/>
              <a:ea typeface="微软雅黑" panose="020B0503020204020204" pitchFamily="34" charset="-122"/>
              <a:sym typeface="Symbol" panose="05050102010706020507" pitchFamily="18" charset="2"/>
            </a:endParaRPr>
          </a:p>
        </p:txBody>
      </p:sp>
      <p:cxnSp>
        <p:nvCxnSpPr>
          <p:cNvPr id="5" name="直接连接符 4"/>
          <p:cNvCxnSpPr/>
          <p:nvPr/>
        </p:nvCxnSpPr>
        <p:spPr>
          <a:xfrm>
            <a:off x="1365403"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683568"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7" name="Flowchart: Decision 79"/>
          <p:cNvSpPr/>
          <p:nvPr/>
        </p:nvSpPr>
        <p:spPr>
          <a:xfrm>
            <a:off x="683568"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8" name="TextBox 93"/>
          <p:cNvSpPr txBox="1"/>
          <p:nvPr/>
        </p:nvSpPr>
        <p:spPr>
          <a:xfrm>
            <a:off x="991968" y="2377033"/>
            <a:ext cx="746869" cy="311878"/>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正规式</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483768" y="3507854"/>
            <a:ext cx="5365453" cy="590033"/>
          </a:xfrm>
          <a:prstGeom prst="rect">
            <a:avLst/>
          </a:prstGeom>
          <a:noFill/>
        </p:spPr>
        <p:txBody>
          <a:bodyPr wrap="square">
            <a:spAutoFit/>
          </a:bodyPr>
          <a:lstStyle/>
          <a:p>
            <a:pPr>
              <a:lnSpc>
                <a:spcPts val="2000"/>
              </a:lnSpc>
              <a:defRPr/>
            </a:pPr>
            <a:r>
              <a:rPr lang="zh-CN" altLang="en-US" sz="1600" dirty="0">
                <a:solidFill>
                  <a:srgbClr val="996633"/>
                </a:solidFill>
                <a:latin typeface="微软雅黑" panose="020B0503020204020204" pitchFamily="34" charset="-122"/>
                <a:ea typeface="微软雅黑" panose="020B0503020204020204" pitchFamily="34" charset="-122"/>
              </a:rPr>
              <a:t>正规式是用于说明</a:t>
            </a:r>
            <a:r>
              <a:rPr lang="zh-CN" altLang="en-US" sz="1600" dirty="0">
                <a:solidFill>
                  <a:srgbClr val="FF3300"/>
                </a:solidFill>
                <a:latin typeface="微软雅黑" panose="020B0503020204020204" pitchFamily="34" charset="-122"/>
                <a:ea typeface="微软雅黑" panose="020B0503020204020204" pitchFamily="34" charset="-122"/>
              </a:rPr>
              <a:t>词法单元如何对应到词法记号的模式</a:t>
            </a:r>
            <a:r>
              <a:rPr lang="zh-CN" altLang="en-US" sz="1600" dirty="0">
                <a:solidFill>
                  <a:srgbClr val="996633"/>
                </a:solidFill>
                <a:latin typeface="微软雅黑" panose="020B0503020204020204" pitchFamily="34" charset="-122"/>
                <a:ea typeface="微软雅黑" panose="020B0503020204020204" pitchFamily="34" charset="-122"/>
              </a:rPr>
              <a:t>。与非形式化的描述相比，正规式更具形式化，更加精确。</a:t>
            </a:r>
            <a:endParaRPr lang="en-US" altLang="zh-CN" sz="1600" dirty="0">
              <a:solidFill>
                <a:srgbClr val="9966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481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762">
                                            <p:txEl>
                                              <p:pRg st="0" end="0"/>
                                            </p:txEl>
                                          </p:spTgt>
                                        </p:tgtEl>
                                        <p:attrNameLst>
                                          <p:attrName>style.visibility</p:attrName>
                                        </p:attrNameLst>
                                      </p:cBhvr>
                                      <p:to>
                                        <p:strVal val="visible"/>
                                      </p:to>
                                    </p:set>
                                    <p:animEffect transition="in" filter="fade">
                                      <p:cBhvr>
                                        <p:cTn id="7" dur="500"/>
                                        <p:tgtEl>
                                          <p:spTgt spid="5017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1762">
                                            <p:txEl>
                                              <p:pRg st="1" end="1"/>
                                            </p:txEl>
                                          </p:spTgt>
                                        </p:tgtEl>
                                        <p:attrNameLst>
                                          <p:attrName>style.visibility</p:attrName>
                                        </p:attrNameLst>
                                      </p:cBhvr>
                                      <p:to>
                                        <p:strVal val="visible"/>
                                      </p:to>
                                    </p:set>
                                    <p:animEffect transition="in" filter="fade">
                                      <p:cBhvr>
                                        <p:cTn id="10" dur="500"/>
                                        <p:tgtEl>
                                          <p:spTgt spid="50176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01762">
                                            <p:txEl>
                                              <p:pRg st="2" end="2"/>
                                            </p:txEl>
                                          </p:spTgt>
                                        </p:tgtEl>
                                        <p:attrNameLst>
                                          <p:attrName>style.visibility</p:attrName>
                                        </p:attrNameLst>
                                      </p:cBhvr>
                                      <p:to>
                                        <p:strVal val="visible"/>
                                      </p:to>
                                    </p:set>
                                    <p:animEffect transition="in" filter="fade">
                                      <p:cBhvr>
                                        <p:cTn id="13" dur="500"/>
                                        <p:tgtEl>
                                          <p:spTgt spid="50176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500"/>
                                        <p:tgtEl>
                                          <p:spTgt spid="7"/>
                                        </p:tgtEl>
                                      </p:cBhvr>
                                    </p:animEffect>
                                  </p:childTnLst>
                                </p:cTn>
                              </p:par>
                              <p:par>
                                <p:cTn id="17" presetID="8" presetClass="emph" presetSubtype="0" decel="58000" fill="hold" nodeType="withEffect">
                                  <p:stCondLst>
                                    <p:cond delay="0"/>
                                  </p:stCondLst>
                                  <p:childTnLst>
                                    <p:animRot by="-21600000">
                                      <p:cBhvr>
                                        <p:cTn id="18" dur="1500" fill="hold"/>
                                        <p:tgtEl>
                                          <p:spTgt spid="7"/>
                                        </p:tgtEl>
                                        <p:attrNameLst>
                                          <p:attrName>r</p:attrName>
                                        </p:attrNameLst>
                                      </p:cBhvr>
                                    </p:animRot>
                                  </p:childTnLst>
                                </p:cTn>
                              </p:par>
                              <p:par>
                                <p:cTn id="19"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20" dur="1500" fill="hold"/>
                                        <p:tgtEl>
                                          <p:spTgt spid="7"/>
                                        </p:tgtEl>
                                        <p:attrNameLst>
                                          <p:attrName>ppt_x</p:attrName>
                                          <p:attrName>ppt_y</p:attrName>
                                        </p:attrNameLst>
                                      </p:cBhvr>
                                    </p:animMotion>
                                  </p:childTnLst>
                                </p:cTn>
                              </p:par>
                              <p:par>
                                <p:cTn id="21" presetID="22" presetClass="entr" presetSubtype="1"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1000"/>
                                        <p:tgtEl>
                                          <p:spTgt spid="5"/>
                                        </p:tgtEl>
                                      </p:cBhvr>
                                    </p:animEffect>
                                  </p:childTnLst>
                                </p:cTn>
                              </p:par>
                            </p:childTnLst>
                          </p:cTn>
                        </p:par>
                        <p:par>
                          <p:cTn id="24" fill="hold">
                            <p:stCondLst>
                              <p:cond delay="500"/>
                            </p:stCondLst>
                            <p:childTnLst>
                              <p:par>
                                <p:cTn id="25" presetID="10" presetClass="entr" presetSubtype="0" fill="hold" grpId="1"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64" presetClass="path" presetSubtype="0" accel="50000" decel="50000" fill="hold" grpId="0" nodeType="withEffect">
                                  <p:stCondLst>
                                    <p:cond delay="0"/>
                                  </p:stCondLst>
                                  <p:childTnLst>
                                    <p:animMotion origin="layout" path="M -3.05556E-6 0.03612 L -3.05556E-6 -4.19753E-6 " pathEditMode="relative" rAng="0" ptsTypes="AA">
                                      <p:cBhvr>
                                        <p:cTn id="29" dur="750" fill="hold"/>
                                        <p:tgtEl>
                                          <p:spTgt spid="6"/>
                                        </p:tgtEl>
                                        <p:attrNameLst>
                                          <p:attrName>ppt_x</p:attrName>
                                          <p:attrName>ppt_y</p:attrName>
                                        </p:attrNameLst>
                                      </p:cBhvr>
                                      <p:rCtr x="0" y="-1821"/>
                                    </p:animMotion>
                                  </p:childTnLst>
                                </p:cTn>
                              </p:par>
                              <p:par>
                                <p:cTn id="30" presetID="10" presetClass="entr" presetSubtype="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idx="1"/>
          </p:nvPr>
        </p:nvSpPr>
        <p:spPr>
          <a:xfrm>
            <a:off x="1907704" y="915566"/>
            <a:ext cx="5670947" cy="3671888"/>
          </a:xfrm>
        </p:spPr>
        <p:txBody>
          <a:bodyPr>
            <a:normAutofit fontScale="77500" lnSpcReduction="20000"/>
          </a:bodyPr>
          <a:lstStyle/>
          <a:p>
            <a:pPr>
              <a:lnSpc>
                <a:spcPts val="2500"/>
              </a:lnSpc>
              <a:buClr>
                <a:schemeClr val="bg1">
                  <a:lumMod val="50000"/>
                </a:schemeClr>
              </a:buClr>
              <a:defRPr/>
            </a:pPr>
            <a:r>
              <a:rPr lang="zh-CN" altLang="en-US" sz="1800" b="0" dirty="0">
                <a:solidFill>
                  <a:srgbClr val="36479C"/>
                </a:solidFill>
                <a:latin typeface="微软雅黑" panose="020B0503020204020204" pitchFamily="34" charset="-122"/>
                <a:ea typeface="微软雅黑" panose="020B0503020204020204" pitchFamily="34" charset="-122"/>
              </a:rPr>
              <a:t>正规式  定义的语言	   备注</a:t>
            </a:r>
          </a:p>
          <a:p>
            <a:pPr>
              <a:lnSpc>
                <a:spcPts val="2500"/>
              </a:lnSpc>
              <a:buFontTx/>
              <a:buNone/>
              <a:defRPr/>
            </a:pPr>
            <a:r>
              <a:rPr lang="zh-CN" altLang="en-US" sz="1800" b="0" dirty="0">
                <a:solidFill>
                  <a:srgbClr val="36479C"/>
                </a:solidFill>
                <a:latin typeface="微软雅黑" panose="020B0503020204020204" pitchFamily="34" charset="-122"/>
                <a:ea typeface="微软雅黑" panose="020B0503020204020204" pitchFamily="34" charset="-122"/>
              </a:rPr>
              <a:t>	</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b="0" dirty="0">
                <a:solidFill>
                  <a:srgbClr val="36479C"/>
                </a:solidFill>
                <a:latin typeface="微软雅黑" panose="020B0503020204020204" pitchFamily="34" charset="-122"/>
                <a:ea typeface="微软雅黑" panose="020B0503020204020204" pitchFamily="34" charset="-122"/>
              </a:rPr>
              <a:t>	       </a:t>
            </a:r>
            <a:r>
              <a:rPr lang="zh-CN" altLang="en-US" sz="1800" b="0" dirty="0">
                <a:solidFill>
                  <a:srgbClr val="36479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b="0" dirty="0">
                <a:solidFill>
                  <a:srgbClr val="36479C"/>
                </a:solidFill>
                <a:latin typeface="微软雅黑" panose="020B0503020204020204" pitchFamily="34" charset="-122"/>
                <a:ea typeface="微软雅黑" panose="020B0503020204020204" pitchFamily="34" charset="-122"/>
              </a:rPr>
              <a:t>}</a:t>
            </a:r>
          </a:p>
          <a:p>
            <a:pPr>
              <a:lnSpc>
                <a:spcPts val="2500"/>
              </a:lnSpc>
              <a:buFontTx/>
              <a:buNone/>
              <a:defRPr/>
            </a:pPr>
            <a:r>
              <a:rPr lang="zh-CN" altLang="en-US" sz="1800" b="0" dirty="0">
                <a:solidFill>
                  <a:srgbClr val="36479C"/>
                </a:solidFill>
                <a:latin typeface="微软雅黑" panose="020B0503020204020204" pitchFamily="34" charset="-122"/>
                <a:ea typeface="微软雅黑" panose="020B0503020204020204" pitchFamily="34" charset="-122"/>
              </a:rPr>
              <a:t>	</a:t>
            </a:r>
            <a:r>
              <a:rPr lang="en-US" altLang="zh-CN" sz="1800" b="0" i="1" dirty="0">
                <a:solidFill>
                  <a:srgbClr val="36479C"/>
                </a:solidFill>
                <a:latin typeface="微软雅黑" panose="020B0503020204020204" pitchFamily="34" charset="-122"/>
                <a:ea typeface="微软雅黑" panose="020B0503020204020204" pitchFamily="34" charset="-122"/>
              </a:rPr>
              <a:t>a	       </a:t>
            </a:r>
            <a:r>
              <a:rPr lang="zh-CN" altLang="en-US" sz="1800" b="0" dirty="0">
                <a:solidFill>
                  <a:srgbClr val="36479C"/>
                </a:solidFill>
                <a:latin typeface="微软雅黑" panose="020B0503020204020204" pitchFamily="34" charset="-122"/>
                <a:ea typeface="微软雅黑" panose="020B0503020204020204" pitchFamily="34" charset="-122"/>
              </a:rPr>
              <a:t>{</a:t>
            </a:r>
            <a:r>
              <a:rPr lang="en-US" altLang="zh-CN" sz="1800" b="0" i="1" dirty="0">
                <a:solidFill>
                  <a:srgbClr val="36479C"/>
                </a:solidFill>
                <a:latin typeface="微软雅黑" panose="020B0503020204020204" pitchFamily="34" charset="-122"/>
                <a:ea typeface="微软雅黑" panose="020B0503020204020204" pitchFamily="34" charset="-122"/>
              </a:rPr>
              <a:t>a</a:t>
            </a:r>
            <a:r>
              <a:rPr lang="en-US" altLang="zh-CN" sz="1800" b="0" dirty="0">
                <a:solidFill>
                  <a:srgbClr val="36479C"/>
                </a:solidFill>
                <a:latin typeface="微软雅黑" panose="020B0503020204020204" pitchFamily="34" charset="-122"/>
                <a:ea typeface="微软雅黑" panose="020B0503020204020204" pitchFamily="34" charset="-122"/>
              </a:rPr>
              <a:t>}</a:t>
            </a:r>
            <a:r>
              <a:rPr lang="en-US" altLang="zh-CN" sz="1800" b="0" i="1" dirty="0">
                <a:solidFill>
                  <a:srgbClr val="36479C"/>
                </a:solidFill>
                <a:latin typeface="微软雅黑" panose="020B0503020204020204" pitchFamily="34" charset="-122"/>
                <a:ea typeface="微软雅黑" panose="020B0503020204020204" pitchFamily="34" charset="-122"/>
              </a:rPr>
              <a:t>		 a </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p>
          <a:p>
            <a:pPr>
              <a:lnSpc>
                <a:spcPts val="2500"/>
              </a:lnSpc>
              <a:buFontTx/>
              <a:buNone/>
              <a:defRPr/>
            </a:pP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s</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L</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L</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s</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 </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和</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s</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是正规式</a:t>
            </a:r>
          </a:p>
          <a:p>
            <a:pPr>
              <a:lnSpc>
                <a:spcPts val="2500"/>
              </a:lnSpc>
              <a:buFontTx/>
              <a:buNone/>
              <a:defRPr/>
            </a:pP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s</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L</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L</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s</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 </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和</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s</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是正规式</a:t>
            </a:r>
            <a:endPar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endParaRPr>
          </a:p>
          <a:p>
            <a:pPr>
              <a:lnSpc>
                <a:spcPts val="2500"/>
              </a:lnSpc>
              <a:buFontTx/>
              <a:buNone/>
              <a:defRPr/>
            </a:pP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baseline="3000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L</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baseline="3000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 </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是正规式</a:t>
            </a:r>
            <a:endPar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endParaRPr>
          </a:p>
          <a:p>
            <a:pPr>
              <a:lnSpc>
                <a:spcPts val="2500"/>
              </a:lnSpc>
              <a:buFontTx/>
              <a:buNone/>
              <a:defRPr/>
            </a:pP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L</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i="1"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r </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是正规式</a:t>
            </a:r>
          </a:p>
          <a:p>
            <a:pPr>
              <a:lnSpc>
                <a:spcPts val="2500"/>
              </a:lnSpc>
              <a:buClr>
                <a:schemeClr val="bg1">
                  <a:lumMod val="50000"/>
                </a:schemeClr>
              </a:buClr>
              <a:defRPr/>
            </a:pPr>
            <a:r>
              <a:rPr lang="zh-CN" altLang="en-US" sz="1800" b="0" dirty="0">
                <a:solidFill>
                  <a:srgbClr val="36479C"/>
                </a:solidFill>
                <a:latin typeface="微软雅黑" panose="020B0503020204020204" pitchFamily="34" charset="-122"/>
                <a:ea typeface="微软雅黑" panose="020B0503020204020204" pitchFamily="34" charset="-122"/>
              </a:rPr>
              <a:t>运算符的优先级：</a:t>
            </a:r>
          </a:p>
          <a:p>
            <a:pPr>
              <a:lnSpc>
                <a:spcPts val="2500"/>
              </a:lnSpc>
              <a:buFontTx/>
              <a:buNone/>
              <a:defRPr/>
            </a:pPr>
            <a:r>
              <a:rPr lang="zh-CN" altLang="en-US" sz="1800" b="0" dirty="0">
                <a:solidFill>
                  <a:srgbClr val="36479C"/>
                </a:solidFill>
                <a:latin typeface="微软雅黑" panose="020B0503020204020204" pitchFamily="34" charset="-122"/>
                <a:ea typeface="微软雅黑" panose="020B0503020204020204" pitchFamily="34" charset="-122"/>
              </a:rPr>
              <a:t>    *</a:t>
            </a:r>
            <a:r>
              <a:rPr lang="en-US" altLang="zh-CN" sz="1800" b="0" dirty="0">
                <a:solidFill>
                  <a:srgbClr val="36479C"/>
                </a:solidFill>
                <a:latin typeface="微软雅黑" panose="020B0503020204020204" pitchFamily="34" charset="-122"/>
                <a:ea typeface="微软雅黑" panose="020B0503020204020204" pitchFamily="34" charset="-122"/>
              </a:rPr>
              <a:t> &gt; </a:t>
            </a:r>
            <a:r>
              <a:rPr lang="zh-CN" altLang="en-US" sz="1800" b="0" dirty="0">
                <a:solidFill>
                  <a:srgbClr val="36479C"/>
                </a:solidFill>
                <a:latin typeface="微软雅黑" panose="020B0503020204020204" pitchFamily="34" charset="-122"/>
                <a:ea typeface="微软雅黑" panose="020B0503020204020204" pitchFamily="34" charset="-122"/>
              </a:rPr>
              <a:t>连接运算  </a:t>
            </a:r>
            <a:r>
              <a:rPr lang="en-US" altLang="zh-CN" sz="1800" b="0" dirty="0">
                <a:solidFill>
                  <a:srgbClr val="36479C"/>
                </a:solidFill>
                <a:latin typeface="微软雅黑" panose="020B0503020204020204" pitchFamily="34" charset="-122"/>
                <a:ea typeface="微软雅黑" panose="020B0503020204020204" pitchFamily="34" charset="-122"/>
              </a:rPr>
              <a:t>&gt;  |</a:t>
            </a:r>
          </a:p>
          <a:p>
            <a:pPr>
              <a:lnSpc>
                <a:spcPts val="2500"/>
              </a:lnSpc>
              <a:buFontTx/>
              <a:buNone/>
              <a:defRPr/>
            </a:pP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 (b)</a:t>
            </a:r>
            <a:r>
              <a:rPr lang="en-US" altLang="zh-CN" sz="1800" b="0" baseline="3000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(c)</a:t>
            </a:r>
            <a:r>
              <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可以写成</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ab</a:t>
            </a:r>
            <a:r>
              <a:rPr lang="en-US" altLang="zh-CN" sz="1800" b="0" baseline="3000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c</a:t>
            </a:r>
            <a:endParaRPr lang="zh-CN" altLang="en-US" sz="18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503812" name="AutoShape 4"/>
          <p:cNvSpPr/>
          <p:nvPr/>
        </p:nvSpPr>
        <p:spPr bwMode="auto">
          <a:xfrm>
            <a:off x="6228184" y="987574"/>
            <a:ext cx="1728192" cy="720080"/>
          </a:xfrm>
          <a:prstGeom prst="borderCallout1">
            <a:avLst>
              <a:gd name="adj1" fmla="val 9917"/>
              <a:gd name="adj2" fmla="val -3412"/>
              <a:gd name="adj3" fmla="val 93662"/>
              <a:gd name="adj4" fmla="val -61236"/>
            </a:avLst>
          </a:prstGeom>
          <a:noFill/>
          <a:ln w="6350">
            <a:solidFill>
              <a:schemeClr val="tx1"/>
            </a:solidFill>
            <a:miter lim="800000"/>
            <a:headEnd type="stealth" w="lg" len="lg"/>
          </a:ln>
          <a:effectLst/>
        </p:spPr>
        <p:txBody>
          <a:bodyPr lIns="0" tIns="35100" rIns="0" bIns="35100" anchor="ctr"/>
          <a:lstStyle/>
          <a:p>
            <a:pPr algn="ctr">
              <a:defRPr/>
            </a:pPr>
            <a:r>
              <a:rPr lang="zh-CN" altLang="en-US" dirty="0">
                <a:latin typeface="微软雅黑" panose="020B0503020204020204" pitchFamily="34" charset="-122"/>
                <a:ea typeface="微软雅黑" panose="020B0503020204020204" pitchFamily="34" charset="-122"/>
              </a:rPr>
              <a:t>定义字母表</a:t>
            </a:r>
            <a:r>
              <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Symbol" panose="05050102010706020507" pitchFamily="18" charset="2"/>
              </a:rPr>
              <a:t></a:t>
            </a:r>
            <a:r>
              <a:rPr lang="zh-CN" altLang="en-US" dirty="0">
                <a:latin typeface="微软雅黑" panose="020B0503020204020204" pitchFamily="34" charset="-122"/>
                <a:ea typeface="微软雅黑" panose="020B0503020204020204" pitchFamily="34" charset="-122"/>
              </a:rPr>
              <a:t>上正规式的规则</a:t>
            </a:r>
          </a:p>
        </p:txBody>
      </p:sp>
      <p:cxnSp>
        <p:nvCxnSpPr>
          <p:cNvPr id="5" name="直接连接符 4"/>
          <p:cNvCxnSpPr/>
          <p:nvPr/>
        </p:nvCxnSpPr>
        <p:spPr>
          <a:xfrm>
            <a:off x="1365403"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683568"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7" name="Flowchart: Decision 79"/>
          <p:cNvSpPr/>
          <p:nvPr/>
        </p:nvSpPr>
        <p:spPr>
          <a:xfrm>
            <a:off x="683568"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8" name="TextBox 93"/>
          <p:cNvSpPr txBox="1"/>
          <p:nvPr/>
        </p:nvSpPr>
        <p:spPr>
          <a:xfrm>
            <a:off x="991968" y="2377033"/>
            <a:ext cx="746869" cy="311878"/>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正规式</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112886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3810">
                                            <p:txEl>
                                              <p:pRg st="0" end="0"/>
                                            </p:txEl>
                                          </p:spTgt>
                                        </p:tgtEl>
                                        <p:attrNameLst>
                                          <p:attrName>style.visibility</p:attrName>
                                        </p:attrNameLst>
                                      </p:cBhvr>
                                      <p:to>
                                        <p:strVal val="visible"/>
                                      </p:to>
                                    </p:set>
                                    <p:animEffect transition="in" filter="blinds(horizontal)">
                                      <p:cBhvr>
                                        <p:cTn id="7" dur="500"/>
                                        <p:tgtEl>
                                          <p:spTgt spid="50381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3810">
                                            <p:txEl>
                                              <p:pRg st="1" end="1"/>
                                            </p:txEl>
                                          </p:spTgt>
                                        </p:tgtEl>
                                        <p:attrNameLst>
                                          <p:attrName>style.visibility</p:attrName>
                                        </p:attrNameLst>
                                      </p:cBhvr>
                                      <p:to>
                                        <p:strVal val="visible"/>
                                      </p:to>
                                    </p:set>
                                    <p:animEffect transition="in" filter="blinds(horizontal)">
                                      <p:cBhvr>
                                        <p:cTn id="10" dur="500"/>
                                        <p:tgtEl>
                                          <p:spTgt spid="50381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3810">
                                            <p:txEl>
                                              <p:pRg st="2" end="2"/>
                                            </p:txEl>
                                          </p:spTgt>
                                        </p:tgtEl>
                                        <p:attrNameLst>
                                          <p:attrName>style.visibility</p:attrName>
                                        </p:attrNameLst>
                                      </p:cBhvr>
                                      <p:to>
                                        <p:strVal val="visible"/>
                                      </p:to>
                                    </p:set>
                                    <p:animEffect transition="in" filter="blinds(horizontal)">
                                      <p:cBhvr>
                                        <p:cTn id="13" dur="500"/>
                                        <p:tgtEl>
                                          <p:spTgt spid="50381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03810">
                                            <p:txEl>
                                              <p:pRg st="3" end="3"/>
                                            </p:txEl>
                                          </p:spTgt>
                                        </p:tgtEl>
                                        <p:attrNameLst>
                                          <p:attrName>style.visibility</p:attrName>
                                        </p:attrNameLst>
                                      </p:cBhvr>
                                      <p:to>
                                        <p:strVal val="visible"/>
                                      </p:to>
                                    </p:set>
                                    <p:animEffect transition="in" filter="blinds(horizontal)">
                                      <p:cBhvr>
                                        <p:cTn id="16" dur="500"/>
                                        <p:tgtEl>
                                          <p:spTgt spid="503810">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03810">
                                            <p:txEl>
                                              <p:pRg st="4" end="4"/>
                                            </p:txEl>
                                          </p:spTgt>
                                        </p:tgtEl>
                                        <p:attrNameLst>
                                          <p:attrName>style.visibility</p:attrName>
                                        </p:attrNameLst>
                                      </p:cBhvr>
                                      <p:to>
                                        <p:strVal val="visible"/>
                                      </p:to>
                                    </p:set>
                                    <p:animEffect transition="in" filter="blinds(horizontal)">
                                      <p:cBhvr>
                                        <p:cTn id="19" dur="500"/>
                                        <p:tgtEl>
                                          <p:spTgt spid="503810">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03810">
                                            <p:txEl>
                                              <p:pRg st="5" end="5"/>
                                            </p:txEl>
                                          </p:spTgt>
                                        </p:tgtEl>
                                        <p:attrNameLst>
                                          <p:attrName>style.visibility</p:attrName>
                                        </p:attrNameLst>
                                      </p:cBhvr>
                                      <p:to>
                                        <p:strVal val="visible"/>
                                      </p:to>
                                    </p:set>
                                    <p:animEffect transition="in" filter="blinds(horizontal)">
                                      <p:cBhvr>
                                        <p:cTn id="22" dur="500"/>
                                        <p:tgtEl>
                                          <p:spTgt spid="503810">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03810">
                                            <p:txEl>
                                              <p:pRg st="6" end="6"/>
                                            </p:txEl>
                                          </p:spTgt>
                                        </p:tgtEl>
                                        <p:attrNameLst>
                                          <p:attrName>style.visibility</p:attrName>
                                        </p:attrNameLst>
                                      </p:cBhvr>
                                      <p:to>
                                        <p:strVal val="visible"/>
                                      </p:to>
                                    </p:set>
                                    <p:animEffect transition="in" filter="blinds(horizontal)">
                                      <p:cBhvr>
                                        <p:cTn id="25" dur="500"/>
                                        <p:tgtEl>
                                          <p:spTgt spid="503810">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03812"/>
                                        </p:tgtEl>
                                        <p:attrNameLst>
                                          <p:attrName>style.visibility</p:attrName>
                                        </p:attrNameLst>
                                      </p:cBhvr>
                                      <p:to>
                                        <p:strVal val="visible"/>
                                      </p:to>
                                    </p:set>
                                    <p:animEffect transition="in" filter="blinds(horizontal)">
                                      <p:cBhvr>
                                        <p:cTn id="30" dur="500"/>
                                        <p:tgtEl>
                                          <p:spTgt spid="5038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03810">
                                            <p:txEl>
                                              <p:pRg st="7" end="7"/>
                                            </p:txEl>
                                          </p:spTgt>
                                        </p:tgtEl>
                                        <p:attrNameLst>
                                          <p:attrName>style.visibility</p:attrName>
                                        </p:attrNameLst>
                                      </p:cBhvr>
                                      <p:to>
                                        <p:strVal val="visible"/>
                                      </p:to>
                                    </p:set>
                                    <p:animEffect transition="in" filter="blinds(horizontal)">
                                      <p:cBhvr>
                                        <p:cTn id="35" dur="500"/>
                                        <p:tgtEl>
                                          <p:spTgt spid="503810">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03810">
                                            <p:txEl>
                                              <p:pRg st="8" end="8"/>
                                            </p:txEl>
                                          </p:spTgt>
                                        </p:tgtEl>
                                        <p:attrNameLst>
                                          <p:attrName>style.visibility</p:attrName>
                                        </p:attrNameLst>
                                      </p:cBhvr>
                                      <p:to>
                                        <p:strVal val="visible"/>
                                      </p:to>
                                    </p:set>
                                    <p:animEffect transition="in" filter="blinds(horizontal)">
                                      <p:cBhvr>
                                        <p:cTn id="38" dur="500"/>
                                        <p:tgtEl>
                                          <p:spTgt spid="503810">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03810">
                                            <p:txEl>
                                              <p:pRg st="9" end="9"/>
                                            </p:txEl>
                                          </p:spTgt>
                                        </p:tgtEl>
                                        <p:attrNameLst>
                                          <p:attrName>style.visibility</p:attrName>
                                        </p:attrNameLst>
                                      </p:cBhvr>
                                      <p:to>
                                        <p:strVal val="visible"/>
                                      </p:to>
                                    </p:set>
                                    <p:animEffect transition="in" filter="blinds(horizontal)">
                                      <p:cBhvr>
                                        <p:cTn id="43" dur="500"/>
                                        <p:tgtEl>
                                          <p:spTgt spid="503810">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500"/>
                                        <p:tgtEl>
                                          <p:spTgt spid="7"/>
                                        </p:tgtEl>
                                      </p:cBhvr>
                                    </p:animEffect>
                                  </p:childTnLst>
                                </p:cTn>
                              </p:par>
                              <p:par>
                                <p:cTn id="47" presetID="8" presetClass="emph" presetSubtype="0" decel="58000" fill="hold" nodeType="withEffect">
                                  <p:stCondLst>
                                    <p:cond delay="0"/>
                                  </p:stCondLst>
                                  <p:childTnLst>
                                    <p:animRot by="-21600000">
                                      <p:cBhvr>
                                        <p:cTn id="48" dur="1500" fill="hold"/>
                                        <p:tgtEl>
                                          <p:spTgt spid="7"/>
                                        </p:tgtEl>
                                        <p:attrNameLst>
                                          <p:attrName>r</p:attrName>
                                        </p:attrNameLst>
                                      </p:cBhvr>
                                    </p:animRot>
                                  </p:childTnLst>
                                </p:cTn>
                              </p:par>
                              <p:par>
                                <p:cTn id="49"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50" dur="1500" fill="hold"/>
                                        <p:tgtEl>
                                          <p:spTgt spid="7"/>
                                        </p:tgtEl>
                                        <p:attrNameLst>
                                          <p:attrName>ppt_x</p:attrName>
                                          <p:attrName>ppt_y</p:attrName>
                                        </p:attrNameLst>
                                      </p:cBhvr>
                                    </p:animMotion>
                                  </p:childTnLst>
                                </p:cTn>
                              </p:par>
                              <p:par>
                                <p:cTn id="51" presetID="22" presetClass="entr" presetSubtype="1" fill="hold"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up)">
                                      <p:cBhvr>
                                        <p:cTn id="53" dur="1000"/>
                                        <p:tgtEl>
                                          <p:spTgt spid="5"/>
                                        </p:tgtEl>
                                      </p:cBhvr>
                                    </p:animEffect>
                                  </p:childTnLst>
                                </p:cTn>
                              </p:par>
                            </p:childTnLst>
                          </p:cTn>
                        </p:par>
                        <p:par>
                          <p:cTn id="54" fill="hold">
                            <p:stCondLst>
                              <p:cond delay="500"/>
                            </p:stCondLst>
                            <p:childTnLst>
                              <p:par>
                                <p:cTn id="55" presetID="10" presetClass="entr" presetSubtype="0" fill="hold" grpId="1"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64" presetClass="path" presetSubtype="0" accel="50000" decel="50000" fill="hold" grpId="0" nodeType="withEffect">
                                  <p:stCondLst>
                                    <p:cond delay="0"/>
                                  </p:stCondLst>
                                  <p:childTnLst>
                                    <p:animMotion origin="layout" path="M -3.05556E-6 0.03612 L -3.05556E-6 -4.19753E-6 " pathEditMode="relative" rAng="0" ptsTypes="AA">
                                      <p:cBhvr>
                                        <p:cTn id="59" dur="750" fill="hold"/>
                                        <p:tgtEl>
                                          <p:spTgt spid="6"/>
                                        </p:tgtEl>
                                        <p:attrNameLst>
                                          <p:attrName>ppt_x</p:attrName>
                                          <p:attrName>ppt_y</p:attrName>
                                        </p:attrNameLst>
                                      </p:cBhvr>
                                      <p:rCtr x="0" y="-1821"/>
                                    </p:animMotion>
                                  </p:childTnLst>
                                </p:cTn>
                              </p:par>
                              <p:par>
                                <p:cTn id="60" presetID="10" presetClass="entr" presetSubtype="0" fill="hold" grpId="0" nodeType="withEffect">
                                  <p:stCondLst>
                                    <p:cond delay="25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animBg="1"/>
      <p:bldP spid="6" grpId="0" animBg="1"/>
      <p:bldP spid="6" grpId="1"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idx="1"/>
          </p:nvPr>
        </p:nvSpPr>
        <p:spPr>
          <a:xfrm>
            <a:off x="2051720" y="915566"/>
            <a:ext cx="5886450" cy="3543300"/>
          </a:xfrm>
        </p:spPr>
        <p:txBody>
          <a:bodyPr>
            <a:normAutofit/>
          </a:bodyPr>
          <a:lstStyle/>
          <a:p>
            <a:pPr>
              <a:lnSpc>
                <a:spcPts val="2500"/>
              </a:lnSpc>
              <a:buClr>
                <a:schemeClr val="bg1">
                  <a:lumMod val="50000"/>
                </a:schemeClr>
              </a:buClr>
              <a:defRPr/>
            </a:pPr>
            <a:r>
              <a:rPr lang="zh-CN" altLang="en-US" sz="1600" b="0" dirty="0">
                <a:solidFill>
                  <a:srgbClr val="36479C"/>
                </a:solidFill>
                <a:latin typeface="微软雅黑" panose="020B0503020204020204" pitchFamily="34" charset="-122"/>
                <a:ea typeface="微软雅黑" panose="020B0503020204020204" pitchFamily="34" charset="-122"/>
              </a:rPr>
              <a:t>对正规式命名，使表示简洁。</a:t>
            </a:r>
          </a:p>
          <a:p>
            <a:pPr lvl="1">
              <a:lnSpc>
                <a:spcPts val="2500"/>
              </a:lnSpc>
              <a:buClr>
                <a:schemeClr val="bg1">
                  <a:lumMod val="50000"/>
                </a:schemeClr>
              </a:buClr>
              <a:buFont typeface="微软雅黑" panose="020B0503020204020204" pitchFamily="34" charset="-122"/>
              <a:buChar char="­"/>
              <a:defRPr/>
            </a:pPr>
            <a:r>
              <a:rPr lang="en-US" altLang="zh-CN" sz="1200" b="0" i="1" dirty="0">
                <a:solidFill>
                  <a:srgbClr val="36479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b="0" i="1" dirty="0">
                <a:solidFill>
                  <a:srgbClr val="36479C"/>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sz="1400" b="0" baseline="-30000" dirty="0">
                <a:solidFill>
                  <a:srgbClr val="36479C"/>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400" b="0" dirty="0">
                <a:solidFill>
                  <a:srgbClr val="36479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400" b="0" dirty="0">
                <a:solidFill>
                  <a:srgbClr val="36479C"/>
                </a:solidFill>
                <a:latin typeface="微软雅黑" panose="020B0503020204020204" pitchFamily="34" charset="-122"/>
                <a:ea typeface="微软雅黑" panose="020B0503020204020204" pitchFamily="34" charset="-122"/>
              </a:rPr>
              <a:t> </a:t>
            </a:r>
            <a:r>
              <a:rPr lang="en-US" altLang="zh-CN" sz="1400" b="0" i="1" dirty="0">
                <a:solidFill>
                  <a:srgbClr val="36479C"/>
                </a:solidFill>
                <a:latin typeface="微软雅黑" panose="020B0503020204020204" pitchFamily="34" charset="-122"/>
                <a:ea typeface="微软雅黑" panose="020B0503020204020204" pitchFamily="34" charset="-122"/>
              </a:rPr>
              <a:t>r</a:t>
            </a:r>
            <a:r>
              <a:rPr lang="en-US" altLang="zh-CN" sz="1400" b="0" baseline="-30000" dirty="0">
                <a:solidFill>
                  <a:srgbClr val="36479C"/>
                </a:solidFill>
                <a:latin typeface="微软雅黑" panose="020B0503020204020204" pitchFamily="34" charset="-122"/>
                <a:ea typeface="微软雅黑" panose="020B0503020204020204" pitchFamily="34" charset="-122"/>
              </a:rPr>
              <a:t>1</a:t>
            </a:r>
            <a:endParaRPr lang="en-US" altLang="zh-CN" sz="1400" b="0" dirty="0">
              <a:solidFill>
                <a:srgbClr val="36479C"/>
              </a:solidFill>
              <a:latin typeface="微软雅黑" panose="020B0503020204020204" pitchFamily="34" charset="-122"/>
              <a:ea typeface="微软雅黑" panose="020B0503020204020204" pitchFamily="34" charset="-122"/>
            </a:endParaRPr>
          </a:p>
          <a:p>
            <a:pPr lvl="1" algn="just">
              <a:lnSpc>
                <a:spcPts val="2500"/>
              </a:lnSpc>
              <a:buClr>
                <a:schemeClr val="bg1">
                  <a:lumMod val="50000"/>
                </a:schemeClr>
              </a:buClr>
              <a:buFont typeface="微软雅黑" panose="020B0503020204020204" pitchFamily="34" charset="-122"/>
              <a:buChar char="­"/>
              <a:defRPr/>
            </a:pPr>
            <a:r>
              <a:rPr lang="en-US" altLang="zh-CN" sz="1400" b="0" i="1" dirty="0">
                <a:solidFill>
                  <a:srgbClr val="36479C"/>
                </a:solidFill>
                <a:latin typeface="微软雅黑" panose="020B0503020204020204" pitchFamily="34" charset="-122"/>
                <a:ea typeface="微软雅黑" panose="020B0503020204020204" pitchFamily="34" charset="-122"/>
              </a:rPr>
              <a:t> d</a:t>
            </a:r>
            <a:r>
              <a:rPr lang="en-US" altLang="zh-CN" sz="1400" b="0" baseline="-30000" dirty="0">
                <a:solidFill>
                  <a:srgbClr val="36479C"/>
                </a:solidFill>
                <a:latin typeface="微软雅黑" panose="020B0503020204020204" pitchFamily="34" charset="-122"/>
                <a:ea typeface="微软雅黑" panose="020B0503020204020204" pitchFamily="34" charset="-122"/>
              </a:rPr>
              <a:t>2</a:t>
            </a:r>
            <a:r>
              <a:rPr lang="en-US" altLang="zh-CN" sz="1400" b="0" dirty="0">
                <a:solidFill>
                  <a:srgbClr val="36479C"/>
                </a:solidFill>
                <a:latin typeface="微软雅黑" panose="020B0503020204020204" pitchFamily="34" charset="-122"/>
                <a:ea typeface="微软雅黑" panose="020B0503020204020204" pitchFamily="34" charset="-122"/>
              </a:rPr>
              <a:t> </a:t>
            </a:r>
            <a:r>
              <a:rPr lang="en-US" altLang="zh-CN" sz="14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400" b="0" dirty="0">
                <a:solidFill>
                  <a:srgbClr val="36479C"/>
                </a:solidFill>
                <a:latin typeface="微软雅黑" panose="020B0503020204020204" pitchFamily="34" charset="-122"/>
                <a:ea typeface="微软雅黑" panose="020B0503020204020204" pitchFamily="34" charset="-122"/>
              </a:rPr>
              <a:t> </a:t>
            </a:r>
            <a:r>
              <a:rPr lang="en-US" altLang="zh-CN" sz="1400" b="0" i="1" dirty="0">
                <a:solidFill>
                  <a:srgbClr val="36479C"/>
                </a:solidFill>
                <a:latin typeface="微软雅黑" panose="020B0503020204020204" pitchFamily="34" charset="-122"/>
                <a:ea typeface="微软雅黑" panose="020B0503020204020204" pitchFamily="34" charset="-122"/>
              </a:rPr>
              <a:t>r</a:t>
            </a:r>
            <a:r>
              <a:rPr lang="en-US" altLang="zh-CN" sz="1400" b="0" baseline="-30000" dirty="0">
                <a:solidFill>
                  <a:srgbClr val="36479C"/>
                </a:solidFill>
                <a:latin typeface="微软雅黑" panose="020B0503020204020204" pitchFamily="34" charset="-122"/>
                <a:ea typeface="微软雅黑" panose="020B0503020204020204" pitchFamily="34" charset="-122"/>
              </a:rPr>
              <a:t>2</a:t>
            </a:r>
            <a:endParaRPr lang="en-US" altLang="zh-CN" sz="1400" b="0" dirty="0">
              <a:solidFill>
                <a:srgbClr val="36479C"/>
              </a:solidFill>
              <a:latin typeface="微软雅黑" panose="020B0503020204020204" pitchFamily="34" charset="-122"/>
              <a:ea typeface="微软雅黑" panose="020B0503020204020204" pitchFamily="34" charset="-122"/>
            </a:endParaRPr>
          </a:p>
          <a:p>
            <a:pPr lvl="1" algn="just">
              <a:lnSpc>
                <a:spcPts val="2500"/>
              </a:lnSpc>
              <a:buClr>
                <a:schemeClr val="bg1">
                  <a:lumMod val="50000"/>
                </a:schemeClr>
              </a:buClr>
              <a:buFont typeface="微软雅黑" panose="020B0503020204020204" pitchFamily="34" charset="-122"/>
              <a:buChar char="­"/>
              <a:defRPr/>
            </a:pPr>
            <a:r>
              <a:rPr lang="en-US" altLang="zh-CN" sz="1400" b="0" dirty="0">
                <a:solidFill>
                  <a:srgbClr val="36479C"/>
                </a:solidFill>
                <a:latin typeface="微软雅黑" panose="020B0503020204020204" pitchFamily="34" charset="-122"/>
                <a:ea typeface="微软雅黑" panose="020B0503020204020204" pitchFamily="34" charset="-122"/>
              </a:rPr>
              <a:t> . . .</a:t>
            </a:r>
          </a:p>
          <a:p>
            <a:pPr lvl="1" algn="just">
              <a:lnSpc>
                <a:spcPts val="2500"/>
              </a:lnSpc>
              <a:buClr>
                <a:schemeClr val="bg1">
                  <a:lumMod val="50000"/>
                </a:schemeClr>
              </a:buClr>
              <a:buFont typeface="微软雅黑" panose="020B0503020204020204" pitchFamily="34" charset="-122"/>
              <a:buChar char="­"/>
              <a:defRPr/>
            </a:pPr>
            <a:r>
              <a:rPr lang="en-US" altLang="zh-CN" sz="1400" b="0" i="1" dirty="0">
                <a:solidFill>
                  <a:srgbClr val="36479C"/>
                </a:solidFill>
                <a:latin typeface="微软雅黑" panose="020B0503020204020204" pitchFamily="34" charset="-122"/>
                <a:ea typeface="微软雅黑" panose="020B0503020204020204" pitchFamily="34" charset="-122"/>
              </a:rPr>
              <a:t> </a:t>
            </a:r>
            <a:r>
              <a:rPr lang="en-US" altLang="zh-CN" sz="1400" b="0" i="1" dirty="0" err="1">
                <a:solidFill>
                  <a:srgbClr val="36479C"/>
                </a:solidFill>
                <a:latin typeface="微软雅黑" panose="020B0503020204020204" pitchFamily="34" charset="-122"/>
                <a:ea typeface="微软雅黑" panose="020B0503020204020204" pitchFamily="34" charset="-122"/>
              </a:rPr>
              <a:t>d</a:t>
            </a:r>
            <a:r>
              <a:rPr lang="en-US" altLang="zh-CN" sz="1400" b="0" i="1" baseline="-30000" dirty="0" err="1">
                <a:solidFill>
                  <a:srgbClr val="36479C"/>
                </a:solidFill>
                <a:latin typeface="微软雅黑" panose="020B0503020204020204" pitchFamily="34" charset="-122"/>
                <a:ea typeface="微软雅黑" panose="020B0503020204020204" pitchFamily="34" charset="-122"/>
              </a:rPr>
              <a:t>n</a:t>
            </a:r>
            <a:r>
              <a:rPr lang="en-US" altLang="zh-CN" sz="1400" b="0" dirty="0">
                <a:solidFill>
                  <a:srgbClr val="36479C"/>
                </a:solidFill>
                <a:latin typeface="微软雅黑" panose="020B0503020204020204" pitchFamily="34" charset="-122"/>
                <a:ea typeface="微软雅黑" panose="020B0503020204020204" pitchFamily="34" charset="-122"/>
              </a:rPr>
              <a:t> </a:t>
            </a:r>
            <a:r>
              <a:rPr lang="en-US" altLang="zh-CN" sz="1400" b="0"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400" b="0" dirty="0">
                <a:solidFill>
                  <a:srgbClr val="36479C"/>
                </a:solidFill>
                <a:latin typeface="微软雅黑" panose="020B0503020204020204" pitchFamily="34" charset="-122"/>
                <a:ea typeface="微软雅黑" panose="020B0503020204020204" pitchFamily="34" charset="-122"/>
              </a:rPr>
              <a:t> </a:t>
            </a:r>
            <a:r>
              <a:rPr lang="en-US" altLang="zh-CN" sz="1400" b="0" i="1" dirty="0" err="1">
                <a:solidFill>
                  <a:srgbClr val="36479C"/>
                </a:solidFill>
                <a:latin typeface="微软雅黑" panose="020B0503020204020204" pitchFamily="34" charset="-122"/>
                <a:ea typeface="微软雅黑" panose="020B0503020204020204" pitchFamily="34" charset="-122"/>
              </a:rPr>
              <a:t>r</a:t>
            </a:r>
            <a:r>
              <a:rPr lang="en-US" altLang="zh-CN" sz="1400" b="0" i="1" baseline="-30000" dirty="0" err="1">
                <a:solidFill>
                  <a:srgbClr val="36479C"/>
                </a:solidFill>
                <a:latin typeface="微软雅黑" panose="020B0503020204020204" pitchFamily="34" charset="-122"/>
                <a:ea typeface="微软雅黑" panose="020B0503020204020204" pitchFamily="34" charset="-122"/>
              </a:rPr>
              <a:t>n</a:t>
            </a:r>
            <a:endParaRPr lang="en-US" altLang="zh-CN" sz="1400" b="0" dirty="0">
              <a:solidFill>
                <a:srgbClr val="36479C"/>
              </a:solidFill>
              <a:latin typeface="微软雅黑" panose="020B0503020204020204" pitchFamily="34" charset="-122"/>
              <a:ea typeface="微软雅黑" panose="020B0503020204020204" pitchFamily="34" charset="-122"/>
            </a:endParaRPr>
          </a:p>
          <a:p>
            <a:pPr algn="just">
              <a:lnSpc>
                <a:spcPts val="2500"/>
              </a:lnSpc>
              <a:buClr>
                <a:schemeClr val="bg1">
                  <a:lumMod val="50000"/>
                </a:schemeClr>
              </a:buClr>
              <a:defRPr/>
            </a:pPr>
            <a:endParaRPr lang="zh-CN" altLang="en-US" sz="1600" b="0" dirty="0">
              <a:solidFill>
                <a:srgbClr val="36479C"/>
              </a:solidFill>
              <a:latin typeface="微软雅黑" panose="020B0503020204020204" pitchFamily="34" charset="-122"/>
              <a:ea typeface="微软雅黑" panose="020B0503020204020204" pitchFamily="34" charset="-122"/>
            </a:endParaRPr>
          </a:p>
          <a:p>
            <a:pPr algn="just">
              <a:lnSpc>
                <a:spcPts val="2500"/>
              </a:lnSpc>
              <a:buClr>
                <a:schemeClr val="bg1">
                  <a:lumMod val="50000"/>
                </a:schemeClr>
              </a:buClr>
              <a:defRPr/>
            </a:pPr>
            <a:r>
              <a:rPr lang="zh-CN" altLang="en-US" sz="1600" b="0" dirty="0">
                <a:solidFill>
                  <a:srgbClr val="36479C"/>
                </a:solidFill>
                <a:latin typeface="微软雅黑" panose="020B0503020204020204" pitchFamily="34" charset="-122"/>
                <a:ea typeface="微软雅黑" panose="020B0503020204020204" pitchFamily="34" charset="-122"/>
              </a:rPr>
              <a:t>各个</a:t>
            </a:r>
            <a:r>
              <a:rPr lang="en-US" altLang="zh-CN" sz="1600" b="0" i="1" dirty="0">
                <a:solidFill>
                  <a:srgbClr val="36479C"/>
                </a:solidFill>
                <a:latin typeface="微软雅黑" panose="020B0503020204020204" pitchFamily="34" charset="-122"/>
                <a:ea typeface="微软雅黑" panose="020B0503020204020204" pitchFamily="34" charset="-122"/>
              </a:rPr>
              <a:t>d</a:t>
            </a:r>
            <a:r>
              <a:rPr lang="en-US" altLang="zh-CN" sz="1600" b="0" i="1" baseline="-25000" dirty="0">
                <a:solidFill>
                  <a:srgbClr val="36479C"/>
                </a:solidFill>
                <a:latin typeface="微软雅黑" panose="020B0503020204020204" pitchFamily="34" charset="-122"/>
                <a:ea typeface="微软雅黑" panose="020B0503020204020204" pitchFamily="34" charset="-122"/>
              </a:rPr>
              <a:t>i</a:t>
            </a:r>
            <a:r>
              <a:rPr lang="zh-CN" altLang="en-US" sz="1600" b="0" dirty="0">
                <a:solidFill>
                  <a:srgbClr val="36479C"/>
                </a:solidFill>
                <a:latin typeface="微软雅黑" panose="020B0503020204020204" pitchFamily="34" charset="-122"/>
                <a:ea typeface="微软雅黑" panose="020B0503020204020204" pitchFamily="34" charset="-122"/>
              </a:rPr>
              <a:t>的名字都不同</a:t>
            </a:r>
          </a:p>
          <a:p>
            <a:pPr algn="just">
              <a:lnSpc>
                <a:spcPts val="2500"/>
              </a:lnSpc>
              <a:buClr>
                <a:schemeClr val="bg1">
                  <a:lumMod val="50000"/>
                </a:schemeClr>
              </a:buClr>
              <a:defRPr/>
            </a:pPr>
            <a:r>
              <a:rPr lang="zh-CN" altLang="en-US" sz="1600" b="0" u="sng" dirty="0">
                <a:solidFill>
                  <a:srgbClr val="36479C"/>
                </a:solidFill>
                <a:latin typeface="微软雅黑" panose="020B0503020204020204" pitchFamily="34" charset="-122"/>
                <a:ea typeface="微软雅黑" panose="020B0503020204020204" pitchFamily="34" charset="-122"/>
              </a:rPr>
              <a:t>每个</a:t>
            </a:r>
            <a:r>
              <a:rPr lang="en-US" altLang="zh-CN" sz="1600" b="0" i="1" u="sng" dirty="0" err="1">
                <a:solidFill>
                  <a:srgbClr val="36479C"/>
                </a:solidFill>
                <a:latin typeface="微软雅黑" panose="020B0503020204020204" pitchFamily="34" charset="-122"/>
                <a:ea typeface="微软雅黑" panose="020B0503020204020204" pitchFamily="34" charset="-122"/>
              </a:rPr>
              <a:t>r</a:t>
            </a:r>
            <a:r>
              <a:rPr lang="en-US" altLang="zh-CN" sz="1600" b="0" i="1" u="sng" baseline="-25000" dirty="0" err="1">
                <a:solidFill>
                  <a:srgbClr val="36479C"/>
                </a:solidFill>
                <a:latin typeface="微软雅黑" panose="020B0503020204020204" pitchFamily="34" charset="-122"/>
                <a:ea typeface="微软雅黑" panose="020B0503020204020204" pitchFamily="34" charset="-122"/>
              </a:rPr>
              <a:t>i</a:t>
            </a:r>
            <a:r>
              <a:rPr lang="zh-CN" altLang="en-US" sz="1600" b="0" u="sng" dirty="0">
                <a:solidFill>
                  <a:srgbClr val="36479C"/>
                </a:solidFill>
                <a:latin typeface="微软雅黑" panose="020B0503020204020204" pitchFamily="34" charset="-122"/>
                <a:ea typeface="微软雅黑" panose="020B0503020204020204" pitchFamily="34" charset="-122"/>
              </a:rPr>
              <a:t>都是</a:t>
            </a:r>
            <a:r>
              <a:rPr lang="zh-CN" altLang="en-US" sz="1600" b="0" u="sng" dirty="0">
                <a:solidFill>
                  <a:srgbClr val="36479C"/>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0" u="sng" dirty="0">
                <a:solidFill>
                  <a:srgbClr val="36479C"/>
                </a:solidFill>
                <a:latin typeface="微软雅黑" panose="020B0503020204020204" pitchFamily="34" charset="-122"/>
                <a:ea typeface="微软雅黑" panose="020B0503020204020204" pitchFamily="34" charset="-122"/>
              </a:rPr>
              <a:t>{</a:t>
            </a:r>
            <a:r>
              <a:rPr lang="en-US" altLang="zh-CN" sz="1600" b="0" i="1" u="sng" dirty="0">
                <a:solidFill>
                  <a:srgbClr val="36479C"/>
                </a:solidFill>
                <a:latin typeface="微软雅黑" panose="020B0503020204020204" pitchFamily="34" charset="-122"/>
                <a:ea typeface="微软雅黑" panose="020B0503020204020204" pitchFamily="34" charset="-122"/>
              </a:rPr>
              <a:t>d</a:t>
            </a:r>
            <a:r>
              <a:rPr lang="en-US" altLang="zh-CN" sz="1600" b="0" u="sng" baseline="-25000" dirty="0">
                <a:solidFill>
                  <a:srgbClr val="36479C"/>
                </a:solidFill>
                <a:latin typeface="微软雅黑" panose="020B0503020204020204" pitchFamily="34" charset="-122"/>
                <a:ea typeface="微软雅黑" panose="020B0503020204020204" pitchFamily="34" charset="-122"/>
              </a:rPr>
              <a:t>1</a:t>
            </a:r>
            <a:r>
              <a:rPr lang="en-US" altLang="zh-CN" sz="1600" b="0" u="sng" dirty="0">
                <a:solidFill>
                  <a:srgbClr val="36479C"/>
                </a:solidFill>
                <a:latin typeface="微软雅黑" panose="020B0503020204020204" pitchFamily="34" charset="-122"/>
                <a:ea typeface="微软雅黑" panose="020B0503020204020204" pitchFamily="34" charset="-122"/>
              </a:rPr>
              <a:t>, </a:t>
            </a:r>
            <a:r>
              <a:rPr lang="en-US" altLang="zh-CN" sz="1600" b="0" i="1" u="sng" dirty="0">
                <a:solidFill>
                  <a:srgbClr val="36479C"/>
                </a:solidFill>
                <a:latin typeface="微软雅黑" panose="020B0503020204020204" pitchFamily="34" charset="-122"/>
                <a:ea typeface="微软雅黑" panose="020B0503020204020204" pitchFamily="34" charset="-122"/>
              </a:rPr>
              <a:t>d</a:t>
            </a:r>
            <a:r>
              <a:rPr lang="en-US" altLang="zh-CN" sz="1600" b="0" u="sng" baseline="-25000" dirty="0">
                <a:solidFill>
                  <a:srgbClr val="36479C"/>
                </a:solidFill>
                <a:latin typeface="微软雅黑" panose="020B0503020204020204" pitchFamily="34" charset="-122"/>
                <a:ea typeface="微软雅黑" panose="020B0503020204020204" pitchFamily="34" charset="-122"/>
              </a:rPr>
              <a:t>2</a:t>
            </a:r>
            <a:r>
              <a:rPr lang="en-US" altLang="zh-CN" sz="1600" b="0" u="sng" dirty="0">
                <a:solidFill>
                  <a:srgbClr val="36479C"/>
                </a:solidFill>
                <a:latin typeface="微软雅黑" panose="020B0503020204020204" pitchFamily="34" charset="-122"/>
                <a:ea typeface="微软雅黑" panose="020B0503020204020204" pitchFamily="34" charset="-122"/>
              </a:rPr>
              <a:t>, …, </a:t>
            </a:r>
            <a:r>
              <a:rPr lang="en-US" altLang="zh-CN" sz="1600" b="0" i="1" u="sng" dirty="0">
                <a:solidFill>
                  <a:srgbClr val="36479C"/>
                </a:solidFill>
                <a:latin typeface="微软雅黑" panose="020B0503020204020204" pitchFamily="34" charset="-122"/>
                <a:ea typeface="微软雅黑" panose="020B0503020204020204" pitchFamily="34" charset="-122"/>
              </a:rPr>
              <a:t>d</a:t>
            </a:r>
            <a:r>
              <a:rPr lang="en-US" altLang="zh-CN" sz="1600" b="0" i="1" u="sng" baseline="-25000" dirty="0">
                <a:solidFill>
                  <a:srgbClr val="36479C"/>
                </a:solidFill>
                <a:latin typeface="微软雅黑" panose="020B0503020204020204" pitchFamily="34" charset="-122"/>
                <a:ea typeface="微软雅黑" panose="020B0503020204020204" pitchFamily="34" charset="-122"/>
              </a:rPr>
              <a:t>i</a:t>
            </a:r>
            <a:r>
              <a:rPr lang="en-US" altLang="zh-CN" sz="1600" b="0" u="sng" baseline="-25000" dirty="0">
                <a:solidFill>
                  <a:srgbClr val="36479C"/>
                </a:solidFill>
                <a:latin typeface="微软雅黑" panose="020B0503020204020204" pitchFamily="34" charset="-122"/>
                <a:ea typeface="微软雅黑" panose="020B0503020204020204" pitchFamily="34" charset="-122"/>
              </a:rPr>
              <a:t>-1</a:t>
            </a:r>
            <a:r>
              <a:rPr lang="en-US" altLang="zh-CN" sz="1600" b="0" u="sng" dirty="0">
                <a:solidFill>
                  <a:srgbClr val="36479C"/>
                </a:solidFill>
                <a:latin typeface="微软雅黑" panose="020B0503020204020204" pitchFamily="34" charset="-122"/>
                <a:ea typeface="微软雅黑" panose="020B0503020204020204" pitchFamily="34" charset="-122"/>
              </a:rPr>
              <a:t> }</a:t>
            </a:r>
            <a:r>
              <a:rPr lang="zh-CN" altLang="en-US" sz="1600" b="0" u="sng" dirty="0">
                <a:solidFill>
                  <a:srgbClr val="36479C"/>
                </a:solidFill>
                <a:latin typeface="微软雅黑" panose="020B0503020204020204" pitchFamily="34" charset="-122"/>
                <a:ea typeface="微软雅黑" panose="020B0503020204020204" pitchFamily="34" charset="-122"/>
              </a:rPr>
              <a:t>上的正规式</a:t>
            </a:r>
            <a:endParaRPr lang="en-US" altLang="zh-CN" sz="1600" b="0" u="sng" dirty="0">
              <a:solidFill>
                <a:srgbClr val="36479C"/>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365403"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683568"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7" name="Flowchart: Decision 79"/>
          <p:cNvSpPr/>
          <p:nvPr/>
        </p:nvSpPr>
        <p:spPr>
          <a:xfrm>
            <a:off x="683568"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8" name="TextBox 93"/>
          <p:cNvSpPr txBox="1"/>
          <p:nvPr/>
        </p:nvSpPr>
        <p:spPr>
          <a:xfrm>
            <a:off x="1094560" y="2229675"/>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正规</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定义</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4" name="对话气泡: 椭圆形 3"/>
          <p:cNvSpPr/>
          <p:nvPr/>
        </p:nvSpPr>
        <p:spPr>
          <a:xfrm>
            <a:off x="4860032" y="1491630"/>
            <a:ext cx="3168352" cy="1368152"/>
          </a:xfrm>
          <a:prstGeom prst="wedgeEllipseCallout">
            <a:avLst>
              <a:gd name="adj1" fmla="val -54269"/>
              <a:gd name="adj2" fmla="val 572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996633"/>
                </a:solidFill>
                <a:latin typeface="微软雅黑" panose="020B0503020204020204" pitchFamily="34" charset="-122"/>
                <a:ea typeface="微软雅黑" panose="020B0503020204020204" pitchFamily="34" charset="-122"/>
              </a:rPr>
              <a:t>保证：每个名字对应的正规式中使用的各种符号已经在前面定义了，从而可以避免递归定义的情况。</a:t>
            </a:r>
          </a:p>
        </p:txBody>
      </p:sp>
    </p:spTree>
    <p:extLst>
      <p:ext uri="{BB962C8B-B14F-4D97-AF65-F5344CB8AC3E}">
        <p14:creationId xmlns:p14="http://schemas.microsoft.com/office/powerpoint/2010/main" val="8368971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par>
                                <p:cTn id="8" presetID="8" presetClass="emph" presetSubtype="0" decel="58000" fill="hold" nodeType="withEffect">
                                  <p:stCondLst>
                                    <p:cond delay="0"/>
                                  </p:stCondLst>
                                  <p:childTnLst>
                                    <p:animRot by="-21600000">
                                      <p:cBhvr>
                                        <p:cTn id="9" dur="1500" fill="hold"/>
                                        <p:tgtEl>
                                          <p:spTgt spid="7"/>
                                        </p:tgtEl>
                                        <p:attrNameLst>
                                          <p:attrName>r</p:attrName>
                                        </p:attrNameLst>
                                      </p:cBhvr>
                                    </p:animRot>
                                  </p:childTnLst>
                                </p:cTn>
                              </p:par>
                              <p:par>
                                <p:cTn id="10" presetID="0" presetClass="path" presetSubtype="0" accel="50000" decel="50000" fill="hold"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7"/>
                                        </p:tgtEl>
                                        <p:attrNameLst>
                                          <p:attrName>ppt_x</p:attrName>
                                          <p:attrName>ppt_y</p:attrName>
                                        </p:attrNameLst>
                                      </p:cBhvr>
                                    </p:animMotion>
                                  </p:childTnLst>
                                </p:cTn>
                              </p:par>
                              <p:par>
                                <p:cTn id="12" presetID="22" presetClass="entr" presetSubtype="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1000"/>
                                        <p:tgtEl>
                                          <p:spTgt spid="5"/>
                                        </p:tgtEl>
                                      </p:cBhvr>
                                    </p:animEffect>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64" presetClass="path" presetSubtype="0" accel="50000" decel="50000" fill="hold" grpId="0" nodeType="withEffect">
                                  <p:stCondLst>
                                    <p:cond delay="0"/>
                                  </p:stCondLst>
                                  <p:childTnLst>
                                    <p:animMotion origin="layout" path="M -3.05556E-6 0.03612 L -3.05556E-6 -4.19753E-6 " pathEditMode="relative" rAng="0" ptsTypes="AA">
                                      <p:cBhvr>
                                        <p:cTn id="20" dur="750" fill="hold"/>
                                        <p:tgtEl>
                                          <p:spTgt spid="6"/>
                                        </p:tgtEl>
                                        <p:attrNameLst>
                                          <p:attrName>ppt_x</p:attrName>
                                          <p:attrName>ppt_y</p:attrName>
                                        </p:attrNameLst>
                                      </p:cBhvr>
                                      <p:rCtr x="0" y="-1821"/>
                                    </p:animMotion>
                                  </p:childTnLst>
                                </p:cTn>
                              </p:par>
                              <p:par>
                                <p:cTn id="21" presetID="10" presetClass="entr" presetSubtype="0" fill="hold" grpId="0" nodeType="withEffect">
                                  <p:stCondLst>
                                    <p:cond delay="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1472938" y="1218970"/>
            <a:ext cx="5328592" cy="2576916"/>
          </a:xfrm>
          <a:noFill/>
          <a:ln w="9525">
            <a:noFill/>
            <a:miter lim="800000"/>
          </a:ln>
          <a:effectLst/>
        </p:spPr>
        <p:txBody>
          <a:bodyPr vert="horz" wrap="square" lIns="90000" tIns="45720" rIns="91440" bIns="45720" numCol="1" anchor="t" anchorCtr="0" compatLnSpc="1">
            <a:normAutofit/>
          </a:bodyPr>
          <a:lstStyle/>
          <a:p>
            <a:pPr>
              <a:lnSpc>
                <a:spcPts val="2800"/>
              </a:lnSpc>
              <a:buClr>
                <a:schemeClr val="bg1">
                  <a:lumMod val="50000"/>
                </a:schemeClr>
              </a:buClr>
            </a:pPr>
            <a:r>
              <a:rPr lang="zh-CN" altLang="en-US" sz="1600" dirty="0">
                <a:solidFill>
                  <a:srgbClr val="36479C"/>
                </a:solidFill>
              </a:rPr>
              <a:t>词法记号的识别</a:t>
            </a:r>
          </a:p>
          <a:p>
            <a:pPr lvl="1">
              <a:lnSpc>
                <a:spcPts val="2800"/>
              </a:lnSpc>
              <a:buClr>
                <a:schemeClr val="bg1">
                  <a:lumMod val="50000"/>
                </a:schemeClr>
              </a:buClr>
              <a:buFont typeface="微软雅黑" panose="020B0503020204020204" pitchFamily="34" charset="-122"/>
              <a:buChar char="­"/>
            </a:pPr>
            <a:r>
              <a:rPr lang="zh-CN" altLang="en-US" sz="1600" dirty="0"/>
              <a:t>等同于对字符串的匹配过程</a:t>
            </a:r>
            <a:endParaRPr lang="en-US" altLang="zh-CN" sz="1600" dirty="0"/>
          </a:p>
          <a:p>
            <a:pPr lvl="1">
              <a:lnSpc>
                <a:spcPts val="2800"/>
              </a:lnSpc>
              <a:buClr>
                <a:schemeClr val="bg1">
                  <a:lumMod val="50000"/>
                </a:schemeClr>
              </a:buClr>
              <a:buFont typeface="微软雅黑" panose="020B0503020204020204" pitchFamily="34" charset="-122"/>
              <a:buChar char="­"/>
            </a:pPr>
            <a:endParaRPr lang="zh-CN" altLang="en-US" sz="1600" dirty="0"/>
          </a:p>
          <a:p>
            <a:pPr>
              <a:lnSpc>
                <a:spcPts val="2800"/>
              </a:lnSpc>
              <a:buClr>
                <a:schemeClr val="bg1">
                  <a:lumMod val="50000"/>
                </a:schemeClr>
              </a:buClr>
            </a:pPr>
            <a:r>
              <a:rPr lang="zh-CN" altLang="en-US" sz="1600" dirty="0">
                <a:solidFill>
                  <a:srgbClr val="36479C"/>
                </a:solidFill>
              </a:rPr>
              <a:t>这个匹配过程可以基于状态转换图来完成</a:t>
            </a:r>
            <a:endParaRPr lang="en-US" altLang="zh-CN" sz="1600" dirty="0">
              <a:solidFill>
                <a:srgbClr val="36479C"/>
              </a:solidFill>
            </a:endParaRPr>
          </a:p>
          <a:p>
            <a:pPr marL="0" indent="0">
              <a:lnSpc>
                <a:spcPts val="2800"/>
              </a:lnSpc>
              <a:buClr>
                <a:schemeClr val="bg1">
                  <a:lumMod val="50000"/>
                </a:schemeClr>
              </a:buClr>
              <a:buNone/>
            </a:pPr>
            <a:r>
              <a:rPr lang="zh-CN" altLang="en-US" sz="1600" dirty="0">
                <a:solidFill>
                  <a:srgbClr val="36479C"/>
                </a:solidFill>
              </a:rPr>
              <a:t>       状态转换图</a:t>
            </a:r>
            <a:r>
              <a:rPr lang="en-US" altLang="zh-CN" sz="1600" dirty="0">
                <a:solidFill>
                  <a:srgbClr val="36479C"/>
                </a:solidFill>
              </a:rPr>
              <a:t>==</a:t>
            </a:r>
            <a:r>
              <a:rPr lang="zh-CN" altLang="en-US" sz="1600" dirty="0">
                <a:solidFill>
                  <a:srgbClr val="36479C"/>
                </a:solidFill>
              </a:rPr>
              <a:t>有限状态机</a:t>
            </a:r>
          </a:p>
        </p:txBody>
      </p:sp>
      <p:grpSp>
        <p:nvGrpSpPr>
          <p:cNvPr id="4" name="组合 53"/>
          <p:cNvGrpSpPr/>
          <p:nvPr/>
        </p:nvGrpSpPr>
        <p:grpSpPr>
          <a:xfrm>
            <a:off x="1187625" y="1059581"/>
            <a:ext cx="570629" cy="657914"/>
            <a:chOff x="4231809" y="2366292"/>
            <a:chExt cx="570731" cy="657995"/>
          </a:xfrm>
        </p:grpSpPr>
        <p:grpSp>
          <p:nvGrpSpPr>
            <p:cNvPr id="5" name="组合 54"/>
            <p:cNvGrpSpPr/>
            <p:nvPr/>
          </p:nvGrpSpPr>
          <p:grpSpPr>
            <a:xfrm>
              <a:off x="4231809" y="2366292"/>
              <a:ext cx="570731" cy="657995"/>
              <a:chOff x="4067944" y="489262"/>
              <a:chExt cx="1375279" cy="1585559"/>
            </a:xfrm>
          </p:grpSpPr>
          <p:sp>
            <p:nvSpPr>
              <p:cNvPr id="7"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8"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6" name="TextBox 63"/>
            <p:cNvSpPr txBox="1"/>
            <p:nvPr/>
          </p:nvSpPr>
          <p:spPr>
            <a:xfrm>
              <a:off x="4310472" y="2531445"/>
              <a:ext cx="184764" cy="400159"/>
            </a:xfrm>
            <a:prstGeom prst="rect">
              <a:avLst/>
            </a:prstGeom>
            <a:noFill/>
          </p:spPr>
          <p:txBody>
            <a:bodyPr wrap="none" rtlCol="0">
              <a:spAutoFit/>
            </a:bodyPr>
            <a:lstStyle/>
            <a:p>
              <a:endParaRPr lang="zh-CN" altLang="en-US" sz="2000" b="1" dirty="0">
                <a:solidFill>
                  <a:schemeClr val="accent1"/>
                </a:solidFill>
                <a:ea typeface="微软雅黑" panose="020B0503020204020204" pitchFamily="34" charset="-122"/>
              </a:endParaRPr>
            </a:p>
          </p:txBody>
        </p:sp>
      </p:grpSp>
      <p:grpSp>
        <p:nvGrpSpPr>
          <p:cNvPr id="9" name="组合 53"/>
          <p:cNvGrpSpPr/>
          <p:nvPr/>
        </p:nvGrpSpPr>
        <p:grpSpPr>
          <a:xfrm>
            <a:off x="1187624" y="2345884"/>
            <a:ext cx="570629" cy="657914"/>
            <a:chOff x="4231809" y="2366292"/>
            <a:chExt cx="570731" cy="657995"/>
          </a:xfrm>
        </p:grpSpPr>
        <p:grpSp>
          <p:nvGrpSpPr>
            <p:cNvPr id="10" name="组合 54"/>
            <p:cNvGrpSpPr/>
            <p:nvPr/>
          </p:nvGrpSpPr>
          <p:grpSpPr>
            <a:xfrm>
              <a:off x="4231809" y="2366292"/>
              <a:ext cx="570731" cy="657995"/>
              <a:chOff x="4067944" y="489262"/>
              <a:chExt cx="1375279" cy="1585559"/>
            </a:xfrm>
          </p:grpSpPr>
          <p:sp>
            <p:nvSpPr>
              <p:cNvPr id="12"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1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11" name="TextBox 63"/>
            <p:cNvSpPr txBox="1"/>
            <p:nvPr/>
          </p:nvSpPr>
          <p:spPr>
            <a:xfrm>
              <a:off x="4310472" y="2531445"/>
              <a:ext cx="184764" cy="400159"/>
            </a:xfrm>
            <a:prstGeom prst="rect">
              <a:avLst/>
            </a:prstGeom>
            <a:noFill/>
          </p:spPr>
          <p:txBody>
            <a:bodyPr wrap="none" rtlCol="0">
              <a:spAutoFit/>
            </a:bodyPr>
            <a:lstStyle/>
            <a:p>
              <a:endParaRPr lang="zh-CN" altLang="en-US" sz="2000" b="1" dirty="0">
                <a:solidFill>
                  <a:schemeClr val="accent1"/>
                </a:solidFill>
                <a:ea typeface="微软雅黑" panose="020B0503020204020204" pitchFamily="34" charset="-122"/>
              </a:endParaRPr>
            </a:p>
          </p:txBody>
        </p:sp>
      </p:grpSp>
      <p:sp>
        <p:nvSpPr>
          <p:cNvPr id="3" name="Rectangle 2"/>
          <p:cNvSpPr txBox="1">
            <a:spLocks noChangeArrowheads="1"/>
          </p:cNvSpPr>
          <p:nvPr/>
        </p:nvSpPr>
        <p:spPr>
          <a:xfrm>
            <a:off x="2195736" y="265679"/>
            <a:ext cx="4032448" cy="422672"/>
          </a:xfrm>
          <a:prstGeom prst="rect">
            <a:avLst/>
          </a:prstGeom>
          <a:solidFill>
            <a:schemeClr val="accent1"/>
          </a:solidFill>
          <a:ln>
            <a:solidFill>
              <a:schemeClr val="accent1"/>
            </a:solidFill>
          </a:ln>
        </p:spPr>
        <p:txBody>
          <a:bodyPr vert="horz" lIns="91428" tIns="45714" rIns="91428" bIns="4571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600" dirty="0">
                <a:solidFill>
                  <a:schemeClr val="bg1"/>
                </a:solidFill>
                <a:latin typeface="微软雅黑" panose="020B0503020204020204" pitchFamily="34" charset="-122"/>
                <a:ea typeface="微软雅黑" panose="020B0503020204020204" pitchFamily="34" charset="-122"/>
              </a:rPr>
              <a:t>词法记号的识别</a:t>
            </a:r>
          </a:p>
        </p:txBody>
      </p:sp>
    </p:spTree>
    <p:extLst>
      <p:ext uri="{BB962C8B-B14F-4D97-AF65-F5344CB8AC3E}">
        <p14:creationId xmlns:p14="http://schemas.microsoft.com/office/powerpoint/2010/main" val="11808587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1472938" y="1218970"/>
            <a:ext cx="5328592" cy="2576916"/>
          </a:xfrm>
          <a:noFill/>
          <a:ln w="9525">
            <a:noFill/>
            <a:miter lim="800000"/>
          </a:ln>
          <a:effectLst/>
        </p:spPr>
        <p:txBody>
          <a:bodyPr vert="horz" wrap="square" lIns="90000" tIns="45720" rIns="91440" bIns="45720" numCol="1" anchor="t" anchorCtr="0" compatLnSpc="1">
            <a:noAutofit/>
          </a:bodyPr>
          <a:lstStyle/>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r>
              <a:rPr kumimoji="0" lang="zh-CN" altLang="en-US"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简单的正规式</a:t>
            </a:r>
            <a:r>
              <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d-&gt;a</a:t>
            </a: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endPar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endParaRP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endPar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endParaRP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r>
              <a:rPr kumimoji="0" lang="zh-CN" altLang="en-US"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正规式</a:t>
            </a:r>
            <a:r>
              <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d-&gt;ab</a:t>
            </a: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endPar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endParaRP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endPar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endParaRP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r>
              <a:rPr kumimoji="0" lang="zh-CN" altLang="en-US"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正规式</a:t>
            </a:r>
            <a:r>
              <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d-&gt;</a:t>
            </a:r>
            <a:r>
              <a:rPr kumimoji="0" lang="en-US" altLang="zh-CN" sz="1800" b="0" i="0" u="none" strike="noStrike" kern="1200" cap="none" spc="0" normalizeH="0" baseline="0" noProof="0" dirty="0" err="1">
                <a:ln>
                  <a:noFill/>
                </a:ln>
                <a:solidFill>
                  <a:srgbClr val="36479C"/>
                </a:solidFill>
                <a:effectLst/>
                <a:uLnTx/>
                <a:uFillTx/>
                <a:latin typeface="Calibri" panose="020F0502020204030204"/>
                <a:ea typeface="微软雅黑" panose="020B0503020204020204" pitchFamily="34" charset="-122"/>
                <a:cs typeface="+mn-cs"/>
              </a:rPr>
              <a:t>a|b</a:t>
            </a:r>
            <a:endPar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endParaRP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endPar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endParaRPr>
          </a:p>
        </p:txBody>
      </p:sp>
      <p:grpSp>
        <p:nvGrpSpPr>
          <p:cNvPr id="4" name="组合 53"/>
          <p:cNvGrpSpPr/>
          <p:nvPr/>
        </p:nvGrpSpPr>
        <p:grpSpPr>
          <a:xfrm>
            <a:off x="1187625" y="1059581"/>
            <a:ext cx="570629" cy="657914"/>
            <a:chOff x="4231809" y="2366292"/>
            <a:chExt cx="570731" cy="657995"/>
          </a:xfrm>
        </p:grpSpPr>
        <p:grpSp>
          <p:nvGrpSpPr>
            <p:cNvPr id="5" name="组合 54"/>
            <p:cNvGrpSpPr/>
            <p:nvPr/>
          </p:nvGrpSpPr>
          <p:grpSpPr>
            <a:xfrm>
              <a:off x="4231809" y="2366292"/>
              <a:ext cx="570731" cy="657995"/>
              <a:chOff x="4067944" y="489262"/>
              <a:chExt cx="1375279" cy="1585559"/>
            </a:xfrm>
          </p:grpSpPr>
          <p:sp>
            <p:nvSpPr>
              <p:cNvPr id="7"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8"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6" name="TextBox 63"/>
            <p:cNvSpPr txBox="1"/>
            <p:nvPr/>
          </p:nvSpPr>
          <p:spPr>
            <a:xfrm>
              <a:off x="4310472" y="2531445"/>
              <a:ext cx="184764" cy="400159"/>
            </a:xfrm>
            <a:prstGeom prst="rect">
              <a:avLst/>
            </a:prstGeom>
            <a:noFill/>
          </p:spPr>
          <p:txBody>
            <a:bodyPr wrap="none" rtlCol="0">
              <a:spAutoFit/>
            </a:bodyPr>
            <a:lstStyle/>
            <a:p>
              <a:endParaRPr lang="zh-CN" altLang="en-US" sz="2000" b="1" dirty="0">
                <a:solidFill>
                  <a:schemeClr val="accent1"/>
                </a:solidFill>
                <a:ea typeface="微软雅黑" panose="020B0503020204020204" pitchFamily="34" charset="-122"/>
              </a:endParaRPr>
            </a:p>
          </p:txBody>
        </p:sp>
      </p:grpSp>
      <p:grpSp>
        <p:nvGrpSpPr>
          <p:cNvPr id="9" name="组合 53"/>
          <p:cNvGrpSpPr/>
          <p:nvPr/>
        </p:nvGrpSpPr>
        <p:grpSpPr>
          <a:xfrm>
            <a:off x="1187624" y="2345884"/>
            <a:ext cx="570629" cy="657914"/>
            <a:chOff x="4231809" y="2366292"/>
            <a:chExt cx="570731" cy="657995"/>
          </a:xfrm>
        </p:grpSpPr>
        <p:grpSp>
          <p:nvGrpSpPr>
            <p:cNvPr id="10" name="组合 54"/>
            <p:cNvGrpSpPr/>
            <p:nvPr/>
          </p:nvGrpSpPr>
          <p:grpSpPr>
            <a:xfrm>
              <a:off x="4231809" y="2366292"/>
              <a:ext cx="570731" cy="657995"/>
              <a:chOff x="4067944" y="489262"/>
              <a:chExt cx="1375279" cy="1585559"/>
            </a:xfrm>
          </p:grpSpPr>
          <p:sp>
            <p:nvSpPr>
              <p:cNvPr id="12"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1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11" name="TextBox 63"/>
            <p:cNvSpPr txBox="1"/>
            <p:nvPr/>
          </p:nvSpPr>
          <p:spPr>
            <a:xfrm>
              <a:off x="4310472" y="2531445"/>
              <a:ext cx="184764" cy="400159"/>
            </a:xfrm>
            <a:prstGeom prst="rect">
              <a:avLst/>
            </a:prstGeom>
            <a:noFill/>
          </p:spPr>
          <p:txBody>
            <a:bodyPr wrap="none" rtlCol="0">
              <a:spAutoFit/>
            </a:bodyPr>
            <a:lstStyle/>
            <a:p>
              <a:endParaRPr lang="zh-CN" altLang="en-US" sz="2000" b="1" dirty="0">
                <a:solidFill>
                  <a:schemeClr val="accent1"/>
                </a:solidFill>
                <a:ea typeface="微软雅黑" panose="020B0503020204020204" pitchFamily="34" charset="-122"/>
              </a:endParaRPr>
            </a:p>
          </p:txBody>
        </p:sp>
      </p:grpSp>
      <p:sp>
        <p:nvSpPr>
          <p:cNvPr id="3" name="Rectangle 2"/>
          <p:cNvSpPr txBox="1">
            <a:spLocks noChangeArrowheads="1"/>
          </p:cNvSpPr>
          <p:nvPr/>
        </p:nvSpPr>
        <p:spPr>
          <a:xfrm>
            <a:off x="2195736" y="265679"/>
            <a:ext cx="4032448" cy="422672"/>
          </a:xfrm>
          <a:prstGeom prst="rect">
            <a:avLst/>
          </a:prstGeom>
          <a:solidFill>
            <a:schemeClr val="accent1"/>
          </a:solidFill>
          <a:ln>
            <a:solidFill>
              <a:schemeClr val="accent1"/>
            </a:solidFill>
          </a:ln>
        </p:spPr>
        <p:txBody>
          <a:bodyPr vert="horz" lIns="91428" tIns="45714" rIns="91428" bIns="4571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600" dirty="0">
                <a:solidFill>
                  <a:schemeClr val="bg1"/>
                </a:solidFill>
                <a:latin typeface="微软雅黑" panose="020B0503020204020204" pitchFamily="34" charset="-122"/>
                <a:ea typeface="微软雅黑" panose="020B0503020204020204" pitchFamily="34" charset="-122"/>
              </a:rPr>
              <a:t>状态转换图</a:t>
            </a:r>
          </a:p>
        </p:txBody>
      </p:sp>
      <p:sp>
        <p:nvSpPr>
          <p:cNvPr id="14" name="Oval 4"/>
          <p:cNvSpPr>
            <a:spLocks noChangeArrowheads="1"/>
          </p:cNvSpPr>
          <p:nvPr/>
        </p:nvSpPr>
        <p:spPr bwMode="auto">
          <a:xfrm>
            <a:off x="3850878" y="1312316"/>
            <a:ext cx="539353" cy="53935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a:effectLst>
                  <a:outerShdw blurRad="38100" dist="38100" dir="2700000" algn="tl">
                    <a:srgbClr val="FFFFFF"/>
                  </a:outerShdw>
                </a:effectLst>
                <a:latin typeface="微软雅黑" panose="020B0503020204020204" pitchFamily="34" charset="-122"/>
                <a:ea typeface="微软雅黑" panose="020B0503020204020204" pitchFamily="34" charset="-122"/>
              </a:rPr>
              <a:t>0</a:t>
            </a:r>
          </a:p>
        </p:txBody>
      </p:sp>
      <p:sp>
        <p:nvSpPr>
          <p:cNvPr id="15" name="Oval 5" descr="Green marble"/>
          <p:cNvSpPr>
            <a:spLocks noChangeArrowheads="1"/>
          </p:cNvSpPr>
          <p:nvPr/>
        </p:nvSpPr>
        <p:spPr bwMode="auto">
          <a:xfrm>
            <a:off x="5255816" y="1312316"/>
            <a:ext cx="539353" cy="53935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4391422" y="1582588"/>
            <a:ext cx="864394" cy="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17" name="Oval 7"/>
          <p:cNvSpPr>
            <a:spLocks noChangeArrowheads="1"/>
          </p:cNvSpPr>
          <p:nvPr/>
        </p:nvSpPr>
        <p:spPr bwMode="auto">
          <a:xfrm>
            <a:off x="5309394" y="1365894"/>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a:effectLst>
                  <a:outerShdw blurRad="38100" dist="38100" dir="2700000" algn="tl">
                    <a:srgbClr val="FFFFFF"/>
                  </a:outerShdw>
                </a:effectLst>
                <a:latin typeface="微软雅黑" panose="020B0503020204020204" pitchFamily="34" charset="-122"/>
                <a:ea typeface="微软雅黑" panose="020B0503020204020204" pitchFamily="34" charset="-122"/>
              </a:rPr>
              <a:t>1</a:t>
            </a:r>
          </a:p>
        </p:txBody>
      </p:sp>
      <p:sp>
        <p:nvSpPr>
          <p:cNvPr id="18" name="Text Box 8" descr="Green marble"/>
          <p:cNvSpPr txBox="1">
            <a:spLocks noChangeArrowheads="1"/>
          </p:cNvSpPr>
          <p:nvPr/>
        </p:nvSpPr>
        <p:spPr bwMode="auto">
          <a:xfrm>
            <a:off x="4715272" y="1275606"/>
            <a:ext cx="303288" cy="338554"/>
          </a:xfrm>
          <a:prstGeom prst="rect">
            <a:avLst/>
          </a:prstGeom>
          <a:noFill/>
          <a:ln>
            <a:noFill/>
          </a:ln>
          <a:effectLst/>
        </p:spPr>
        <p:txBody>
          <a:bodyPr wrap="none">
            <a:spAutoFit/>
          </a:bodyPr>
          <a:lstStyle/>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a:t>
            </a:r>
          </a:p>
        </p:txBody>
      </p:sp>
      <p:sp>
        <p:nvSpPr>
          <p:cNvPr id="19" name="Oval 4" descr="Green marble"/>
          <p:cNvSpPr>
            <a:spLocks noChangeArrowheads="1"/>
          </p:cNvSpPr>
          <p:nvPr/>
        </p:nvSpPr>
        <p:spPr bwMode="auto">
          <a:xfrm>
            <a:off x="3850878" y="2558083"/>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dirty="0">
                <a:effectLst>
                  <a:outerShdw blurRad="38100" dist="38100" dir="2700000" algn="tl">
                    <a:srgbClr val="FFFFFF"/>
                  </a:outerShdw>
                </a:effectLst>
                <a:latin typeface="Tahoma" panose="020B0604030504040204" pitchFamily="34" charset="0"/>
                <a:ea typeface="微软雅黑" panose="020B0503020204020204" pitchFamily="34" charset="-122"/>
              </a:rPr>
              <a:t>0</a:t>
            </a:r>
          </a:p>
        </p:txBody>
      </p:sp>
      <p:sp>
        <p:nvSpPr>
          <p:cNvPr id="20" name="Oval 5" descr="Green marble"/>
          <p:cNvSpPr>
            <a:spLocks noChangeArrowheads="1"/>
          </p:cNvSpPr>
          <p:nvPr/>
        </p:nvSpPr>
        <p:spPr bwMode="auto">
          <a:xfrm>
            <a:off x="6444059" y="2558083"/>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dirty="0">
              <a:ea typeface="微软雅黑" panose="020B0503020204020204" pitchFamily="34" charset="-122"/>
            </a:endParaRPr>
          </a:p>
        </p:txBody>
      </p:sp>
      <p:sp>
        <p:nvSpPr>
          <p:cNvPr id="21" name="Line 6"/>
          <p:cNvSpPr>
            <a:spLocks noChangeShapeType="1"/>
          </p:cNvSpPr>
          <p:nvPr/>
        </p:nvSpPr>
        <p:spPr bwMode="auto">
          <a:xfrm>
            <a:off x="4283075" y="2774777"/>
            <a:ext cx="864394" cy="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ea typeface="微软雅黑" panose="020B0503020204020204" pitchFamily="34" charset="-122"/>
            </a:endParaRPr>
          </a:p>
        </p:txBody>
      </p:sp>
      <p:sp>
        <p:nvSpPr>
          <p:cNvPr id="22" name="Oval 7" descr="Green marble"/>
          <p:cNvSpPr>
            <a:spLocks noChangeArrowheads="1"/>
          </p:cNvSpPr>
          <p:nvPr/>
        </p:nvSpPr>
        <p:spPr bwMode="auto">
          <a:xfrm>
            <a:off x="6497637" y="2612852"/>
            <a:ext cx="323850" cy="3238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dirty="0">
                <a:effectLst>
                  <a:outerShdw blurRad="38100" dist="38100" dir="2700000" algn="tl">
                    <a:srgbClr val="FFFFFF"/>
                  </a:outerShdw>
                </a:effectLst>
                <a:latin typeface="Tahoma" panose="020B0604030504040204" pitchFamily="34" charset="0"/>
                <a:ea typeface="微软雅黑" panose="020B0503020204020204" pitchFamily="34" charset="-122"/>
              </a:rPr>
              <a:t>2</a:t>
            </a:r>
          </a:p>
        </p:txBody>
      </p:sp>
      <p:sp>
        <p:nvSpPr>
          <p:cNvPr id="23" name="Text Box 8" descr="Green marble"/>
          <p:cNvSpPr txBox="1">
            <a:spLocks noChangeArrowheads="1"/>
          </p:cNvSpPr>
          <p:nvPr/>
        </p:nvSpPr>
        <p:spPr bwMode="auto">
          <a:xfrm>
            <a:off x="4661693" y="2499742"/>
            <a:ext cx="308098" cy="338554"/>
          </a:xfrm>
          <a:prstGeom prst="rect">
            <a:avLst/>
          </a:prstGeom>
          <a:noFill/>
          <a:ln>
            <a:noFill/>
          </a:ln>
          <a:effectLst/>
        </p:spPr>
        <p:txBody>
          <a:bodyPr wrap="none">
            <a:spAutoFit/>
          </a:bodyPr>
          <a:lstStyle/>
          <a:p>
            <a:pPr>
              <a:defRPr/>
            </a:pPr>
            <a:r>
              <a:rPr lang="en-US" altLang="zh-CN" sz="1600" b="1" dirty="0">
                <a:effectLst>
                  <a:outerShdw blurRad="38100" dist="38100" dir="2700000" algn="tl">
                    <a:srgbClr val="C0C0C0"/>
                  </a:outerShdw>
                </a:effectLst>
                <a:latin typeface="Tahoma" panose="020B0604030504040204" pitchFamily="34" charset="0"/>
                <a:ea typeface="微软雅黑" panose="020B0503020204020204" pitchFamily="34" charset="-122"/>
              </a:rPr>
              <a:t>a</a:t>
            </a:r>
          </a:p>
        </p:txBody>
      </p:sp>
      <p:sp>
        <p:nvSpPr>
          <p:cNvPr id="24" name="Oval 9" descr="Green marble"/>
          <p:cNvSpPr>
            <a:spLocks noChangeArrowheads="1"/>
          </p:cNvSpPr>
          <p:nvPr/>
        </p:nvSpPr>
        <p:spPr bwMode="auto">
          <a:xfrm>
            <a:off x="5147469" y="2553320"/>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a:effectLst>
                  <a:outerShdw blurRad="38100" dist="38100" dir="2700000" algn="tl">
                    <a:srgbClr val="FFFFFF"/>
                  </a:outerShdw>
                </a:effectLst>
                <a:latin typeface="微软雅黑" panose="020B0503020204020204" pitchFamily="34" charset="-122"/>
                <a:ea typeface="微软雅黑" panose="020B0503020204020204" pitchFamily="34" charset="-122"/>
              </a:rPr>
              <a:t>1</a:t>
            </a:r>
          </a:p>
        </p:txBody>
      </p:sp>
      <p:sp>
        <p:nvSpPr>
          <p:cNvPr id="25" name="Line 10"/>
          <p:cNvSpPr>
            <a:spLocks noChangeShapeType="1"/>
          </p:cNvSpPr>
          <p:nvPr/>
        </p:nvSpPr>
        <p:spPr bwMode="auto">
          <a:xfrm>
            <a:off x="5579666" y="2774777"/>
            <a:ext cx="864394" cy="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ea typeface="微软雅黑" panose="020B0503020204020204" pitchFamily="34" charset="-122"/>
            </a:endParaRPr>
          </a:p>
        </p:txBody>
      </p:sp>
      <p:sp>
        <p:nvSpPr>
          <p:cNvPr id="26" name="Text Box 11" descr="Green marble"/>
          <p:cNvSpPr txBox="1">
            <a:spLocks noChangeArrowheads="1"/>
          </p:cNvSpPr>
          <p:nvPr/>
        </p:nvSpPr>
        <p:spPr bwMode="auto">
          <a:xfrm>
            <a:off x="5933281" y="2499742"/>
            <a:ext cx="314510" cy="338554"/>
          </a:xfrm>
          <a:prstGeom prst="rect">
            <a:avLst/>
          </a:prstGeom>
          <a:noFill/>
          <a:ln>
            <a:noFill/>
          </a:ln>
          <a:effectLst/>
        </p:spPr>
        <p:txBody>
          <a:bodyPr wrap="none">
            <a:spAutoFit/>
          </a:bodyPr>
          <a:lstStyle/>
          <a:p>
            <a:pPr>
              <a:defRPr/>
            </a:pPr>
            <a:r>
              <a:rPr lang="en-US" altLang="zh-CN" sz="1600" b="1" dirty="0">
                <a:effectLst>
                  <a:outerShdw blurRad="38100" dist="38100" dir="2700000" algn="tl">
                    <a:srgbClr val="C0C0C0"/>
                  </a:outerShdw>
                </a:effectLst>
                <a:latin typeface="Tahoma" panose="020B0604030504040204" pitchFamily="34" charset="0"/>
                <a:ea typeface="微软雅黑" panose="020B0503020204020204" pitchFamily="34" charset="-122"/>
              </a:rPr>
              <a:t>b</a:t>
            </a:r>
          </a:p>
        </p:txBody>
      </p:sp>
      <p:sp>
        <p:nvSpPr>
          <p:cNvPr id="27" name="Oval 4" descr="Green marble"/>
          <p:cNvSpPr>
            <a:spLocks noChangeArrowheads="1"/>
          </p:cNvSpPr>
          <p:nvPr/>
        </p:nvSpPr>
        <p:spPr bwMode="auto">
          <a:xfrm>
            <a:off x="3850878" y="3793733"/>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a:effectLst>
                  <a:outerShdw blurRad="38100" dist="38100" dir="2700000" algn="tl">
                    <a:srgbClr val="FFFFFF"/>
                  </a:outerShdw>
                </a:effectLst>
                <a:latin typeface="微软雅黑" panose="020B0503020204020204" pitchFamily="34" charset="-122"/>
                <a:ea typeface="微软雅黑" panose="020B0503020204020204" pitchFamily="34" charset="-122"/>
              </a:rPr>
              <a:t>0</a:t>
            </a:r>
          </a:p>
        </p:txBody>
      </p:sp>
      <p:sp>
        <p:nvSpPr>
          <p:cNvPr id="28" name="Oval 5" descr="Green marble"/>
          <p:cNvSpPr>
            <a:spLocks noChangeArrowheads="1"/>
          </p:cNvSpPr>
          <p:nvPr/>
        </p:nvSpPr>
        <p:spPr bwMode="auto">
          <a:xfrm>
            <a:off x="5472509" y="3793733"/>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微软雅黑" panose="020B0503020204020204" pitchFamily="34" charset="-122"/>
              <a:ea typeface="微软雅黑" panose="020B0503020204020204" pitchFamily="34" charset="-122"/>
            </a:endParaRPr>
          </a:p>
        </p:txBody>
      </p:sp>
      <p:sp>
        <p:nvSpPr>
          <p:cNvPr id="29" name="Oval 7" descr="Green marble"/>
          <p:cNvSpPr>
            <a:spLocks noChangeArrowheads="1"/>
          </p:cNvSpPr>
          <p:nvPr/>
        </p:nvSpPr>
        <p:spPr bwMode="auto">
          <a:xfrm>
            <a:off x="5526087" y="3848502"/>
            <a:ext cx="323850" cy="3238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a:effectLst>
                  <a:outerShdw blurRad="38100" dist="38100" dir="2700000" algn="tl">
                    <a:srgbClr val="FFFFFF"/>
                  </a:outerShdw>
                </a:effectLst>
                <a:latin typeface="微软雅黑" panose="020B0503020204020204" pitchFamily="34" charset="-122"/>
                <a:ea typeface="微软雅黑" panose="020B0503020204020204" pitchFamily="34" charset="-122"/>
              </a:rPr>
              <a:t>1</a:t>
            </a:r>
          </a:p>
        </p:txBody>
      </p:sp>
      <p:sp>
        <p:nvSpPr>
          <p:cNvPr id="30" name="Text Box 8" descr="Green marble"/>
          <p:cNvSpPr txBox="1">
            <a:spLocks noChangeArrowheads="1"/>
          </p:cNvSpPr>
          <p:nvPr/>
        </p:nvSpPr>
        <p:spPr bwMode="auto">
          <a:xfrm>
            <a:off x="4799806" y="3356773"/>
            <a:ext cx="303288" cy="338554"/>
          </a:xfrm>
          <a:prstGeom prst="rect">
            <a:avLst/>
          </a:prstGeom>
          <a:noFill/>
          <a:ln>
            <a:noFill/>
          </a:ln>
          <a:effectLst/>
        </p:spPr>
        <p:txBody>
          <a:bodyPr wrap="none">
            <a:spAutoFit/>
          </a:bodyPr>
          <a:lstStyle/>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a:t>
            </a:r>
          </a:p>
        </p:txBody>
      </p:sp>
      <p:sp>
        <p:nvSpPr>
          <p:cNvPr id="31" name="Text Box 11" descr="Green marble"/>
          <p:cNvSpPr txBox="1">
            <a:spLocks noChangeArrowheads="1"/>
          </p:cNvSpPr>
          <p:nvPr/>
        </p:nvSpPr>
        <p:spPr bwMode="auto">
          <a:xfrm>
            <a:off x="4823618" y="4431908"/>
            <a:ext cx="320922" cy="338554"/>
          </a:xfrm>
          <a:prstGeom prst="rect">
            <a:avLst/>
          </a:prstGeom>
          <a:noFill/>
          <a:ln>
            <a:noFill/>
          </a:ln>
          <a:effectLst/>
        </p:spPr>
        <p:txBody>
          <a:bodyPr wrap="none">
            <a:spAutoFit/>
          </a:bodyPr>
          <a:lstStyle/>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b</a:t>
            </a:r>
          </a:p>
        </p:txBody>
      </p:sp>
      <p:cxnSp>
        <p:nvCxnSpPr>
          <p:cNvPr id="32" name="AutoShape 12"/>
          <p:cNvCxnSpPr>
            <a:cxnSpLocks noChangeShapeType="1"/>
            <a:stCxn id="27" idx="7"/>
            <a:endCxn id="28" idx="1"/>
          </p:cNvCxnSpPr>
          <p:nvPr/>
        </p:nvCxnSpPr>
        <p:spPr bwMode="auto">
          <a:xfrm rot="5400000" flipV="1">
            <a:off x="4877197" y="3199611"/>
            <a:ext cx="1191" cy="1315640"/>
          </a:xfrm>
          <a:prstGeom prst="curvedConnector3">
            <a:avLst>
              <a:gd name="adj1" fmla="val -19700000"/>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3"/>
          <p:cNvCxnSpPr>
            <a:cxnSpLocks noChangeShapeType="1"/>
            <a:stCxn id="27" idx="5"/>
            <a:endCxn id="28" idx="3"/>
          </p:cNvCxnSpPr>
          <p:nvPr/>
        </p:nvCxnSpPr>
        <p:spPr bwMode="auto">
          <a:xfrm rot="16200000" flipH="1">
            <a:off x="4877197" y="3505602"/>
            <a:ext cx="1190" cy="1315640"/>
          </a:xfrm>
          <a:prstGeom prst="curvedConnector3">
            <a:avLst>
              <a:gd name="adj1" fmla="val 19600000"/>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 name="组合 53"/>
          <p:cNvGrpSpPr/>
          <p:nvPr/>
        </p:nvGrpSpPr>
        <p:grpSpPr>
          <a:xfrm>
            <a:off x="1176657" y="3539064"/>
            <a:ext cx="570629" cy="657914"/>
            <a:chOff x="4231809" y="2366292"/>
            <a:chExt cx="570731" cy="657995"/>
          </a:xfrm>
        </p:grpSpPr>
        <p:grpSp>
          <p:nvGrpSpPr>
            <p:cNvPr id="35" name="组合 54"/>
            <p:cNvGrpSpPr/>
            <p:nvPr/>
          </p:nvGrpSpPr>
          <p:grpSpPr>
            <a:xfrm>
              <a:off x="4231809" y="2366292"/>
              <a:ext cx="570731" cy="657995"/>
              <a:chOff x="4067944" y="489262"/>
              <a:chExt cx="1375279" cy="1585559"/>
            </a:xfrm>
          </p:grpSpPr>
          <p:sp>
            <p:nvSpPr>
              <p:cNvPr id="37"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8"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6" name="TextBox 63"/>
            <p:cNvSpPr txBox="1"/>
            <p:nvPr/>
          </p:nvSpPr>
          <p:spPr>
            <a:xfrm>
              <a:off x="4310472" y="2531445"/>
              <a:ext cx="184764" cy="400159"/>
            </a:xfrm>
            <a:prstGeom prst="rect">
              <a:avLst/>
            </a:prstGeom>
            <a:noFill/>
          </p:spPr>
          <p:txBody>
            <a:bodyPr wrap="none" rtlCol="0">
              <a:spAutoFit/>
            </a:bodyPr>
            <a:lstStyle/>
            <a:p>
              <a:endParaRPr lang="zh-CN" altLang="en-US" sz="2000" b="1" dirty="0">
                <a:solidFill>
                  <a:schemeClr val="accent1"/>
                </a:solidFill>
                <a:ea typeface="微软雅黑" panose="020B0503020204020204" pitchFamily="34" charset="-122"/>
              </a:endParaRPr>
            </a:p>
          </p:txBody>
        </p:sp>
      </p:grpSp>
    </p:spTree>
    <p:extLst>
      <p:ext uri="{BB962C8B-B14F-4D97-AF65-F5344CB8AC3E}">
        <p14:creationId xmlns:p14="http://schemas.microsoft.com/office/powerpoint/2010/main" val="4779254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heckerboard(across)">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ox(i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ox(in)">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checkerboard(across)">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ox(i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checkerboard(across)">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ox(in)">
                                      <p:cBhvr>
                                        <p:cTn id="68" dur="500"/>
                                        <p:tgtEl>
                                          <p:spTgt spid="20"/>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ox(in)">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linds(horizontal)">
                                      <p:cBhvr>
                                        <p:cTn id="76" dur="500"/>
                                        <p:tgtEl>
                                          <p:spTgt spid="2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linds(horizontal)">
                                      <p:cBhvr>
                                        <p:cTn id="79" dur="500"/>
                                        <p:tgtEl>
                                          <p:spTgt spid="2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linds(horizontal)">
                                      <p:cBhvr>
                                        <p:cTn id="85" dur="500"/>
                                        <p:tgtEl>
                                          <p:spTgt spid="3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linds(horizontal)">
                                      <p:cBhvr>
                                        <p:cTn id="88" dur="500"/>
                                        <p:tgtEl>
                                          <p:spTgt spid="31"/>
                                        </p:tgtEl>
                                      </p:cBhvr>
                                    </p:animEffect>
                                  </p:childTnLst>
                                </p:cTn>
                              </p:par>
                              <p:par>
                                <p:cTn id="89" presetID="3" presetClass="entr" presetSubtype="1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linds(horizontal)">
                                      <p:cBhvr>
                                        <p:cTn id="91" dur="500"/>
                                        <p:tgtEl>
                                          <p:spTgt spid="32"/>
                                        </p:tgtEl>
                                      </p:cBhvr>
                                    </p:animEffect>
                                  </p:childTnLst>
                                </p:cTn>
                              </p:par>
                              <p:par>
                                <p:cTn id="92" presetID="3" presetClass="entr" presetSubtype="1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linds(horizontal)">
                                      <p:cBhvr>
                                        <p:cTn id="94" dur="500"/>
                                        <p:tgtEl>
                                          <p:spTgt spid="33"/>
                                        </p:tgtEl>
                                      </p:cBhvr>
                                    </p:animEffect>
                                  </p:childTnLst>
                                </p:cTn>
                              </p:par>
                              <p:par>
                                <p:cTn id="95" presetID="2" presetClass="entr" presetSubtype="1"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additive="base">
                                        <p:cTn id="97" dur="500" fill="hold"/>
                                        <p:tgtEl>
                                          <p:spTgt spid="34"/>
                                        </p:tgtEl>
                                        <p:attrNameLst>
                                          <p:attrName>ppt_x</p:attrName>
                                        </p:attrNameLst>
                                      </p:cBhvr>
                                      <p:tavLst>
                                        <p:tav tm="0">
                                          <p:val>
                                            <p:strVal val="#ppt_x"/>
                                          </p:val>
                                        </p:tav>
                                        <p:tav tm="100000">
                                          <p:val>
                                            <p:strVal val="#ppt_x"/>
                                          </p:val>
                                        </p:tav>
                                      </p:tavLst>
                                    </p:anim>
                                    <p:anim calcmode="lin" valueType="num">
                                      <p:cBhvr additive="base">
                                        <p:cTn id="9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p:bldP spid="19" grpId="0" animBg="1"/>
      <p:bldP spid="20" grpId="0" animBg="1"/>
      <p:bldP spid="21" grpId="0" animBg="1"/>
      <p:bldP spid="22" grpId="0" animBg="1"/>
      <p:bldP spid="23" grpId="0"/>
      <p:bldP spid="24" grpId="0" animBg="1"/>
      <p:bldP spid="25" grpId="0" animBg="1"/>
      <p:bldP spid="26" grpId="0"/>
      <p:bldP spid="27" grpId="0" animBg="1"/>
      <p:bldP spid="28" grpId="0" animBg="1"/>
      <p:bldP spid="29" grpId="0" animBg="1"/>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1472938" y="1218970"/>
            <a:ext cx="5328592" cy="2576916"/>
          </a:xfrm>
          <a:noFill/>
          <a:ln w="9525">
            <a:noFill/>
            <a:miter lim="800000"/>
          </a:ln>
          <a:effectLst/>
        </p:spPr>
        <p:txBody>
          <a:bodyPr vert="horz" wrap="square" lIns="90000" tIns="45720" rIns="91440" bIns="45720" numCol="1" anchor="t" anchorCtr="0" compatLnSpc="1">
            <a:noAutofit/>
          </a:bodyPr>
          <a:lstStyle/>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r>
              <a:rPr kumimoji="0" lang="zh-CN" altLang="en-US"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正规式</a:t>
            </a:r>
            <a:r>
              <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d-&gt;a*</a:t>
            </a: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endPar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endParaRP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endPar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endParaRP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r>
              <a:rPr kumimoji="0" lang="zh-CN" altLang="en-US"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正规式</a:t>
            </a:r>
            <a:r>
              <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d-&gt;a?</a:t>
            </a:r>
          </a:p>
          <a:p>
            <a:pPr marL="342900" marR="0" lvl="1" indent="0" algn="l" defTabSz="914400" rtl="0" eaLnBrk="1" fontAlgn="auto" latinLnBrk="0" hangingPunct="1">
              <a:lnSpc>
                <a:spcPts val="2800"/>
              </a:lnSpc>
              <a:spcBef>
                <a:spcPct val="20000"/>
              </a:spcBef>
              <a:spcAft>
                <a:spcPts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字符</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a</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出现一次或者</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0</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次</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a:p>
            <a:pPr marL="742950" marR="0" lvl="1" indent="-285750" algn="l" defTabSz="914400" rtl="0" eaLnBrk="1" fontAlgn="auto" latinLnBrk="0" hangingPunct="1">
              <a:lnSpc>
                <a:spcPts val="2800"/>
              </a:lnSpc>
              <a:spcBef>
                <a:spcPct val="20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r>
              <a:rPr kumimoji="0" lang="zh-CN" altLang="en-US"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正规式</a:t>
            </a:r>
            <a:r>
              <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d-&gt;a(</a:t>
            </a:r>
            <a:r>
              <a:rPr kumimoji="0" lang="en-US" altLang="zh-CN" sz="1800" b="0" i="0" u="none" strike="noStrike" kern="1200" cap="none" spc="0" normalizeH="0" baseline="0" noProof="0" dirty="0" err="1">
                <a:ln>
                  <a:noFill/>
                </a:ln>
                <a:solidFill>
                  <a:srgbClr val="36479C"/>
                </a:solidFill>
                <a:effectLst/>
                <a:uLnTx/>
                <a:uFillTx/>
                <a:latin typeface="Calibri" panose="020F0502020204030204"/>
                <a:ea typeface="微软雅黑" panose="020B0503020204020204" pitchFamily="34" charset="-122"/>
                <a:cs typeface="+mn-cs"/>
              </a:rPr>
              <a:t>a|b</a:t>
            </a:r>
            <a:r>
              <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rPr>
              <a:t>)*</a:t>
            </a:r>
          </a:p>
          <a:p>
            <a:pPr marL="742950" marR="0" lvl="1" indent="-285750" algn="l" defTabSz="914400" rtl="0" eaLnBrk="1" fontAlgn="auto" latinLnBrk="0" hangingPunct="1">
              <a:lnSpc>
                <a:spcPts val="2800"/>
              </a:lnSpc>
              <a:spcBef>
                <a:spcPct val="20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a:p>
            <a:pPr marL="342900" marR="0" lvl="0" indent="-342900" algn="l" defTabSz="914400" rtl="0" eaLnBrk="1" fontAlgn="auto" latinLnBrk="0" hangingPunct="1">
              <a:lnSpc>
                <a:spcPts val="2800"/>
              </a:lnSpc>
              <a:spcBef>
                <a:spcPct val="20000"/>
              </a:spcBef>
              <a:spcAft>
                <a:spcPts val="0"/>
              </a:spcAft>
              <a:buClr>
                <a:prstClr val="white">
                  <a:lumMod val="50000"/>
                </a:prstClr>
              </a:buClr>
              <a:buSzTx/>
              <a:buFont typeface="Arial" panose="020B0604020202020204" pitchFamily="34" charset="0"/>
              <a:buChar char="•"/>
              <a:defRPr/>
            </a:pPr>
            <a:endParaRPr kumimoji="0" lang="en-US" altLang="zh-CN" sz="1800" b="0" i="0" u="none" strike="noStrike" kern="1200" cap="none" spc="0" normalizeH="0" baseline="0" noProof="0" dirty="0">
              <a:ln>
                <a:noFill/>
              </a:ln>
              <a:solidFill>
                <a:srgbClr val="36479C"/>
              </a:solidFill>
              <a:effectLst/>
              <a:uLnTx/>
              <a:uFillTx/>
              <a:latin typeface="Calibri" panose="020F0502020204030204"/>
              <a:ea typeface="微软雅黑" panose="020B0503020204020204" pitchFamily="34" charset="-122"/>
              <a:cs typeface="+mn-cs"/>
            </a:endParaRPr>
          </a:p>
        </p:txBody>
      </p:sp>
      <p:grpSp>
        <p:nvGrpSpPr>
          <p:cNvPr id="4" name="组合 53"/>
          <p:cNvGrpSpPr/>
          <p:nvPr/>
        </p:nvGrpSpPr>
        <p:grpSpPr>
          <a:xfrm>
            <a:off x="1187625" y="1059581"/>
            <a:ext cx="570629" cy="657914"/>
            <a:chOff x="4231809" y="2366292"/>
            <a:chExt cx="570731" cy="657995"/>
          </a:xfrm>
        </p:grpSpPr>
        <p:grpSp>
          <p:nvGrpSpPr>
            <p:cNvPr id="5" name="组合 54"/>
            <p:cNvGrpSpPr/>
            <p:nvPr/>
          </p:nvGrpSpPr>
          <p:grpSpPr>
            <a:xfrm>
              <a:off x="4231809" y="2366292"/>
              <a:ext cx="570731" cy="657995"/>
              <a:chOff x="4067944" y="489262"/>
              <a:chExt cx="1375279" cy="1585559"/>
            </a:xfrm>
          </p:grpSpPr>
          <p:sp>
            <p:nvSpPr>
              <p:cNvPr id="7"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8"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6" name="TextBox 63"/>
            <p:cNvSpPr txBox="1"/>
            <p:nvPr/>
          </p:nvSpPr>
          <p:spPr>
            <a:xfrm>
              <a:off x="4310472" y="2531445"/>
              <a:ext cx="184764" cy="400159"/>
            </a:xfrm>
            <a:prstGeom prst="rect">
              <a:avLst/>
            </a:prstGeom>
            <a:noFill/>
          </p:spPr>
          <p:txBody>
            <a:bodyPr wrap="none" rtlCol="0">
              <a:spAutoFit/>
            </a:bodyPr>
            <a:lstStyle/>
            <a:p>
              <a:endParaRPr lang="zh-CN" altLang="en-US" sz="2000" b="1" dirty="0">
                <a:solidFill>
                  <a:schemeClr val="accent1"/>
                </a:solidFill>
                <a:ea typeface="微软雅黑" panose="020B0503020204020204" pitchFamily="34" charset="-122"/>
              </a:endParaRPr>
            </a:p>
          </p:txBody>
        </p:sp>
      </p:grpSp>
      <p:grpSp>
        <p:nvGrpSpPr>
          <p:cNvPr id="9" name="组合 53"/>
          <p:cNvGrpSpPr/>
          <p:nvPr/>
        </p:nvGrpSpPr>
        <p:grpSpPr>
          <a:xfrm>
            <a:off x="1187624" y="2345884"/>
            <a:ext cx="570629" cy="657914"/>
            <a:chOff x="4231809" y="2366292"/>
            <a:chExt cx="570731" cy="657995"/>
          </a:xfrm>
        </p:grpSpPr>
        <p:grpSp>
          <p:nvGrpSpPr>
            <p:cNvPr id="10" name="组合 54"/>
            <p:cNvGrpSpPr/>
            <p:nvPr/>
          </p:nvGrpSpPr>
          <p:grpSpPr>
            <a:xfrm>
              <a:off x="4231809" y="2366292"/>
              <a:ext cx="570731" cy="657995"/>
              <a:chOff x="4067944" y="489262"/>
              <a:chExt cx="1375279" cy="1585559"/>
            </a:xfrm>
          </p:grpSpPr>
          <p:sp>
            <p:nvSpPr>
              <p:cNvPr id="12"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1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11" name="TextBox 63"/>
            <p:cNvSpPr txBox="1"/>
            <p:nvPr/>
          </p:nvSpPr>
          <p:spPr>
            <a:xfrm>
              <a:off x="4310472" y="2531445"/>
              <a:ext cx="184764" cy="400159"/>
            </a:xfrm>
            <a:prstGeom prst="rect">
              <a:avLst/>
            </a:prstGeom>
            <a:noFill/>
          </p:spPr>
          <p:txBody>
            <a:bodyPr wrap="none" rtlCol="0">
              <a:spAutoFit/>
            </a:bodyPr>
            <a:lstStyle/>
            <a:p>
              <a:endParaRPr lang="zh-CN" altLang="en-US" sz="2000" b="1" dirty="0">
                <a:solidFill>
                  <a:schemeClr val="accent1"/>
                </a:solidFill>
                <a:ea typeface="微软雅黑" panose="020B0503020204020204" pitchFamily="34" charset="-122"/>
              </a:endParaRPr>
            </a:p>
          </p:txBody>
        </p:sp>
      </p:grpSp>
      <p:sp>
        <p:nvSpPr>
          <p:cNvPr id="3" name="Rectangle 2"/>
          <p:cNvSpPr txBox="1">
            <a:spLocks noChangeArrowheads="1"/>
          </p:cNvSpPr>
          <p:nvPr/>
        </p:nvSpPr>
        <p:spPr>
          <a:xfrm>
            <a:off x="2195736" y="265679"/>
            <a:ext cx="4032448" cy="422672"/>
          </a:xfrm>
          <a:prstGeom prst="rect">
            <a:avLst/>
          </a:prstGeom>
          <a:solidFill>
            <a:schemeClr val="accent1"/>
          </a:solidFill>
          <a:ln>
            <a:solidFill>
              <a:schemeClr val="accent1"/>
            </a:solidFill>
          </a:ln>
        </p:spPr>
        <p:txBody>
          <a:bodyPr vert="horz" lIns="91428" tIns="45714" rIns="91428" bIns="4571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600" dirty="0">
                <a:solidFill>
                  <a:schemeClr val="bg1"/>
                </a:solidFill>
                <a:latin typeface="微软雅黑" panose="020B0503020204020204" pitchFamily="34" charset="-122"/>
                <a:ea typeface="微软雅黑" panose="020B0503020204020204" pitchFamily="34" charset="-122"/>
              </a:rPr>
              <a:t>状态转换图</a:t>
            </a:r>
          </a:p>
        </p:txBody>
      </p:sp>
      <p:grpSp>
        <p:nvGrpSpPr>
          <p:cNvPr id="34" name="组合 53"/>
          <p:cNvGrpSpPr/>
          <p:nvPr/>
        </p:nvGrpSpPr>
        <p:grpSpPr>
          <a:xfrm>
            <a:off x="1176657" y="3539064"/>
            <a:ext cx="570629" cy="657914"/>
            <a:chOff x="4231809" y="2366292"/>
            <a:chExt cx="570731" cy="657995"/>
          </a:xfrm>
        </p:grpSpPr>
        <p:grpSp>
          <p:nvGrpSpPr>
            <p:cNvPr id="35" name="组合 54"/>
            <p:cNvGrpSpPr/>
            <p:nvPr/>
          </p:nvGrpSpPr>
          <p:grpSpPr>
            <a:xfrm>
              <a:off x="4231809" y="2366292"/>
              <a:ext cx="570731" cy="657995"/>
              <a:chOff x="4067944" y="489262"/>
              <a:chExt cx="1375279" cy="1585559"/>
            </a:xfrm>
          </p:grpSpPr>
          <p:sp>
            <p:nvSpPr>
              <p:cNvPr id="37"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8"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6" name="TextBox 63"/>
            <p:cNvSpPr txBox="1"/>
            <p:nvPr/>
          </p:nvSpPr>
          <p:spPr>
            <a:xfrm>
              <a:off x="4310472" y="2531445"/>
              <a:ext cx="184764" cy="400159"/>
            </a:xfrm>
            <a:prstGeom prst="rect">
              <a:avLst/>
            </a:prstGeom>
            <a:noFill/>
          </p:spPr>
          <p:txBody>
            <a:bodyPr wrap="none" rtlCol="0">
              <a:spAutoFit/>
            </a:bodyPr>
            <a:lstStyle/>
            <a:p>
              <a:endParaRPr lang="zh-CN" altLang="en-US" sz="2000" b="1" dirty="0">
                <a:solidFill>
                  <a:schemeClr val="accent1"/>
                </a:solidFill>
                <a:ea typeface="微软雅黑" panose="020B0503020204020204" pitchFamily="34" charset="-122"/>
              </a:endParaRPr>
            </a:p>
          </p:txBody>
        </p:sp>
      </p:grpSp>
      <p:sp>
        <p:nvSpPr>
          <p:cNvPr id="39" name="Oval 4" descr="Green marble"/>
          <p:cNvSpPr>
            <a:spLocks noChangeArrowheads="1"/>
          </p:cNvSpPr>
          <p:nvPr/>
        </p:nvSpPr>
        <p:spPr bwMode="auto">
          <a:xfrm>
            <a:off x="4983089" y="1196604"/>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微软雅黑" panose="020B0503020204020204" pitchFamily="34" charset="-122"/>
              <a:ea typeface="微软雅黑" panose="020B0503020204020204" pitchFamily="34" charset="-122"/>
            </a:endParaRPr>
          </a:p>
        </p:txBody>
      </p:sp>
      <p:sp>
        <p:nvSpPr>
          <p:cNvPr id="40" name="Oval 5" descr="Green marble"/>
          <p:cNvSpPr>
            <a:spLocks noChangeArrowheads="1"/>
          </p:cNvSpPr>
          <p:nvPr/>
        </p:nvSpPr>
        <p:spPr bwMode="auto">
          <a:xfrm>
            <a:off x="5036667" y="1251373"/>
            <a:ext cx="323850" cy="3238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0</a:t>
            </a:r>
          </a:p>
        </p:txBody>
      </p:sp>
      <p:cxnSp>
        <p:nvCxnSpPr>
          <p:cNvPr id="41" name="AutoShape 6"/>
          <p:cNvCxnSpPr>
            <a:cxnSpLocks noChangeShapeType="1"/>
            <a:stCxn id="39" idx="6"/>
            <a:endCxn id="39" idx="0"/>
          </p:cNvCxnSpPr>
          <p:nvPr/>
        </p:nvCxnSpPr>
        <p:spPr bwMode="auto">
          <a:xfrm flipH="1" flipV="1">
            <a:off x="5199783" y="1196604"/>
            <a:ext cx="215503" cy="216694"/>
          </a:xfrm>
          <a:prstGeom prst="curvedConnector4">
            <a:avLst>
              <a:gd name="adj1" fmla="val -79005"/>
              <a:gd name="adj2" fmla="val 179120"/>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 Box 7" descr="Green marble"/>
          <p:cNvSpPr txBox="1">
            <a:spLocks noChangeArrowheads="1"/>
          </p:cNvSpPr>
          <p:nvPr/>
        </p:nvSpPr>
        <p:spPr bwMode="auto">
          <a:xfrm>
            <a:off x="5345039" y="771550"/>
            <a:ext cx="3080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a</a:t>
            </a:r>
          </a:p>
        </p:txBody>
      </p:sp>
      <p:sp>
        <p:nvSpPr>
          <p:cNvPr id="43" name="Oval 4" descr="Green marble"/>
          <p:cNvSpPr>
            <a:spLocks noChangeArrowheads="1"/>
          </p:cNvSpPr>
          <p:nvPr/>
        </p:nvSpPr>
        <p:spPr bwMode="auto">
          <a:xfrm>
            <a:off x="4569471" y="2516981"/>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微软雅黑" panose="020B0503020204020204" pitchFamily="34" charset="-122"/>
              <a:ea typeface="微软雅黑" panose="020B0503020204020204" pitchFamily="34" charset="-122"/>
            </a:endParaRPr>
          </a:p>
        </p:txBody>
      </p:sp>
      <p:sp>
        <p:nvSpPr>
          <p:cNvPr id="44" name="Oval 5" descr="Green marble"/>
          <p:cNvSpPr>
            <a:spLocks noChangeArrowheads="1"/>
          </p:cNvSpPr>
          <p:nvPr/>
        </p:nvSpPr>
        <p:spPr bwMode="auto">
          <a:xfrm>
            <a:off x="4623049" y="2571750"/>
            <a:ext cx="323850" cy="3238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a:effectLst>
                  <a:outerShdw blurRad="38100" dist="38100" dir="2700000" algn="tl">
                    <a:srgbClr val="FFFFFF"/>
                  </a:outerShdw>
                </a:effectLst>
                <a:latin typeface="微软雅黑" panose="020B0503020204020204" pitchFamily="34" charset="-122"/>
                <a:ea typeface="微软雅黑" panose="020B0503020204020204" pitchFamily="34" charset="-122"/>
              </a:rPr>
              <a:t>0</a:t>
            </a:r>
          </a:p>
        </p:txBody>
      </p:sp>
      <p:sp>
        <p:nvSpPr>
          <p:cNvPr id="45" name="Oval 6" descr="Green marble"/>
          <p:cNvSpPr>
            <a:spLocks noChangeArrowheads="1"/>
          </p:cNvSpPr>
          <p:nvPr/>
        </p:nvSpPr>
        <p:spPr bwMode="auto">
          <a:xfrm>
            <a:off x="5973218" y="2516981"/>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微软雅黑" panose="020B0503020204020204" pitchFamily="34" charset="-122"/>
              <a:ea typeface="微软雅黑" panose="020B0503020204020204" pitchFamily="34" charset="-122"/>
            </a:endParaRPr>
          </a:p>
        </p:txBody>
      </p:sp>
      <p:sp>
        <p:nvSpPr>
          <p:cNvPr id="46" name="Oval 7" descr="Green marble"/>
          <p:cNvSpPr>
            <a:spLocks noChangeArrowheads="1"/>
          </p:cNvSpPr>
          <p:nvPr/>
        </p:nvSpPr>
        <p:spPr bwMode="auto">
          <a:xfrm>
            <a:off x="6026796" y="2571750"/>
            <a:ext cx="323850" cy="3238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a:effectLst>
                  <a:outerShdw blurRad="38100" dist="38100" dir="2700000" algn="tl">
                    <a:srgbClr val="FFFFFF"/>
                  </a:outerShdw>
                </a:effectLst>
                <a:latin typeface="微软雅黑" panose="020B0503020204020204" pitchFamily="34" charset="-122"/>
                <a:ea typeface="微软雅黑" panose="020B0503020204020204" pitchFamily="34" charset="-122"/>
              </a:rPr>
              <a:t>1</a:t>
            </a:r>
          </a:p>
        </p:txBody>
      </p:sp>
      <p:sp>
        <p:nvSpPr>
          <p:cNvPr id="47" name="Line 8"/>
          <p:cNvSpPr>
            <a:spLocks noChangeShapeType="1"/>
          </p:cNvSpPr>
          <p:nvPr/>
        </p:nvSpPr>
        <p:spPr bwMode="auto">
          <a:xfrm>
            <a:off x="5001667" y="2732484"/>
            <a:ext cx="9715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48" name="Text Box 9" descr="Green marble"/>
          <p:cNvSpPr txBox="1">
            <a:spLocks noChangeArrowheads="1"/>
          </p:cNvSpPr>
          <p:nvPr/>
        </p:nvSpPr>
        <p:spPr bwMode="auto">
          <a:xfrm>
            <a:off x="5361559" y="2466608"/>
            <a:ext cx="308098" cy="338554"/>
          </a:xfrm>
          <a:prstGeom prst="rect">
            <a:avLst/>
          </a:prstGeom>
          <a:noFill/>
          <a:ln>
            <a:noFill/>
          </a:ln>
          <a:effectLst/>
        </p:spPr>
        <p:txBody>
          <a:bodyPr wrap="none">
            <a:spAutoFit/>
          </a:bodyPr>
          <a:lstStyle/>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a:t>
            </a:r>
          </a:p>
        </p:txBody>
      </p:sp>
      <p:sp>
        <p:nvSpPr>
          <p:cNvPr id="49" name="Oval 4" descr="Green marble"/>
          <p:cNvSpPr>
            <a:spLocks noChangeArrowheads="1"/>
          </p:cNvSpPr>
          <p:nvPr/>
        </p:nvSpPr>
        <p:spPr bwMode="auto">
          <a:xfrm>
            <a:off x="4479033" y="3795886"/>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a:effectLst>
                  <a:outerShdw blurRad="38100" dist="38100" dir="2700000" algn="tl">
                    <a:srgbClr val="FFFFFF"/>
                  </a:outerShdw>
                </a:effectLst>
                <a:latin typeface="微软雅黑" panose="020B0503020204020204" pitchFamily="34" charset="-122"/>
                <a:ea typeface="微软雅黑" panose="020B0503020204020204" pitchFamily="34" charset="-122"/>
              </a:rPr>
              <a:t>0</a:t>
            </a:r>
          </a:p>
        </p:txBody>
      </p:sp>
      <p:sp>
        <p:nvSpPr>
          <p:cNvPr id="50" name="Oval 5" descr="Green marble"/>
          <p:cNvSpPr>
            <a:spLocks noChangeArrowheads="1"/>
          </p:cNvSpPr>
          <p:nvPr/>
        </p:nvSpPr>
        <p:spPr bwMode="auto">
          <a:xfrm>
            <a:off x="5775624" y="3795886"/>
            <a:ext cx="432197" cy="43219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微软雅黑" panose="020B0503020204020204" pitchFamily="34" charset="-122"/>
              <a:ea typeface="微软雅黑" panose="020B0503020204020204" pitchFamily="34" charset="-122"/>
            </a:endParaRPr>
          </a:p>
        </p:txBody>
      </p:sp>
      <p:sp>
        <p:nvSpPr>
          <p:cNvPr id="51" name="Line 6"/>
          <p:cNvSpPr>
            <a:spLocks noChangeShapeType="1"/>
          </p:cNvSpPr>
          <p:nvPr/>
        </p:nvSpPr>
        <p:spPr bwMode="auto">
          <a:xfrm>
            <a:off x="4911230" y="4012580"/>
            <a:ext cx="864394"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52" name="Oval 7" descr="Green marble"/>
          <p:cNvSpPr>
            <a:spLocks noChangeArrowheads="1"/>
          </p:cNvSpPr>
          <p:nvPr/>
        </p:nvSpPr>
        <p:spPr bwMode="auto">
          <a:xfrm>
            <a:off x="5829202" y="3850655"/>
            <a:ext cx="323850" cy="3238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solidFill>
            <a:round/>
            <a:headEnd type="none" w="sm" len="sm"/>
            <a:tailEnd type="none" w="sm" len="sm"/>
          </a:ln>
          <a:effectLst/>
        </p:spPr>
        <p:txBody>
          <a:bodyPr wrap="none" anchor="ctr"/>
          <a:lstStyle/>
          <a:p>
            <a:pPr algn="ctr">
              <a:defRPr/>
            </a:pPr>
            <a:r>
              <a:rPr lang="en-US" altLang="zh-CN" sz="1600" b="1">
                <a:effectLst>
                  <a:outerShdw blurRad="38100" dist="38100" dir="2700000" algn="tl">
                    <a:srgbClr val="FFFFFF"/>
                  </a:outerShdw>
                </a:effectLst>
                <a:latin typeface="微软雅黑" panose="020B0503020204020204" pitchFamily="34" charset="-122"/>
                <a:ea typeface="微软雅黑" panose="020B0503020204020204" pitchFamily="34" charset="-122"/>
              </a:rPr>
              <a:t>1</a:t>
            </a:r>
          </a:p>
        </p:txBody>
      </p:sp>
      <p:sp>
        <p:nvSpPr>
          <p:cNvPr id="53" name="Text Box 8" descr="Green marble"/>
          <p:cNvSpPr txBox="1">
            <a:spLocks noChangeArrowheads="1"/>
          </p:cNvSpPr>
          <p:nvPr/>
        </p:nvSpPr>
        <p:spPr bwMode="auto">
          <a:xfrm>
            <a:off x="5264845" y="3737545"/>
            <a:ext cx="308098" cy="338554"/>
          </a:xfrm>
          <a:prstGeom prst="rect">
            <a:avLst/>
          </a:prstGeom>
          <a:noFill/>
          <a:ln>
            <a:noFill/>
          </a:ln>
          <a:effectLst/>
        </p:spPr>
        <p:txBody>
          <a:bodyPr wrap="none">
            <a:spAutoFit/>
          </a:bodyPr>
          <a:lstStyle/>
          <a:p>
            <a:pPr>
              <a:defRPr/>
            </a:pPr>
            <a:r>
              <a:rPr lang="en-US" altLang="zh-CN" sz="1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a:t>
            </a:r>
          </a:p>
        </p:txBody>
      </p:sp>
      <p:cxnSp>
        <p:nvCxnSpPr>
          <p:cNvPr id="54" name="AutoShape 9"/>
          <p:cNvCxnSpPr>
            <a:cxnSpLocks noChangeShapeType="1"/>
            <a:endCxn id="49" idx="0"/>
          </p:cNvCxnSpPr>
          <p:nvPr/>
        </p:nvCxnSpPr>
        <p:spPr bwMode="auto">
          <a:xfrm rot="10800000">
            <a:off x="4695133" y="3795886"/>
            <a:ext cx="1512689" cy="215504"/>
          </a:xfrm>
          <a:prstGeom prst="curvedConnector4">
            <a:avLst>
              <a:gd name="adj1" fmla="val 6876"/>
              <a:gd name="adj2" fmla="val 206077"/>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10" descr="Green marble"/>
          <p:cNvSpPr txBox="1">
            <a:spLocks noChangeArrowheads="1"/>
          </p:cNvSpPr>
          <p:nvPr/>
        </p:nvSpPr>
        <p:spPr bwMode="auto">
          <a:xfrm>
            <a:off x="6100664" y="3369642"/>
            <a:ext cx="308098" cy="338554"/>
          </a:xfrm>
          <a:prstGeom prst="rect">
            <a:avLst/>
          </a:prstGeom>
          <a:noFill/>
          <a:ln>
            <a:noFill/>
          </a:ln>
          <a:effectLst/>
        </p:spPr>
        <p:txBody>
          <a:bodyPr wrap="none">
            <a:spAutoFit/>
          </a:bodyPr>
          <a:lstStyle/>
          <a:p>
            <a:pPr>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a</a:t>
            </a:r>
          </a:p>
        </p:txBody>
      </p:sp>
      <p:cxnSp>
        <p:nvCxnSpPr>
          <p:cNvPr id="56" name="AutoShape 11"/>
          <p:cNvCxnSpPr>
            <a:cxnSpLocks noChangeShapeType="1"/>
            <a:stCxn id="50" idx="6"/>
            <a:endCxn id="50" idx="4"/>
          </p:cNvCxnSpPr>
          <p:nvPr/>
        </p:nvCxnSpPr>
        <p:spPr bwMode="auto">
          <a:xfrm flipH="1">
            <a:off x="5992317" y="4012580"/>
            <a:ext cx="215504" cy="215503"/>
          </a:xfrm>
          <a:prstGeom prst="curvedConnector4">
            <a:avLst>
              <a:gd name="adj1" fmla="val -79005"/>
              <a:gd name="adj2" fmla="val 179005"/>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Box 12" descr="Green marble"/>
          <p:cNvSpPr txBox="1">
            <a:spLocks noChangeArrowheads="1"/>
          </p:cNvSpPr>
          <p:nvPr/>
        </p:nvSpPr>
        <p:spPr bwMode="auto">
          <a:xfrm>
            <a:off x="6123286" y="4385245"/>
            <a:ext cx="320922" cy="338554"/>
          </a:xfrm>
          <a:prstGeom prst="rect">
            <a:avLst/>
          </a:prstGeom>
          <a:noFill/>
          <a:ln>
            <a:noFill/>
          </a:ln>
          <a:effectLst/>
        </p:spPr>
        <p:txBody>
          <a:bodyPr wrap="none">
            <a:spAutoFit/>
          </a:bodyPr>
          <a:lstStyle/>
          <a:p>
            <a:pPr>
              <a:defRPr/>
            </a:pPr>
            <a:r>
              <a:rPr lang="en-US" altLang="zh-CN" sz="1600" b="1">
                <a:effectLst>
                  <a:outerShdw blurRad="38100" dist="38100" dir="2700000" algn="tl">
                    <a:srgbClr val="C0C0C0"/>
                  </a:outerShdw>
                </a:effectLst>
                <a:latin typeface="微软雅黑" panose="020B0503020204020204" pitchFamily="34" charset="-122"/>
                <a:ea typeface="微软雅黑" panose="020B0503020204020204" pitchFamily="34" charset="-122"/>
              </a:rPr>
              <a:t>b</a:t>
            </a:r>
          </a:p>
        </p:txBody>
      </p:sp>
    </p:spTree>
    <p:extLst>
      <p:ext uri="{BB962C8B-B14F-4D97-AF65-F5344CB8AC3E}">
        <p14:creationId xmlns:p14="http://schemas.microsoft.com/office/powerpoint/2010/main" val="26998151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linds(horizontal)">
                                      <p:cBhvr>
                                        <p:cTn id="21" dur="500"/>
                                        <p:tgtEl>
                                          <p:spTgt spid="3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blinds(horizontal)">
                                      <p:cBhvr>
                                        <p:cTn id="24" dur="500"/>
                                        <p:tgtEl>
                                          <p:spTgt spid="40"/>
                                        </p:tgtEl>
                                      </p:cBhvr>
                                    </p:animEffect>
                                  </p:childTnLst>
                                </p:cTn>
                              </p:par>
                              <p:par>
                                <p:cTn id="25" presetID="3"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blinds(horizontal)">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blinds(horizontal)">
                                      <p:cBhvr>
                                        <p:cTn id="35" dur="500"/>
                                        <p:tgtEl>
                                          <p:spTgt spid="4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blinds(horizontal)">
                                      <p:cBhvr>
                                        <p:cTn id="38" dur="500"/>
                                        <p:tgtEl>
                                          <p:spTgt spid="4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blinds(horizontal)">
                                      <p:cBhvr>
                                        <p:cTn id="41" dur="500"/>
                                        <p:tgtEl>
                                          <p:spTgt spid="4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blinds(horizontal)">
                                      <p:cBhvr>
                                        <p:cTn id="44" dur="500"/>
                                        <p:tgtEl>
                                          <p:spTgt spid="4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linds(horizontal)">
                                      <p:cBhvr>
                                        <p:cTn id="47" dur="500"/>
                                        <p:tgtEl>
                                          <p:spTgt spid="4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blinds(horizontal)">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linds(horizontal)">
                                      <p:cBhvr>
                                        <p:cTn id="58" dur="500"/>
                                        <p:tgtEl>
                                          <p:spTgt spid="5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linds(horizontal)">
                                      <p:cBhvr>
                                        <p:cTn id="61" dur="500"/>
                                        <p:tgtEl>
                                          <p:spTgt spid="5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blinds(horizontal)">
                                      <p:cBhvr>
                                        <p:cTn id="64" dur="500"/>
                                        <p:tgtEl>
                                          <p:spTgt spid="5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linds(horizontal)">
                                      <p:cBhvr>
                                        <p:cTn id="67" dur="500"/>
                                        <p:tgtEl>
                                          <p:spTgt spid="53"/>
                                        </p:tgtEl>
                                      </p:cBhvr>
                                    </p:animEffect>
                                  </p:childTnLst>
                                </p:cTn>
                              </p:par>
                              <p:par>
                                <p:cTn id="68" presetID="3" presetClass="entr" presetSubtype="10"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blinds(horizontal)">
                                      <p:cBhvr>
                                        <p:cTn id="70" dur="500"/>
                                        <p:tgtEl>
                                          <p:spTgt spid="5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blinds(horizontal)">
                                      <p:cBhvr>
                                        <p:cTn id="73" dur="500"/>
                                        <p:tgtEl>
                                          <p:spTgt spid="55"/>
                                        </p:tgtEl>
                                      </p:cBhvr>
                                    </p:animEffect>
                                  </p:childTnLst>
                                </p:cTn>
                              </p:par>
                              <p:par>
                                <p:cTn id="74" presetID="3" presetClass="entr" presetSubtype="10"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blinds(horizontal)">
                                      <p:cBhvr>
                                        <p:cTn id="76" dur="500"/>
                                        <p:tgtEl>
                                          <p:spTgt spid="56"/>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blinds(horizontal)">
                                      <p:cBhvr>
                                        <p:cTn id="7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1365403"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Flowchart: Decision 78"/>
          <p:cNvSpPr/>
          <p:nvPr/>
        </p:nvSpPr>
        <p:spPr>
          <a:xfrm>
            <a:off x="683568"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9" name="Flowchart: Decision 79"/>
          <p:cNvSpPr/>
          <p:nvPr/>
        </p:nvSpPr>
        <p:spPr>
          <a:xfrm>
            <a:off x="683568"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0" name="TextBox 93"/>
          <p:cNvSpPr txBox="1"/>
          <p:nvPr/>
        </p:nvSpPr>
        <p:spPr>
          <a:xfrm>
            <a:off x="1074194" y="2211710"/>
            <a:ext cx="541685" cy="311878"/>
          </a:xfrm>
          <a:prstGeom prst="rect">
            <a:avLst/>
          </a:prstGeom>
          <a:noFill/>
        </p:spPr>
        <p:txBody>
          <a:bodyPr wrap="none" lIns="65023" tIns="32511" rIns="65023" bIns="32511" rtlCol="0">
            <a:spAutoFit/>
          </a:bodyPr>
          <a:lstStyle/>
          <a:p>
            <a:pPr algn="ctr"/>
            <a:r>
              <a:rPr lang="zh-CN" altLang="en-US" sz="1600" b="1" dirty="0" smtClean="0">
                <a:solidFill>
                  <a:schemeClr val="accent1"/>
                </a:solidFill>
                <a:latin typeface="微软雅黑" panose="020B0503020204020204" pitchFamily="34" charset="-122"/>
                <a:ea typeface="微软雅黑" panose="020B0503020204020204" pitchFamily="34" charset="-122"/>
              </a:rPr>
              <a:t>练习</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11760" y="627534"/>
            <a:ext cx="6146165" cy="400110"/>
          </a:xfrm>
          <a:prstGeom prst="rect">
            <a:avLst/>
          </a:prstGeom>
          <a:noFill/>
        </p:spPr>
        <p:txBody>
          <a:bodyPr wrap="square" rtlCol="0">
            <a:spAutoFit/>
          </a:bodyPr>
          <a:lstStyle/>
          <a:p>
            <a:pPr algn="l"/>
            <a:r>
              <a:rPr lang="en-US" altLang="zh-CN" sz="2000" dirty="0" smtClean="0">
                <a:ea typeface="微软雅黑" panose="020B0503020204020204" pitchFamily="34" charset="-122"/>
              </a:rPr>
              <a:t>1.</a:t>
            </a:r>
            <a:r>
              <a:rPr lang="zh-CN" altLang="en-US" sz="2000" dirty="0" smtClean="0">
                <a:ea typeface="微软雅黑" panose="020B0503020204020204" pitchFamily="34" charset="-122"/>
              </a:rPr>
              <a:t> 正规式</a:t>
            </a:r>
            <a:r>
              <a:rPr lang="en-US" altLang="zh-CN" sz="2000" dirty="0" smtClean="0">
                <a:ea typeface="微软雅黑" panose="020B0503020204020204" pitchFamily="34" charset="-122"/>
              </a:rPr>
              <a:t>M1</a:t>
            </a:r>
            <a:r>
              <a:rPr lang="zh-CN" altLang="en-US" sz="2000" dirty="0" smtClean="0">
                <a:ea typeface="微软雅黑" panose="020B0503020204020204" pitchFamily="34" charset="-122"/>
              </a:rPr>
              <a:t>和</a:t>
            </a:r>
            <a:r>
              <a:rPr lang="en-US" altLang="zh-CN" sz="2000" dirty="0" smtClean="0">
                <a:ea typeface="微软雅黑" panose="020B0503020204020204" pitchFamily="34" charset="-122"/>
              </a:rPr>
              <a:t>M2</a:t>
            </a:r>
            <a:r>
              <a:rPr lang="zh-CN" altLang="en-US" sz="2000" dirty="0" smtClean="0">
                <a:ea typeface="微软雅黑" panose="020B0503020204020204" pitchFamily="34" charset="-122"/>
              </a:rPr>
              <a:t>等价是指（ ）</a:t>
            </a:r>
            <a:endParaRPr lang="zh-CN" altLang="en-US" sz="2000" dirty="0">
              <a:ea typeface="微软雅黑" panose="020B0503020204020204" pitchFamily="34" charset="-122"/>
            </a:endParaRPr>
          </a:p>
        </p:txBody>
      </p:sp>
      <p:sp>
        <p:nvSpPr>
          <p:cNvPr id="2" name="Text Box 23">
            <a:extLst>
              <a:ext uri="{FF2B5EF4-FFF2-40B4-BE49-F238E27FC236}">
                <a16:creationId xmlns:a16="http://schemas.microsoft.com/office/drawing/2014/main" xmlns="" id="{0718EB6C-95CD-49A9-862E-B23062C76CE4}"/>
              </a:ext>
            </a:extLst>
          </p:cNvPr>
          <p:cNvSpPr txBox="1">
            <a:spLocks noChangeArrowheads="1"/>
          </p:cNvSpPr>
          <p:nvPr/>
        </p:nvSpPr>
        <p:spPr bwMode="auto">
          <a:xfrm>
            <a:off x="2411760" y="1419622"/>
            <a:ext cx="6019597"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AutoNum type="alphaUcPeriod"/>
            </a:pPr>
            <a:r>
              <a:rPr lang="en-US" altLang="zh-CN" dirty="0" smtClean="0">
                <a:ea typeface="微软雅黑" panose="020B0503020204020204" pitchFamily="34" charset="-122"/>
              </a:rPr>
              <a:t>M1</a:t>
            </a:r>
            <a:r>
              <a:rPr lang="zh-CN" altLang="en-US" dirty="0" smtClean="0">
                <a:ea typeface="微软雅黑" panose="020B0503020204020204" pitchFamily="34" charset="-122"/>
              </a:rPr>
              <a:t>和</a:t>
            </a:r>
            <a:r>
              <a:rPr lang="en-US" altLang="zh-CN" dirty="0" smtClean="0">
                <a:ea typeface="微软雅黑" panose="020B0503020204020204" pitchFamily="34" charset="-122"/>
              </a:rPr>
              <a:t>M2</a:t>
            </a:r>
            <a:r>
              <a:rPr lang="zh-CN" altLang="en-US" dirty="0" smtClean="0">
                <a:ea typeface="微软雅黑" panose="020B0503020204020204" pitchFamily="34" charset="-122"/>
              </a:rPr>
              <a:t>的状态转换图中状态数相等</a:t>
            </a:r>
            <a:endParaRPr lang="en-US" altLang="zh-CN" dirty="0" smtClean="0">
              <a:ea typeface="微软雅黑" panose="020B0503020204020204" pitchFamily="34" charset="-122"/>
            </a:endParaRPr>
          </a:p>
          <a:p>
            <a:pPr marL="342900" indent="-342900" eaLnBrk="1" hangingPunct="1">
              <a:lnSpc>
                <a:spcPct val="150000"/>
              </a:lnSpc>
              <a:buAutoNum type="alphaUcPeriod"/>
            </a:pPr>
            <a:r>
              <a:rPr lang="en-US" altLang="zh-CN" dirty="0" smtClean="0">
                <a:ea typeface="微软雅黑" panose="020B0503020204020204" pitchFamily="34" charset="-122"/>
              </a:rPr>
              <a:t>M1</a:t>
            </a:r>
            <a:r>
              <a:rPr lang="zh-CN" altLang="en-US" dirty="0" smtClean="0">
                <a:ea typeface="微软雅黑" panose="020B0503020204020204" pitchFamily="34" charset="-122"/>
              </a:rPr>
              <a:t>和</a:t>
            </a:r>
            <a:r>
              <a:rPr lang="en-US" altLang="zh-CN" dirty="0" smtClean="0">
                <a:ea typeface="微软雅黑" panose="020B0503020204020204" pitchFamily="34" charset="-122"/>
              </a:rPr>
              <a:t>M2</a:t>
            </a:r>
            <a:r>
              <a:rPr lang="zh-CN" altLang="en-US" dirty="0" smtClean="0">
                <a:ea typeface="微软雅黑" panose="020B0503020204020204" pitchFamily="34" charset="-122"/>
              </a:rPr>
              <a:t>的状态转换图中的有向边数目相等</a:t>
            </a:r>
            <a:endParaRPr lang="en-US" altLang="zh-CN" dirty="0" smtClean="0">
              <a:ea typeface="微软雅黑" panose="020B0503020204020204" pitchFamily="34" charset="-122"/>
            </a:endParaRPr>
          </a:p>
          <a:p>
            <a:pPr marL="342900" indent="-342900" eaLnBrk="1" hangingPunct="1">
              <a:lnSpc>
                <a:spcPct val="150000"/>
              </a:lnSpc>
              <a:buAutoNum type="alphaUcPeriod"/>
            </a:pPr>
            <a:r>
              <a:rPr lang="en-US" altLang="zh-CN" dirty="0" smtClean="0">
                <a:ea typeface="微软雅黑" panose="020B0503020204020204" pitchFamily="34" charset="-122"/>
              </a:rPr>
              <a:t>M1</a:t>
            </a:r>
            <a:r>
              <a:rPr lang="zh-CN" altLang="en-US" dirty="0" smtClean="0">
                <a:ea typeface="微软雅黑" panose="020B0503020204020204" pitchFamily="34" charset="-122"/>
              </a:rPr>
              <a:t>和</a:t>
            </a:r>
            <a:r>
              <a:rPr lang="en-US" altLang="zh-CN" dirty="0" smtClean="0">
                <a:ea typeface="微软雅黑" panose="020B0503020204020204" pitchFamily="34" charset="-122"/>
              </a:rPr>
              <a:t>M2</a:t>
            </a:r>
            <a:r>
              <a:rPr lang="zh-CN" altLang="en-US" dirty="0" smtClean="0">
                <a:ea typeface="微软雅黑" panose="020B0503020204020204" pitchFamily="34" charset="-122"/>
              </a:rPr>
              <a:t>所识别的语言集合相同</a:t>
            </a:r>
            <a:endParaRPr lang="en-US" altLang="zh-CN" dirty="0" smtClean="0">
              <a:ea typeface="微软雅黑" panose="020B0503020204020204" pitchFamily="34" charset="-122"/>
            </a:endParaRPr>
          </a:p>
          <a:p>
            <a:pPr marL="342900" indent="-342900" eaLnBrk="1" hangingPunct="1">
              <a:lnSpc>
                <a:spcPct val="150000"/>
              </a:lnSpc>
              <a:buAutoNum type="alphaUcPeriod"/>
            </a:pPr>
            <a:r>
              <a:rPr lang="en-US" altLang="zh-CN" dirty="0">
                <a:ea typeface="微软雅黑" panose="020B0503020204020204" pitchFamily="34" charset="-122"/>
              </a:rPr>
              <a:t>M1</a:t>
            </a:r>
            <a:r>
              <a:rPr lang="zh-CN" altLang="en-US" dirty="0">
                <a:ea typeface="微软雅黑" panose="020B0503020204020204" pitchFamily="34" charset="-122"/>
              </a:rPr>
              <a:t>和</a:t>
            </a:r>
            <a:r>
              <a:rPr lang="en-US" altLang="zh-CN" dirty="0">
                <a:ea typeface="微软雅黑" panose="020B0503020204020204" pitchFamily="34" charset="-122"/>
              </a:rPr>
              <a:t>M2</a:t>
            </a:r>
            <a:r>
              <a:rPr lang="zh-CN" altLang="en-US" dirty="0" smtClean="0">
                <a:ea typeface="微软雅黑" panose="020B0503020204020204" pitchFamily="34" charset="-122"/>
              </a:rPr>
              <a:t>的状态转换图中的状态数和有向边数目均相等</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3736441782"/>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500"/>
                                        <p:tgtEl>
                                          <p:spTgt spid="19"/>
                                        </p:tgtEl>
                                      </p:cBhvr>
                                    </p:animEffect>
                                  </p:childTnLst>
                                </p:cTn>
                              </p:par>
                              <p:par>
                                <p:cTn id="8" presetID="8" presetClass="emph" presetSubtype="0" decel="58000" fill="hold" grpId="1" nodeType="withEffect">
                                  <p:stCondLst>
                                    <p:cond delay="0"/>
                                  </p:stCondLst>
                                  <p:childTnLst>
                                    <p:animRot by="-21600000">
                                      <p:cBhvr>
                                        <p:cTn id="9" dur="1500" fill="hold"/>
                                        <p:tgtEl>
                                          <p:spTgt spid="19"/>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19"/>
                                        </p:tgtEl>
                                        <p:attrNameLst>
                                          <p:attrName>ppt_x</p:attrName>
                                          <p:attrName>ppt_y</p:attrName>
                                        </p:attrNameLst>
                                      </p:cBhvr>
                                    </p:animMotion>
                                  </p:childTnLst>
                                </p:cTn>
                              </p:par>
                              <p:par>
                                <p:cTn id="12" presetID="22" presetClass="entr" presetSubtype="1"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1000"/>
                                        <p:tgtEl>
                                          <p:spTgt spid="17"/>
                                        </p:tgtEl>
                                      </p:cBhvr>
                                    </p:animEffect>
                                  </p:childTnLst>
                                </p:cTn>
                              </p:par>
                            </p:childTnLst>
                          </p:cTn>
                        </p:par>
                        <p:par>
                          <p:cTn id="15" fill="hold">
                            <p:stCondLst>
                              <p:cond delay="1500"/>
                            </p:stCondLst>
                            <p:childTnLst>
                              <p:par>
                                <p:cTn id="16" presetID="10" presetClass="entr"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64" presetClass="path" presetSubtype="0" accel="50000" decel="50000" fill="hold" grpId="0" nodeType="withEffect">
                                  <p:stCondLst>
                                    <p:cond delay="0"/>
                                  </p:stCondLst>
                                  <p:childTnLst>
                                    <p:animMotion origin="layout" path="M -3.05556E-6 0.03612 L -3.05556E-6 -4.19753E-6 " pathEditMode="relative" rAng="0" ptsTypes="AA">
                                      <p:cBhvr>
                                        <p:cTn id="20" dur="750" fill="hold"/>
                                        <p:tgtEl>
                                          <p:spTgt spid="18"/>
                                        </p:tgtEl>
                                        <p:attrNameLst>
                                          <p:attrName>ppt_x</p:attrName>
                                          <p:attrName>ppt_y</p:attrName>
                                        </p:attrNameLst>
                                      </p:cBhvr>
                                      <p:rCtr x="0" y="-1821"/>
                                    </p:animMotion>
                                  </p:childTnLst>
                                </p:cTn>
                              </p:par>
                              <p:par>
                                <p:cTn id="21" presetID="10" presetClass="entr" presetSubtype="0"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bldLvl="0" animBg="1"/>
      <p:bldP spid="19" grpId="0" bldLvl="0" animBg="1"/>
      <p:bldP spid="19" grpId="1" bldLvl="0" animBg="1"/>
      <p:bldP spid="19" grpId="2" bldLvl="0" animBg="1"/>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年度工作总结"/>
</p:tagLst>
</file>

<file path=ppt/theme/theme1.xml><?xml version="1.0" encoding="utf-8"?>
<a:theme xmlns:a="http://schemas.openxmlformats.org/drawingml/2006/main" name="Office 主题​​">
  <a:themeElements>
    <a:clrScheme name="自定义 15">
      <a:dk1>
        <a:sysClr val="windowText" lastClr="000000"/>
      </a:dk1>
      <a:lt1>
        <a:sysClr val="window" lastClr="FFFFFF"/>
      </a:lt1>
      <a:dk2>
        <a:srgbClr val="44546A"/>
      </a:dk2>
      <a:lt2>
        <a:srgbClr val="E7E6E6"/>
      </a:lt2>
      <a:accent1>
        <a:srgbClr val="C00000"/>
      </a:accent1>
      <a:accent2>
        <a:srgbClr val="A5A5A5"/>
      </a:accent2>
      <a:accent3>
        <a:srgbClr val="C00000"/>
      </a:accent3>
      <a:accent4>
        <a:srgbClr val="A5A5A5"/>
      </a:accent4>
      <a:accent5>
        <a:srgbClr val="C00000"/>
      </a:accent5>
      <a:accent6>
        <a:srgbClr val="A5A5A5"/>
      </a:accent6>
      <a:hlink>
        <a:srgbClr val="C00000"/>
      </a:hlink>
      <a:folHlink>
        <a:srgbClr val="A5A5A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defPPr>
          <a:defRPr dirty="0">
            <a:ea typeface="微软雅黑" panose="020B0503020204020204" pitchFamily="34" charset="-122"/>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2633</TotalTime>
  <Words>529</Words>
  <Application>Microsoft Macintosh PowerPoint</Application>
  <PresentationFormat>全屏显示(16:9)</PresentationFormat>
  <Paragraphs>167</Paragraphs>
  <Slides>15</Slides>
  <Notes>12</Notes>
  <HiddenSlides>0</HiddenSlides>
  <MMClips>1</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正规式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yong zhou</cp:lastModifiedBy>
  <cp:revision>467</cp:revision>
  <dcterms:created xsi:type="dcterms:W3CDTF">2014-11-09T01:07:00Z</dcterms:created>
  <dcterms:modified xsi:type="dcterms:W3CDTF">2021-09-15T02:31:40Z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