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1041" r:id="rId2"/>
    <p:sldId id="962" r:id="rId3"/>
    <p:sldId id="924" r:id="rId4"/>
    <p:sldId id="926" r:id="rId5"/>
    <p:sldId id="1055" r:id="rId6"/>
    <p:sldId id="1011" r:id="rId7"/>
    <p:sldId id="995" r:id="rId8"/>
    <p:sldId id="1048" r:id="rId9"/>
    <p:sldId id="1049" r:id="rId10"/>
    <p:sldId id="1050" r:id="rId11"/>
    <p:sldId id="1051" r:id="rId12"/>
    <p:sldId id="1052" r:id="rId13"/>
    <p:sldId id="1053" r:id="rId14"/>
    <p:sldId id="1054" r:id="rId15"/>
    <p:sldId id="1042" r:id="rId16"/>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C00000"/>
    <a:srgbClr val="8C0000"/>
    <a:srgbClr val="FF0000"/>
    <a:srgbClr val="0075BF"/>
    <a:srgbClr val="034EA2"/>
    <a:srgbClr val="0087CD"/>
    <a:srgbClr val="C68F06"/>
    <a:srgbClr val="DB2C03"/>
    <a:srgbClr val="EBAC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9" autoAdjust="0"/>
    <p:restoredTop sz="94477" autoAdjust="0"/>
  </p:normalViewPr>
  <p:slideViewPr>
    <p:cSldViewPr>
      <p:cViewPr varScale="1">
        <p:scale>
          <a:sx n="104" d="100"/>
          <a:sy n="104" d="100"/>
        </p:scale>
        <p:origin x="-744" y="-104"/>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D82A5992-9D73-4015-9385-ABE035416B29}" type="datetimeFigureOut">
              <a:rPr lang="zh-CN" altLang="en-US" smtClean="0"/>
              <a:pPr/>
              <a:t>21/9/5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7795A699-AB68-4A20-99FB-6F69DC266D45}" type="slidenum">
              <a:rPr lang="zh-CN" altLang="en-US" smtClean="0"/>
              <a:pPr/>
              <a:t>‹#›</a:t>
            </a:fld>
            <a:endParaRPr lang="zh-CN" altLang="en-US" dirty="0"/>
          </a:p>
        </p:txBody>
      </p:sp>
    </p:spTree>
    <p:extLst>
      <p:ext uri="{BB962C8B-B14F-4D97-AF65-F5344CB8AC3E}">
        <p14:creationId xmlns:p14="http://schemas.microsoft.com/office/powerpoint/2010/main" val="1379165009"/>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1600" algn="l" defTabSz="913765" rtl="0" eaLnBrk="1" latinLnBrk="0" hangingPunct="1">
      <a:defRPr sz="1200" kern="1200">
        <a:solidFill>
          <a:schemeClr val="tx1"/>
        </a:solidFill>
        <a:latin typeface="+mn-lt"/>
        <a:ea typeface="微软雅黑" panose="020B0503020204020204" pitchFamily="34" charset="-122"/>
        <a:cs typeface="+mn-cs"/>
      </a:defRPr>
    </a:lvl4pPr>
    <a:lvl5pPr marL="1828800" algn="l" defTabSz="913765" rtl="0" eaLnBrk="1" latinLnBrk="0" hangingPunct="1">
      <a:defRPr sz="1200" kern="1200">
        <a:solidFill>
          <a:schemeClr val="tx1"/>
        </a:solidFill>
        <a:latin typeface="+mn-lt"/>
        <a:ea typeface="微软雅黑" panose="020B0503020204020204" pitchFamily="34" charset="-122"/>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2617476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296525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t>11</a:t>
            </a:fld>
            <a:endParaRPr lang="zh-CN" altLang="en-US">
              <a:solidFill>
                <a:prstClr val="black"/>
              </a:solidFill>
            </a:endParaRPr>
          </a:p>
        </p:txBody>
      </p:sp>
    </p:spTree>
    <p:extLst>
      <p:ext uri="{BB962C8B-B14F-4D97-AF65-F5344CB8AC3E}">
        <p14:creationId xmlns:p14="http://schemas.microsoft.com/office/powerpoint/2010/main" val="3418912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2649946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t>13</a:t>
            </a:fld>
            <a:endParaRPr lang="zh-CN" altLang="en-US">
              <a:solidFill>
                <a:prstClr val="black"/>
              </a:solidFill>
            </a:endParaRPr>
          </a:p>
        </p:txBody>
      </p:sp>
    </p:spTree>
    <p:extLst>
      <p:ext uri="{BB962C8B-B14F-4D97-AF65-F5344CB8AC3E}">
        <p14:creationId xmlns:p14="http://schemas.microsoft.com/office/powerpoint/2010/main" val="1922145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t>14</a:t>
            </a:fld>
            <a:endParaRPr lang="zh-CN" altLang="en-US">
              <a:solidFill>
                <a:prstClr val="black"/>
              </a:solidFill>
            </a:endParaRPr>
          </a:p>
        </p:txBody>
      </p:sp>
    </p:spTree>
    <p:extLst>
      <p:ext uri="{BB962C8B-B14F-4D97-AF65-F5344CB8AC3E}">
        <p14:creationId xmlns:p14="http://schemas.microsoft.com/office/powerpoint/2010/main" val="3576268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15</a:t>
            </a:fld>
            <a:endParaRPr lang="zh-CN" altLang="en-US"/>
          </a:p>
        </p:txBody>
      </p:sp>
    </p:spTree>
    <p:extLst>
      <p:ext uri="{BB962C8B-B14F-4D97-AF65-F5344CB8AC3E}">
        <p14:creationId xmlns:p14="http://schemas.microsoft.com/office/powerpoint/2010/main" val="54973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2</a:t>
            </a:fld>
            <a:endParaRPr lang="zh-CN" altLang="en-US"/>
          </a:p>
        </p:txBody>
      </p:sp>
    </p:spTree>
    <p:extLst>
      <p:ext uri="{BB962C8B-B14F-4D97-AF65-F5344CB8AC3E}">
        <p14:creationId xmlns:p14="http://schemas.microsoft.com/office/powerpoint/2010/main" val="222842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t>3</a:t>
            </a:fld>
            <a:endParaRPr lang="zh-CN" altLang="en-US">
              <a:solidFill>
                <a:prstClr val="black"/>
              </a:solidFill>
            </a:endParaRPr>
          </a:p>
        </p:txBody>
      </p:sp>
    </p:spTree>
    <p:extLst>
      <p:ext uri="{BB962C8B-B14F-4D97-AF65-F5344CB8AC3E}">
        <p14:creationId xmlns:p14="http://schemas.microsoft.com/office/powerpoint/2010/main" val="4042944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t>4</a:t>
            </a:fld>
            <a:endParaRPr lang="zh-CN" altLang="en-US">
              <a:solidFill>
                <a:prstClr val="black"/>
              </a:solidFill>
            </a:endParaRPr>
          </a:p>
        </p:txBody>
      </p:sp>
    </p:spTree>
    <p:extLst>
      <p:ext uri="{BB962C8B-B14F-4D97-AF65-F5344CB8AC3E}">
        <p14:creationId xmlns:p14="http://schemas.microsoft.com/office/powerpoint/2010/main" val="83736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t>5</a:t>
            </a:fld>
            <a:endParaRPr lang="zh-CN" altLang="en-US">
              <a:solidFill>
                <a:prstClr val="black"/>
              </a:solidFill>
            </a:endParaRPr>
          </a:p>
        </p:txBody>
      </p:sp>
    </p:spTree>
    <p:extLst>
      <p:ext uri="{BB962C8B-B14F-4D97-AF65-F5344CB8AC3E}">
        <p14:creationId xmlns:p14="http://schemas.microsoft.com/office/powerpoint/2010/main" val="83736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fld id="{9AA22C84-10E6-4F83-A08C-310266642C10}" type="slidenum">
              <a:rPr lang="zh-CN" altLang="en-US" sz="1200" i="0">
                <a:latin typeface="微软雅黑" panose="020B0503020204020204" pitchFamily="34" charset="-122"/>
                <a:ea typeface="微软雅黑" panose="020B0503020204020204" pitchFamily="34" charset="-122"/>
              </a:rPr>
              <a:pPr/>
              <a:t>6</a:t>
            </a:fld>
            <a:endParaRPr lang="en-US" altLang="zh-CN" sz="1200" i="0" dirty="0">
              <a:latin typeface="微软雅黑" panose="020B0503020204020204" pitchFamily="34" charset="-122"/>
              <a:ea typeface="微软雅黑" panose="020B0503020204020204" pitchFamily="34" charset="-122"/>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algn="just"/>
            <a:endParaRPr lang="zh-CN" altLang="en-US" dirty="0"/>
          </a:p>
        </p:txBody>
      </p:sp>
    </p:spTree>
    <p:extLst>
      <p:ext uri="{BB962C8B-B14F-4D97-AF65-F5344CB8AC3E}">
        <p14:creationId xmlns:p14="http://schemas.microsoft.com/office/powerpoint/2010/main" val="863342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t>7</a:t>
            </a:fld>
            <a:endParaRPr lang="zh-CN" altLang="en-US">
              <a:solidFill>
                <a:prstClr val="black"/>
              </a:solidFill>
            </a:endParaRPr>
          </a:p>
        </p:txBody>
      </p:sp>
    </p:spTree>
    <p:extLst>
      <p:ext uri="{BB962C8B-B14F-4D97-AF65-F5344CB8AC3E}">
        <p14:creationId xmlns:p14="http://schemas.microsoft.com/office/powerpoint/2010/main" val="1650492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2073697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87806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21/9/5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4" name="文本框 37"/>
          <p:cNvSpPr txBox="1"/>
          <p:nvPr userDrawn="1"/>
        </p:nvSpPr>
        <p:spPr>
          <a:xfrm>
            <a:off x="467544" y="289467"/>
            <a:ext cx="1990115" cy="312819"/>
          </a:xfrm>
          <a:prstGeom prst="rect">
            <a:avLst/>
          </a:prstGeom>
          <a:noFill/>
        </p:spPr>
        <p:txBody>
          <a:bodyPr wrap="none" lIns="96434" tIns="48217" rIns="96434" bIns="48217" rtlCol="0">
            <a:spAutoFit/>
          </a:bodyPr>
          <a:lstStyle/>
          <a:p>
            <a:pPr defTabSz="963930"/>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15" name="文本框 38"/>
          <p:cNvSpPr txBox="1"/>
          <p:nvPr userDrawn="1"/>
        </p:nvSpPr>
        <p:spPr>
          <a:xfrm>
            <a:off x="467544" y="482768"/>
            <a:ext cx="1804166" cy="266653"/>
          </a:xfrm>
          <a:prstGeom prst="rect">
            <a:avLst/>
          </a:prstGeom>
          <a:noFill/>
        </p:spPr>
        <p:txBody>
          <a:bodyPr wrap="none" lIns="96434" tIns="48217" rIns="96434" bIns="48217" rtlCol="0">
            <a:spAutoFit/>
          </a:bodyPr>
          <a:lstStyle/>
          <a:p>
            <a:pPr defTabSz="963930"/>
            <a:r>
              <a:rPr lang="en-US" altLang="zh-CN" sz="1050" dirty="0">
                <a:solidFill>
                  <a:schemeClr val="tx1">
                    <a:lumMod val="50000"/>
                    <a:lumOff val="50000"/>
                  </a:schemeClr>
                </a:solidFill>
                <a:ea typeface="微软雅黑" panose="020B0503020204020204" pitchFamily="34" charset="-122"/>
                <a:cs typeface="+mn-ea"/>
                <a:sym typeface="+mn-lt"/>
              </a:rPr>
              <a:t>ADD RELATED TITLE WORDS</a:t>
            </a:r>
            <a:endParaRPr lang="zh-CN" altLang="en-US" sz="1050" dirty="0">
              <a:solidFill>
                <a:schemeClr val="tx1">
                  <a:lumMod val="50000"/>
                  <a:lumOff val="50000"/>
                </a:schemeClr>
              </a:solidFill>
              <a:ea typeface="微软雅黑" panose="020B0503020204020204" pitchFamily="34" charset="-122"/>
              <a:cs typeface="+mn-ea"/>
              <a:sym typeface="+mn-lt"/>
            </a:endParaRPr>
          </a:p>
        </p:txBody>
      </p:sp>
      <p:sp>
        <p:nvSpPr>
          <p:cNvPr id="9" name="等腰三角形 8"/>
          <p:cNvSpPr/>
          <p:nvPr userDrawn="1"/>
        </p:nvSpPr>
        <p:spPr>
          <a:xfrm rot="5400000">
            <a:off x="-117418" y="330604"/>
            <a:ext cx="720075" cy="305833"/>
          </a:xfrm>
          <a:prstGeom prst="triangle">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直角三角形 9"/>
          <p:cNvSpPr/>
          <p:nvPr userDrawn="1"/>
        </p:nvSpPr>
        <p:spPr>
          <a:xfrm rot="16200000">
            <a:off x="8452048" y="4451548"/>
            <a:ext cx="691952" cy="691952"/>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直角三角形 10"/>
          <p:cNvSpPr/>
          <p:nvPr userDrawn="1"/>
        </p:nvSpPr>
        <p:spPr>
          <a:xfrm rot="16200000">
            <a:off x="8604448" y="4603948"/>
            <a:ext cx="539552" cy="53955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21/9/5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t>‹#›</a:t>
            </a:fld>
            <a:endParaRPr lang="zh-CN" altLang="en-US"/>
          </a:p>
        </p:txBody>
      </p:sp>
    </p:spTree>
  </p:cSld>
  <p:clrMapOvr>
    <a:masterClrMapping/>
  </p:clrMapOvr>
  <p:transition xmlns:p14="http://schemas.microsoft.com/office/powerpoint/2010/main" spd="slow" advClick="0" advTm="2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t>21/9/5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t>‹#›</a:t>
            </a:fld>
            <a:endParaRPr kumimoji="1" lang="zh-CN" alt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3499" cy="5143500"/>
          </a:xfrm>
          <a:prstGeom prst="rect">
            <a:avLst/>
          </a:prstGeom>
        </p:spPr>
      </p:pic>
      <p:sp>
        <p:nvSpPr>
          <p:cNvPr id="6" name="文本框 12"/>
          <p:cNvSpPr txBox="1">
            <a:spLocks noChangeArrowheads="1"/>
          </p:cNvSpPr>
          <p:nvPr userDrawn="1"/>
        </p:nvSpPr>
        <p:spPr bwMode="auto">
          <a:xfrm>
            <a:off x="687678" y="267494"/>
            <a:ext cx="1796090" cy="28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mn-lt"/>
              </a:rPr>
              <a:t>添加相关标题文字</a:t>
            </a:r>
          </a:p>
        </p:txBody>
      </p:sp>
      <p:sp>
        <p:nvSpPr>
          <p:cNvPr id="7" name="菱形 6"/>
          <p:cNvSpPr/>
          <p:nvPr userDrawn="1"/>
        </p:nvSpPr>
        <p:spPr>
          <a:xfrm>
            <a:off x="179512" y="195486"/>
            <a:ext cx="432048" cy="432048"/>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21/9/5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5" name="文本框 12"/>
          <p:cNvSpPr txBox="1">
            <a:spLocks noChangeArrowheads="1"/>
          </p:cNvSpPr>
          <p:nvPr userDrawn="1"/>
        </p:nvSpPr>
        <p:spPr bwMode="auto">
          <a:xfrm>
            <a:off x="831694" y="243648"/>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项目介绍</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6" name="菱形 5"/>
          <p:cNvSpPr/>
          <p:nvPr userDrawn="1"/>
        </p:nvSpPr>
        <p:spPr>
          <a:xfrm>
            <a:off x="467544" y="195486"/>
            <a:ext cx="360040" cy="36004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21/9/5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5" name="文本框 12"/>
          <p:cNvSpPr txBox="1">
            <a:spLocks noChangeArrowheads="1"/>
          </p:cNvSpPr>
          <p:nvPr userDrawn="1"/>
        </p:nvSpPr>
        <p:spPr bwMode="auto">
          <a:xfrm>
            <a:off x="831694" y="243648"/>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产品运营</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6" name="菱形 5"/>
          <p:cNvSpPr/>
          <p:nvPr userDrawn="1"/>
        </p:nvSpPr>
        <p:spPr>
          <a:xfrm>
            <a:off x="467544" y="195486"/>
            <a:ext cx="360040" cy="36004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3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21/9/5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5" name="文本框 12"/>
          <p:cNvSpPr txBox="1">
            <a:spLocks noChangeArrowheads="1"/>
          </p:cNvSpPr>
          <p:nvPr userDrawn="1"/>
        </p:nvSpPr>
        <p:spPr bwMode="auto">
          <a:xfrm>
            <a:off x="831694" y="243648"/>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发展前景</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6" name="菱形 5"/>
          <p:cNvSpPr/>
          <p:nvPr userDrawn="1"/>
        </p:nvSpPr>
        <p:spPr>
          <a:xfrm>
            <a:off x="467544" y="195486"/>
            <a:ext cx="360040" cy="36004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t>21/9/5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t>‹#›</a:t>
            </a:fld>
            <a:endParaRPr lang="zh-CN" altLang="en-US"/>
          </a:p>
        </p:txBody>
      </p:sp>
      <p:sp>
        <p:nvSpPr>
          <p:cNvPr id="15" name="文本框 12"/>
          <p:cNvSpPr txBox="1">
            <a:spLocks noChangeArrowheads="1"/>
          </p:cNvSpPr>
          <p:nvPr userDrawn="1"/>
        </p:nvSpPr>
        <p:spPr bwMode="auto">
          <a:xfrm>
            <a:off x="831694" y="243648"/>
            <a:ext cx="1796090"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合作与目标</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6" name="菱形 5"/>
          <p:cNvSpPr/>
          <p:nvPr userDrawn="1"/>
        </p:nvSpPr>
        <p:spPr>
          <a:xfrm>
            <a:off x="467544" y="195486"/>
            <a:ext cx="360040" cy="36004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ea typeface="微软雅黑" panose="020B0503020204020204" pitchFamily="34" charset="-122"/>
              </a:defRPr>
            </a:lvl1pPr>
          </a:lstStyle>
          <a:p>
            <a:fld id="{02854A03-91AF-448A-9954-517C0577E5F0}" type="datetimeFigureOut">
              <a:rPr lang="zh-CN" altLang="en-US" smtClean="0"/>
              <a:pPr/>
              <a:t>21/9/5</a:t>
            </a:fld>
            <a:endParaRPr lang="zh-CN" altLang="en-US" dirty="0"/>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ea typeface="微软雅黑" panose="020B0503020204020204" pitchFamily="34" charset="-122"/>
              </a:defRPr>
            </a:lvl1pPr>
          </a:lstStyle>
          <a:p>
            <a:fld id="{2EEFC946-6D13-4F8C-9740-992A906A613E}"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xmlns:p14="http://schemas.microsoft.com/office/powerpoint/2010/main"/>
  <p:txStyles>
    <p:titleStyle>
      <a:lvl1pPr algn="ctr" defTabSz="913765"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gif"/><Relationship Id="rId5"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istrator\Desktop\00\24567a9d6573cda.jpg"/>
          <p:cNvPicPr>
            <a:picLocks noChangeAspect="1" noChangeArrowheads="1"/>
          </p:cNvPicPr>
          <p:nvPr/>
        </p:nvPicPr>
        <p:blipFill>
          <a:blip r:embed="rId3" cstate="print"/>
          <a:srcRect/>
          <a:stretch>
            <a:fillRect/>
          </a:stretch>
        </p:blipFill>
        <p:spPr bwMode="auto">
          <a:xfrm>
            <a:off x="-396552" y="0"/>
            <a:ext cx="5784213" cy="5143500"/>
          </a:xfrm>
          <a:prstGeom prst="rect">
            <a:avLst/>
          </a:prstGeom>
          <a:noFill/>
        </p:spPr>
      </p:pic>
      <p:sp>
        <p:nvSpPr>
          <p:cNvPr id="10" name="文本框 16"/>
          <p:cNvSpPr txBox="1"/>
          <p:nvPr/>
        </p:nvSpPr>
        <p:spPr>
          <a:xfrm>
            <a:off x="5330297" y="2571750"/>
            <a:ext cx="3132132" cy="681210"/>
          </a:xfrm>
          <a:prstGeom prst="rect">
            <a:avLst/>
          </a:prstGeom>
          <a:noFill/>
        </p:spPr>
        <p:txBody>
          <a:bodyPr wrap="square" lIns="65023" tIns="32511" rIns="65023" bIns="32511" rtlCol="0">
            <a:spAutoFit/>
          </a:bodyPr>
          <a:lstStyle/>
          <a:p>
            <a:pPr>
              <a:buNone/>
            </a:pPr>
            <a:r>
              <a:rPr lang="zh-CN" altLang="en-US" sz="4000" b="1" cap="all" spc="1200" dirty="0">
                <a:solidFill>
                  <a:schemeClr val="accent1"/>
                </a:solidFill>
                <a:latin typeface="微软雅黑" pitchFamily="34" charset="-122"/>
                <a:ea typeface="微软雅黑" pitchFamily="34" charset="-122"/>
                <a:cs typeface="Arial" panose="020B0604020202020204" pitchFamily="34" charset="0"/>
              </a:rPr>
              <a:t>编译技术</a:t>
            </a:r>
          </a:p>
        </p:txBody>
      </p:sp>
      <p:sp>
        <p:nvSpPr>
          <p:cNvPr id="11" name="矩形 259"/>
          <p:cNvSpPr>
            <a:spLocks noChangeArrowheads="1"/>
          </p:cNvSpPr>
          <p:nvPr/>
        </p:nvSpPr>
        <p:spPr bwMode="auto">
          <a:xfrm>
            <a:off x="5344039" y="3435846"/>
            <a:ext cx="3225742"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600" dirty="0"/>
              <a:t>大连理工大学软件学院 </a:t>
            </a:r>
          </a:p>
        </p:txBody>
      </p:sp>
      <p:pic>
        <p:nvPicPr>
          <p:cNvPr id="3" name="图片 2">
            <a:extLst>
              <a:ext uri="{FF2B5EF4-FFF2-40B4-BE49-F238E27FC236}">
                <a16:creationId xmlns="" xmlns:a16="http://schemas.microsoft.com/office/drawing/2014/main" id="{44FCE599-03B8-4BBC-90A4-B7A054B24603}"/>
              </a:ext>
            </a:extLst>
          </p:cNvPr>
          <p:cNvPicPr>
            <a:picLocks noChangeAspect="1"/>
          </p:cNvPicPr>
          <p:nvPr/>
        </p:nvPicPr>
        <p:blipFill rotWithShape="1">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t="-1" r="70962" b="3263"/>
          <a:stretch/>
        </p:blipFill>
        <p:spPr>
          <a:xfrm>
            <a:off x="6488782" y="-3056"/>
            <a:ext cx="2655218" cy="926012"/>
          </a:xfrm>
          <a:prstGeom prst="rect">
            <a:avLst/>
          </a:prstGeom>
        </p:spPr>
      </p:pic>
      <p:pic>
        <p:nvPicPr>
          <p:cNvPr id="5" name="图片 4">
            <a:extLst>
              <a:ext uri="{FF2B5EF4-FFF2-40B4-BE49-F238E27FC236}">
                <a16:creationId xmlns="" xmlns:a16="http://schemas.microsoft.com/office/drawing/2014/main" id="{0C599C08-E506-41DE-9FA2-EB876296AE54}"/>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15122" y="4371950"/>
            <a:ext cx="834863" cy="699541"/>
          </a:xfrm>
          <a:prstGeom prst="rect">
            <a:avLst/>
          </a:prstGeom>
        </p:spPr>
      </p:pic>
    </p:spTree>
    <p:extLst>
      <p:ext uri="{BB962C8B-B14F-4D97-AF65-F5344CB8AC3E}">
        <p14:creationId xmlns:p14="http://schemas.microsoft.com/office/powerpoint/2010/main" val="1623680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149379"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Flowchart: Decision 78"/>
          <p:cNvSpPr/>
          <p:nvPr/>
        </p:nvSpPr>
        <p:spPr>
          <a:xfrm>
            <a:off x="467544"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5" name="Flowchart: Decision 79"/>
          <p:cNvSpPr/>
          <p:nvPr/>
        </p:nvSpPr>
        <p:spPr>
          <a:xfrm>
            <a:off x="467544"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8" name="TextBox 93"/>
          <p:cNvSpPr txBox="1"/>
          <p:nvPr/>
        </p:nvSpPr>
        <p:spPr>
          <a:xfrm>
            <a:off x="909466" y="2292701"/>
            <a:ext cx="541685"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课程</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简介</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29" name="TextBox 5"/>
          <p:cNvSpPr txBox="1"/>
          <p:nvPr/>
        </p:nvSpPr>
        <p:spPr>
          <a:xfrm>
            <a:off x="1691063" y="1223718"/>
            <a:ext cx="6913359" cy="3374255"/>
          </a:xfrm>
          <a:prstGeom prst="rect">
            <a:avLst/>
          </a:prstGeom>
          <a:noFill/>
        </p:spPr>
        <p:txBody>
          <a:bodyPr wrap="square" lIns="65023" tIns="32511" rIns="65023" bIns="32511" rtlCol="0">
            <a:spAutoFit/>
          </a:bodyPr>
          <a:lstStyle/>
          <a:p>
            <a:pPr marL="742950" lvl="1"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教材和参考书</a:t>
            </a:r>
          </a:p>
          <a:p>
            <a:pPr marL="1200150" lvl="2"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现代编译原理</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-C</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语言描述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Modern Compiler Implementation in C </a:t>
            </a:r>
          </a:p>
          <a:p>
            <a:pPr marL="1657350" lvl="3"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（美）安佩尔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2006-4-1 / </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人民邮电出版社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C</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语言描述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45.0 / </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平装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沈志宇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黄春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赵克佳</a:t>
            </a:r>
          </a:p>
          <a:p>
            <a:pPr marL="1657350" lvl="3"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6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虎书</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p>
          <a:p>
            <a:pPr marL="1657350" lvl="3"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虎书出版比较晚，与</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编译原理</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的知识点差不多，但增加了数据流分析、循环优化、内存管理等内容。</a:t>
            </a:r>
          </a:p>
          <a:p>
            <a:pPr marL="1657350" lvl="3"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与虎书比，</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编译原理</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更适合国内的编译原理课程教学。</a:t>
            </a:r>
          </a:p>
          <a:p>
            <a:pPr marL="1657350" lvl="3"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本书包括</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C</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版，还有</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java</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版和</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ML</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版</a:t>
            </a:r>
          </a:p>
          <a:p>
            <a:pPr marL="742950" lvl="1" indent="-285750">
              <a:spcBef>
                <a:spcPts val="600"/>
              </a:spcBef>
              <a:buFont typeface="Wingdings" panose="05000000000000000000" pitchFamily="2" charset="2"/>
              <a:buChar char="Ø"/>
              <a:defRPr/>
            </a:pPr>
            <a:endPar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40" name="矩形 39"/>
          <p:cNvSpPr/>
          <p:nvPr/>
        </p:nvSpPr>
        <p:spPr>
          <a:xfrm>
            <a:off x="4139952" y="627534"/>
            <a:ext cx="179110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4256350" y="632562"/>
            <a:ext cx="1674708"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r>
              <a:rPr lang="zh-CN" altLang="en-US" sz="1400" b="1" spc="600" dirty="0">
                <a:latin typeface="微软雅黑" panose="020B0503020204020204" pitchFamily="34" charset="-122"/>
                <a:ea typeface="微软雅黑" panose="020B0503020204020204" pitchFamily="34" charset="-122"/>
              </a:rPr>
              <a:t>课程教材</a:t>
            </a:r>
          </a:p>
        </p:txBody>
      </p:sp>
    </p:spTree>
    <p:extLst>
      <p:ext uri="{BB962C8B-B14F-4D97-AF65-F5344CB8AC3E}">
        <p14:creationId xmlns:p14="http://schemas.microsoft.com/office/powerpoint/2010/main" val="13920948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149379"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Flowchart: Decision 78"/>
          <p:cNvSpPr/>
          <p:nvPr/>
        </p:nvSpPr>
        <p:spPr>
          <a:xfrm>
            <a:off x="467544"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5" name="Flowchart: Decision 79"/>
          <p:cNvSpPr/>
          <p:nvPr/>
        </p:nvSpPr>
        <p:spPr>
          <a:xfrm>
            <a:off x="467544"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8" name="TextBox 93"/>
          <p:cNvSpPr txBox="1"/>
          <p:nvPr/>
        </p:nvSpPr>
        <p:spPr>
          <a:xfrm>
            <a:off x="909466" y="2292701"/>
            <a:ext cx="541685"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课程</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简介</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29" name="TextBox 5"/>
          <p:cNvSpPr txBox="1"/>
          <p:nvPr/>
        </p:nvSpPr>
        <p:spPr>
          <a:xfrm>
            <a:off x="1691063" y="1223718"/>
            <a:ext cx="6913359" cy="3297311"/>
          </a:xfrm>
          <a:prstGeom prst="rect">
            <a:avLst/>
          </a:prstGeom>
          <a:noFill/>
        </p:spPr>
        <p:txBody>
          <a:bodyPr wrap="square" lIns="65023" tIns="32511" rIns="65023" bIns="32511" rtlCol="0">
            <a:spAutoFit/>
          </a:bodyPr>
          <a:lstStyle/>
          <a:p>
            <a:pPr marL="742950" lvl="1"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教材和参考书</a:t>
            </a:r>
          </a:p>
          <a:p>
            <a:pPr marL="1200150" lvl="2"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高级编译器设计与实现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Advanced Compiler Design and Implementation </a:t>
            </a:r>
          </a:p>
          <a:p>
            <a:pPr marL="1657350" lvl="3"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（美）马其尼克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2005-7-1 / </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机械工业出版社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75.0 / </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平装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沈志宇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赵克佳</a:t>
            </a:r>
          </a:p>
          <a:p>
            <a:pPr marL="1657350" lvl="3"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6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鲸书</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p>
          <a:p>
            <a:pPr marL="1657350" lvl="3"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鲸书侧重在对编译器后端优化的处理。</a:t>
            </a:r>
          </a:p>
          <a:p>
            <a:pPr marL="1657350" lvl="3"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在本科阶段的编译教学中旨在让学生对程序设计语言的编译全过程有系统的理解，因此会介绍编译器后端的处理技术，但不注重优化技术。</a:t>
            </a:r>
          </a:p>
          <a:p>
            <a:pPr marL="742950" lvl="1" indent="-285750">
              <a:spcBef>
                <a:spcPts val="600"/>
              </a:spcBef>
              <a:buFont typeface="Wingdings" panose="05000000000000000000" pitchFamily="2" charset="2"/>
              <a:buChar char="Ø"/>
              <a:defRPr/>
            </a:pPr>
            <a:endPar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40" name="矩形 39"/>
          <p:cNvSpPr/>
          <p:nvPr/>
        </p:nvSpPr>
        <p:spPr>
          <a:xfrm>
            <a:off x="4139952" y="627534"/>
            <a:ext cx="179110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4256350" y="632562"/>
            <a:ext cx="1674708"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r>
              <a:rPr lang="zh-CN" altLang="en-US" sz="1400" b="1" spc="600" dirty="0">
                <a:latin typeface="微软雅黑" panose="020B0503020204020204" pitchFamily="34" charset="-122"/>
                <a:ea typeface="微软雅黑" panose="020B0503020204020204" pitchFamily="34" charset="-122"/>
              </a:rPr>
              <a:t>课程教材</a:t>
            </a:r>
          </a:p>
        </p:txBody>
      </p:sp>
    </p:spTree>
    <p:extLst>
      <p:ext uri="{BB962C8B-B14F-4D97-AF65-F5344CB8AC3E}">
        <p14:creationId xmlns:p14="http://schemas.microsoft.com/office/powerpoint/2010/main" val="8070125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149379"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Flowchart: Decision 78"/>
          <p:cNvSpPr/>
          <p:nvPr/>
        </p:nvSpPr>
        <p:spPr>
          <a:xfrm>
            <a:off x="467544"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5" name="Flowchart: Decision 79"/>
          <p:cNvSpPr/>
          <p:nvPr/>
        </p:nvSpPr>
        <p:spPr>
          <a:xfrm>
            <a:off x="467544"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8" name="TextBox 93"/>
          <p:cNvSpPr txBox="1"/>
          <p:nvPr/>
        </p:nvSpPr>
        <p:spPr>
          <a:xfrm>
            <a:off x="909466" y="2292701"/>
            <a:ext cx="541685"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课程</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简介</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29" name="TextBox 5"/>
          <p:cNvSpPr txBox="1"/>
          <p:nvPr/>
        </p:nvSpPr>
        <p:spPr>
          <a:xfrm>
            <a:off x="1691063" y="1223718"/>
            <a:ext cx="6913359" cy="2112371"/>
          </a:xfrm>
          <a:prstGeom prst="rect">
            <a:avLst/>
          </a:prstGeom>
          <a:noFill/>
        </p:spPr>
        <p:txBody>
          <a:bodyPr wrap="square" lIns="65023" tIns="32511" rIns="65023" bIns="32511" rtlCol="0">
            <a:spAutoFit/>
          </a:bodyPr>
          <a:lstStyle/>
          <a:p>
            <a:pPr marL="742950" lvl="1"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学期总评 </a:t>
            </a: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t>
            </a:r>
          </a:p>
          <a:p>
            <a:pPr marL="1200150" lvl="2"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考试成绩</a:t>
            </a: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60%</a:t>
            </a:r>
            <a:endPar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a:p>
            <a:pPr marL="1200150" lvl="2"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在线测试</a:t>
            </a: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20%</a:t>
            </a:r>
          </a:p>
          <a:p>
            <a:pPr marL="1200150" lvl="2"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上机实验</a:t>
            </a: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10%</a:t>
            </a:r>
            <a:endPar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a:p>
            <a:pPr marL="1200150" lvl="2"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平时成绩</a:t>
            </a: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10%</a:t>
            </a: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（作业</a:t>
            </a: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平时点名）</a:t>
            </a:r>
            <a:endPar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a:p>
            <a:pPr marL="742950" lvl="1" indent="-285750">
              <a:spcBef>
                <a:spcPts val="600"/>
              </a:spcBef>
              <a:buFont typeface="Wingdings" panose="05000000000000000000" pitchFamily="2" charset="2"/>
              <a:buChar char="Ø"/>
              <a:defRPr/>
            </a:pPr>
            <a:endPar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40" name="矩形 39"/>
          <p:cNvSpPr/>
          <p:nvPr/>
        </p:nvSpPr>
        <p:spPr>
          <a:xfrm>
            <a:off x="4139952" y="627534"/>
            <a:ext cx="179110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4256350" y="632562"/>
            <a:ext cx="1674708"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r>
              <a:rPr lang="zh-CN" altLang="en-US" sz="1400" b="1" spc="600" dirty="0">
                <a:latin typeface="微软雅黑" panose="020B0503020204020204" pitchFamily="34" charset="-122"/>
                <a:ea typeface="微软雅黑" panose="020B0503020204020204" pitchFamily="34" charset="-122"/>
              </a:rPr>
              <a:t>成绩评定</a:t>
            </a:r>
          </a:p>
        </p:txBody>
      </p:sp>
    </p:spTree>
    <p:extLst>
      <p:ext uri="{BB962C8B-B14F-4D97-AF65-F5344CB8AC3E}">
        <p14:creationId xmlns:p14="http://schemas.microsoft.com/office/powerpoint/2010/main" val="41724460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149379"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Flowchart: Decision 78"/>
          <p:cNvSpPr/>
          <p:nvPr/>
        </p:nvSpPr>
        <p:spPr>
          <a:xfrm>
            <a:off x="467544"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5" name="Flowchart: Decision 79"/>
          <p:cNvSpPr/>
          <p:nvPr/>
        </p:nvSpPr>
        <p:spPr>
          <a:xfrm>
            <a:off x="467544"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8" name="TextBox 93"/>
          <p:cNvSpPr txBox="1"/>
          <p:nvPr/>
        </p:nvSpPr>
        <p:spPr>
          <a:xfrm>
            <a:off x="909466" y="2292701"/>
            <a:ext cx="541685"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课程</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简介</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29" name="TextBox 5"/>
          <p:cNvSpPr txBox="1"/>
          <p:nvPr/>
        </p:nvSpPr>
        <p:spPr>
          <a:xfrm>
            <a:off x="1691063" y="1223718"/>
            <a:ext cx="6913359" cy="3174200"/>
          </a:xfrm>
          <a:prstGeom prst="rect">
            <a:avLst/>
          </a:prstGeom>
          <a:noFill/>
        </p:spPr>
        <p:txBody>
          <a:bodyPr wrap="square" lIns="65023" tIns="32511" rIns="65023" bIns="32511" rtlCol="0">
            <a:spAutoFit/>
          </a:bodyPr>
          <a:lstStyle/>
          <a:p>
            <a:pPr marL="742950" lvl="1"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目标：师生共同努力，帮助大家学有所得</a:t>
            </a:r>
          </a:p>
          <a:p>
            <a:pPr marL="742950" lvl="1"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讲课进度较快，平时不复习并加深理解，后面将听不懂</a:t>
            </a:r>
          </a:p>
          <a:p>
            <a:pPr marL="742950" lvl="1"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作业较多，要求独立完成</a:t>
            </a:r>
          </a:p>
          <a:p>
            <a:pPr marL="742950" lvl="1"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上机实验，不要轻视</a:t>
            </a:r>
            <a:endPar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a:p>
            <a:pPr marL="742950" lvl="1" indent="-285750">
              <a:spcBef>
                <a:spcPts val="600"/>
              </a:spcBef>
              <a:buFont typeface="Wingdings" panose="05000000000000000000" pitchFamily="2" charset="2"/>
              <a:buChar char="Ø"/>
              <a:defRPr/>
            </a:pPr>
            <a:r>
              <a:rPr lang="zh-CN" altLang="en-US" dirty="0">
                <a:solidFill>
                  <a:schemeClr val="accent1"/>
                </a:solidFill>
                <a:latin typeface="微软雅黑" panose="020B0503020204020204" pitchFamily="34" charset="-122"/>
                <a:ea typeface="微软雅黑" panose="020B0503020204020204" pitchFamily="34" charset="-122"/>
                <a:sym typeface="Symbol" panose="05050102010706020507" pitchFamily="18" charset="2"/>
              </a:rPr>
              <a:t>鼓励自己编写一个编译器（后期如果能演示则平时成绩满分）</a:t>
            </a:r>
            <a:endParaRPr lang="en-US" altLang="zh-CN" dirty="0">
              <a:solidFill>
                <a:schemeClr val="accent1"/>
              </a:solidFill>
              <a:latin typeface="微软雅黑" panose="020B0503020204020204" pitchFamily="34" charset="-122"/>
              <a:ea typeface="微软雅黑" panose="020B0503020204020204" pitchFamily="34" charset="-122"/>
              <a:sym typeface="Symbol" panose="05050102010706020507" pitchFamily="18" charset="2"/>
            </a:endParaRPr>
          </a:p>
          <a:p>
            <a:pPr marL="1200150" lvl="2" indent="-285750">
              <a:spcBef>
                <a:spcPts val="600"/>
              </a:spcBef>
              <a:buFont typeface="Wingdings" panose="05000000000000000000" pitchFamily="2" charset="2"/>
              <a:buChar char="Ø"/>
              <a:defRPr/>
            </a:pPr>
            <a:r>
              <a:rPr lang="zh-CN" altLang="en-US" dirty="0">
                <a:solidFill>
                  <a:schemeClr val="accent1"/>
                </a:solidFill>
                <a:latin typeface="微软雅黑" panose="020B0503020204020204" pitchFamily="34" charset="-122"/>
                <a:ea typeface="微软雅黑" panose="020B0503020204020204" pitchFamily="34" charset="-122"/>
                <a:sym typeface="Symbol" panose="05050102010706020507" pitchFamily="18" charset="2"/>
              </a:rPr>
              <a:t>中国大学慕课上 第八章</a:t>
            </a:r>
            <a:endParaRPr lang="en-US" altLang="zh-CN" dirty="0">
              <a:solidFill>
                <a:schemeClr val="accent1"/>
              </a:solidFill>
              <a:latin typeface="微软雅黑" panose="020B0503020204020204" pitchFamily="34" charset="-122"/>
              <a:ea typeface="微软雅黑" panose="020B0503020204020204" pitchFamily="34" charset="-122"/>
              <a:sym typeface="Symbol" panose="05050102010706020507" pitchFamily="18" charset="2"/>
            </a:endParaRPr>
          </a:p>
          <a:p>
            <a:pPr marL="1200150" lvl="2" indent="-285750">
              <a:spcBef>
                <a:spcPts val="600"/>
              </a:spcBef>
              <a:buFont typeface="Wingdings" panose="05000000000000000000" pitchFamily="2" charset="2"/>
              <a:buChar char="Ø"/>
              <a:defRPr/>
            </a:pPr>
            <a:r>
              <a:rPr lang="zh-CN" altLang="en-US" dirty="0">
                <a:solidFill>
                  <a:schemeClr val="accent1"/>
                </a:solidFill>
                <a:latin typeface="微软雅黑" panose="020B0503020204020204" pitchFamily="34" charset="-122"/>
                <a:ea typeface="微软雅黑" panose="020B0503020204020204" pitchFamily="34" charset="-122"/>
                <a:sym typeface="Symbol" panose="05050102010706020507" pitchFamily="18" charset="2"/>
              </a:rPr>
              <a:t>基于</a:t>
            </a:r>
            <a:r>
              <a:rPr lang="en-US" altLang="zh-CN" dirty="0">
                <a:solidFill>
                  <a:schemeClr val="accent1"/>
                </a:solidFill>
                <a:latin typeface="微软雅黑" panose="020B0503020204020204" pitchFamily="34" charset="-122"/>
                <a:ea typeface="微软雅黑" panose="020B0503020204020204" pitchFamily="34" charset="-122"/>
                <a:sym typeface="Symbol" panose="05050102010706020507" pitchFamily="18" charset="2"/>
              </a:rPr>
              <a:t>Python</a:t>
            </a:r>
            <a:r>
              <a:rPr lang="zh-CN" altLang="en-US" dirty="0">
                <a:solidFill>
                  <a:schemeClr val="accent1"/>
                </a:solidFill>
                <a:latin typeface="微软雅黑" panose="020B0503020204020204" pitchFamily="34" charset="-122"/>
                <a:ea typeface="微软雅黑" panose="020B0503020204020204" pitchFamily="34" charset="-122"/>
                <a:sym typeface="Symbol" panose="05050102010706020507" pitchFamily="18" charset="2"/>
              </a:rPr>
              <a:t>语言的</a:t>
            </a:r>
            <a:r>
              <a:rPr lang="en-US" altLang="zh-CN" dirty="0" err="1">
                <a:solidFill>
                  <a:schemeClr val="accent1"/>
                </a:solidFill>
                <a:latin typeface="微软雅黑" panose="020B0503020204020204" pitchFamily="34" charset="-122"/>
                <a:ea typeface="微软雅黑" panose="020B0503020204020204" pitchFamily="34" charset="-122"/>
                <a:sym typeface="Symbol" panose="05050102010706020507" pitchFamily="18" charset="2"/>
              </a:rPr>
              <a:t>SimpleJava</a:t>
            </a:r>
            <a:r>
              <a:rPr lang="zh-CN" altLang="en-US" dirty="0">
                <a:solidFill>
                  <a:schemeClr val="accent1"/>
                </a:solidFill>
                <a:latin typeface="微软雅黑" panose="020B0503020204020204" pitchFamily="34" charset="-122"/>
                <a:ea typeface="微软雅黑" panose="020B0503020204020204" pitchFamily="34" charset="-122"/>
                <a:sym typeface="Symbol" panose="05050102010706020507" pitchFamily="18" charset="2"/>
              </a:rPr>
              <a:t>编译器</a:t>
            </a:r>
          </a:p>
          <a:p>
            <a:pPr marL="1200150" lvl="2" indent="-285750">
              <a:spcBef>
                <a:spcPts val="600"/>
              </a:spcBef>
              <a:buFont typeface="Wingdings" panose="05000000000000000000" pitchFamily="2" charset="2"/>
              <a:buChar char="Ø"/>
              <a:defRPr/>
            </a:pPr>
            <a:r>
              <a:rPr lang="zh-CN" altLang="en-US" dirty="0">
                <a:solidFill>
                  <a:schemeClr val="accent1"/>
                </a:solidFill>
                <a:latin typeface="微软雅黑" panose="020B0503020204020204" pitchFamily="34" charset="-122"/>
                <a:ea typeface="微软雅黑" panose="020B0503020204020204" pitchFamily="34" charset="-122"/>
                <a:sym typeface="Symbol" panose="05050102010706020507" pitchFamily="18" charset="2"/>
              </a:rPr>
              <a:t>去年一位同学编写，现已经开放，可供参考</a:t>
            </a:r>
            <a:endParaRPr lang="en-US" altLang="zh-CN" dirty="0">
              <a:solidFill>
                <a:schemeClr val="accent1"/>
              </a:solidFill>
              <a:latin typeface="微软雅黑" panose="020B0503020204020204" pitchFamily="34" charset="-122"/>
              <a:ea typeface="微软雅黑" panose="020B0503020204020204" pitchFamily="34" charset="-122"/>
              <a:sym typeface="Symbol" panose="05050102010706020507" pitchFamily="18" charset="2"/>
            </a:endParaRPr>
          </a:p>
          <a:p>
            <a:pPr marL="742950" lvl="1"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阅读</a:t>
            </a: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PL/0</a:t>
            </a: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编译器，会有很大收获</a:t>
            </a:r>
          </a:p>
        </p:txBody>
      </p:sp>
      <p:sp>
        <p:nvSpPr>
          <p:cNvPr id="40" name="矩形 39"/>
          <p:cNvSpPr/>
          <p:nvPr/>
        </p:nvSpPr>
        <p:spPr>
          <a:xfrm>
            <a:off x="4139952" y="627534"/>
            <a:ext cx="179110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4256350" y="632562"/>
            <a:ext cx="1674708"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r>
              <a:rPr lang="zh-CN" altLang="en-US" sz="1400" b="1" spc="600" dirty="0">
                <a:latin typeface="微软雅黑" panose="020B0503020204020204" pitchFamily="34" charset="-122"/>
                <a:ea typeface="微软雅黑" panose="020B0503020204020204" pitchFamily="34" charset="-122"/>
              </a:rPr>
              <a:t>课程要求</a:t>
            </a:r>
          </a:p>
        </p:txBody>
      </p:sp>
    </p:spTree>
    <p:extLst>
      <p:ext uri="{BB962C8B-B14F-4D97-AF65-F5344CB8AC3E}">
        <p14:creationId xmlns:p14="http://schemas.microsoft.com/office/powerpoint/2010/main" val="35544435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149379"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Flowchart: Decision 78"/>
          <p:cNvSpPr/>
          <p:nvPr/>
        </p:nvSpPr>
        <p:spPr>
          <a:xfrm>
            <a:off x="467544"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5" name="Flowchart: Decision 79"/>
          <p:cNvSpPr/>
          <p:nvPr/>
        </p:nvSpPr>
        <p:spPr>
          <a:xfrm>
            <a:off x="467544"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8" name="TextBox 93"/>
          <p:cNvSpPr txBox="1"/>
          <p:nvPr/>
        </p:nvSpPr>
        <p:spPr>
          <a:xfrm>
            <a:off x="909466" y="2292701"/>
            <a:ext cx="541685"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课程</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简介</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29" name="TextBox 5"/>
          <p:cNvSpPr txBox="1"/>
          <p:nvPr/>
        </p:nvSpPr>
        <p:spPr>
          <a:xfrm>
            <a:off x="1691063" y="1223718"/>
            <a:ext cx="6913359" cy="342656"/>
          </a:xfrm>
          <a:prstGeom prst="rect">
            <a:avLst/>
          </a:prstGeom>
          <a:noFill/>
        </p:spPr>
        <p:txBody>
          <a:bodyPr wrap="square" lIns="65023" tIns="32511" rIns="65023" bIns="32511" rtlCol="0">
            <a:spAutoFit/>
          </a:bodyPr>
          <a:lstStyle/>
          <a:p>
            <a:pPr marL="742950" lvl="1"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中国大学慕课上第一章作业</a:t>
            </a:r>
          </a:p>
        </p:txBody>
      </p:sp>
      <p:sp>
        <p:nvSpPr>
          <p:cNvPr id="40" name="矩形 39"/>
          <p:cNvSpPr/>
          <p:nvPr/>
        </p:nvSpPr>
        <p:spPr>
          <a:xfrm>
            <a:off x="4139952" y="627534"/>
            <a:ext cx="179110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4256350" y="632562"/>
            <a:ext cx="1674708"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r>
              <a:rPr lang="zh-CN" altLang="en-US" sz="1400" b="1" spc="600" dirty="0">
                <a:latin typeface="微软雅黑" panose="020B0503020204020204" pitchFamily="34" charset="-122"/>
                <a:ea typeface="微软雅黑" panose="020B0503020204020204" pitchFamily="34" charset="-122"/>
              </a:rPr>
              <a:t>课程作业</a:t>
            </a:r>
          </a:p>
        </p:txBody>
      </p:sp>
    </p:spTree>
    <p:extLst>
      <p:ext uri="{BB962C8B-B14F-4D97-AF65-F5344CB8AC3E}">
        <p14:creationId xmlns:p14="http://schemas.microsoft.com/office/powerpoint/2010/main" val="16439147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istrator\Desktop\00\24567a9d6573cda.jpg"/>
          <p:cNvPicPr>
            <a:picLocks noChangeAspect="1" noChangeArrowheads="1"/>
          </p:cNvPicPr>
          <p:nvPr/>
        </p:nvPicPr>
        <p:blipFill>
          <a:blip r:embed="rId3" cstate="print"/>
          <a:srcRect/>
          <a:stretch>
            <a:fillRect/>
          </a:stretch>
        </p:blipFill>
        <p:spPr bwMode="auto">
          <a:xfrm>
            <a:off x="-396552" y="0"/>
            <a:ext cx="5784213" cy="5143500"/>
          </a:xfrm>
          <a:prstGeom prst="rect">
            <a:avLst/>
          </a:prstGeom>
          <a:noFill/>
        </p:spPr>
      </p:pic>
      <p:sp>
        <p:nvSpPr>
          <p:cNvPr id="9" name="矩形 8"/>
          <p:cNvSpPr/>
          <p:nvPr/>
        </p:nvSpPr>
        <p:spPr>
          <a:xfrm>
            <a:off x="4753357" y="2139702"/>
            <a:ext cx="3312368" cy="418564"/>
          </a:xfrm>
          <a:prstGeom prst="rect">
            <a:avLst/>
          </a:prstGeom>
        </p:spPr>
        <p:txBody>
          <a:bodyPr wrap="square" lIns="48756" tIns="24378" rIns="48756" bIns="24378">
            <a:spAutoFit/>
          </a:bodyPr>
          <a:lstStyle/>
          <a:p>
            <a:pPr algn="ctr"/>
            <a:r>
              <a:rPr lang="zh-CN" altLang="en-US" sz="2400" spc="213" dirty="0">
                <a:solidFill>
                  <a:schemeClr val="accent1"/>
                </a:solidFill>
                <a:latin typeface="Broadway" panose="04040905080B02020502" pitchFamily="82" charset="0"/>
                <a:ea typeface="微软雅黑" panose="020B0503020204020204" pitchFamily="34" charset="-122"/>
                <a:cs typeface="Arial" panose="020B0604020202020204" pitchFamily="34" charset="0"/>
              </a:rPr>
              <a:t>编译技术</a:t>
            </a:r>
          </a:p>
        </p:txBody>
      </p:sp>
      <p:sp>
        <p:nvSpPr>
          <p:cNvPr id="10" name="文本框 16"/>
          <p:cNvSpPr txBox="1"/>
          <p:nvPr/>
        </p:nvSpPr>
        <p:spPr>
          <a:xfrm>
            <a:off x="5797257" y="2594312"/>
            <a:ext cx="1762859" cy="681210"/>
          </a:xfrm>
          <a:prstGeom prst="rect">
            <a:avLst/>
          </a:prstGeom>
          <a:noFill/>
        </p:spPr>
        <p:txBody>
          <a:bodyPr wrap="square" lIns="65023" tIns="32511" rIns="65023" bIns="32511" rtlCol="0">
            <a:spAutoFit/>
          </a:bodyPr>
          <a:lstStyle/>
          <a:p>
            <a:pPr>
              <a:buNone/>
            </a:pPr>
            <a:r>
              <a:rPr lang="zh-CN" altLang="en-US" sz="4000" b="1" cap="all" spc="1200" dirty="0">
                <a:solidFill>
                  <a:schemeClr val="accent1"/>
                </a:solidFill>
                <a:latin typeface="微软雅黑" pitchFamily="34" charset="-122"/>
                <a:ea typeface="微软雅黑" pitchFamily="34" charset="-122"/>
                <a:cs typeface="Arial" panose="020B0604020202020204" pitchFamily="34" charset="0"/>
              </a:rPr>
              <a:t>绪论</a:t>
            </a:r>
          </a:p>
        </p:txBody>
      </p:sp>
      <p:sp>
        <p:nvSpPr>
          <p:cNvPr id="11" name="矩形 259"/>
          <p:cNvSpPr>
            <a:spLocks noChangeArrowheads="1"/>
          </p:cNvSpPr>
          <p:nvPr/>
        </p:nvSpPr>
        <p:spPr bwMode="auto">
          <a:xfrm>
            <a:off x="5344039" y="3435846"/>
            <a:ext cx="3225742"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600" dirty="0"/>
              <a:t>大连理工大学软件学院 </a:t>
            </a:r>
          </a:p>
        </p:txBody>
      </p:sp>
    </p:spTree>
    <p:extLst>
      <p:ext uri="{BB962C8B-B14F-4D97-AF65-F5344CB8AC3E}">
        <p14:creationId xmlns:p14="http://schemas.microsoft.com/office/powerpoint/2010/main" val="21553836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istrator\Desktop\00\24567a9d6573cda.jpg"/>
          <p:cNvPicPr>
            <a:picLocks noChangeAspect="1" noChangeArrowheads="1"/>
          </p:cNvPicPr>
          <p:nvPr/>
        </p:nvPicPr>
        <p:blipFill>
          <a:blip r:embed="rId3" cstate="print"/>
          <a:srcRect/>
          <a:stretch>
            <a:fillRect/>
          </a:stretch>
        </p:blipFill>
        <p:spPr bwMode="auto">
          <a:xfrm>
            <a:off x="-396552" y="0"/>
            <a:ext cx="5784213" cy="5143500"/>
          </a:xfrm>
          <a:prstGeom prst="rect">
            <a:avLst/>
          </a:prstGeom>
          <a:noFill/>
        </p:spPr>
      </p:pic>
      <p:sp>
        <p:nvSpPr>
          <p:cNvPr id="9" name="矩形 8"/>
          <p:cNvSpPr/>
          <p:nvPr/>
        </p:nvSpPr>
        <p:spPr>
          <a:xfrm>
            <a:off x="4753357" y="2139702"/>
            <a:ext cx="3312368" cy="418564"/>
          </a:xfrm>
          <a:prstGeom prst="rect">
            <a:avLst/>
          </a:prstGeom>
        </p:spPr>
        <p:txBody>
          <a:bodyPr wrap="square" lIns="48756" tIns="24378" rIns="48756" bIns="24378">
            <a:spAutoFit/>
          </a:bodyPr>
          <a:lstStyle/>
          <a:p>
            <a:pPr algn="ctr"/>
            <a:r>
              <a:rPr lang="zh-CN" altLang="en-US" sz="2400" spc="213" dirty="0">
                <a:solidFill>
                  <a:schemeClr val="accent1"/>
                </a:solidFill>
                <a:latin typeface="Broadway" panose="04040905080B02020502" pitchFamily="82" charset="0"/>
                <a:ea typeface="微软雅黑" panose="020B0503020204020204" pitchFamily="34" charset="-122"/>
                <a:cs typeface="Arial" panose="020B0604020202020204" pitchFamily="34" charset="0"/>
              </a:rPr>
              <a:t>编译技术</a:t>
            </a:r>
          </a:p>
        </p:txBody>
      </p:sp>
      <p:sp>
        <p:nvSpPr>
          <p:cNvPr id="10" name="文本框 16"/>
          <p:cNvSpPr txBox="1"/>
          <p:nvPr/>
        </p:nvSpPr>
        <p:spPr>
          <a:xfrm>
            <a:off x="5797257" y="2594312"/>
            <a:ext cx="1762859" cy="681210"/>
          </a:xfrm>
          <a:prstGeom prst="rect">
            <a:avLst/>
          </a:prstGeom>
          <a:noFill/>
        </p:spPr>
        <p:txBody>
          <a:bodyPr wrap="square" lIns="65023" tIns="32511" rIns="65023" bIns="32511" rtlCol="0">
            <a:spAutoFit/>
          </a:bodyPr>
          <a:lstStyle/>
          <a:p>
            <a:pPr>
              <a:buNone/>
            </a:pPr>
            <a:r>
              <a:rPr lang="zh-CN" altLang="en-US" sz="4000" b="1" cap="all" spc="1200" dirty="0">
                <a:solidFill>
                  <a:schemeClr val="accent1"/>
                </a:solidFill>
                <a:latin typeface="微软雅黑" pitchFamily="34" charset="-122"/>
                <a:ea typeface="微软雅黑" pitchFamily="34" charset="-122"/>
                <a:cs typeface="Arial" panose="020B0604020202020204" pitchFamily="34" charset="0"/>
              </a:rPr>
              <a:t>绪论</a:t>
            </a:r>
          </a:p>
        </p:txBody>
      </p:sp>
      <p:sp>
        <p:nvSpPr>
          <p:cNvPr id="11" name="矩形 259"/>
          <p:cNvSpPr>
            <a:spLocks noChangeArrowheads="1"/>
          </p:cNvSpPr>
          <p:nvPr/>
        </p:nvSpPr>
        <p:spPr bwMode="auto">
          <a:xfrm>
            <a:off x="5344039" y="3435846"/>
            <a:ext cx="3225742" cy="31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600" dirty="0"/>
              <a:t>大连理工大学软件学院 </a:t>
            </a:r>
          </a:p>
        </p:txBody>
      </p:sp>
    </p:spTree>
    <p:extLst>
      <p:ext uri="{BB962C8B-B14F-4D97-AF65-F5344CB8AC3E}">
        <p14:creationId xmlns:p14="http://schemas.microsoft.com/office/powerpoint/2010/main" val="38053607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5"/>
          <p:cNvSpPr txBox="1"/>
          <p:nvPr/>
        </p:nvSpPr>
        <p:spPr>
          <a:xfrm>
            <a:off x="1243510" y="399189"/>
            <a:ext cx="4978797" cy="342656"/>
          </a:xfrm>
          <a:prstGeom prst="rect">
            <a:avLst/>
          </a:prstGeom>
          <a:noFill/>
        </p:spPr>
        <p:txBody>
          <a:bodyPr wrap="none" lIns="65023" tIns="32511" rIns="65023" bIns="32511" rtlCol="0">
            <a:spAutoFit/>
          </a:bodyPr>
          <a:lstStyle/>
          <a:p>
            <a:pPr lvl="1">
              <a:defRPr/>
            </a:pPr>
            <a:r>
              <a:rPr lang="zh-CN" altLang="en-US" b="1" dirty="0">
                <a:solidFill>
                  <a:prstClr val="white">
                    <a:lumMod val="50000"/>
                  </a:prstClr>
                </a:solidFill>
                <a:latin typeface="微软雅黑" panose="020B0503020204020204" pitchFamily="34" charset="-122"/>
                <a:ea typeface="微软雅黑" panose="020B0503020204020204" pitchFamily="34" charset="-122"/>
                <a:sym typeface="Symbol" panose="05050102010706020507" pitchFamily="18" charset="2"/>
              </a:rPr>
              <a:t>编译原理课程在计算机科学技术中的地位：</a:t>
            </a:r>
          </a:p>
        </p:txBody>
      </p:sp>
      <p:cxnSp>
        <p:nvCxnSpPr>
          <p:cNvPr id="36" name="直接连接符 35"/>
          <p:cNvCxnSpPr/>
          <p:nvPr/>
        </p:nvCxnSpPr>
        <p:spPr>
          <a:xfrm>
            <a:off x="1758605" y="741752"/>
            <a:ext cx="43255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7" name="组合 44"/>
          <p:cNvGrpSpPr/>
          <p:nvPr/>
        </p:nvGrpSpPr>
        <p:grpSpPr>
          <a:xfrm>
            <a:off x="1161092" y="327181"/>
            <a:ext cx="376452" cy="434035"/>
            <a:chOff x="4067944" y="489262"/>
            <a:chExt cx="1375279" cy="1585559"/>
          </a:xfrm>
        </p:grpSpPr>
        <p:sp>
          <p:nvSpPr>
            <p:cNvPr id="38"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C00000"/>
                </a:solidFill>
              </a:endParaRPr>
            </a:p>
          </p:txBody>
        </p:sp>
        <p:sp>
          <p:nvSpPr>
            <p:cNvPr id="39"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C00000"/>
                </a:solidFill>
              </a:endParaRPr>
            </a:p>
          </p:txBody>
        </p:sp>
      </p:grpSp>
      <p:grpSp>
        <p:nvGrpSpPr>
          <p:cNvPr id="11" name="组合 10"/>
          <p:cNvGrpSpPr/>
          <p:nvPr/>
        </p:nvGrpSpPr>
        <p:grpSpPr>
          <a:xfrm>
            <a:off x="596766" y="1491630"/>
            <a:ext cx="1670978" cy="374626"/>
            <a:chOff x="3600654" y="2211710"/>
            <a:chExt cx="1665776" cy="427730"/>
          </a:xfrm>
        </p:grpSpPr>
        <p:sp>
          <p:nvSpPr>
            <p:cNvPr id="49" name="矩形 48"/>
            <p:cNvSpPr/>
            <p:nvPr/>
          </p:nvSpPr>
          <p:spPr>
            <a:xfrm>
              <a:off x="3600654" y="2211710"/>
              <a:ext cx="1304960" cy="427730"/>
            </a:xfrm>
            <a:prstGeom prst="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0" name="Rectangle 3" descr="Green marble"/>
            <p:cNvSpPr>
              <a:spLocks noChangeAspect="1" noChangeArrowheads="1"/>
            </p:cNvSpPr>
            <p:nvPr/>
          </p:nvSpPr>
          <p:spPr bwMode="auto">
            <a:xfrm>
              <a:off x="3635895" y="2211710"/>
              <a:ext cx="1630535" cy="427730"/>
            </a:xfrm>
            <a:prstGeom prst="rect">
              <a:avLst/>
            </a:prstGeom>
            <a:noFill/>
            <a:ln w="25400" cap="flat">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eaLnBrk="0" hangingPunct="0">
                <a:defRPr/>
              </a:pPr>
              <a:r>
                <a:rPr lang="zh-CN" altLang="en-US" sz="1400" b="1" dirty="0">
                  <a:latin typeface="微软雅黑" panose="020B0503020204020204" pitchFamily="34" charset="-122"/>
                  <a:ea typeface="微软雅黑" panose="020B0503020204020204" pitchFamily="34" charset="-122"/>
                </a:rPr>
                <a:t>程序设计语言</a:t>
              </a:r>
              <a:endParaRPr lang="en-US" altLang="zh-CN" sz="1400" b="1" dirty="0">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2411759" y="1138059"/>
            <a:ext cx="1853858" cy="374626"/>
            <a:chOff x="3600654" y="2211710"/>
            <a:chExt cx="1848087" cy="427730"/>
          </a:xfrm>
        </p:grpSpPr>
        <p:sp>
          <p:nvSpPr>
            <p:cNvPr id="58" name="矩形 57"/>
            <p:cNvSpPr/>
            <p:nvPr/>
          </p:nvSpPr>
          <p:spPr>
            <a:xfrm>
              <a:off x="3600654" y="2211710"/>
              <a:ext cx="1304960" cy="427730"/>
            </a:xfrm>
            <a:prstGeom prst="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9" name="Rectangle 3" descr="Green marble"/>
            <p:cNvSpPr>
              <a:spLocks noChangeAspect="1" noChangeArrowheads="1"/>
            </p:cNvSpPr>
            <p:nvPr/>
          </p:nvSpPr>
          <p:spPr bwMode="auto">
            <a:xfrm>
              <a:off x="3818206" y="2211710"/>
              <a:ext cx="1630535" cy="427730"/>
            </a:xfrm>
            <a:prstGeom prst="rect">
              <a:avLst/>
            </a:prstGeom>
            <a:noFill/>
            <a:ln w="25400" cap="flat">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eaLnBrk="0" hangingPunct="0">
                <a:defRPr/>
              </a:pPr>
              <a:r>
                <a:rPr lang="zh-CN" altLang="en-US" sz="1400" b="1" dirty="0">
                  <a:latin typeface="微软雅黑" panose="020B0503020204020204" pitchFamily="34" charset="-122"/>
                  <a:ea typeface="微软雅黑" panose="020B0503020204020204" pitchFamily="34" charset="-122"/>
                </a:rPr>
                <a:t>离散数学</a:t>
              </a:r>
              <a:endParaRPr lang="en-US" altLang="zh-CN" sz="1400" b="1" dirty="0">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2420020" y="1915561"/>
            <a:ext cx="1853858" cy="374626"/>
            <a:chOff x="3600654" y="2211710"/>
            <a:chExt cx="1848087" cy="427730"/>
          </a:xfrm>
        </p:grpSpPr>
        <p:sp>
          <p:nvSpPr>
            <p:cNvPr id="61" name="矩形 60"/>
            <p:cNvSpPr/>
            <p:nvPr/>
          </p:nvSpPr>
          <p:spPr>
            <a:xfrm>
              <a:off x="3600654" y="2211710"/>
              <a:ext cx="1304960" cy="427730"/>
            </a:xfrm>
            <a:prstGeom prst="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2" name="Rectangle 3" descr="Green marble"/>
            <p:cNvSpPr>
              <a:spLocks noChangeAspect="1" noChangeArrowheads="1"/>
            </p:cNvSpPr>
            <p:nvPr/>
          </p:nvSpPr>
          <p:spPr bwMode="auto">
            <a:xfrm>
              <a:off x="3818206" y="2211710"/>
              <a:ext cx="1630535" cy="427730"/>
            </a:xfrm>
            <a:prstGeom prst="rect">
              <a:avLst/>
            </a:prstGeom>
            <a:noFill/>
            <a:ln w="25400" cap="flat">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eaLnBrk="0" hangingPunct="0">
                <a:defRPr/>
              </a:pPr>
              <a:r>
                <a:rPr lang="zh-CN" altLang="en-US" sz="1400" b="1" dirty="0">
                  <a:latin typeface="微软雅黑" panose="020B0503020204020204" pitchFamily="34" charset="-122"/>
                  <a:ea typeface="微软雅黑" panose="020B0503020204020204" pitchFamily="34" charset="-122"/>
                </a:rPr>
                <a:t>数据结构</a:t>
              </a:r>
              <a:endParaRPr lang="en-US" altLang="zh-CN" sz="1400" b="1" dirty="0">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4373891" y="1138059"/>
            <a:ext cx="1853858" cy="374626"/>
            <a:chOff x="3600654" y="2211710"/>
            <a:chExt cx="1848087" cy="427730"/>
          </a:xfrm>
        </p:grpSpPr>
        <p:sp>
          <p:nvSpPr>
            <p:cNvPr id="64" name="矩形 63"/>
            <p:cNvSpPr/>
            <p:nvPr/>
          </p:nvSpPr>
          <p:spPr>
            <a:xfrm>
              <a:off x="3600654" y="2211710"/>
              <a:ext cx="1304960" cy="427730"/>
            </a:xfrm>
            <a:prstGeom prst="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5" name="Rectangle 3" descr="Green marble"/>
            <p:cNvSpPr>
              <a:spLocks noChangeAspect="1" noChangeArrowheads="1"/>
            </p:cNvSpPr>
            <p:nvPr/>
          </p:nvSpPr>
          <p:spPr bwMode="auto">
            <a:xfrm>
              <a:off x="3818206" y="2211710"/>
              <a:ext cx="1630535" cy="427730"/>
            </a:xfrm>
            <a:prstGeom prst="rect">
              <a:avLst/>
            </a:prstGeom>
            <a:noFill/>
            <a:ln w="25400" cap="flat">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eaLnBrk="0" hangingPunct="0">
                <a:defRPr/>
              </a:pPr>
              <a:r>
                <a:rPr lang="zh-CN" altLang="en-US" sz="1400" b="1" dirty="0">
                  <a:latin typeface="微软雅黑" panose="020B0503020204020204" pitchFamily="34" charset="-122"/>
                  <a:ea typeface="微软雅黑" panose="020B0503020204020204" pitchFamily="34" charset="-122"/>
                </a:rPr>
                <a:t>编译原理</a:t>
              </a:r>
              <a:endParaRPr lang="en-US" altLang="zh-CN" sz="1400" b="1" dirty="0">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4368449" y="1915561"/>
            <a:ext cx="1853858" cy="374626"/>
            <a:chOff x="3600654" y="2211710"/>
            <a:chExt cx="1848087" cy="427730"/>
          </a:xfrm>
        </p:grpSpPr>
        <p:sp>
          <p:nvSpPr>
            <p:cNvPr id="67" name="矩形 66"/>
            <p:cNvSpPr/>
            <p:nvPr/>
          </p:nvSpPr>
          <p:spPr>
            <a:xfrm>
              <a:off x="3600654" y="2211710"/>
              <a:ext cx="1304960" cy="427730"/>
            </a:xfrm>
            <a:prstGeom prst="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8" name="Rectangle 3" descr="Green marble"/>
            <p:cNvSpPr>
              <a:spLocks noChangeAspect="1" noChangeArrowheads="1"/>
            </p:cNvSpPr>
            <p:nvPr/>
          </p:nvSpPr>
          <p:spPr bwMode="auto">
            <a:xfrm>
              <a:off x="3818206" y="2211710"/>
              <a:ext cx="1630535" cy="427730"/>
            </a:xfrm>
            <a:prstGeom prst="rect">
              <a:avLst/>
            </a:prstGeom>
            <a:noFill/>
            <a:ln w="25400" cap="flat">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eaLnBrk="0" hangingPunct="0">
                <a:defRPr/>
              </a:pPr>
              <a:r>
                <a:rPr lang="zh-CN" altLang="en-US" sz="1400" b="1" dirty="0">
                  <a:latin typeface="微软雅黑" panose="020B0503020204020204" pitchFamily="34" charset="-122"/>
                  <a:ea typeface="微软雅黑" panose="020B0503020204020204" pitchFamily="34" charset="-122"/>
                </a:rPr>
                <a:t>操作系统</a:t>
              </a:r>
              <a:endParaRPr lang="en-US" altLang="zh-CN" sz="1400" b="1" dirty="0">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4365182" y="2693063"/>
            <a:ext cx="1853858" cy="374626"/>
            <a:chOff x="3600654" y="2211710"/>
            <a:chExt cx="1848087" cy="427730"/>
          </a:xfrm>
        </p:grpSpPr>
        <p:sp>
          <p:nvSpPr>
            <p:cNvPr id="70" name="矩形 69"/>
            <p:cNvSpPr/>
            <p:nvPr/>
          </p:nvSpPr>
          <p:spPr>
            <a:xfrm>
              <a:off x="3600654" y="2211710"/>
              <a:ext cx="1304960" cy="427730"/>
            </a:xfrm>
            <a:prstGeom prst="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1" name="Rectangle 3" descr="Green marble"/>
            <p:cNvSpPr>
              <a:spLocks noChangeAspect="1" noChangeArrowheads="1"/>
            </p:cNvSpPr>
            <p:nvPr/>
          </p:nvSpPr>
          <p:spPr bwMode="auto">
            <a:xfrm>
              <a:off x="3818206" y="2211710"/>
              <a:ext cx="1630535" cy="427730"/>
            </a:xfrm>
            <a:prstGeom prst="rect">
              <a:avLst/>
            </a:prstGeom>
            <a:noFill/>
            <a:ln w="25400" cap="flat">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eaLnBrk="0" hangingPunct="0">
                <a:defRPr/>
              </a:pPr>
              <a:r>
                <a:rPr lang="zh-CN" altLang="en-US" sz="1400" b="1" dirty="0">
                  <a:latin typeface="微软雅黑" panose="020B0503020204020204" pitchFamily="34" charset="-122"/>
                  <a:ea typeface="微软雅黑" panose="020B0503020204020204" pitchFamily="34" charset="-122"/>
                </a:rPr>
                <a:t>信息系统</a:t>
              </a:r>
              <a:endParaRPr lang="en-US" altLang="zh-CN" sz="1400" b="1" dirty="0">
                <a:latin typeface="微软雅黑" panose="020B0503020204020204" pitchFamily="34" charset="-122"/>
                <a:ea typeface="微软雅黑" panose="020B0503020204020204" pitchFamily="34" charset="-122"/>
              </a:endParaRPr>
            </a:p>
          </p:txBody>
        </p:sp>
      </p:grpSp>
      <p:grpSp>
        <p:nvGrpSpPr>
          <p:cNvPr id="72" name="组合 71"/>
          <p:cNvGrpSpPr/>
          <p:nvPr/>
        </p:nvGrpSpPr>
        <p:grpSpPr>
          <a:xfrm>
            <a:off x="4373891" y="3470565"/>
            <a:ext cx="1853858" cy="374626"/>
            <a:chOff x="3600654" y="2211710"/>
            <a:chExt cx="1848087" cy="427730"/>
          </a:xfrm>
        </p:grpSpPr>
        <p:sp>
          <p:nvSpPr>
            <p:cNvPr id="73" name="矩形 72"/>
            <p:cNvSpPr/>
            <p:nvPr/>
          </p:nvSpPr>
          <p:spPr>
            <a:xfrm>
              <a:off x="3600654" y="2211710"/>
              <a:ext cx="1304960" cy="427730"/>
            </a:xfrm>
            <a:prstGeom prst="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4" name="Rectangle 3" descr="Green marble"/>
            <p:cNvSpPr>
              <a:spLocks noChangeAspect="1" noChangeArrowheads="1"/>
            </p:cNvSpPr>
            <p:nvPr/>
          </p:nvSpPr>
          <p:spPr bwMode="auto">
            <a:xfrm>
              <a:off x="3818206" y="2211710"/>
              <a:ext cx="1630535" cy="427730"/>
            </a:xfrm>
            <a:prstGeom prst="rect">
              <a:avLst/>
            </a:prstGeom>
            <a:noFill/>
            <a:ln w="25400" cap="flat">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eaLnBrk="0" hangingPunct="0">
                <a:defRPr/>
              </a:pPr>
              <a:r>
                <a:rPr lang="zh-CN" altLang="en-US" sz="1400" b="1" dirty="0">
                  <a:latin typeface="微软雅黑" panose="020B0503020204020204" pitchFamily="34" charset="-122"/>
                  <a:ea typeface="微软雅黑" panose="020B0503020204020204" pitchFamily="34" charset="-122"/>
                </a:rPr>
                <a:t>电子商务</a:t>
              </a:r>
              <a:endParaRPr lang="en-US" altLang="zh-CN" sz="1400" b="1" dirty="0">
                <a:latin typeface="微软雅黑" panose="020B0503020204020204" pitchFamily="34" charset="-122"/>
                <a:ea typeface="微软雅黑" panose="020B0503020204020204" pitchFamily="34" charset="-122"/>
              </a:endParaRPr>
            </a:p>
          </p:txBody>
        </p:sp>
      </p:grpSp>
      <p:grpSp>
        <p:nvGrpSpPr>
          <p:cNvPr id="75" name="组合 74"/>
          <p:cNvGrpSpPr/>
          <p:nvPr/>
        </p:nvGrpSpPr>
        <p:grpSpPr>
          <a:xfrm>
            <a:off x="6588224" y="1563638"/>
            <a:ext cx="1853858" cy="374626"/>
            <a:chOff x="3600654" y="2211710"/>
            <a:chExt cx="1848087" cy="427730"/>
          </a:xfrm>
        </p:grpSpPr>
        <p:sp>
          <p:nvSpPr>
            <p:cNvPr id="76" name="矩形 75"/>
            <p:cNvSpPr/>
            <p:nvPr/>
          </p:nvSpPr>
          <p:spPr>
            <a:xfrm>
              <a:off x="3600654" y="2211710"/>
              <a:ext cx="1304960" cy="427730"/>
            </a:xfrm>
            <a:prstGeom prst="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7" name="Rectangle 3" descr="Green marble"/>
            <p:cNvSpPr>
              <a:spLocks noChangeAspect="1" noChangeArrowheads="1"/>
            </p:cNvSpPr>
            <p:nvPr/>
          </p:nvSpPr>
          <p:spPr bwMode="auto">
            <a:xfrm>
              <a:off x="3818206" y="2211710"/>
              <a:ext cx="1630535" cy="427730"/>
            </a:xfrm>
            <a:prstGeom prst="rect">
              <a:avLst/>
            </a:prstGeom>
            <a:noFill/>
            <a:ln w="25400" cap="flat">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eaLnBrk="0" hangingPunct="0">
                <a:defRPr/>
              </a:pPr>
              <a:r>
                <a:rPr lang="zh-CN" altLang="en-US" sz="1400" b="1" dirty="0">
                  <a:latin typeface="微软雅黑" panose="020B0503020204020204" pitchFamily="34" charset="-122"/>
                  <a:ea typeface="微软雅黑" panose="020B0503020204020204" pitchFamily="34" charset="-122"/>
                </a:rPr>
                <a:t>系统软件</a:t>
              </a:r>
              <a:endParaRPr lang="en-US" altLang="zh-CN" sz="1400" b="1" dirty="0">
                <a:latin typeface="微软雅黑" panose="020B0503020204020204" pitchFamily="34" charset="-122"/>
                <a:ea typeface="微软雅黑" panose="020B0503020204020204" pitchFamily="34" charset="-122"/>
              </a:endParaRPr>
            </a:p>
          </p:txBody>
        </p:sp>
      </p:grpSp>
      <p:grpSp>
        <p:nvGrpSpPr>
          <p:cNvPr id="78" name="组合 77"/>
          <p:cNvGrpSpPr/>
          <p:nvPr/>
        </p:nvGrpSpPr>
        <p:grpSpPr>
          <a:xfrm>
            <a:off x="6588224" y="3095939"/>
            <a:ext cx="1853858" cy="374626"/>
            <a:chOff x="3600654" y="2211710"/>
            <a:chExt cx="1848087" cy="427730"/>
          </a:xfrm>
        </p:grpSpPr>
        <p:sp>
          <p:nvSpPr>
            <p:cNvPr id="79" name="矩形 78"/>
            <p:cNvSpPr/>
            <p:nvPr/>
          </p:nvSpPr>
          <p:spPr>
            <a:xfrm>
              <a:off x="3600654" y="2211710"/>
              <a:ext cx="1304960" cy="427730"/>
            </a:xfrm>
            <a:prstGeom prst="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0" name="Rectangle 3" descr="Green marble"/>
            <p:cNvSpPr>
              <a:spLocks noChangeAspect="1" noChangeArrowheads="1"/>
            </p:cNvSpPr>
            <p:nvPr/>
          </p:nvSpPr>
          <p:spPr bwMode="auto">
            <a:xfrm>
              <a:off x="3818206" y="2211710"/>
              <a:ext cx="1630535" cy="427730"/>
            </a:xfrm>
            <a:prstGeom prst="rect">
              <a:avLst/>
            </a:prstGeom>
            <a:noFill/>
            <a:ln w="25400" cap="flat">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eaLnBrk="0" hangingPunct="0">
                <a:defRPr/>
              </a:pPr>
              <a:r>
                <a:rPr lang="zh-CN" altLang="en-US" sz="1400" b="1" dirty="0">
                  <a:latin typeface="微软雅黑" panose="020B0503020204020204" pitchFamily="34" charset="-122"/>
                  <a:ea typeface="微软雅黑" panose="020B0503020204020204" pitchFamily="34" charset="-122"/>
                </a:rPr>
                <a:t>应用软件</a:t>
              </a:r>
              <a:endParaRPr lang="en-US" altLang="zh-CN" sz="1400" b="1" dirty="0">
                <a:latin typeface="微软雅黑" panose="020B0503020204020204" pitchFamily="34" charset="-122"/>
                <a:ea typeface="微软雅黑" panose="020B0503020204020204" pitchFamily="34" charset="-122"/>
              </a:endParaRPr>
            </a:p>
          </p:txBody>
        </p:sp>
      </p:grpSp>
      <p:grpSp>
        <p:nvGrpSpPr>
          <p:cNvPr id="81" name="组合 80"/>
          <p:cNvGrpSpPr/>
          <p:nvPr/>
        </p:nvGrpSpPr>
        <p:grpSpPr>
          <a:xfrm>
            <a:off x="6588224" y="4090387"/>
            <a:ext cx="1853858" cy="374626"/>
            <a:chOff x="3600654" y="2211710"/>
            <a:chExt cx="1848087" cy="427730"/>
          </a:xfrm>
        </p:grpSpPr>
        <p:sp>
          <p:nvSpPr>
            <p:cNvPr id="82" name="矩形 81"/>
            <p:cNvSpPr/>
            <p:nvPr/>
          </p:nvSpPr>
          <p:spPr>
            <a:xfrm>
              <a:off x="3600654" y="2211710"/>
              <a:ext cx="1304960" cy="427730"/>
            </a:xfrm>
            <a:prstGeom prst="rect">
              <a:avLst/>
            </a:prstGeom>
            <a:solidFill>
              <a:schemeClr val="bg2"/>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3" name="Rectangle 3" descr="Green marble"/>
            <p:cNvSpPr>
              <a:spLocks noChangeAspect="1" noChangeArrowheads="1"/>
            </p:cNvSpPr>
            <p:nvPr/>
          </p:nvSpPr>
          <p:spPr bwMode="auto">
            <a:xfrm>
              <a:off x="3818206" y="2211710"/>
              <a:ext cx="1630535" cy="427730"/>
            </a:xfrm>
            <a:prstGeom prst="rect">
              <a:avLst/>
            </a:prstGeom>
            <a:noFill/>
            <a:ln w="25400" cap="flat">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just" eaLnBrk="0" hangingPunct="0">
                <a:defRPr/>
              </a:pPr>
              <a:r>
                <a:rPr lang="zh-CN" altLang="en-US" sz="1400" b="1" dirty="0">
                  <a:latin typeface="微软雅黑" panose="020B0503020204020204" pitchFamily="34" charset="-122"/>
                  <a:ea typeface="微软雅黑" panose="020B0503020204020204" pitchFamily="34" charset="-122"/>
                </a:rPr>
                <a:t>软件工程</a:t>
              </a:r>
              <a:endParaRPr lang="en-US" altLang="zh-CN" sz="1400" b="1" dirty="0">
                <a:latin typeface="微软雅黑" panose="020B0503020204020204" pitchFamily="34" charset="-122"/>
                <a:ea typeface="微软雅黑" panose="020B0503020204020204" pitchFamily="34" charset="-122"/>
              </a:endParaRPr>
            </a:p>
          </p:txBody>
        </p:sp>
      </p:grpSp>
      <p:cxnSp>
        <p:nvCxnSpPr>
          <p:cNvPr id="3" name="直接箭头连接符 2"/>
          <p:cNvCxnSpPr>
            <a:stCxn id="49" idx="3"/>
            <a:endCxn id="61" idx="1"/>
          </p:cNvCxnSpPr>
          <p:nvPr/>
        </p:nvCxnSpPr>
        <p:spPr>
          <a:xfrm>
            <a:off x="1905801" y="1678943"/>
            <a:ext cx="514219" cy="4239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直接箭头连接符 4"/>
          <p:cNvCxnSpPr>
            <a:stCxn id="58" idx="2"/>
            <a:endCxn id="61" idx="0"/>
          </p:cNvCxnSpPr>
          <p:nvPr/>
        </p:nvCxnSpPr>
        <p:spPr>
          <a:xfrm>
            <a:off x="3066277" y="1512685"/>
            <a:ext cx="8261" cy="4028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直接箭头连接符 83"/>
          <p:cNvCxnSpPr>
            <a:stCxn id="58" idx="3"/>
            <a:endCxn id="67" idx="1"/>
          </p:cNvCxnSpPr>
          <p:nvPr/>
        </p:nvCxnSpPr>
        <p:spPr>
          <a:xfrm>
            <a:off x="3720794" y="1325372"/>
            <a:ext cx="647655" cy="7775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直接箭头连接符 86"/>
          <p:cNvCxnSpPr>
            <a:stCxn id="61" idx="3"/>
            <a:endCxn id="64" idx="1"/>
          </p:cNvCxnSpPr>
          <p:nvPr/>
        </p:nvCxnSpPr>
        <p:spPr>
          <a:xfrm flipV="1">
            <a:off x="3729055" y="1325372"/>
            <a:ext cx="644836" cy="7775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9" name="直接箭头连接符 88"/>
          <p:cNvCxnSpPr>
            <a:stCxn id="58" idx="3"/>
            <a:endCxn id="64" idx="1"/>
          </p:cNvCxnSpPr>
          <p:nvPr/>
        </p:nvCxnSpPr>
        <p:spPr>
          <a:xfrm>
            <a:off x="3720794" y="1325372"/>
            <a:ext cx="6530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1" name="直接箭头连接符 90"/>
          <p:cNvCxnSpPr>
            <a:stCxn id="61" idx="3"/>
            <a:endCxn id="67" idx="1"/>
          </p:cNvCxnSpPr>
          <p:nvPr/>
        </p:nvCxnSpPr>
        <p:spPr>
          <a:xfrm>
            <a:off x="3729055" y="2102874"/>
            <a:ext cx="639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直接箭头连接符 92"/>
          <p:cNvCxnSpPr>
            <a:stCxn id="76" idx="2"/>
            <a:endCxn id="79" idx="0"/>
          </p:cNvCxnSpPr>
          <p:nvPr/>
        </p:nvCxnSpPr>
        <p:spPr>
          <a:xfrm>
            <a:off x="7242742" y="1938264"/>
            <a:ext cx="0" cy="1157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5" name="直接箭头连接符 94"/>
          <p:cNvCxnSpPr>
            <a:stCxn id="82" idx="0"/>
            <a:endCxn id="79" idx="2"/>
          </p:cNvCxnSpPr>
          <p:nvPr/>
        </p:nvCxnSpPr>
        <p:spPr>
          <a:xfrm flipV="1">
            <a:off x="7242742" y="3470565"/>
            <a:ext cx="0" cy="6198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6" name="右大括号 95"/>
          <p:cNvSpPr/>
          <p:nvPr/>
        </p:nvSpPr>
        <p:spPr>
          <a:xfrm>
            <a:off x="5867709" y="1325372"/>
            <a:ext cx="360475" cy="7775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ea typeface="微软雅黑" panose="020B0503020204020204" pitchFamily="34" charset="-122"/>
            </a:endParaRPr>
          </a:p>
        </p:txBody>
      </p:sp>
      <p:sp>
        <p:nvSpPr>
          <p:cNvPr id="97" name="右大括号 96"/>
          <p:cNvSpPr/>
          <p:nvPr/>
        </p:nvSpPr>
        <p:spPr>
          <a:xfrm>
            <a:off x="5876216" y="2880376"/>
            <a:ext cx="360475" cy="7775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149379"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Flowchart: Decision 78"/>
          <p:cNvSpPr/>
          <p:nvPr/>
        </p:nvSpPr>
        <p:spPr>
          <a:xfrm>
            <a:off x="467544"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5" name="Flowchart: Decision 79"/>
          <p:cNvSpPr/>
          <p:nvPr/>
        </p:nvSpPr>
        <p:spPr>
          <a:xfrm>
            <a:off x="467544"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8" name="TextBox 93"/>
          <p:cNvSpPr txBox="1"/>
          <p:nvPr/>
        </p:nvSpPr>
        <p:spPr>
          <a:xfrm>
            <a:off x="909466" y="2292701"/>
            <a:ext cx="541685"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课程</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简介</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29" name="TextBox 5"/>
          <p:cNvSpPr txBox="1"/>
          <p:nvPr/>
        </p:nvSpPr>
        <p:spPr>
          <a:xfrm>
            <a:off x="2217132" y="1347614"/>
            <a:ext cx="3824635" cy="342656"/>
          </a:xfrm>
          <a:prstGeom prst="rect">
            <a:avLst/>
          </a:prstGeom>
          <a:noFill/>
        </p:spPr>
        <p:txBody>
          <a:bodyPr wrap="none" lIns="65023" tIns="32511" rIns="65023" bIns="32511" rtlCol="0">
            <a:spAutoFit/>
          </a:bodyPr>
          <a:lstStyle/>
          <a:p>
            <a:pPr lvl="1">
              <a:spcBef>
                <a:spcPts val="600"/>
              </a:spcBef>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完成从源语言到目标语言的转换</a:t>
            </a:r>
          </a:p>
        </p:txBody>
      </p:sp>
      <p:cxnSp>
        <p:nvCxnSpPr>
          <p:cNvPr id="30" name="直接连接符 29"/>
          <p:cNvCxnSpPr/>
          <p:nvPr/>
        </p:nvCxnSpPr>
        <p:spPr>
          <a:xfrm>
            <a:off x="2734572" y="1707654"/>
            <a:ext cx="446135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1" name="组合 44"/>
          <p:cNvGrpSpPr/>
          <p:nvPr/>
        </p:nvGrpSpPr>
        <p:grpSpPr>
          <a:xfrm>
            <a:off x="2123728" y="1275606"/>
            <a:ext cx="376452" cy="434035"/>
            <a:chOff x="4067944" y="489262"/>
            <a:chExt cx="1375279" cy="1585559"/>
          </a:xfrm>
        </p:grpSpPr>
        <p:sp>
          <p:nvSpPr>
            <p:cNvPr id="32"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3"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35" name="TextBox 5"/>
          <p:cNvSpPr txBox="1"/>
          <p:nvPr/>
        </p:nvSpPr>
        <p:spPr>
          <a:xfrm>
            <a:off x="2216782" y="1929331"/>
            <a:ext cx="5902127" cy="1263229"/>
          </a:xfrm>
          <a:prstGeom prst="rect">
            <a:avLst/>
          </a:prstGeom>
          <a:noFill/>
        </p:spPr>
        <p:txBody>
          <a:bodyPr wrap="square" lIns="65023" tIns="32511" rIns="65023" bIns="32511" rtlCol="0">
            <a:spAutoFit/>
          </a:bodyPr>
          <a:lstStyle/>
          <a:p>
            <a:pPr lvl="1">
              <a:lnSpc>
                <a:spcPct val="150000"/>
              </a:lnSpc>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源语言：   通常是高级语言（</a:t>
            </a:r>
            <a:r>
              <a:rPr lang="en-US" altLang="zh-CN" b="1" dirty="0" err="1">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C,Java</a:t>
            </a: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p>
          <a:p>
            <a:pPr lvl="1">
              <a:lnSpc>
                <a:spcPct val="150000"/>
              </a:lnSpc>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目标语言：汇编语言，或者其他形式的低级语言</a:t>
            </a:r>
            <a:endPar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a:p>
            <a:pPr lvl="1">
              <a:lnSpc>
                <a:spcPct val="150000"/>
              </a:lnSpc>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（如</a:t>
            </a: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Java</a:t>
            </a: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字节码）</a:t>
            </a:r>
          </a:p>
        </p:txBody>
      </p:sp>
      <p:cxnSp>
        <p:nvCxnSpPr>
          <p:cNvPr id="36" name="直接连接符 35"/>
          <p:cNvCxnSpPr/>
          <p:nvPr/>
        </p:nvCxnSpPr>
        <p:spPr>
          <a:xfrm>
            <a:off x="2716332" y="2378644"/>
            <a:ext cx="531205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7" name="组合 44"/>
          <p:cNvGrpSpPr/>
          <p:nvPr/>
        </p:nvGrpSpPr>
        <p:grpSpPr>
          <a:xfrm>
            <a:off x="2134364" y="1929331"/>
            <a:ext cx="376452" cy="434035"/>
            <a:chOff x="4067944" y="489262"/>
            <a:chExt cx="1375279" cy="1585559"/>
          </a:xfrm>
        </p:grpSpPr>
        <p:sp>
          <p:nvSpPr>
            <p:cNvPr id="38"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9"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0" name="矩形 39"/>
          <p:cNvSpPr/>
          <p:nvPr/>
        </p:nvSpPr>
        <p:spPr>
          <a:xfrm>
            <a:off x="4139952" y="627534"/>
            <a:ext cx="179110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4256350" y="632562"/>
            <a:ext cx="1674708"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r>
              <a:rPr lang="zh-CN" altLang="en-US" sz="1400" b="1" spc="600" dirty="0">
                <a:latin typeface="微软雅黑" panose="020B0503020204020204" pitchFamily="34" charset="-122"/>
                <a:ea typeface="微软雅黑" panose="020B0503020204020204" pitchFamily="34" charset="-122"/>
              </a:rPr>
              <a:t>课程内容</a:t>
            </a:r>
          </a:p>
        </p:txBody>
      </p:sp>
      <p:cxnSp>
        <p:nvCxnSpPr>
          <p:cNvPr id="19" name="直接连接符 18"/>
          <p:cNvCxnSpPr/>
          <p:nvPr/>
        </p:nvCxnSpPr>
        <p:spPr>
          <a:xfrm>
            <a:off x="2716332" y="2787774"/>
            <a:ext cx="531205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p:cNvCxnSpPr>
          <p:nvPr/>
        </p:nvCxnSpPr>
        <p:spPr>
          <a:xfrm>
            <a:off x="2716332" y="3247495"/>
            <a:ext cx="45919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2" name="组合 44"/>
          <p:cNvGrpSpPr/>
          <p:nvPr/>
        </p:nvGrpSpPr>
        <p:grpSpPr>
          <a:xfrm>
            <a:off x="2130090" y="2496473"/>
            <a:ext cx="376452" cy="434035"/>
            <a:chOff x="4067944" y="489262"/>
            <a:chExt cx="1375279" cy="1585559"/>
          </a:xfrm>
        </p:grpSpPr>
        <p:sp>
          <p:nvSpPr>
            <p:cNvPr id="26"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27"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34" name="TextBox 5"/>
          <p:cNvSpPr txBox="1"/>
          <p:nvPr/>
        </p:nvSpPr>
        <p:spPr>
          <a:xfrm>
            <a:off x="2216782" y="3612777"/>
            <a:ext cx="5902127" cy="847731"/>
          </a:xfrm>
          <a:prstGeom prst="rect">
            <a:avLst/>
          </a:prstGeom>
          <a:noFill/>
        </p:spPr>
        <p:txBody>
          <a:bodyPr wrap="square" lIns="65023" tIns="32511" rIns="65023" bIns="32511" rtlCol="0">
            <a:spAutoFit/>
          </a:bodyPr>
          <a:lstStyle/>
          <a:p>
            <a:pPr lvl="1">
              <a:lnSpc>
                <a:spcPct val="150000"/>
              </a:lnSpc>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编译器实现技术已经发展成熟，并且划分为功能相对明确的多个功能模块</a:t>
            </a:r>
          </a:p>
        </p:txBody>
      </p:sp>
      <p:cxnSp>
        <p:nvCxnSpPr>
          <p:cNvPr id="42" name="直接连接符 41"/>
          <p:cNvCxnSpPr/>
          <p:nvPr/>
        </p:nvCxnSpPr>
        <p:spPr>
          <a:xfrm>
            <a:off x="2716332" y="4062090"/>
            <a:ext cx="531205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3" name="组合 44"/>
          <p:cNvGrpSpPr/>
          <p:nvPr/>
        </p:nvGrpSpPr>
        <p:grpSpPr>
          <a:xfrm>
            <a:off x="2134364" y="3612777"/>
            <a:ext cx="376452" cy="434035"/>
            <a:chOff x="4067944" y="489262"/>
            <a:chExt cx="1375279" cy="1585559"/>
          </a:xfrm>
        </p:grpSpPr>
        <p:sp>
          <p:nvSpPr>
            <p:cNvPr id="44"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5"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cxnSp>
        <p:nvCxnSpPr>
          <p:cNvPr id="46" name="直接连接符 45"/>
          <p:cNvCxnSpPr/>
          <p:nvPr/>
        </p:nvCxnSpPr>
        <p:spPr>
          <a:xfrm>
            <a:off x="2716332" y="4482636"/>
            <a:ext cx="466398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149379"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Flowchart: Decision 78"/>
          <p:cNvSpPr/>
          <p:nvPr/>
        </p:nvSpPr>
        <p:spPr>
          <a:xfrm>
            <a:off x="467544"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5" name="Flowchart: Decision 79"/>
          <p:cNvSpPr/>
          <p:nvPr/>
        </p:nvSpPr>
        <p:spPr>
          <a:xfrm>
            <a:off x="467544"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8" name="TextBox 93"/>
          <p:cNvSpPr txBox="1"/>
          <p:nvPr/>
        </p:nvSpPr>
        <p:spPr>
          <a:xfrm>
            <a:off x="909466" y="2292701"/>
            <a:ext cx="541685"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课程</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简介</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29" name="TextBox 5"/>
          <p:cNvSpPr txBox="1"/>
          <p:nvPr/>
        </p:nvSpPr>
        <p:spPr>
          <a:xfrm>
            <a:off x="2217132" y="1347614"/>
            <a:ext cx="6350967" cy="342656"/>
          </a:xfrm>
          <a:prstGeom prst="rect">
            <a:avLst/>
          </a:prstGeom>
          <a:noFill/>
        </p:spPr>
        <p:txBody>
          <a:bodyPr wrap="none" lIns="65023" tIns="32511" rIns="65023" bIns="32511" rtlCol="0">
            <a:spAutoFit/>
          </a:bodyPr>
          <a:lstStyle/>
          <a:p>
            <a:pPr lvl="1">
              <a:spcBef>
                <a:spcPts val="600"/>
              </a:spcBef>
              <a:defRPr/>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了解现代编译技术的流程，能够列举出编译过程中的各个阶段</a:t>
            </a:r>
            <a:endPar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cxnSp>
        <p:nvCxnSpPr>
          <p:cNvPr id="30" name="直接连接符 29"/>
          <p:cNvCxnSpPr/>
          <p:nvPr/>
        </p:nvCxnSpPr>
        <p:spPr>
          <a:xfrm>
            <a:off x="2734572" y="1707654"/>
            <a:ext cx="622991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1" name="组合 44"/>
          <p:cNvGrpSpPr/>
          <p:nvPr/>
        </p:nvGrpSpPr>
        <p:grpSpPr>
          <a:xfrm>
            <a:off x="2123728" y="1275606"/>
            <a:ext cx="376452" cy="434035"/>
            <a:chOff x="4067944" y="489262"/>
            <a:chExt cx="1375279" cy="1585559"/>
          </a:xfrm>
        </p:grpSpPr>
        <p:sp>
          <p:nvSpPr>
            <p:cNvPr id="32"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3"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35" name="TextBox 5"/>
          <p:cNvSpPr txBox="1"/>
          <p:nvPr/>
        </p:nvSpPr>
        <p:spPr>
          <a:xfrm>
            <a:off x="2216782" y="1929331"/>
            <a:ext cx="5902127" cy="873570"/>
          </a:xfrm>
          <a:prstGeom prst="rect">
            <a:avLst/>
          </a:prstGeom>
          <a:noFill/>
        </p:spPr>
        <p:txBody>
          <a:bodyPr wrap="square" lIns="65023" tIns="32511" rIns="65023" bIns="32511" rtlCol="0">
            <a:spAutoFit/>
          </a:bodyPr>
          <a:lstStyle/>
          <a:p>
            <a:pPr lvl="1">
              <a:lnSpc>
                <a:spcPct val="150000"/>
              </a:lnSpc>
              <a:defRPr/>
            </a:pPr>
            <a:r>
              <a:rPr lang="zh-CN" altLang="en-US" b="1" dirty="0" smtClean="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理解“遍”的概念，能够给出编译各个阶段的输入和输出</a:t>
            </a:r>
            <a:endPar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cxnSp>
        <p:nvCxnSpPr>
          <p:cNvPr id="36" name="直接连接符 35"/>
          <p:cNvCxnSpPr/>
          <p:nvPr/>
        </p:nvCxnSpPr>
        <p:spPr>
          <a:xfrm>
            <a:off x="2716332" y="2378644"/>
            <a:ext cx="531205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7" name="组合 44"/>
          <p:cNvGrpSpPr/>
          <p:nvPr/>
        </p:nvGrpSpPr>
        <p:grpSpPr>
          <a:xfrm>
            <a:off x="2134364" y="1929331"/>
            <a:ext cx="376452" cy="434035"/>
            <a:chOff x="4067944" y="489262"/>
            <a:chExt cx="1375279" cy="1585559"/>
          </a:xfrm>
        </p:grpSpPr>
        <p:sp>
          <p:nvSpPr>
            <p:cNvPr id="38"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9"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0" name="矩形 39"/>
          <p:cNvSpPr/>
          <p:nvPr/>
        </p:nvSpPr>
        <p:spPr>
          <a:xfrm>
            <a:off x="4139952" y="627534"/>
            <a:ext cx="179110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4256350" y="632562"/>
            <a:ext cx="1674708"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r>
              <a:rPr lang="zh-CN" altLang="en-US" sz="1400" b="1" spc="600" dirty="0" smtClean="0">
                <a:latin typeface="微软雅黑" panose="020B0503020204020204" pitchFamily="34" charset="-122"/>
                <a:ea typeface="微软雅黑" panose="020B0503020204020204" pitchFamily="34" charset="-122"/>
              </a:rPr>
              <a:t>教学目标</a:t>
            </a:r>
            <a:endParaRPr lang="zh-CN" altLang="en-US" sz="1400" b="1" spc="6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2716332" y="2787774"/>
            <a:ext cx="531205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5844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74"/>
          <p:cNvGrpSpPr>
            <a:grpSpLocks/>
          </p:cNvGrpSpPr>
          <p:nvPr/>
        </p:nvGrpSpPr>
        <p:grpSpPr bwMode="auto">
          <a:xfrm>
            <a:off x="1903139" y="771550"/>
            <a:ext cx="6341269" cy="3528392"/>
            <a:chOff x="204" y="845"/>
            <a:chExt cx="5326" cy="3312"/>
          </a:xfrm>
        </p:grpSpPr>
        <p:sp>
          <p:nvSpPr>
            <p:cNvPr id="11268" name="Rectangle 34"/>
            <p:cNvSpPr>
              <a:spLocks noChangeArrowheads="1"/>
            </p:cNvSpPr>
            <p:nvPr/>
          </p:nvSpPr>
          <p:spPr bwMode="auto">
            <a:xfrm>
              <a:off x="241" y="1465"/>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8600"/>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spcBef>
                  <a:spcPct val="0"/>
                </a:spcBef>
                <a:buFontTx/>
                <a:buNone/>
              </a:pPr>
              <a:r>
                <a:rPr lang="zh-CN" altLang="en-US" sz="1800" i="0" dirty="0">
                  <a:solidFill>
                    <a:schemeClr val="bg2">
                      <a:lumMod val="50000"/>
                    </a:schemeClr>
                  </a:solidFill>
                  <a:latin typeface="微软雅黑" panose="020B0503020204020204" pitchFamily="34" charset="-122"/>
                  <a:ea typeface="微软雅黑" panose="020B0503020204020204" pitchFamily="34" charset="-122"/>
                </a:rPr>
                <a:t>词法分析器</a:t>
              </a:r>
            </a:p>
            <a:p>
              <a:pPr algn="ctr">
                <a:spcBef>
                  <a:spcPct val="0"/>
                </a:spcBef>
                <a:buFontTx/>
                <a:buNone/>
              </a:pPr>
              <a:endParaRPr lang="zh-CN" altLang="en-US" sz="1800" i="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1269" name="Rectangle 33"/>
            <p:cNvSpPr>
              <a:spLocks noChangeArrowheads="1"/>
            </p:cNvSpPr>
            <p:nvPr/>
          </p:nvSpPr>
          <p:spPr bwMode="auto">
            <a:xfrm>
              <a:off x="241" y="2110"/>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35100"/>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spcBef>
                  <a:spcPct val="0"/>
                </a:spcBef>
                <a:buFontTx/>
                <a:buNone/>
              </a:pPr>
              <a:r>
                <a:rPr lang="zh-CN" altLang="en-US" sz="1800" i="0" dirty="0">
                  <a:solidFill>
                    <a:schemeClr val="bg2">
                      <a:lumMod val="50000"/>
                    </a:schemeClr>
                  </a:solidFill>
                  <a:latin typeface="微软雅黑" panose="020B0503020204020204" pitchFamily="34" charset="-122"/>
                  <a:ea typeface="微软雅黑" panose="020B0503020204020204" pitchFamily="34" charset="-122"/>
                </a:rPr>
                <a:t>语法分析器</a:t>
              </a:r>
            </a:p>
            <a:p>
              <a:pPr algn="ctr">
                <a:spcBef>
                  <a:spcPct val="0"/>
                </a:spcBef>
                <a:buFontTx/>
                <a:buNone/>
              </a:pPr>
              <a:endParaRPr lang="zh-CN" altLang="en-US" sz="1800" i="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1270" name="Rectangle 32"/>
            <p:cNvSpPr>
              <a:spLocks noChangeArrowheads="1"/>
            </p:cNvSpPr>
            <p:nvPr/>
          </p:nvSpPr>
          <p:spPr bwMode="auto">
            <a:xfrm>
              <a:off x="241" y="2755"/>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35100"/>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spcBef>
                  <a:spcPct val="0"/>
                </a:spcBef>
                <a:buFontTx/>
                <a:buNone/>
              </a:pPr>
              <a:r>
                <a:rPr lang="zh-CN" altLang="en-US" sz="1800" i="0" dirty="0">
                  <a:solidFill>
                    <a:schemeClr val="bg2">
                      <a:lumMod val="50000"/>
                    </a:schemeClr>
                  </a:solidFill>
                  <a:latin typeface="微软雅黑" panose="020B0503020204020204" pitchFamily="34" charset="-122"/>
                  <a:ea typeface="微软雅黑" panose="020B0503020204020204" pitchFamily="34" charset="-122"/>
                </a:rPr>
                <a:t>语义分析器</a:t>
              </a:r>
            </a:p>
            <a:p>
              <a:pPr algn="ctr">
                <a:spcBef>
                  <a:spcPct val="0"/>
                </a:spcBef>
                <a:buFontTx/>
                <a:buNone/>
              </a:pPr>
              <a:endParaRPr lang="zh-CN" altLang="en-US" sz="1800" i="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1271" name="Rectangle 31"/>
            <p:cNvSpPr>
              <a:spLocks noChangeArrowheads="1"/>
            </p:cNvSpPr>
            <p:nvPr/>
          </p:nvSpPr>
          <p:spPr bwMode="auto">
            <a:xfrm>
              <a:off x="204" y="845"/>
              <a:ext cx="2367" cy="36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tIns="35100"/>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spcBef>
                  <a:spcPct val="0"/>
                </a:spcBef>
                <a:buFontTx/>
                <a:buNone/>
              </a:pPr>
              <a:r>
                <a:rPr lang="zh-CN" altLang="en-US" sz="1800" i="0" dirty="0">
                  <a:solidFill>
                    <a:schemeClr val="bg2">
                      <a:lumMod val="50000"/>
                    </a:schemeClr>
                  </a:solidFill>
                  <a:latin typeface="微软雅黑" panose="020B0503020204020204" pitchFamily="34" charset="-122"/>
                  <a:ea typeface="微软雅黑" panose="020B0503020204020204" pitchFamily="34" charset="-122"/>
                </a:rPr>
                <a:t>源程序</a:t>
              </a:r>
            </a:p>
            <a:p>
              <a:pPr algn="ctr">
                <a:spcBef>
                  <a:spcPct val="0"/>
                </a:spcBef>
                <a:buFontTx/>
                <a:buNone/>
              </a:pPr>
              <a:endParaRPr lang="zh-CN" altLang="en-US" sz="1800" i="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1272" name="Rectangle 30"/>
            <p:cNvSpPr>
              <a:spLocks noChangeArrowheads="1"/>
            </p:cNvSpPr>
            <p:nvPr/>
          </p:nvSpPr>
          <p:spPr bwMode="auto">
            <a:xfrm>
              <a:off x="241" y="3401"/>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35100"/>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spcBef>
                  <a:spcPct val="0"/>
                </a:spcBef>
                <a:buFontTx/>
                <a:buNone/>
              </a:pPr>
              <a:r>
                <a:rPr lang="zh-CN" altLang="en-US" sz="1800" i="0" dirty="0">
                  <a:solidFill>
                    <a:schemeClr val="bg2">
                      <a:lumMod val="50000"/>
                    </a:schemeClr>
                  </a:solidFill>
                  <a:latin typeface="微软雅黑" panose="020B0503020204020204" pitchFamily="34" charset="-122"/>
                  <a:ea typeface="微软雅黑" panose="020B0503020204020204" pitchFamily="34" charset="-122"/>
                </a:rPr>
                <a:t>中间代码生成器</a:t>
              </a:r>
            </a:p>
            <a:p>
              <a:pPr algn="ctr">
                <a:spcBef>
                  <a:spcPct val="0"/>
                </a:spcBef>
                <a:buFontTx/>
                <a:buNone/>
              </a:pPr>
              <a:endParaRPr lang="zh-CN" altLang="en-US" sz="1800" i="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1273" name="Line 23"/>
            <p:cNvSpPr>
              <a:spLocks noChangeShapeType="1"/>
            </p:cNvSpPr>
            <p:nvPr/>
          </p:nvSpPr>
          <p:spPr bwMode="auto">
            <a:xfrm>
              <a:off x="1345" y="1188"/>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35100"/>
            <a:lstStyle/>
            <a:p>
              <a:pPr algn="ctr"/>
              <a:endParaRPr lang="zh-CN" altLang="en-US" dirty="0">
                <a:solidFill>
                  <a:schemeClr val="bg2">
                    <a:lumMod val="50000"/>
                  </a:schemeClr>
                </a:solidFill>
                <a:ea typeface="微软雅黑" panose="020B0503020204020204" pitchFamily="34" charset="-122"/>
              </a:endParaRPr>
            </a:p>
          </p:txBody>
        </p:sp>
        <p:sp>
          <p:nvSpPr>
            <p:cNvPr id="11274" name="Line 22"/>
            <p:cNvSpPr>
              <a:spLocks noChangeShapeType="1"/>
            </p:cNvSpPr>
            <p:nvPr/>
          </p:nvSpPr>
          <p:spPr bwMode="auto">
            <a:xfrm>
              <a:off x="1345" y="1834"/>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35100"/>
            <a:lstStyle/>
            <a:p>
              <a:pPr algn="ctr"/>
              <a:endParaRPr lang="zh-CN" altLang="en-US" dirty="0">
                <a:solidFill>
                  <a:schemeClr val="bg2">
                    <a:lumMod val="50000"/>
                  </a:schemeClr>
                </a:solidFill>
                <a:ea typeface="微软雅黑" panose="020B0503020204020204" pitchFamily="34" charset="-122"/>
              </a:endParaRPr>
            </a:p>
          </p:txBody>
        </p:sp>
        <p:sp>
          <p:nvSpPr>
            <p:cNvPr id="11275" name="Line 21"/>
            <p:cNvSpPr>
              <a:spLocks noChangeShapeType="1"/>
            </p:cNvSpPr>
            <p:nvPr/>
          </p:nvSpPr>
          <p:spPr bwMode="auto">
            <a:xfrm>
              <a:off x="1345" y="2479"/>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35100"/>
            <a:lstStyle/>
            <a:p>
              <a:pPr algn="ctr"/>
              <a:endParaRPr lang="zh-CN" altLang="en-US" dirty="0">
                <a:solidFill>
                  <a:schemeClr val="bg2">
                    <a:lumMod val="50000"/>
                  </a:schemeClr>
                </a:solidFill>
                <a:ea typeface="微软雅黑" panose="020B0503020204020204" pitchFamily="34" charset="-122"/>
              </a:endParaRPr>
            </a:p>
          </p:txBody>
        </p:sp>
        <p:sp>
          <p:nvSpPr>
            <p:cNvPr id="11276" name="Line 20"/>
            <p:cNvSpPr>
              <a:spLocks noChangeShapeType="1"/>
            </p:cNvSpPr>
            <p:nvPr/>
          </p:nvSpPr>
          <p:spPr bwMode="auto">
            <a:xfrm>
              <a:off x="1345" y="3124"/>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35100"/>
            <a:lstStyle/>
            <a:p>
              <a:pPr algn="ctr"/>
              <a:endParaRPr lang="zh-CN" altLang="en-US" dirty="0">
                <a:solidFill>
                  <a:schemeClr val="bg2">
                    <a:lumMod val="50000"/>
                  </a:schemeClr>
                </a:solidFill>
                <a:ea typeface="微软雅黑" panose="020B0503020204020204" pitchFamily="34" charset="-122"/>
              </a:endParaRPr>
            </a:p>
          </p:txBody>
        </p:sp>
        <p:sp>
          <p:nvSpPr>
            <p:cNvPr id="11277" name="Line 19"/>
            <p:cNvSpPr>
              <a:spLocks noChangeShapeType="1"/>
            </p:cNvSpPr>
            <p:nvPr/>
          </p:nvSpPr>
          <p:spPr bwMode="auto">
            <a:xfrm>
              <a:off x="1345" y="3770"/>
              <a:ext cx="0" cy="276"/>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tIns="35100"/>
            <a:lstStyle/>
            <a:p>
              <a:pPr algn="ctr"/>
              <a:endParaRPr lang="zh-CN" altLang="en-US" dirty="0">
                <a:solidFill>
                  <a:schemeClr val="bg2">
                    <a:lumMod val="50000"/>
                  </a:schemeClr>
                </a:solidFill>
                <a:ea typeface="微软雅黑" panose="020B0503020204020204" pitchFamily="34" charset="-122"/>
              </a:endParaRPr>
            </a:p>
          </p:txBody>
        </p:sp>
        <p:sp>
          <p:nvSpPr>
            <p:cNvPr id="11278" name="Rectangle 57"/>
            <p:cNvSpPr>
              <a:spLocks noChangeArrowheads="1"/>
            </p:cNvSpPr>
            <p:nvPr/>
          </p:nvSpPr>
          <p:spPr bwMode="auto">
            <a:xfrm>
              <a:off x="3163" y="1909"/>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48600"/>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spcBef>
                  <a:spcPct val="0"/>
                </a:spcBef>
                <a:buFontTx/>
                <a:buNone/>
              </a:pPr>
              <a:r>
                <a:rPr lang="zh-CN" altLang="en-US" sz="1800" i="0" dirty="0">
                  <a:solidFill>
                    <a:schemeClr val="bg2">
                      <a:lumMod val="50000"/>
                    </a:schemeClr>
                  </a:solidFill>
                  <a:latin typeface="微软雅黑" panose="020B0503020204020204" pitchFamily="34" charset="-122"/>
                  <a:ea typeface="微软雅黑" panose="020B0503020204020204" pitchFamily="34" charset="-122"/>
                </a:rPr>
                <a:t>独立于机器的代码优化器</a:t>
              </a:r>
            </a:p>
            <a:p>
              <a:pPr algn="ctr">
                <a:spcBef>
                  <a:spcPct val="0"/>
                </a:spcBef>
                <a:buFontTx/>
                <a:buNone/>
              </a:pPr>
              <a:endParaRPr lang="zh-CN" altLang="en-US" sz="1800" i="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1279" name="Rectangle 58"/>
            <p:cNvSpPr>
              <a:spLocks noChangeArrowheads="1"/>
            </p:cNvSpPr>
            <p:nvPr/>
          </p:nvSpPr>
          <p:spPr bwMode="auto">
            <a:xfrm>
              <a:off x="3163" y="2554"/>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35100"/>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spcBef>
                  <a:spcPct val="0"/>
                </a:spcBef>
                <a:buFontTx/>
                <a:buNone/>
              </a:pPr>
              <a:r>
                <a:rPr lang="zh-CN" altLang="en-US" sz="1800" i="0" dirty="0">
                  <a:solidFill>
                    <a:schemeClr val="bg2">
                      <a:lumMod val="50000"/>
                    </a:schemeClr>
                  </a:solidFill>
                  <a:latin typeface="微软雅黑" panose="020B0503020204020204" pitchFamily="34" charset="-122"/>
                  <a:ea typeface="微软雅黑" panose="020B0503020204020204" pitchFamily="34" charset="-122"/>
                </a:rPr>
                <a:t>代码生成器</a:t>
              </a:r>
            </a:p>
            <a:p>
              <a:pPr algn="ctr">
                <a:spcBef>
                  <a:spcPct val="0"/>
                </a:spcBef>
                <a:buFontTx/>
                <a:buNone/>
              </a:pPr>
              <a:endParaRPr lang="zh-CN" altLang="en-US" sz="1800" i="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1280" name="Rectangle 59"/>
            <p:cNvSpPr>
              <a:spLocks noChangeArrowheads="1"/>
            </p:cNvSpPr>
            <p:nvPr/>
          </p:nvSpPr>
          <p:spPr bwMode="auto">
            <a:xfrm>
              <a:off x="3163" y="3199"/>
              <a:ext cx="2367" cy="369"/>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35100"/>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spcBef>
                  <a:spcPct val="0"/>
                </a:spcBef>
                <a:buFontTx/>
                <a:buNone/>
              </a:pPr>
              <a:r>
                <a:rPr lang="zh-CN" altLang="en-US" sz="1800" i="0" dirty="0">
                  <a:solidFill>
                    <a:schemeClr val="bg2">
                      <a:lumMod val="50000"/>
                    </a:schemeClr>
                  </a:solidFill>
                  <a:ea typeface="微软雅黑" panose="020B0503020204020204" pitchFamily="34" charset="-122"/>
                </a:rPr>
                <a:t>依赖于机器的代码优化器</a:t>
              </a:r>
              <a:endParaRPr lang="zh-CN" altLang="en-US" sz="1800" i="0" dirty="0">
                <a:solidFill>
                  <a:schemeClr val="bg2">
                    <a:lumMod val="50000"/>
                  </a:schemeClr>
                </a:solidFill>
                <a:latin typeface="微软雅黑" panose="020B0503020204020204" pitchFamily="34" charset="-122"/>
                <a:ea typeface="微软雅黑" panose="020B0503020204020204" pitchFamily="34" charset="-122"/>
              </a:endParaRPr>
            </a:p>
            <a:p>
              <a:pPr algn="ctr">
                <a:spcBef>
                  <a:spcPct val="0"/>
                </a:spcBef>
                <a:buFontTx/>
                <a:buNone/>
              </a:pPr>
              <a:endParaRPr lang="zh-CN" altLang="en-US" sz="1800" i="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1281" name="Rectangle 61"/>
            <p:cNvSpPr>
              <a:spLocks noChangeArrowheads="1"/>
            </p:cNvSpPr>
            <p:nvPr/>
          </p:nvSpPr>
          <p:spPr bwMode="auto">
            <a:xfrm>
              <a:off x="3600" y="3829"/>
              <a:ext cx="1339" cy="32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Lst>
          </p:spPr>
          <p:txBody>
            <a:bodyPr tIns="35100"/>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spcBef>
                  <a:spcPct val="0"/>
                </a:spcBef>
                <a:buFontTx/>
                <a:buNone/>
              </a:pPr>
              <a:r>
                <a:rPr lang="zh-CN" altLang="en-US" sz="1800" i="0" dirty="0">
                  <a:solidFill>
                    <a:schemeClr val="bg2">
                      <a:lumMod val="50000"/>
                    </a:schemeClr>
                  </a:solidFill>
                  <a:latin typeface="微软雅黑" panose="020B0503020204020204" pitchFamily="34" charset="-122"/>
                  <a:ea typeface="微软雅黑" panose="020B0503020204020204" pitchFamily="34" charset="-122"/>
                </a:rPr>
                <a:t>目标机器代码</a:t>
              </a:r>
            </a:p>
          </p:txBody>
        </p:sp>
        <p:sp>
          <p:nvSpPr>
            <p:cNvPr id="11282" name="Line 62"/>
            <p:cNvSpPr>
              <a:spLocks noChangeShapeType="1"/>
            </p:cNvSpPr>
            <p:nvPr/>
          </p:nvSpPr>
          <p:spPr bwMode="auto">
            <a:xfrm flipH="1">
              <a:off x="4267" y="1621"/>
              <a:ext cx="4" cy="2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35100"/>
            <a:lstStyle/>
            <a:p>
              <a:pPr algn="ctr"/>
              <a:endParaRPr lang="zh-CN" altLang="en-US" dirty="0">
                <a:solidFill>
                  <a:schemeClr val="bg2">
                    <a:lumMod val="50000"/>
                  </a:schemeClr>
                </a:solidFill>
                <a:ea typeface="微软雅黑" panose="020B0503020204020204" pitchFamily="34" charset="-122"/>
              </a:endParaRPr>
            </a:p>
          </p:txBody>
        </p:sp>
        <p:sp>
          <p:nvSpPr>
            <p:cNvPr id="11283" name="Line 63"/>
            <p:cNvSpPr>
              <a:spLocks noChangeShapeType="1"/>
            </p:cNvSpPr>
            <p:nvPr/>
          </p:nvSpPr>
          <p:spPr bwMode="auto">
            <a:xfrm>
              <a:off x="4267" y="2278"/>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35100"/>
            <a:lstStyle/>
            <a:p>
              <a:pPr algn="ctr"/>
              <a:endParaRPr lang="zh-CN" altLang="en-US" dirty="0">
                <a:solidFill>
                  <a:schemeClr val="bg2">
                    <a:lumMod val="50000"/>
                  </a:schemeClr>
                </a:solidFill>
                <a:ea typeface="微软雅黑" panose="020B0503020204020204" pitchFamily="34" charset="-122"/>
              </a:endParaRPr>
            </a:p>
          </p:txBody>
        </p:sp>
        <p:sp>
          <p:nvSpPr>
            <p:cNvPr id="11284" name="Line 64"/>
            <p:cNvSpPr>
              <a:spLocks noChangeShapeType="1"/>
            </p:cNvSpPr>
            <p:nvPr/>
          </p:nvSpPr>
          <p:spPr bwMode="auto">
            <a:xfrm>
              <a:off x="4267" y="2923"/>
              <a:ext cx="0" cy="27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35100"/>
            <a:lstStyle/>
            <a:p>
              <a:pPr algn="ctr"/>
              <a:endParaRPr lang="zh-CN" altLang="en-US" dirty="0">
                <a:solidFill>
                  <a:schemeClr val="bg2">
                    <a:lumMod val="50000"/>
                  </a:schemeClr>
                </a:solidFill>
                <a:ea typeface="微软雅黑" panose="020B0503020204020204" pitchFamily="34" charset="-122"/>
              </a:endParaRPr>
            </a:p>
          </p:txBody>
        </p:sp>
        <p:sp>
          <p:nvSpPr>
            <p:cNvPr id="11285" name="Line 65"/>
            <p:cNvSpPr>
              <a:spLocks noChangeShapeType="1"/>
            </p:cNvSpPr>
            <p:nvPr/>
          </p:nvSpPr>
          <p:spPr bwMode="auto">
            <a:xfrm>
              <a:off x="4267" y="3568"/>
              <a:ext cx="0" cy="27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tIns="35100"/>
            <a:lstStyle/>
            <a:p>
              <a:pPr algn="ctr"/>
              <a:endParaRPr lang="zh-CN" altLang="en-US" dirty="0">
                <a:solidFill>
                  <a:schemeClr val="bg2">
                    <a:lumMod val="50000"/>
                  </a:schemeClr>
                </a:solidFill>
                <a:ea typeface="微软雅黑" panose="020B0503020204020204" pitchFamily="34" charset="-122"/>
              </a:endParaRPr>
            </a:p>
          </p:txBody>
        </p:sp>
        <p:sp>
          <p:nvSpPr>
            <p:cNvPr id="11286" name="Line 67"/>
            <p:cNvSpPr>
              <a:spLocks noChangeShapeType="1"/>
            </p:cNvSpPr>
            <p:nvPr/>
          </p:nvSpPr>
          <p:spPr bwMode="auto">
            <a:xfrm>
              <a:off x="1338" y="4065"/>
              <a:ext cx="154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dirty="0">
                <a:solidFill>
                  <a:schemeClr val="bg2">
                    <a:lumMod val="50000"/>
                  </a:schemeClr>
                </a:solidFill>
                <a:ea typeface="微软雅黑" panose="020B0503020204020204" pitchFamily="34" charset="-122"/>
              </a:endParaRPr>
            </a:p>
          </p:txBody>
        </p:sp>
        <p:sp>
          <p:nvSpPr>
            <p:cNvPr id="11287" name="Line 68"/>
            <p:cNvSpPr>
              <a:spLocks noChangeShapeType="1"/>
            </p:cNvSpPr>
            <p:nvPr/>
          </p:nvSpPr>
          <p:spPr bwMode="auto">
            <a:xfrm flipV="1">
              <a:off x="2880" y="1621"/>
              <a:ext cx="0" cy="24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dirty="0">
                <a:solidFill>
                  <a:schemeClr val="bg2">
                    <a:lumMod val="50000"/>
                  </a:schemeClr>
                </a:solidFill>
                <a:ea typeface="微软雅黑" panose="020B0503020204020204" pitchFamily="34" charset="-122"/>
              </a:endParaRPr>
            </a:p>
          </p:txBody>
        </p:sp>
        <p:sp>
          <p:nvSpPr>
            <p:cNvPr id="11288" name="Line 69"/>
            <p:cNvSpPr>
              <a:spLocks noChangeShapeType="1"/>
            </p:cNvSpPr>
            <p:nvPr/>
          </p:nvSpPr>
          <p:spPr bwMode="auto">
            <a:xfrm>
              <a:off x="2880" y="1621"/>
              <a:ext cx="138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dirty="0">
                <a:solidFill>
                  <a:schemeClr val="bg2">
                    <a:lumMod val="50000"/>
                  </a:schemeClr>
                </a:solidFill>
                <a:ea typeface="微软雅黑" panose="020B0503020204020204" pitchFamily="34" charset="-122"/>
              </a:endParaRPr>
            </a:p>
          </p:txBody>
        </p:sp>
        <p:sp>
          <p:nvSpPr>
            <p:cNvPr id="11289" name="Rectangle 72"/>
            <p:cNvSpPr>
              <a:spLocks noChangeArrowheads="1"/>
            </p:cNvSpPr>
            <p:nvPr/>
          </p:nvSpPr>
          <p:spPr bwMode="auto">
            <a:xfrm>
              <a:off x="4453" y="856"/>
              <a:ext cx="1077" cy="510"/>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108000"/>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spcBef>
                  <a:spcPct val="0"/>
                </a:spcBef>
                <a:buFontTx/>
                <a:buNone/>
              </a:pPr>
              <a:r>
                <a:rPr lang="zh-CN" altLang="en-US" sz="1800" i="0" dirty="0">
                  <a:solidFill>
                    <a:schemeClr val="bg2">
                      <a:lumMod val="50000"/>
                    </a:schemeClr>
                  </a:solidFill>
                  <a:latin typeface="微软雅黑" panose="020B0503020204020204" pitchFamily="34" charset="-122"/>
                  <a:ea typeface="微软雅黑" panose="020B0503020204020204" pitchFamily="34" charset="-122"/>
                </a:rPr>
                <a:t>符号表</a:t>
              </a:r>
            </a:p>
            <a:p>
              <a:pPr algn="ctr">
                <a:spcBef>
                  <a:spcPct val="0"/>
                </a:spcBef>
                <a:buFontTx/>
                <a:buNone/>
              </a:pPr>
              <a:endParaRPr lang="zh-CN" altLang="en-US" sz="1800" i="0" dirty="0">
                <a:solidFill>
                  <a:schemeClr val="bg2">
                    <a:lumMod val="50000"/>
                  </a:schemeClr>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1149379"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Flowchart: Decision 78"/>
          <p:cNvSpPr/>
          <p:nvPr/>
        </p:nvSpPr>
        <p:spPr>
          <a:xfrm>
            <a:off x="467544"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8" name="Flowchart: Decision 79"/>
          <p:cNvSpPr/>
          <p:nvPr/>
        </p:nvSpPr>
        <p:spPr>
          <a:xfrm>
            <a:off x="467544"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9" name="TextBox 93"/>
          <p:cNvSpPr txBox="1"/>
          <p:nvPr/>
        </p:nvSpPr>
        <p:spPr>
          <a:xfrm>
            <a:off x="806874" y="2378965"/>
            <a:ext cx="746869"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编译器</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概述</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2" name="Rectangle 11">
            <a:extLst>
              <a:ext uri="{FF2B5EF4-FFF2-40B4-BE49-F238E27FC236}">
                <a16:creationId xmlns="" xmlns:a16="http://schemas.microsoft.com/office/drawing/2014/main" id="{11E4612A-5834-4D0F-A68F-8919BC58F7BB}"/>
              </a:ext>
            </a:extLst>
          </p:cNvPr>
          <p:cNvSpPr>
            <a:spLocks noChangeArrowheads="1"/>
          </p:cNvSpPr>
          <p:nvPr/>
        </p:nvSpPr>
        <p:spPr bwMode="auto">
          <a:xfrm>
            <a:off x="5076059" y="792581"/>
            <a:ext cx="1440157" cy="555033"/>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108000"/>
          <a:lstStyle/>
          <a:p>
            <a:pPr algn="ctr">
              <a:spcBef>
                <a:spcPct val="0"/>
              </a:spcBef>
            </a:pPr>
            <a:r>
              <a:rPr lang="zh-CN" altLang="en-US" dirty="0">
                <a:solidFill>
                  <a:schemeClr val="bg2">
                    <a:lumMod val="50000"/>
                  </a:schemeClr>
                </a:solidFill>
                <a:latin typeface="微软雅黑" panose="020B0503020204020204" pitchFamily="34" charset="-122"/>
                <a:ea typeface="微软雅黑" panose="020B0503020204020204" pitchFamily="34" charset="-122"/>
              </a:rPr>
              <a:t>出错管理器</a:t>
            </a:r>
          </a:p>
          <a:p>
            <a:pPr algn="ctr">
              <a:spcBef>
                <a:spcPct val="0"/>
              </a:spcBef>
            </a:pPr>
            <a:endParaRPr lang="zh-CN" altLang="en-US"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85252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149379"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Flowchart: Decision 78"/>
          <p:cNvSpPr/>
          <p:nvPr/>
        </p:nvSpPr>
        <p:spPr>
          <a:xfrm>
            <a:off x="467544"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5" name="Flowchart: Decision 79"/>
          <p:cNvSpPr/>
          <p:nvPr/>
        </p:nvSpPr>
        <p:spPr>
          <a:xfrm>
            <a:off x="467544"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8" name="TextBox 93"/>
          <p:cNvSpPr txBox="1"/>
          <p:nvPr/>
        </p:nvSpPr>
        <p:spPr>
          <a:xfrm>
            <a:off x="909466" y="2378965"/>
            <a:ext cx="541685" cy="311878"/>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引论</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29" name="TextBox 5"/>
          <p:cNvSpPr txBox="1"/>
          <p:nvPr/>
        </p:nvSpPr>
        <p:spPr>
          <a:xfrm>
            <a:off x="2267744" y="974301"/>
            <a:ext cx="4641910" cy="1404485"/>
          </a:xfrm>
          <a:prstGeom prst="rect">
            <a:avLst/>
          </a:prstGeom>
          <a:noFill/>
        </p:spPr>
        <p:txBody>
          <a:bodyPr wrap="none" lIns="65023" tIns="32511" rIns="65023" bIns="32511" rtlCol="0">
            <a:spAutoFit/>
          </a:bodyPr>
          <a:lstStyle/>
          <a:p>
            <a:pPr lvl="1">
              <a:spcBef>
                <a:spcPts val="600"/>
              </a:spcBef>
              <a:defRPr/>
            </a:pP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FORTRAN (</a:t>
            </a:r>
            <a:r>
              <a:rPr lang="en-US" altLang="zh-CN" b="1" dirty="0" err="1">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FORmula</a:t>
            </a: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b="1" dirty="0" err="1">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TRANslation</a:t>
            </a: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p>
          <a:p>
            <a:pPr lvl="2">
              <a:spcBef>
                <a:spcPts val="600"/>
              </a:spcBef>
              <a:defRPr/>
            </a:pP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第一个实用的高级语言</a:t>
            </a:r>
          </a:p>
          <a:p>
            <a:pPr lvl="2">
              <a:spcBef>
                <a:spcPts val="600"/>
              </a:spcBef>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擅长于数学函数运算</a:t>
            </a:r>
            <a:endPar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a:p>
            <a:pPr lvl="2">
              <a:spcBef>
                <a:spcPts val="600"/>
              </a:spcBef>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常用于科学计算中</a:t>
            </a:r>
          </a:p>
        </p:txBody>
      </p:sp>
      <p:grpSp>
        <p:nvGrpSpPr>
          <p:cNvPr id="31" name="组合 44"/>
          <p:cNvGrpSpPr/>
          <p:nvPr/>
        </p:nvGrpSpPr>
        <p:grpSpPr>
          <a:xfrm>
            <a:off x="2206091" y="915566"/>
            <a:ext cx="417689" cy="481580"/>
            <a:chOff x="4067944" y="489262"/>
            <a:chExt cx="1375279" cy="1585559"/>
          </a:xfrm>
        </p:grpSpPr>
        <p:sp>
          <p:nvSpPr>
            <p:cNvPr id="32"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3"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26" name="TextBox 5"/>
          <p:cNvSpPr txBox="1"/>
          <p:nvPr/>
        </p:nvSpPr>
        <p:spPr>
          <a:xfrm>
            <a:off x="2267744" y="2414461"/>
            <a:ext cx="5053241" cy="927431"/>
          </a:xfrm>
          <a:prstGeom prst="rect">
            <a:avLst/>
          </a:prstGeom>
          <a:noFill/>
        </p:spPr>
        <p:txBody>
          <a:bodyPr wrap="none" lIns="65023" tIns="32511" rIns="65023" bIns="32511" rtlCol="0">
            <a:spAutoFit/>
          </a:bodyPr>
          <a:lstStyle/>
          <a:p>
            <a:pPr lvl="1">
              <a:spcBef>
                <a:spcPts val="600"/>
              </a:spcBef>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第一个编译器</a:t>
            </a:r>
          </a:p>
          <a:p>
            <a:pPr lvl="1">
              <a:spcBef>
                <a:spcPts val="600"/>
              </a:spcBef>
              <a:defRPr/>
            </a:pPr>
            <a:r>
              <a:rPr lang="zh-CN" altLang="en-US" sz="14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历史上第一个实用的编译器</a:t>
            </a:r>
            <a:r>
              <a:rPr lang="en-US" altLang="zh-CN" sz="14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(John Backus)</a:t>
            </a:r>
            <a:r>
              <a:rPr lang="zh-CN" altLang="en-US" sz="14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p>
          <a:p>
            <a:pPr lvl="1">
              <a:spcBef>
                <a:spcPts val="600"/>
              </a:spcBef>
              <a:defRPr/>
            </a:pPr>
            <a:r>
              <a:rPr lang="en-US" altLang="zh-CN" sz="14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Fortran compiler for the IBM 704/709/7090/7094</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40" name="组合 44"/>
          <p:cNvGrpSpPr/>
          <p:nvPr/>
        </p:nvGrpSpPr>
        <p:grpSpPr>
          <a:xfrm>
            <a:off x="2206091" y="2378202"/>
            <a:ext cx="417689" cy="481580"/>
            <a:chOff x="4067944" y="489262"/>
            <a:chExt cx="1375279" cy="1585559"/>
          </a:xfrm>
        </p:grpSpPr>
        <p:sp>
          <p:nvSpPr>
            <p:cNvPr id="41"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2"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cxnSp>
        <p:nvCxnSpPr>
          <p:cNvPr id="34" name="直接连接符 33"/>
          <p:cNvCxnSpPr/>
          <p:nvPr/>
        </p:nvCxnSpPr>
        <p:spPr>
          <a:xfrm>
            <a:off x="2785184" y="1311660"/>
            <a:ext cx="401906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Box 5"/>
          <p:cNvSpPr txBox="1"/>
          <p:nvPr/>
        </p:nvSpPr>
        <p:spPr>
          <a:xfrm>
            <a:off x="2257389" y="3445049"/>
            <a:ext cx="6419067" cy="619655"/>
          </a:xfrm>
          <a:prstGeom prst="rect">
            <a:avLst/>
          </a:prstGeom>
          <a:noFill/>
        </p:spPr>
        <p:txBody>
          <a:bodyPr wrap="square" lIns="65023" tIns="32511" rIns="65023" bIns="32511" rtlCol="0">
            <a:spAutoFit/>
          </a:bodyPr>
          <a:lstStyle/>
          <a:p>
            <a:pPr lvl="1">
              <a:spcBef>
                <a:spcPts val="600"/>
              </a:spcBef>
              <a:defRPr/>
            </a:pPr>
            <a:r>
              <a:rPr lang="en-US" altLang="zh-CN"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John Backus</a:t>
            </a: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，引入了编译器的“阶段”或称为“遍”的概念，是编译设计的模块化的开始</a:t>
            </a:r>
          </a:p>
        </p:txBody>
      </p:sp>
      <p:grpSp>
        <p:nvGrpSpPr>
          <p:cNvPr id="20" name="组合 44"/>
          <p:cNvGrpSpPr/>
          <p:nvPr/>
        </p:nvGrpSpPr>
        <p:grpSpPr>
          <a:xfrm>
            <a:off x="2195736" y="3386314"/>
            <a:ext cx="417689" cy="481580"/>
            <a:chOff x="4067944" y="489262"/>
            <a:chExt cx="1375279" cy="1585559"/>
          </a:xfrm>
        </p:grpSpPr>
        <p:sp>
          <p:nvSpPr>
            <p:cNvPr id="21" name="Flowchart: Decision 78"/>
            <p:cNvSpPr/>
            <p:nvPr/>
          </p:nvSpPr>
          <p:spPr>
            <a:xfrm>
              <a:off x="4067944" y="489262"/>
              <a:ext cx="1375279" cy="137527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22" name="Flowchart: Decision 79"/>
            <p:cNvSpPr/>
            <p:nvPr/>
          </p:nvSpPr>
          <p:spPr>
            <a:xfrm>
              <a:off x="4067944" y="699542"/>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pic>
        <p:nvPicPr>
          <p:cNvPr id="30" name="图片 29">
            <a:extLst>
              <a:ext uri="{FF2B5EF4-FFF2-40B4-BE49-F238E27FC236}">
                <a16:creationId xmlns="" xmlns:a16="http://schemas.microsoft.com/office/drawing/2014/main" id="{77FC8ACC-BE08-410C-82F7-E5F2DD637AF5}"/>
              </a:ext>
            </a:extLst>
          </p:cNvPr>
          <p:cNvPicPr>
            <a:picLocks noChangeAspect="1"/>
          </p:cNvPicPr>
          <p:nvPr/>
        </p:nvPicPr>
        <p:blipFill>
          <a:blip r:embed="rId3"/>
          <a:stretch>
            <a:fillRect/>
          </a:stretch>
        </p:blipFill>
        <p:spPr>
          <a:xfrm>
            <a:off x="6938495" y="320729"/>
            <a:ext cx="2071073" cy="2475185"/>
          </a:xfrm>
          <a:prstGeom prst="rect">
            <a:avLst/>
          </a:prstGeom>
        </p:spPr>
      </p:pic>
      <p:sp>
        <p:nvSpPr>
          <p:cNvPr id="2" name="矩形 1">
            <a:extLst>
              <a:ext uri="{FF2B5EF4-FFF2-40B4-BE49-F238E27FC236}">
                <a16:creationId xmlns="" xmlns:a16="http://schemas.microsoft.com/office/drawing/2014/main" id="{57004D02-BAF8-4FBC-8D70-C4C9ED6A26F9}"/>
              </a:ext>
            </a:extLst>
          </p:cNvPr>
          <p:cNvSpPr/>
          <p:nvPr/>
        </p:nvSpPr>
        <p:spPr>
          <a:xfrm>
            <a:off x="9144000" y="1407219"/>
            <a:ext cx="2106667" cy="400110"/>
          </a:xfrm>
          <a:prstGeom prst="rect">
            <a:avLst/>
          </a:prstGeom>
        </p:spPr>
        <p:txBody>
          <a:bodyPr wrap="none">
            <a:spAutoFit/>
          </a:bodyPr>
          <a:lstStyle/>
          <a:p>
            <a:r>
              <a:rPr lang="en-US" altLang="zh-CN" dirty="0">
                <a:ea typeface="楷体" panose="02010609060101010101" pitchFamily="49" charset="-122"/>
              </a:rPr>
              <a:t>Fortran </a:t>
            </a:r>
            <a:r>
              <a:rPr lang="zh-CN" altLang="en-US" dirty="0">
                <a:ea typeface="楷体" panose="02010609060101010101" pitchFamily="49" charset="-122"/>
              </a:rPr>
              <a:t>语言之父</a:t>
            </a:r>
          </a:p>
        </p:txBody>
      </p:sp>
    </p:spTree>
    <p:extLst>
      <p:ext uri="{BB962C8B-B14F-4D97-AF65-F5344CB8AC3E}">
        <p14:creationId xmlns:p14="http://schemas.microsoft.com/office/powerpoint/2010/main" val="30312133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149379"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Flowchart: Decision 78"/>
          <p:cNvSpPr/>
          <p:nvPr/>
        </p:nvSpPr>
        <p:spPr>
          <a:xfrm>
            <a:off x="467544"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5" name="Flowchart: Decision 79"/>
          <p:cNvSpPr/>
          <p:nvPr/>
        </p:nvSpPr>
        <p:spPr>
          <a:xfrm>
            <a:off x="467544"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8" name="TextBox 93"/>
          <p:cNvSpPr txBox="1"/>
          <p:nvPr/>
        </p:nvSpPr>
        <p:spPr>
          <a:xfrm>
            <a:off x="909466" y="2292701"/>
            <a:ext cx="541685"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课程</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简介</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29" name="TextBox 5"/>
          <p:cNvSpPr txBox="1"/>
          <p:nvPr/>
        </p:nvSpPr>
        <p:spPr>
          <a:xfrm>
            <a:off x="1691063" y="1223718"/>
            <a:ext cx="6913359" cy="3051090"/>
          </a:xfrm>
          <a:prstGeom prst="rect">
            <a:avLst/>
          </a:prstGeom>
          <a:noFill/>
        </p:spPr>
        <p:txBody>
          <a:bodyPr wrap="square" lIns="65023" tIns="32511" rIns="65023" bIns="32511" rtlCol="0">
            <a:spAutoFit/>
          </a:bodyPr>
          <a:lstStyle/>
          <a:p>
            <a:pPr marL="742950" lvl="1"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教材和参考书</a:t>
            </a:r>
          </a:p>
          <a:p>
            <a:pPr marL="1200150" lvl="2"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陈意云、张昱，</a:t>
            </a:r>
            <a:r>
              <a:rPr lang="zh-CN" altLang="en-US" sz="1600" b="1" dirty="0">
                <a:solidFill>
                  <a:schemeClr val="accent1"/>
                </a:solidFill>
                <a:latin typeface="微软雅黑" panose="020B0503020204020204" pitchFamily="34" charset="-122"/>
                <a:ea typeface="微软雅黑" panose="020B0503020204020204" pitchFamily="34" charset="-122"/>
                <a:sym typeface="Symbol" panose="05050102010706020507" pitchFamily="18" charset="2"/>
              </a:rPr>
              <a:t>编译原理</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，高等教育出版社，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2014</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年</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9</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月第三版</a:t>
            </a:r>
          </a:p>
          <a:p>
            <a:pPr marL="1200150" lvl="2"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陈火旺、刘春林等编著  程序设计语言编译原理（第</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3</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版），国防工业出版社，</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2001</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年</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4</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月</a:t>
            </a:r>
          </a:p>
          <a:p>
            <a:pPr marL="1200150" lvl="2"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蒋立源等主编  编译原理</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第</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2</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版</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，西北工业大学出版社，</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2002</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年</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1</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月。</a:t>
            </a:r>
          </a:p>
          <a:p>
            <a:pPr marL="1200150" lvl="2"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张素琴，吕映芝等编著 编译原理，清华大学出版社，</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2005</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年</a:t>
            </a:r>
          </a:p>
          <a:p>
            <a:pPr marL="1200150" lvl="2"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胡伦骏等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编译原理</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电子工业出版社 </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2005 </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年 </a:t>
            </a:r>
          </a:p>
          <a:p>
            <a:pPr marL="742950" lvl="1" indent="-285750">
              <a:spcBef>
                <a:spcPts val="600"/>
              </a:spcBef>
              <a:buFont typeface="Wingdings" panose="05000000000000000000" pitchFamily="2" charset="2"/>
              <a:buChar char="Ø"/>
              <a:defRPr/>
            </a:pPr>
            <a:endPar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40" name="矩形 39"/>
          <p:cNvSpPr/>
          <p:nvPr/>
        </p:nvSpPr>
        <p:spPr>
          <a:xfrm>
            <a:off x="4139952" y="627534"/>
            <a:ext cx="179110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4256350" y="632562"/>
            <a:ext cx="1674708"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r>
              <a:rPr lang="zh-CN" altLang="en-US" sz="1400" b="1" spc="600" dirty="0">
                <a:latin typeface="微软雅黑" panose="020B0503020204020204" pitchFamily="34" charset="-122"/>
                <a:ea typeface="微软雅黑" panose="020B0503020204020204" pitchFamily="34" charset="-122"/>
              </a:rPr>
              <a:t>课程教材</a:t>
            </a:r>
          </a:p>
        </p:txBody>
      </p:sp>
    </p:spTree>
    <p:extLst>
      <p:ext uri="{BB962C8B-B14F-4D97-AF65-F5344CB8AC3E}">
        <p14:creationId xmlns:p14="http://schemas.microsoft.com/office/powerpoint/2010/main" val="27117480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1149379" y="319"/>
            <a:ext cx="0" cy="51428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Flowchart: Decision 78"/>
          <p:cNvSpPr/>
          <p:nvPr/>
        </p:nvSpPr>
        <p:spPr>
          <a:xfrm>
            <a:off x="467544" y="1635764"/>
            <a:ext cx="1375034" cy="1375109"/>
          </a:xfrm>
          <a:prstGeom prst="flowChartDecision">
            <a:avLst/>
          </a:prstGeom>
          <a:solidFill>
            <a:schemeClr val="accent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5" name="Flowchart: Decision 79"/>
          <p:cNvSpPr/>
          <p:nvPr/>
        </p:nvSpPr>
        <p:spPr>
          <a:xfrm>
            <a:off x="467544" y="1846017"/>
            <a:ext cx="1375034" cy="137510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28" name="TextBox 93"/>
          <p:cNvSpPr txBox="1"/>
          <p:nvPr/>
        </p:nvSpPr>
        <p:spPr>
          <a:xfrm>
            <a:off x="909466" y="2292701"/>
            <a:ext cx="541685" cy="558099"/>
          </a:xfrm>
          <a:prstGeom prst="rect">
            <a:avLst/>
          </a:prstGeom>
          <a:noFill/>
        </p:spPr>
        <p:txBody>
          <a:bodyPr wrap="none" lIns="65023" tIns="32511" rIns="65023" bIns="32511" rtlCol="0">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课程</a:t>
            </a:r>
            <a:endParaRPr lang="en-US" altLang="zh-CN" sz="1600" b="1" dirty="0">
              <a:solidFill>
                <a:schemeClr val="accent1"/>
              </a:solidFill>
              <a:latin typeface="微软雅黑" panose="020B0503020204020204" pitchFamily="34" charset="-122"/>
              <a:ea typeface="微软雅黑" panose="020B0503020204020204" pitchFamily="34" charset="-122"/>
            </a:endParaRPr>
          </a:p>
          <a:p>
            <a:pPr algn="ctr"/>
            <a:r>
              <a:rPr lang="zh-CN" altLang="en-US" sz="1600" b="1" dirty="0">
                <a:solidFill>
                  <a:schemeClr val="accent1"/>
                </a:solidFill>
                <a:latin typeface="微软雅黑" panose="020B0503020204020204" pitchFamily="34" charset="-122"/>
                <a:ea typeface="微软雅黑" panose="020B0503020204020204" pitchFamily="34" charset="-122"/>
              </a:rPr>
              <a:t>简介</a:t>
            </a:r>
            <a:endParaRPr lang="en-US" altLang="zh-CN" sz="1600" b="1" dirty="0">
              <a:solidFill>
                <a:schemeClr val="accent1"/>
              </a:solidFill>
              <a:latin typeface="微软雅黑" panose="020B0503020204020204" pitchFamily="34" charset="-122"/>
              <a:ea typeface="微软雅黑" panose="020B0503020204020204" pitchFamily="34" charset="-122"/>
            </a:endParaRPr>
          </a:p>
        </p:txBody>
      </p:sp>
      <p:sp>
        <p:nvSpPr>
          <p:cNvPr id="29" name="TextBox 5"/>
          <p:cNvSpPr txBox="1"/>
          <p:nvPr/>
        </p:nvSpPr>
        <p:spPr>
          <a:xfrm>
            <a:off x="1691063" y="1223718"/>
            <a:ext cx="6913359" cy="3343477"/>
          </a:xfrm>
          <a:prstGeom prst="rect">
            <a:avLst/>
          </a:prstGeom>
          <a:noFill/>
        </p:spPr>
        <p:txBody>
          <a:bodyPr wrap="square" lIns="65023" tIns="32511" rIns="65023" bIns="32511" rtlCol="0">
            <a:spAutoFit/>
          </a:bodyPr>
          <a:lstStyle/>
          <a:p>
            <a:pPr marL="742950" lvl="1" indent="-285750">
              <a:spcBef>
                <a:spcPts val="600"/>
              </a:spcBef>
              <a:buFont typeface="Wingdings" panose="05000000000000000000" pitchFamily="2" charset="2"/>
              <a:buChar char="Ø"/>
              <a:defRPr/>
            </a:pPr>
            <a:r>
              <a:rPr lang="zh-CN" altLang="en-US"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教材和参考书</a:t>
            </a:r>
          </a:p>
          <a:p>
            <a:pPr marL="1200150" lvl="2" indent="-285750">
              <a:spcBef>
                <a:spcPts val="600"/>
              </a:spcBef>
              <a:buFont typeface="Wingdings" panose="05000000000000000000" pitchFamily="2" charset="2"/>
              <a:buChar char="Ø"/>
              <a:defRPr/>
            </a:pP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Compilers: Principles, Techniques, and Tools 《</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编译原理 技术与工具（英文版）</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t>
            </a:r>
          </a:p>
          <a:p>
            <a:pPr marL="1200150" lvl="2" indent="-285750">
              <a:spcBef>
                <a:spcPts val="600"/>
              </a:spcBef>
              <a:buFont typeface="Wingdings" panose="05000000000000000000" pitchFamily="2" charset="2"/>
              <a:buChar char="Ø"/>
              <a:defRPr/>
            </a:pP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Alfred </a:t>
            </a:r>
            <a:r>
              <a:rPr lang="en-US" altLang="zh-CN" sz="1600" b="1" dirty="0" err="1">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V.Aho</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Ravi </a:t>
            </a:r>
            <a:r>
              <a:rPr lang="en-US" altLang="zh-CN" sz="1600" b="1" dirty="0" err="1">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Sethi</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Jeffrey </a:t>
            </a:r>
            <a:r>
              <a:rPr lang="en-US" altLang="zh-CN" sz="1600" b="1" dirty="0" err="1">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D.Ullman</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t>
            </a:r>
          </a:p>
          <a:p>
            <a:pPr marL="1200150" lvl="2"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人民邮电出版社</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中文版：机械工业出版社</a:t>
            </a:r>
          </a:p>
          <a:p>
            <a:pPr marL="1200150" lvl="2" indent="-285750">
              <a:spcBef>
                <a:spcPts val="600"/>
              </a:spcBef>
              <a:buFont typeface="Wingdings" panose="05000000000000000000" pitchFamily="2" charset="2"/>
              <a:buChar char="Ø"/>
              <a:defRPr/>
            </a:pP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http://</a:t>
            </a:r>
            <a:r>
              <a:rPr lang="en-US" altLang="zh-CN" sz="16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dragonbook</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.stanford.edu/     “</a:t>
            </a:r>
            <a:r>
              <a:rPr lang="zh-CN" altLang="en-US" sz="1600" b="1"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龙书</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p>
          <a:p>
            <a:pPr marL="1200150" lvl="2"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龙书是于</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1986</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年出版第一版，</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2006</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年出版第二版</a:t>
            </a:r>
          </a:p>
          <a:p>
            <a:pPr marL="1200150" lvl="2"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由于出版年代较早，其中包含部分过时的技术并且没有反映一些新的编译技术。</a:t>
            </a:r>
          </a:p>
          <a:p>
            <a:pPr marL="1200150" lvl="2" indent="-285750">
              <a:spcBef>
                <a:spcPts val="600"/>
              </a:spcBef>
              <a:buFont typeface="Wingdings" panose="05000000000000000000" pitchFamily="2" charset="2"/>
              <a:buChar char="Ø"/>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新版的</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编译原理</a:t>
            </a:r>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Symbol" panose="05050102010706020507" pitchFamily="18" charset="2"/>
              </a:rPr>
              <a:t>抛弃诸如算符优先分析等过时技术，增加面向对象编译、类型检查等新技术。</a:t>
            </a:r>
          </a:p>
        </p:txBody>
      </p:sp>
      <p:sp>
        <p:nvSpPr>
          <p:cNvPr id="40" name="矩形 39"/>
          <p:cNvSpPr/>
          <p:nvPr/>
        </p:nvSpPr>
        <p:spPr>
          <a:xfrm>
            <a:off x="4139952" y="627534"/>
            <a:ext cx="1791106"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4256350" y="632562"/>
            <a:ext cx="1674708" cy="347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65" tIns="34283" rIns="68565" bIns="34283" rtlCol="0" anchor="ctr"/>
          <a:lstStyle/>
          <a:p>
            <a:pPr algn="ctr"/>
            <a:r>
              <a:rPr lang="zh-CN" altLang="en-US" sz="1400" b="1" spc="600" dirty="0">
                <a:latin typeface="微软雅黑" panose="020B0503020204020204" pitchFamily="34" charset="-122"/>
                <a:ea typeface="微软雅黑" panose="020B0503020204020204" pitchFamily="34" charset="-122"/>
              </a:rPr>
              <a:t>课程教材</a:t>
            </a:r>
          </a:p>
        </p:txBody>
      </p:sp>
    </p:spTree>
    <p:extLst>
      <p:ext uri="{BB962C8B-B14F-4D97-AF65-F5344CB8AC3E}">
        <p14:creationId xmlns:p14="http://schemas.microsoft.com/office/powerpoint/2010/main" val="51142073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自定义 15">
      <a:dk1>
        <a:sysClr val="windowText" lastClr="000000"/>
      </a:dk1>
      <a:lt1>
        <a:sysClr val="window" lastClr="FFFFFF"/>
      </a:lt1>
      <a:dk2>
        <a:srgbClr val="44546A"/>
      </a:dk2>
      <a:lt2>
        <a:srgbClr val="E7E6E6"/>
      </a:lt2>
      <a:accent1>
        <a:srgbClr val="C00000"/>
      </a:accent1>
      <a:accent2>
        <a:srgbClr val="A5A5A5"/>
      </a:accent2>
      <a:accent3>
        <a:srgbClr val="C00000"/>
      </a:accent3>
      <a:accent4>
        <a:srgbClr val="A5A5A5"/>
      </a:accent4>
      <a:accent5>
        <a:srgbClr val="C00000"/>
      </a:accent5>
      <a:accent6>
        <a:srgbClr val="A5A5A5"/>
      </a:accent6>
      <a:hlink>
        <a:srgbClr val="C00000"/>
      </a:hlink>
      <a:folHlink>
        <a:srgbClr val="A5A5A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4129</TotalTime>
  <Words>515</Words>
  <Application>Microsoft Macintosh PowerPoint</Application>
  <PresentationFormat>全屏显示(16:9)</PresentationFormat>
  <Paragraphs>133</Paragraphs>
  <Slides>15</Slides>
  <Notes>15</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多彩年度工作总结</dc:title>
  <dc:creator>USER</dc:creator>
  <cp:lastModifiedBy>yong zhou</cp:lastModifiedBy>
  <cp:revision>550</cp:revision>
  <dcterms:created xsi:type="dcterms:W3CDTF">2014-11-09T01:07:00Z</dcterms:created>
  <dcterms:modified xsi:type="dcterms:W3CDTF">2021-09-05T22:46:07Z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