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8"/>
  </p:notesMasterIdLst>
  <p:handoutMasterIdLst>
    <p:handoutMasterId r:id="rId59"/>
  </p:handoutMasterIdLst>
  <p:sldIdLst>
    <p:sldId id="640" r:id="rId2"/>
    <p:sldId id="641" r:id="rId3"/>
    <p:sldId id="642" r:id="rId4"/>
    <p:sldId id="643" r:id="rId5"/>
    <p:sldId id="644" r:id="rId6"/>
    <p:sldId id="645" r:id="rId7"/>
    <p:sldId id="416" r:id="rId8"/>
    <p:sldId id="612" r:id="rId9"/>
    <p:sldId id="616" r:id="rId10"/>
    <p:sldId id="618" r:id="rId11"/>
    <p:sldId id="620" r:id="rId12"/>
    <p:sldId id="574" r:id="rId13"/>
    <p:sldId id="621" r:id="rId14"/>
    <p:sldId id="575" r:id="rId15"/>
    <p:sldId id="627" r:id="rId16"/>
    <p:sldId id="576" r:id="rId17"/>
    <p:sldId id="577" r:id="rId18"/>
    <p:sldId id="578" r:id="rId19"/>
    <p:sldId id="579" r:id="rId20"/>
    <p:sldId id="634" r:id="rId21"/>
    <p:sldId id="639" r:id="rId22"/>
    <p:sldId id="624" r:id="rId23"/>
    <p:sldId id="625" r:id="rId24"/>
    <p:sldId id="626" r:id="rId25"/>
    <p:sldId id="594" r:id="rId26"/>
    <p:sldId id="628" r:id="rId27"/>
    <p:sldId id="629" r:id="rId28"/>
    <p:sldId id="630" r:id="rId29"/>
    <p:sldId id="631" r:id="rId30"/>
    <p:sldId id="595" r:id="rId31"/>
    <p:sldId id="597" r:id="rId32"/>
    <p:sldId id="635" r:id="rId33"/>
    <p:sldId id="600" r:id="rId34"/>
    <p:sldId id="601" r:id="rId35"/>
    <p:sldId id="602" r:id="rId36"/>
    <p:sldId id="603" r:id="rId37"/>
    <p:sldId id="599" r:id="rId38"/>
    <p:sldId id="636" r:id="rId39"/>
    <p:sldId id="560" r:id="rId40"/>
    <p:sldId id="561" r:id="rId41"/>
    <p:sldId id="562" r:id="rId42"/>
    <p:sldId id="637" r:id="rId43"/>
    <p:sldId id="580" r:id="rId44"/>
    <p:sldId id="590" r:id="rId45"/>
    <p:sldId id="581" r:id="rId46"/>
    <p:sldId id="582" r:id="rId47"/>
    <p:sldId id="609" r:id="rId48"/>
    <p:sldId id="607" r:id="rId49"/>
    <p:sldId id="608" r:id="rId50"/>
    <p:sldId id="573" r:id="rId51"/>
    <p:sldId id="532" r:id="rId52"/>
    <p:sldId id="638" r:id="rId53"/>
    <p:sldId id="633" r:id="rId54"/>
    <p:sldId id="604" r:id="rId55"/>
    <p:sldId id="605" r:id="rId56"/>
    <p:sldId id="606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4" autoAdjust="0"/>
    <p:restoredTop sz="78913" autoAdjust="0"/>
  </p:normalViewPr>
  <p:slideViewPr>
    <p:cSldViewPr>
      <p:cViewPr varScale="1">
        <p:scale>
          <a:sx n="87" d="100"/>
          <a:sy n="87" d="100"/>
        </p:scale>
        <p:origin x="-17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88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DB7B17C4-56A8-4AAB-8240-2FFEF9F512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427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FB0D9C7-160B-4654-8A94-4CD33905FC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569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6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49886927-30EA-4609-85DC-04C11D934EA4}" type="slidenum">
              <a:rPr lang="zh-CN" altLang="en-US" sz="1200" i="0">
                <a:latin typeface="Times New Roman" panose="02020603050405020304" pitchFamily="18" charset="0"/>
              </a:rPr>
              <a:pPr/>
              <a:t>21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1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7FAC731-93DF-4596-8B44-86C6FE0F6641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25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3409402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0872FF5-1550-4DBB-93CC-79381823CF32}" type="slidenum">
              <a:rPr lang="zh-CN" altLang="en-US" sz="1200">
                <a:latin typeface="Times New Roman" pitchFamily="18" charset="0"/>
              </a:rPr>
              <a:pPr/>
              <a:t>26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20911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5BF0942-8DCF-455F-9204-CBB77ACF4A57}" type="slidenum">
              <a:rPr lang="zh-CN" altLang="en-US" sz="1200">
                <a:latin typeface="Times New Roman" pitchFamily="18" charset="0"/>
              </a:rPr>
              <a:pPr/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572368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729261E-E8B0-42F4-A798-CBDD982EE54F}" type="slidenum">
              <a:rPr lang="zh-CN" altLang="en-US" sz="1200">
                <a:latin typeface="Times New Roman" pitchFamily="18" charset="0"/>
              </a:rPr>
              <a:pPr/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74045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D16D245-541E-4CD3-B53E-F270F5684B23}" type="slidenum">
              <a:rPr lang="zh-CN" altLang="en-US" sz="1200">
                <a:latin typeface="Times New Roman" pitchFamily="18" charset="0"/>
              </a:rPr>
              <a:pPr/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537322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FA1AB55-EEF5-4808-AF19-1192D07130AA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30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025647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BA004A6-75F7-4B59-B5CC-1E460AF477A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31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charset="-122"/>
                <a:ea typeface="宋体" charset="-122"/>
              </a:rPr>
              <a:t>* 在</a:t>
            </a:r>
            <a:r>
              <a:rPr lang="en-US" altLang="zh-CN" smtClean="0">
                <a:ea typeface="宋体" charset="-122"/>
              </a:rPr>
              <a:t>FRIST(</a:t>
            </a:r>
            <a:r>
              <a:rPr lang="en-US" altLang="zh-CN" i="1" smtClean="0"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ea typeface="宋体" charset="-122"/>
              </a:rPr>
              <a:t>)</a:t>
            </a:r>
            <a:r>
              <a:rPr lang="zh-CN" altLang="en-US" smtClean="0">
                <a:latin typeface="宋体" charset="-122"/>
                <a:ea typeface="宋体" charset="-122"/>
              </a:rPr>
              <a:t>中，</a:t>
            </a:r>
            <a:r>
              <a:rPr lang="en-US" altLang="zh-CN" smtClean="0">
                <a:latin typeface="宋体" charset="-122"/>
                <a:ea typeface="宋体" charset="-122"/>
              </a:rPr>
              <a:t>+, )</a:t>
            </a:r>
            <a:r>
              <a:rPr lang="zh-CN" altLang="en-US" smtClean="0">
                <a:latin typeface="宋体" charset="-122"/>
                <a:ea typeface="宋体" charset="-122"/>
              </a:rPr>
              <a:t>和</a:t>
            </a:r>
            <a:r>
              <a:rPr lang="en-US" altLang="zh-CN" smtClean="0">
                <a:latin typeface="宋体" charset="-122"/>
                <a:ea typeface="宋体" charset="-122"/>
              </a:rPr>
              <a:t>$</a:t>
            </a:r>
            <a:r>
              <a:rPr lang="zh-CN" altLang="en-US" smtClean="0">
                <a:latin typeface="宋体" charset="-122"/>
                <a:ea typeface="宋体" charset="-122"/>
              </a:rPr>
              <a:t>在</a:t>
            </a:r>
            <a:r>
              <a:rPr lang="en-US" altLang="zh-CN" smtClean="0">
                <a:latin typeface="宋体" charset="-122"/>
                <a:ea typeface="宋体" charset="-122"/>
              </a:rPr>
              <a:t>FOLLOW (</a:t>
            </a:r>
            <a:r>
              <a:rPr lang="en-US" altLang="zh-CN" i="1" smtClean="0">
                <a:latin typeface="宋体" charset="-122"/>
                <a:ea typeface="宋体" charset="-122"/>
              </a:rPr>
              <a:t>T</a:t>
            </a:r>
            <a:r>
              <a:rPr lang="en-US" altLang="zh-CN" smtClean="0">
                <a:ea typeface="宋体" charset="-122"/>
                <a:sym typeface="Symbol" pitchFamily="18" charset="2"/>
              </a:rPr>
              <a:t></a:t>
            </a:r>
            <a:r>
              <a:rPr lang="en-US" altLang="zh-CN" smtClean="0">
                <a:latin typeface="宋体" charset="-122"/>
                <a:ea typeface="宋体" charset="-122"/>
              </a:rPr>
              <a:t>) </a:t>
            </a:r>
            <a:r>
              <a:rPr lang="zh-CN" altLang="en-US" smtClean="0">
                <a:latin typeface="宋体" charset="-122"/>
                <a:ea typeface="宋体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48162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C960980-1995-49FD-9EA6-B5285BE6E4C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33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325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398BB04-47F4-4B94-B683-C498806FC8DE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34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46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A58E261-96FA-447C-857F-9A82756CD1DD}" type="slidenum">
              <a:rPr lang="zh-CN" altLang="en-US" sz="1200" smtClean="0">
                <a:latin typeface="Times New Roman" pitchFamily="18" charset="0"/>
              </a:rPr>
              <a:pPr/>
              <a:t>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9973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E83F212-A519-49AF-A18D-5644964E8BD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35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09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99579BF-A62E-468F-8602-A8971EE0A002}" type="slidenum">
              <a:rPr lang="zh-CN" altLang="en-US" sz="1200" smtClean="0">
                <a:solidFill>
                  <a:prstClr val="black"/>
                </a:solidFill>
                <a:latin typeface="Times New Roman" pitchFamily="18" charset="0"/>
              </a:rPr>
              <a:pPr/>
              <a:t>36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421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29F2AE2-C767-47AD-9AB2-D21FE0FE78C7}" type="slidenum">
              <a:rPr lang="zh-CN" altLang="en-US" sz="1200" smtClean="0">
                <a:latin typeface="Times New Roman" pitchFamily="18" charset="0"/>
              </a:rPr>
              <a:pPr/>
              <a:t>39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429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CB2B243-AF29-4B57-86C8-15F1043C5D3A}" type="slidenum">
              <a:rPr lang="zh-CN" altLang="en-US" sz="1200" smtClean="0">
                <a:latin typeface="Times New Roman" pitchFamily="18" charset="0"/>
              </a:rPr>
              <a:pPr/>
              <a:t>40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124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669FBD7-488D-4AC5-AC81-3328685BEE9A}" type="slidenum">
              <a:rPr lang="zh-CN" altLang="en-US" sz="1200" smtClean="0">
                <a:latin typeface="Times New Roman" pitchFamily="18" charset="0"/>
              </a:rPr>
              <a:pPr/>
              <a:t>41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23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EE453ED-61DE-4ECE-9EF3-1E2250547E68}" type="slidenum">
              <a:rPr lang="zh-CN" altLang="en-US" sz="1200" smtClean="0">
                <a:latin typeface="Times New Roman" pitchFamily="18" charset="0"/>
              </a:rPr>
              <a:pPr/>
              <a:t>48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402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AE09506-B954-4CAA-97B4-58B508DA4B4E}" type="slidenum">
              <a:rPr lang="zh-CN" altLang="en-US" sz="1200" smtClean="0">
                <a:latin typeface="Times New Roman" pitchFamily="18" charset="0"/>
              </a:rPr>
              <a:pPr/>
              <a:t>49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4785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41E1206-6571-4795-84F6-5F9125079064}" type="slidenum">
              <a:rPr lang="zh-CN" altLang="en-US" sz="1200" smtClean="0">
                <a:latin typeface="Times New Roman" pitchFamily="18" charset="0"/>
              </a:rPr>
              <a:pPr/>
              <a:t>51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976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C9599-FB6A-4CC5-BD0B-6C479363A9B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pPr defTabSz="95567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8014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FC790E-E1C2-4CAF-8ADA-55247993F85F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9048" tIns="49524" rIns="99048" bIns="49524"/>
          <a:lstStyle/>
          <a:p>
            <a:pPr defTabSz="955675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D69AFC3-6840-41DF-817B-42803CDA8D6F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639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361E1B-6AD8-4EA1-ACFC-C49B27A45BDB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5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361E1B-6AD8-4EA1-ACFC-C49B27A45BDB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5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361E1B-6AD8-4EA1-ACFC-C49B27A45BDB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5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B2AE19C5-0F3D-41E9-9962-C85B7384F706}" type="slidenum">
              <a:rPr lang="zh-CN" altLang="en-US" sz="1200" i="0">
                <a:latin typeface="Times New Roman" panose="02020603050405020304" pitchFamily="18" charset="0"/>
              </a:rPr>
              <a:pPr/>
              <a:t>8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5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35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63DBD481-FB84-49C1-AACA-36C534B2CC56}" type="slidenum">
              <a:rPr lang="zh-CN" altLang="en-US" sz="1200" i="0">
                <a:latin typeface="Times New Roman" panose="02020603050405020304" pitchFamily="18" charset="0"/>
              </a:rPr>
              <a:pPr/>
              <a:t>9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99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fld id="{F3790D70-16EB-42AE-B222-AD9A811E5837}" type="slidenum">
              <a:rPr lang="zh-CN" altLang="en-US" sz="1200" i="0">
                <a:latin typeface="Times New Roman" panose="02020603050405020304" pitchFamily="18" charset="0"/>
              </a:rPr>
              <a:pPr/>
              <a:t>10</a:t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2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 algn="ctr"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03647-7E15-4A66-A8B8-D59E9504F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8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328" y="5518800"/>
            <a:ext cx="1619672" cy="12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lang="en-US" altLang="zh-CN" sz="7200" smtClean="0">
                <a:solidFill>
                  <a:srgbClr val="C0C0C0">
                    <a:lumMod val="40000"/>
                    <a:lumOff val="60000"/>
                  </a:srgbClr>
                </a:solidFill>
                <a:latin typeface="+mn-lt"/>
              </a:defRPr>
            </a:lvl1pPr>
          </a:lstStyle>
          <a:p>
            <a:fld id="{E380EAE9-AED1-4B64-B0D6-B912A6E2AD1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温故而知新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827088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179388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1403350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107950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1979613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4140200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2771775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1187450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2987675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1187450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2411413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3563938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sp>
        <p:nvSpPr>
          <p:cNvPr id="646160" name="Text Box 16" descr="Green marble"/>
          <p:cNvSpPr txBox="1">
            <a:spLocks noChangeArrowheads="1"/>
          </p:cNvSpPr>
          <p:nvPr/>
        </p:nvSpPr>
        <p:spPr bwMode="auto">
          <a:xfrm>
            <a:off x="3276600" y="2548732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左递归</a:t>
            </a:r>
          </a:p>
        </p:txBody>
      </p:sp>
      <p:sp>
        <p:nvSpPr>
          <p:cNvPr id="22546" name="AutoShape 17" descr="Green marble"/>
          <p:cNvSpPr>
            <a:spLocks noChangeArrowheads="1"/>
          </p:cNvSpPr>
          <p:nvPr/>
        </p:nvSpPr>
        <p:spPr bwMode="auto">
          <a:xfrm>
            <a:off x="4500563" y="2621757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2" name="Text Box 18" descr="Green marble"/>
          <p:cNvSpPr txBox="1">
            <a:spLocks noChangeArrowheads="1"/>
          </p:cNvSpPr>
          <p:nvPr/>
        </p:nvSpPr>
        <p:spPr bwMode="auto">
          <a:xfrm>
            <a:off x="5653088" y="2548732"/>
            <a:ext cx="194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消除左递归</a:t>
            </a:r>
          </a:p>
        </p:txBody>
      </p:sp>
      <p:sp>
        <p:nvSpPr>
          <p:cNvPr id="646163" name="Text Box 19" descr="Green marble"/>
          <p:cNvSpPr txBox="1">
            <a:spLocks noChangeArrowheads="1"/>
          </p:cNvSpPr>
          <p:nvPr/>
        </p:nvSpPr>
        <p:spPr bwMode="auto">
          <a:xfrm>
            <a:off x="3276600" y="1613694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左因子</a:t>
            </a:r>
          </a:p>
        </p:txBody>
      </p:sp>
      <p:sp>
        <p:nvSpPr>
          <p:cNvPr id="22549" name="AutoShape 20" descr="Green marble"/>
          <p:cNvSpPr>
            <a:spLocks noChangeArrowheads="1"/>
          </p:cNvSpPr>
          <p:nvPr/>
        </p:nvSpPr>
        <p:spPr bwMode="auto">
          <a:xfrm>
            <a:off x="4500563" y="1686719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5" name="Text Box 21" descr="Green marble"/>
          <p:cNvSpPr txBox="1">
            <a:spLocks noChangeArrowheads="1"/>
          </p:cNvSpPr>
          <p:nvPr/>
        </p:nvSpPr>
        <p:spPr bwMode="auto">
          <a:xfrm>
            <a:off x="5653088" y="1613694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消除左因子</a:t>
            </a:r>
          </a:p>
        </p:txBody>
      </p:sp>
      <p:sp>
        <p:nvSpPr>
          <p:cNvPr id="22551" name="Rectangle 22" descr="Green marble"/>
          <p:cNvSpPr>
            <a:spLocks noChangeArrowheads="1"/>
          </p:cNvSpPr>
          <p:nvPr/>
        </p:nvSpPr>
        <p:spPr bwMode="auto">
          <a:xfrm>
            <a:off x="3203575" y="1178719"/>
            <a:ext cx="213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1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 | 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552" name="Rectangle 23" descr="Green marble"/>
          <p:cNvSpPr>
            <a:spLocks noChangeArrowheads="1"/>
          </p:cNvSpPr>
          <p:nvPr/>
        </p:nvSpPr>
        <p:spPr bwMode="auto">
          <a:xfrm>
            <a:off x="3276600" y="2115344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163794"/>
                </a:solidFill>
                <a:latin typeface="Tahoma" pitchFamily="34" charset="0"/>
              </a:rPr>
              <a:t>+</a:t>
            </a:r>
            <a:r>
              <a:rPr lang="en-US" altLang="zh-CN" sz="2400" b="1" i="1" dirty="0" err="1">
                <a:solidFill>
                  <a:srgbClr val="163794"/>
                </a:solidFill>
                <a:latin typeface="Tahoma" pitchFamily="34" charset="0"/>
              </a:rPr>
              <a:t>Aa</a:t>
            </a:r>
            <a:r>
              <a:rPr lang="en-US" altLang="zh-CN" sz="2400" dirty="0">
                <a:solidFill>
                  <a:srgbClr val="163794"/>
                </a:solidFill>
                <a:latin typeface="Tahoma" pitchFamily="34" charset="0"/>
              </a:rPr>
              <a:t> 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1403350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973138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1403350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6"/>
          <p:cNvCxnSpPr>
            <a:cxnSpLocks noChangeShapeType="1"/>
            <a:stCxn id="646149" idx="3"/>
            <a:endCxn id="646163" idx="1"/>
          </p:cNvCxnSpPr>
          <p:nvPr/>
        </p:nvCxnSpPr>
        <p:spPr bwMode="auto">
          <a:xfrm flipV="1">
            <a:off x="2627313" y="1848644"/>
            <a:ext cx="649288" cy="9350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7"/>
          <p:cNvCxnSpPr>
            <a:cxnSpLocks noChangeShapeType="1"/>
            <a:stCxn id="646149" idx="3"/>
            <a:endCxn id="646160" idx="1"/>
          </p:cNvCxnSpPr>
          <p:nvPr/>
        </p:nvCxnSpPr>
        <p:spPr bwMode="auto">
          <a:xfrm>
            <a:off x="2627313" y="2783682"/>
            <a:ext cx="64928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2916238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2016125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2447925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1871663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5364162" y="3520282"/>
            <a:ext cx="3529013" cy="2592387"/>
            <a:chOff x="3288" y="2205"/>
            <a:chExt cx="2223" cy="163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288" y="2205"/>
              <a:ext cx="2223" cy="163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" descr="Green marble"/>
            <p:cNvSpPr txBox="1">
              <a:spLocks noChangeArrowheads="1"/>
            </p:cNvSpPr>
            <p:nvPr/>
          </p:nvSpPr>
          <p:spPr bwMode="auto">
            <a:xfrm>
              <a:off x="4150" y="2205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6" name="Oval 5" descr="Green marble"/>
            <p:cNvSpPr>
              <a:spLocks noChangeArrowheads="1"/>
            </p:cNvSpPr>
            <p:nvPr/>
          </p:nvSpPr>
          <p:spPr bwMode="auto">
            <a:xfrm>
              <a:off x="3470" y="2432"/>
              <a:ext cx="1905" cy="1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" descr="Green marble"/>
            <p:cNvSpPr txBox="1">
              <a:spLocks noChangeArrowheads="1"/>
            </p:cNvSpPr>
            <p:nvPr/>
          </p:nvSpPr>
          <p:spPr bwMode="auto">
            <a:xfrm>
              <a:off x="4150" y="243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787" y="2704"/>
              <a:ext cx="1361" cy="7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8" descr="Green marble"/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2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4059" y="2976"/>
              <a:ext cx="908" cy="3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0" descr="Green marble"/>
            <p:cNvSpPr txBox="1">
              <a:spLocks noChangeArrowheads="1"/>
            </p:cNvSpPr>
            <p:nvPr/>
          </p:nvSpPr>
          <p:spPr bwMode="auto">
            <a:xfrm>
              <a:off x="4241" y="302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00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anose="02010609060101010101" pitchFamily="49" charset="-122"/>
              </a:rPr>
              <a:t>3.3</a:t>
            </a:r>
            <a:r>
              <a:rPr lang="zh-CN" altLang="en-US" b="1" smtClean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 smtClean="0">
                <a:latin typeface="宋体" panose="02010600030101010101" pitchFamily="2" charset="-122"/>
              </a:rPr>
              <a:t>自上而下分析 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ea typeface="黑体" panose="02010609060101010101" pitchFamily="49" charset="-122"/>
              </a:rPr>
              <a:t>3.3.2 </a:t>
            </a:r>
            <a:r>
              <a:rPr lang="en-US" altLang="zh-CN" sz="3200" b="1" dirty="0" smtClean="0">
                <a:ea typeface="黑体" panose="02010609060101010101" pitchFamily="49" charset="-122"/>
              </a:rPr>
              <a:t>LL(1)</a:t>
            </a:r>
            <a:r>
              <a:rPr lang="zh-CN" altLang="en-US" sz="3200" b="1" dirty="0" smtClean="0"/>
              <a:t>文法 </a:t>
            </a:r>
          </a:p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宋体" panose="02010600030101010101" pitchFamily="2" charset="-122"/>
              </a:rPr>
              <a:t>对文法加什么样的限制可以保证没有</a:t>
            </a:r>
            <a:r>
              <a:rPr lang="zh-CN" altLang="en-US" sz="3200" b="1" dirty="0" smtClean="0"/>
              <a:t>回溯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？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3200" b="1" dirty="0" smtClean="0"/>
          </a:p>
          <a:p>
            <a:pPr>
              <a:spcBef>
                <a:spcPct val="0"/>
              </a:spcBef>
            </a:pPr>
            <a:r>
              <a:rPr lang="zh-CN" altLang="en-US" sz="3200" b="1" dirty="0" smtClean="0"/>
              <a:t>先定义两个和文法有关的函数</a:t>
            </a:r>
          </a:p>
          <a:p>
            <a:pPr lvl="1">
              <a:spcBef>
                <a:spcPct val="0"/>
              </a:spcBef>
            </a:pPr>
            <a:r>
              <a:rPr lang="en-US" altLang="zh-CN" sz="2800" b="1" dirty="0" smtClean="0"/>
              <a:t>FIRST(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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) = {</a:t>
            </a:r>
            <a:r>
              <a:rPr lang="en-US" altLang="zh-CN" sz="2800" b="1" i="1" dirty="0" smtClean="0"/>
              <a:t>a </a:t>
            </a:r>
            <a:r>
              <a:rPr lang="en-US" altLang="zh-CN" sz="2800" b="1" dirty="0" smtClean="0"/>
              <a:t>|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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</a:t>
            </a:r>
            <a:r>
              <a:rPr lang="en-US" altLang="zh-CN" sz="2800" b="1" dirty="0" smtClean="0"/>
              <a:t>* 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…,</a:t>
            </a:r>
            <a:r>
              <a:rPr lang="en-US" altLang="zh-CN" sz="2800" b="1" i="1" dirty="0" smtClean="0"/>
              <a:t> a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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V</a:t>
            </a:r>
            <a:r>
              <a:rPr lang="en-US" altLang="zh-CN" sz="2800" b="1" i="1" baseline="-30000" dirty="0" smtClean="0"/>
              <a:t>T</a:t>
            </a:r>
            <a:r>
              <a:rPr lang="en-US" altLang="zh-CN" sz="2800" b="1" dirty="0" smtClean="0"/>
              <a:t>}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	特别是，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</a:t>
            </a:r>
            <a:r>
              <a:rPr lang="zh-CN" altLang="en-US" sz="2800" b="1" i="1" dirty="0" smtClean="0"/>
              <a:t> </a:t>
            </a:r>
            <a:r>
              <a:rPr lang="zh-CN" altLang="en-US" sz="2800" b="1" dirty="0" smtClean="0">
                <a:sym typeface="Symbol" panose="05050102010706020507" pitchFamily="18" charset="2"/>
              </a:rPr>
              <a:t></a:t>
            </a:r>
            <a:r>
              <a:rPr lang="zh-CN" altLang="en-US" sz="2800" b="1" dirty="0" smtClean="0"/>
              <a:t>* </a:t>
            </a:r>
            <a:r>
              <a:rPr lang="zh-CN" altLang="en-US" sz="2800" b="1" dirty="0" smtClean="0">
                <a:sym typeface="Symbol" panose="05050102010706020507" pitchFamily="18" charset="2"/>
              </a:rPr>
              <a:t></a:t>
            </a:r>
            <a:r>
              <a:rPr lang="zh-CN" altLang="en-US" sz="2800" b="1" dirty="0" smtClean="0"/>
              <a:t>时，规定</a:t>
            </a:r>
            <a:r>
              <a:rPr lang="zh-CN" altLang="en-US" sz="2800" b="1" dirty="0" smtClean="0">
                <a:sym typeface="Symbol" panose="05050102010706020507" pitchFamily="18" charset="2"/>
              </a:rPr>
              <a:t>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sym typeface="Symbol" panose="05050102010706020507" pitchFamily="18" charset="2"/>
              </a:rPr>
              <a:t>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FIRST(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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) 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zh-CN" altLang="en-US" sz="2800" b="1" dirty="0" smtClean="0"/>
          </a:p>
          <a:p>
            <a:pPr lvl="1" algn="just">
              <a:spcBef>
                <a:spcPct val="0"/>
              </a:spcBef>
            </a:pPr>
            <a:r>
              <a:rPr lang="en-US" altLang="zh-CN" sz="2800" b="1" dirty="0" smtClean="0"/>
              <a:t>FOLLOW(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) = {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 | 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</a:t>
            </a:r>
            <a:r>
              <a:rPr lang="en-US" altLang="zh-CN" sz="2800" b="1" dirty="0" smtClean="0"/>
              <a:t>* …</a:t>
            </a:r>
            <a:r>
              <a:rPr lang="en-US" altLang="zh-CN" sz="2800" b="1" i="1" dirty="0" smtClean="0"/>
              <a:t>Aa</a:t>
            </a:r>
            <a:r>
              <a:rPr lang="en-US" altLang="zh-CN" sz="2800" b="1" dirty="0" smtClean="0"/>
              <a:t>…，</a:t>
            </a:r>
            <a:r>
              <a:rPr lang="en-US" altLang="zh-CN" sz="2800" b="1" i="1" dirty="0" err="1" smtClean="0"/>
              <a:t>a</a:t>
            </a:r>
            <a:r>
              <a:rPr lang="en-US" altLang="zh-CN" sz="2800" b="1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 smtClean="0"/>
              <a:t>V</a:t>
            </a:r>
            <a:r>
              <a:rPr lang="en-US" altLang="zh-CN" sz="2800" b="1" i="1" baseline="-30000" dirty="0" err="1" smtClean="0"/>
              <a:t>T</a:t>
            </a:r>
            <a:r>
              <a:rPr lang="en-US" altLang="zh-CN" sz="2800" b="1" dirty="0" smtClean="0"/>
              <a:t>}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	如果</a:t>
            </a:r>
            <a:r>
              <a:rPr lang="en-US" altLang="zh-CN" sz="2800" b="1" i="1" dirty="0" smtClean="0"/>
              <a:t>A</a:t>
            </a:r>
            <a:r>
              <a:rPr lang="zh-CN" altLang="en-US" sz="2800" b="1" dirty="0" smtClean="0"/>
              <a:t>是某个句型的最右符号，那么$属于</a:t>
            </a:r>
            <a:r>
              <a:rPr lang="en-US" altLang="zh-CN" sz="2800" b="1" dirty="0" smtClean="0"/>
              <a:t>FOLLOW(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) </a:t>
            </a:r>
            <a:endParaRPr lang="zh-CN" altLang="en-US" sz="2800" b="1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6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5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0A74D5BD-0F3A-4041-B7F1-D39FD8500F7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FIRST(</a:t>
            </a:r>
            <a:r>
              <a:rPr lang="en-US" altLang="zh-CN">
                <a:sym typeface="Symbol" panose="05050102010706020507" pitchFamily="18" charset="2"/>
              </a:rPr>
              <a:t></a:t>
            </a:r>
            <a:r>
              <a:rPr lang="en-US" altLang="zh-CN"/>
              <a:t>)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FIRST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是从</a:t>
            </a:r>
            <a:r>
              <a:rPr lang="zh-CN" altLang="en-US" sz="32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32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推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导出的串的起始终结符的集合。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/>
              <a:t>FIRST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</a:rPr>
              <a:t>|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…,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} </a:t>
            </a:r>
          </a:p>
          <a:p>
            <a:pPr lvl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特殊情况：</a:t>
            </a:r>
            <a:r>
              <a:rPr lang="zh-CN" altLang="en-US" sz="28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8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latin typeface="Times New Roman" panose="02020603050405020304" pitchFamily="18" charset="0"/>
              </a:rPr>
              <a:t>时，规定</a:t>
            </a:r>
            <a:r>
              <a:rPr lang="zh-CN" altLang="en-US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</a:t>
            </a:r>
            <a:r>
              <a:rPr lang="en-US" altLang="zh-CN" sz="2800" dirty="0"/>
              <a:t> FIRST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</a:rPr>
              <a:t>对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的任何两个不同的选择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</a:rPr>
              <a:t>和</a:t>
            </a:r>
            <a:r>
              <a:rPr lang="zh-CN" altLang="en-US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30000" dirty="0">
                <a:latin typeface="Times New Roman" panose="02020603050405020304" pitchFamily="18" charset="0"/>
              </a:rPr>
              <a:t>j</a:t>
            </a:r>
            <a:r>
              <a:rPr lang="zh-CN" altLang="en-US" sz="3200" dirty="0">
                <a:latin typeface="Times New Roman" panose="02020603050405020304" pitchFamily="18" charset="0"/>
              </a:rPr>
              <a:t>，希望有</a:t>
            </a:r>
          </a:p>
          <a:p>
            <a:pPr lvl="1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/>
              <a:t> FIRST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/>
              <a:t>FIRST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 </a:t>
            </a:r>
            <a:r>
              <a:rPr lang="en-US" altLang="zh-CN" sz="2800" dirty="0">
                <a:latin typeface="Times New Roman" panose="02020603050405020304" pitchFamily="18" charset="0"/>
              </a:rPr>
              <a:t>) 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但有一个前提， </a:t>
            </a:r>
            <a:r>
              <a:rPr lang="en-US" altLang="zh-CN" sz="2800" dirty="0"/>
              <a:t>FIRST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dirty="0"/>
              <a:t>FIRST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都不含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buNone/>
            </a:pPr>
            <a:r>
              <a:rPr lang="zh-CN" altLang="en-US" sz="2800" dirty="0" smtClean="0"/>
              <a:t>若</a:t>
            </a:r>
            <a:r>
              <a:rPr lang="en-US" altLang="zh-CN" sz="2800" dirty="0"/>
              <a:t>FIRST</a:t>
            </a:r>
            <a:r>
              <a:rPr lang="en-US" altLang="zh-CN" sz="2800" dirty="0" smtClean="0"/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 err="1"/>
              <a:t>i</a:t>
            </a:r>
            <a:r>
              <a:rPr lang="en-US" altLang="zh-CN" sz="2800" i="1" baseline="-30000" dirty="0"/>
              <a:t> </a:t>
            </a:r>
            <a:r>
              <a:rPr lang="en-US" altLang="zh-CN" sz="2800" dirty="0"/>
              <a:t>) 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FIRST</a:t>
            </a:r>
            <a:r>
              <a:rPr lang="en-US" altLang="zh-CN" sz="2800" dirty="0"/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30000" dirty="0"/>
              <a:t>j </a:t>
            </a:r>
            <a:r>
              <a:rPr lang="en-US" altLang="zh-CN" sz="2800" dirty="0"/>
              <a:t>)</a:t>
            </a:r>
            <a:r>
              <a:rPr lang="zh-CN" altLang="en-US" sz="2800" dirty="0"/>
              <a:t>含</a:t>
            </a:r>
            <a:r>
              <a:rPr lang="zh-CN" altLang="en-US" sz="2800" dirty="0">
                <a:sym typeface="Symbol" panose="05050102010706020507" pitchFamily="18" charset="2"/>
              </a:rPr>
              <a:t>，还需增加条件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8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集合及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集合的计算方法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若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， 则将终结符ａ加入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FIRST(X)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X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，则将加入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Y…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，且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属于非终结符，则将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FIRST(Y)\{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}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加入到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FIRST(X)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XY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K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,..Y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i-1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(2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≤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k)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都是非终结符，且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,..Y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i-1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集合中均包含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，则将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的所有非元素加入到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中，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j=1,2,..i).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特别地，若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~Y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均有产生式，则将加到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FIRST(X)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中。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C67ED26C-3978-4BF8-99B2-C2F1A910A7C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12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67544" y="4905375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3368675" y="4905375"/>
            <a:ext cx="40322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FIRST(S)=FIRST(B)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FIRST(A)=FIRST(B) ∪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{d}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FIRST(B)={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540680" name="Text Box 8" descr="Green marble"/>
          <p:cNvSpPr txBox="1">
            <a:spLocks noChangeArrowheads="1"/>
          </p:cNvSpPr>
          <p:nvPr/>
        </p:nvSpPr>
        <p:spPr bwMode="auto">
          <a:xfrm>
            <a:off x="2260600" y="4905375"/>
            <a:ext cx="1122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步骤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0063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9" grpId="0"/>
      <p:bldP spid="5406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fld id="{9032729D-A0B9-4DDB-9422-4ED55041A82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FOLLOW(A)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FOLLOW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</a:rPr>
              <a:t>是在所有句型中紧跟在</a:t>
            </a:r>
            <a:r>
              <a:rPr lang="en-US" altLang="zh-CN" sz="3200" dirty="0">
                <a:latin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</a:rPr>
              <a:t>后面的终结符集合。</a:t>
            </a:r>
          </a:p>
          <a:p>
            <a:r>
              <a:rPr lang="en-US" altLang="zh-CN" sz="3200" dirty="0"/>
              <a:t>FOLLOW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3200" dirty="0">
                <a:latin typeface="Times New Roman" panose="02020603050405020304" pitchFamily="18" charset="0"/>
              </a:rPr>
              <a:t>) = {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a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| </a:t>
            </a:r>
            <a:r>
              <a:rPr lang="en-US" altLang="zh-CN" sz="32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latin typeface="Times New Roman" panose="02020603050405020304" pitchFamily="18" charset="0"/>
              </a:rPr>
              <a:t>* …</a:t>
            </a:r>
            <a:r>
              <a:rPr lang="en-US" altLang="zh-CN" sz="3200" i="1" dirty="0">
                <a:latin typeface="Times New Roman" panose="02020603050405020304" pitchFamily="18" charset="0"/>
              </a:rPr>
              <a:t>Aa</a:t>
            </a:r>
            <a:r>
              <a:rPr lang="en-US" altLang="zh-CN" sz="3200" dirty="0">
                <a:latin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* </a:t>
            </a:r>
            <a:r>
              <a:rPr kumimoji="1"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Aa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 smtClean="0">
                <a:latin typeface="Times New Roman" panose="02020603050405020304" pitchFamily="18" charset="0"/>
              </a:rPr>
              <a:t>特殊情况（约定）：</a:t>
            </a:r>
            <a:r>
              <a:rPr lang="zh-CN" altLang="en-US" sz="2800" dirty="0">
                <a:latin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是某个句型的最右符号（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*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A</a:t>
            </a:r>
            <a:r>
              <a:rPr lang="zh-CN" altLang="en-US" sz="2800" dirty="0">
                <a:latin typeface="Times New Roman" panose="02020603050405020304" pitchFamily="18" charset="0"/>
              </a:rPr>
              <a:t>），那么</a:t>
            </a:r>
            <a:r>
              <a:rPr lang="en-US" altLang="zh-CN" sz="2800" dirty="0">
                <a:latin typeface="Times New Roman" panose="02020603050405020304" pitchFamily="18" charset="0"/>
              </a:rPr>
              <a:t>$</a:t>
            </a:r>
            <a:r>
              <a:rPr lang="zh-CN" altLang="en-US" sz="2800" dirty="0">
                <a:latin typeface="Times New Roman" panose="02020603050405020304" pitchFamily="18" charset="0"/>
              </a:rPr>
              <a:t>属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于</a:t>
            </a:r>
            <a:r>
              <a:rPr lang="en-US" altLang="zh-CN" sz="2800" dirty="0" smtClean="0"/>
              <a:t>FOLLOW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</a:p>
          <a:p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10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0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集合的计算方法</a:t>
            </a:r>
          </a:p>
        </p:txBody>
      </p:sp>
      <p:sp>
        <p:nvSpPr>
          <p:cNvPr id="66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集合计算方法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对文法开始符号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置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FOLLOW(S)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若有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B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，则将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FIRST()\{}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加入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FOLLOW(B)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中。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（此处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可以为空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B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B ,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且  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（即 属于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FIRST()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则将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FOLLOW(A)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加入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FOLLOW(B)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中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（此处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可以为空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。</a:t>
            </a:r>
          </a:p>
          <a:p>
            <a:pPr lvl="1">
              <a:lnSpc>
                <a:spcPct val="90000"/>
              </a:lnSpc>
              <a:defRPr/>
            </a:pPr>
            <a:endParaRPr lang="zh-CN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316B8753-8D09-4413-B3F3-6BAC0B2DA1D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467544" y="4307483"/>
            <a:ext cx="21605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2484438" y="4236045"/>
            <a:ext cx="6264275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b="1">
                <a:solidFill>
                  <a:schemeClr val="bg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ea typeface="宋体" charset="-122"/>
              </a:defRPr>
            </a:lvl2pPr>
            <a:lvl3pPr marL="1143000" indent="-228600" eaLnBrk="0" hangingPunct="0">
              <a:defRPr>
                <a:ea typeface="宋体" charset="-122"/>
              </a:defRPr>
            </a:lvl3pPr>
            <a:lvl4pPr marL="1600200" indent="-228600" eaLnBrk="0" hangingPunct="0">
              <a:defRPr>
                <a:ea typeface="宋体" charset="-122"/>
              </a:defRPr>
            </a:lvl4pPr>
            <a:lvl5pPr marL="2057400" indent="-228600" eaLnBrk="0" hangingPunct="0">
              <a:defRPr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ea typeface="宋体" charset="-122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FIRST(B)={</a:t>
            </a:r>
            <a:r>
              <a:rPr lang="en-US" altLang="zh-CN" dirty="0" err="1">
                <a:solidFill>
                  <a:schemeClr val="tx1"/>
                </a:solidFill>
              </a:rPr>
              <a:t>a,b,c</a:t>
            </a:r>
            <a:r>
              <a:rPr lang="en-US" altLang="zh-CN" dirty="0">
                <a:solidFill>
                  <a:schemeClr val="tx1"/>
                </a:solidFill>
              </a:rPr>
              <a:t>}   FIRST(A)={</a:t>
            </a:r>
            <a:r>
              <a:rPr lang="en-US" altLang="zh-CN" dirty="0" err="1">
                <a:solidFill>
                  <a:schemeClr val="tx1"/>
                </a:solidFill>
              </a:rPr>
              <a:t>a,b,c,d</a:t>
            </a:r>
            <a:r>
              <a:rPr lang="en-US" altLang="zh-CN" dirty="0">
                <a:solidFill>
                  <a:schemeClr val="tx1"/>
                </a:solidFill>
              </a:rPr>
              <a:t>}   FIRST(S)={</a:t>
            </a:r>
            <a:r>
              <a:rPr lang="en-US" altLang="zh-CN" dirty="0" err="1">
                <a:solidFill>
                  <a:schemeClr val="tx1"/>
                </a:solidFill>
              </a:rPr>
              <a:t>a,b,c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FOLLOW(S)=?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FOLLOW(A)=?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FOLLOW(B)=?</a:t>
            </a:r>
          </a:p>
        </p:txBody>
      </p:sp>
    </p:spTree>
    <p:extLst>
      <p:ext uri="{BB962C8B-B14F-4D97-AF65-F5344CB8AC3E}">
        <p14:creationId xmlns:p14="http://schemas.microsoft.com/office/powerpoint/2010/main" val="388816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/>
      <p:bldP spid="6656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集计算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文法</a:t>
            </a: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A07A3BE7-5F50-462B-915D-DC09BE7D553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 algn="ctr"/>
              <a:t>15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ahoma" pitchFamily="34" charset="0"/>
              </a:rPr>
              <a:t>S</a:t>
            </a:r>
            <a:r>
              <a:rPr lang="en-US" altLang="zh-CN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 dirty="0">
              <a:latin typeface="Tahoma" pitchFamily="34" charset="0"/>
            </a:endParaRPr>
          </a:p>
        </p:txBody>
      </p:sp>
      <p:sp>
        <p:nvSpPr>
          <p:cNvPr id="666629" name="Text Box 5" descr="Green marble"/>
          <p:cNvSpPr txBox="1">
            <a:spLocks noChangeArrowheads="1"/>
          </p:cNvSpPr>
          <p:nvPr/>
        </p:nvSpPr>
        <p:spPr bwMode="auto">
          <a:xfrm>
            <a:off x="5148263" y="2889250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初始状态：</a:t>
            </a:r>
          </a:p>
        </p:txBody>
      </p:sp>
      <p:sp>
        <p:nvSpPr>
          <p:cNvPr id="666630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2206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FOLLOW(B)={}</a:t>
            </a:r>
          </a:p>
        </p:txBody>
      </p:sp>
      <p:sp>
        <p:nvSpPr>
          <p:cNvPr id="666631" name="Text Box 7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FIRST(B)={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FIRST(A)={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a,b,c,d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ahoma" pitchFamily="34" charset="0"/>
                <a:ea typeface="宋体" pitchFamily="2" charset="-122"/>
              </a:rPr>
              <a:t>FIRST(S)={</a:t>
            </a:r>
            <a:r>
              <a:rPr lang="en-US" altLang="zh-CN" dirty="0" err="1">
                <a:latin typeface="Tahoma" pitchFamily="34" charset="0"/>
                <a:ea typeface="宋体" pitchFamily="2" charset="-122"/>
              </a:rPr>
              <a:t>a,b,c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6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/>
      <p:bldP spid="666630" grpId="0"/>
      <p:bldP spid="6666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集计算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文法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40B1E20-E0A7-4E61-BA18-A90A86D6A69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68677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68678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05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68679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68680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8681" name="Rectangle 9"/>
          <p:cNvSpPr>
            <a:spLocks noChangeArrowheads="1"/>
          </p:cNvSpPr>
          <p:nvPr/>
        </p:nvSpPr>
        <p:spPr bwMode="auto">
          <a:xfrm>
            <a:off x="2051050" y="1916113"/>
            <a:ext cx="576263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051050" y="2420938"/>
            <a:ext cx="576263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8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66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 build="allAtOnce"/>
      <p:bldP spid="668679" grpId="0" build="allAtOnce"/>
      <p:bldP spid="668681" grpId="0" animBg="1"/>
      <p:bldP spid="6686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集计算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文法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6F25FBD-3791-4B0A-9C63-C5EA7CD129A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69701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69702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05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69703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69704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9705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69706" name="Rectangle 10"/>
          <p:cNvSpPr>
            <a:spLocks noChangeArrowheads="1"/>
          </p:cNvSpPr>
          <p:nvPr/>
        </p:nvSpPr>
        <p:spPr bwMode="auto">
          <a:xfrm>
            <a:off x="1619250" y="2852738"/>
            <a:ext cx="936625" cy="431800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45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6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2" grpId="0" build="allAtOnce"/>
      <p:bldP spid="669705" grpId="0"/>
      <p:bldP spid="6697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集计算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文法</a:t>
            </a: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0370B0-FA04-455E-9FE3-285C14EFB69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70725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70726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278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FOLLOW(S)={a,b,c,d,$}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70727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70728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0729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0730" name="Text Box 10" descr="Green marble"/>
          <p:cNvSpPr txBox="1">
            <a:spLocks noChangeArrowheads="1"/>
          </p:cNvSpPr>
          <p:nvPr/>
        </p:nvSpPr>
        <p:spPr bwMode="auto">
          <a:xfrm>
            <a:off x="827088" y="4908550"/>
            <a:ext cx="629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0731" name="Rectangle 11"/>
          <p:cNvSpPr>
            <a:spLocks noChangeArrowheads="1"/>
          </p:cNvSpPr>
          <p:nvPr/>
        </p:nvSpPr>
        <p:spPr bwMode="auto">
          <a:xfrm>
            <a:off x="1619250" y="2852738"/>
            <a:ext cx="1368425" cy="43338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645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7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build="allAtOnce"/>
      <p:bldP spid="670730" grpId="0"/>
      <p:bldP spid="6707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集计算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文法</a:t>
            </a: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9203818-5C7D-418A-854F-EECD055142E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619250" y="1989138"/>
            <a:ext cx="21605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</a:rPr>
              <a:t>S</a:t>
            </a:r>
            <a:r>
              <a:rPr lang="en-US" altLang="zh-CN" b="1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ABS|d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b="1">
              <a:latin typeface="Tahoma" pitchFamily="34" charset="0"/>
            </a:endParaRPr>
          </a:p>
        </p:txBody>
      </p:sp>
      <p:sp>
        <p:nvSpPr>
          <p:cNvPr id="671749" name="Text Box 5" descr="Green marble"/>
          <p:cNvSpPr txBox="1">
            <a:spLocks noChangeArrowheads="1"/>
          </p:cNvSpPr>
          <p:nvPr/>
        </p:nvSpPr>
        <p:spPr bwMode="auto">
          <a:xfrm>
            <a:off x="735013" y="3490913"/>
            <a:ext cx="3405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 &lt;-  $</a:t>
            </a:r>
          </a:p>
        </p:txBody>
      </p:sp>
      <p:sp>
        <p:nvSpPr>
          <p:cNvPr id="671750" name="Text Box 6" descr="Green marble"/>
          <p:cNvSpPr txBox="1">
            <a:spLocks noChangeArrowheads="1"/>
          </p:cNvSpPr>
          <p:nvPr/>
        </p:nvSpPr>
        <p:spPr bwMode="auto">
          <a:xfrm>
            <a:off x="5724525" y="3332163"/>
            <a:ext cx="32781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FOLLOW(S)={a,b,c,d,$}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FOLLOW(A)={a,b,c,d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,$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FOLLOW(B)={a,b,c,d}</a:t>
            </a:r>
          </a:p>
        </p:txBody>
      </p:sp>
      <p:sp>
        <p:nvSpPr>
          <p:cNvPr id="671751" name="Text Box 7" descr="Green marble"/>
          <p:cNvSpPr txBox="1">
            <a:spLocks noChangeArrowheads="1"/>
          </p:cNvSpPr>
          <p:nvPr/>
        </p:nvSpPr>
        <p:spPr bwMode="auto">
          <a:xfrm>
            <a:off x="755650" y="3835400"/>
            <a:ext cx="4543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步：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 +=  FIRST(A)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    FOLLOW(B) += FIRST(S)</a:t>
            </a:r>
          </a:p>
        </p:txBody>
      </p:sp>
      <p:sp>
        <p:nvSpPr>
          <p:cNvPr id="671752" name="Text Box 8" descr="Green marble"/>
          <p:cNvSpPr txBox="1">
            <a:spLocks noChangeArrowheads="1"/>
          </p:cNvSpPr>
          <p:nvPr/>
        </p:nvSpPr>
        <p:spPr bwMode="auto">
          <a:xfrm>
            <a:off x="5940425" y="1458913"/>
            <a:ext cx="26289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FIRST(B)={a,b,c}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FIRST(A)={a,b,c,d}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>
                <a:latin typeface="Tahoma" pitchFamily="34" charset="0"/>
                <a:ea typeface="宋体" pitchFamily="2" charset="-122"/>
              </a:rPr>
              <a:t>FIRST(S)={a,b,c}</a:t>
            </a:r>
          </a:p>
          <a:p>
            <a:pPr>
              <a:defRPr/>
            </a:pP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1753" name="Text Box 9" descr="Green marble"/>
          <p:cNvSpPr txBox="1">
            <a:spLocks noChangeArrowheads="1"/>
          </p:cNvSpPr>
          <p:nvPr/>
        </p:nvSpPr>
        <p:spPr bwMode="auto">
          <a:xfrm>
            <a:off x="808038" y="4570413"/>
            <a:ext cx="6304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4" name="Text Box 10" descr="Green marble"/>
          <p:cNvSpPr txBox="1">
            <a:spLocks noChangeArrowheads="1"/>
          </p:cNvSpPr>
          <p:nvPr/>
        </p:nvSpPr>
        <p:spPr bwMode="auto">
          <a:xfrm>
            <a:off x="827088" y="4908550"/>
            <a:ext cx="6290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FOLLOW(B)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5" name="Text Box 11" descr="Green marble"/>
          <p:cNvSpPr txBox="1">
            <a:spLocks noChangeArrowheads="1"/>
          </p:cNvSpPr>
          <p:nvPr/>
        </p:nvSpPr>
        <p:spPr bwMode="auto">
          <a:xfrm>
            <a:off x="827088" y="5264150"/>
            <a:ext cx="62309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FOLLOW(S)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中的所有元素都可以加到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FOLLOW(A)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中</a:t>
            </a:r>
          </a:p>
        </p:txBody>
      </p:sp>
      <p:sp>
        <p:nvSpPr>
          <p:cNvPr id="671756" name="Rectangle 12"/>
          <p:cNvSpPr>
            <a:spLocks noChangeArrowheads="1"/>
          </p:cNvSpPr>
          <p:nvPr/>
        </p:nvSpPr>
        <p:spPr bwMode="auto">
          <a:xfrm>
            <a:off x="1619250" y="1987550"/>
            <a:ext cx="1368425" cy="433388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4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5" grpId="0"/>
      <p:bldP spid="6717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8198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731696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ea typeface="黑体" pitchFamily="49" charset="-122"/>
              </a:rPr>
              <a:t>3.2.9</a:t>
            </a:r>
            <a:r>
              <a:rPr lang="zh-CN" altLang="en-US" sz="2800" b="1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形式语言鸟瞰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文法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G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spcBef>
                <a:spcPct val="0"/>
              </a:spcBef>
            </a:pPr>
            <a:endParaRPr lang="zh-CN" altLang="en-US" sz="28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 , 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 smtClean="0">
                <a:ea typeface="宋体" pitchFamily="2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|  1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|  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但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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可以例外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∪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 smtClean="0">
                <a:ea typeface="宋体" pitchFamily="2" charset="-122"/>
                <a:sym typeface="Symbol" pitchFamily="18" charset="2"/>
              </a:rPr>
              <a:t>*</a:t>
            </a:r>
            <a:endParaRPr lang="en-US" altLang="zh-CN" sz="28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aB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A, B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短语文法、上下文有关文法、上下文无关文法、正规文法 </a:t>
            </a: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4C5CDA-07B1-4498-BD63-FB8A5063A7B4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altLang="zh-CN" sz="6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81988" name="AutoShape 4" descr="Green marble"/>
          <p:cNvSpPr>
            <a:spLocks noChangeArrowheads="1"/>
          </p:cNvSpPr>
          <p:nvPr/>
        </p:nvSpPr>
        <p:spPr bwMode="auto">
          <a:xfrm>
            <a:off x="4932363" y="1700213"/>
            <a:ext cx="1800225" cy="865187"/>
          </a:xfrm>
          <a:prstGeom prst="cloudCallout">
            <a:avLst>
              <a:gd name="adj1" fmla="val -213492"/>
              <a:gd name="adj2" fmla="val 5576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短语文法</a:t>
            </a:r>
          </a:p>
        </p:txBody>
      </p:sp>
      <p:sp>
        <p:nvSpPr>
          <p:cNvPr id="681989" name="AutoShape 5" descr="Green marble"/>
          <p:cNvSpPr>
            <a:spLocks noChangeArrowheads="1"/>
          </p:cNvSpPr>
          <p:nvPr/>
        </p:nvSpPr>
        <p:spPr bwMode="auto">
          <a:xfrm>
            <a:off x="6732588" y="1339850"/>
            <a:ext cx="2232025" cy="865188"/>
          </a:xfrm>
          <a:prstGeom prst="cloudCallout">
            <a:avLst>
              <a:gd name="adj1" fmla="val -23630"/>
              <a:gd name="adj2" fmla="val 16218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上下文有关文法</a:t>
            </a:r>
          </a:p>
        </p:txBody>
      </p:sp>
      <p:sp>
        <p:nvSpPr>
          <p:cNvPr id="681990" name="AutoShape 6" descr="Green marble"/>
          <p:cNvSpPr>
            <a:spLocks noChangeArrowheads="1"/>
          </p:cNvSpPr>
          <p:nvPr/>
        </p:nvSpPr>
        <p:spPr bwMode="auto">
          <a:xfrm>
            <a:off x="2905772" y="5157192"/>
            <a:ext cx="1944688" cy="1006475"/>
          </a:xfrm>
          <a:prstGeom prst="cloudCallout">
            <a:avLst>
              <a:gd name="adj1" fmla="val -101435"/>
              <a:gd name="adj2" fmla="val -2027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81991" name="AutoShape 7" descr="Green marble"/>
          <p:cNvSpPr>
            <a:spLocks noChangeArrowheads="1"/>
          </p:cNvSpPr>
          <p:nvPr/>
        </p:nvSpPr>
        <p:spPr bwMode="auto">
          <a:xfrm>
            <a:off x="4883406" y="3933056"/>
            <a:ext cx="1800225" cy="792162"/>
          </a:xfrm>
          <a:prstGeom prst="cloudCallout">
            <a:avLst>
              <a:gd name="adj1" fmla="val -112060"/>
              <a:gd name="adj2" fmla="val -45313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正规式</a:t>
            </a:r>
          </a:p>
        </p:txBody>
      </p:sp>
    </p:spTree>
    <p:extLst>
      <p:ext uri="{BB962C8B-B14F-4D97-AF65-F5344CB8AC3E}">
        <p14:creationId xmlns:p14="http://schemas.microsoft.com/office/powerpoint/2010/main" val="2292165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nimBg="1"/>
      <p:bldP spid="681989" grpId="0" animBg="1"/>
      <p:bldP spid="681990" grpId="0" animBg="1"/>
      <p:bldP spid="6819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 smtClean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ea typeface="宋体" charset="-122"/>
              </a:rPr>
              <a:t>LL(1)</a:t>
            </a:r>
            <a:r>
              <a:rPr lang="zh-CN" altLang="en-US" sz="3200" dirty="0" smtClean="0">
                <a:solidFill>
                  <a:srgbClr val="FF0000"/>
                </a:solidFill>
                <a:ea typeface="宋体" charset="-122"/>
              </a:rPr>
              <a:t>文法</a:t>
            </a:r>
          </a:p>
          <a:p>
            <a:r>
              <a:rPr lang="zh-CN" altLang="en-US" sz="3200" dirty="0" smtClean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72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</a:t>
            </a:r>
            <a:r>
              <a:rPr lang="zh-CN" altLang="en-US" dirty="0" smtClean="0"/>
              <a:t>法</a:t>
            </a:r>
            <a:endParaRPr lang="zh-CN" altLang="en-US" b="1" dirty="0" smtClean="0">
              <a:latin typeface="宋体" panose="02010600030101010101" pitchFamily="2" charset="-122"/>
            </a:endParaRP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435280" cy="5248275"/>
          </a:xfrm>
          <a:noFill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3200" b="1" dirty="0" smtClean="0"/>
              <a:t>任何两个产生式</a:t>
            </a:r>
            <a:r>
              <a:rPr lang="en-US" altLang="zh-CN" sz="3200" b="1" i="1" dirty="0" smtClean="0"/>
              <a:t>A </a:t>
            </a:r>
            <a:r>
              <a:rPr lang="en-US" altLang="zh-CN" sz="3200" b="1" dirty="0" smtClean="0">
                <a:sym typeface="Symbol" panose="05050102010706020507" pitchFamily="18" charset="2"/>
              </a:rPr>
              <a:t></a:t>
            </a:r>
            <a:r>
              <a:rPr lang="en-US" altLang="zh-CN" sz="3200" b="1" i="1" dirty="0" smtClean="0">
                <a:sym typeface="Symbol" panose="05050102010706020507" pitchFamily="18" charset="2"/>
              </a:rPr>
              <a:t></a:t>
            </a:r>
            <a:r>
              <a:rPr lang="en-US" altLang="zh-CN" sz="3200" b="1" i="1" dirty="0" smtClean="0"/>
              <a:t> </a:t>
            </a:r>
            <a:r>
              <a:rPr lang="en-US" altLang="zh-CN" sz="3200" b="1" dirty="0" smtClean="0"/>
              <a:t>|</a:t>
            </a:r>
            <a:r>
              <a:rPr lang="en-US" altLang="zh-CN" sz="3200" b="1" i="1" dirty="0" smtClean="0"/>
              <a:t> </a:t>
            </a:r>
            <a:r>
              <a:rPr lang="en-US" altLang="zh-CN" sz="3200" b="1" i="1" dirty="0" smtClean="0">
                <a:sym typeface="Symbol" panose="05050102010706020507" pitchFamily="18" charset="2"/>
              </a:rPr>
              <a:t> </a:t>
            </a:r>
            <a:r>
              <a:rPr lang="zh-CN" altLang="en-US" sz="3200" b="1" dirty="0" smtClean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sz="2800" b="1" dirty="0" smtClean="0"/>
              <a:t>FIRST(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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)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</a:t>
            </a:r>
            <a:r>
              <a:rPr lang="en-US" altLang="zh-CN" sz="2800" b="1" dirty="0" smtClean="0"/>
              <a:t> FIRST(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</a:t>
            </a:r>
            <a:r>
              <a:rPr lang="en-US" altLang="zh-CN" sz="2800" b="1" dirty="0" smtClean="0"/>
              <a:t> ) =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</a:t>
            </a:r>
            <a:endParaRPr lang="en-US" altLang="zh-CN" sz="2800" b="1" dirty="0" smtClean="0"/>
          </a:p>
          <a:p>
            <a:pPr lvl="1">
              <a:spcBef>
                <a:spcPct val="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</a:rPr>
              <a:t>若</a:t>
            </a:r>
            <a:r>
              <a:rPr lang="zh-CN" altLang="en-US" sz="2800" b="1" i="1" dirty="0" smtClean="0">
                <a:sym typeface="Symbol" panose="05050102010706020507" pitchFamily="18" charset="2"/>
              </a:rPr>
              <a:t></a:t>
            </a:r>
            <a:r>
              <a:rPr lang="zh-CN" altLang="en-US" sz="2800" b="1" i="1" dirty="0" smtClean="0"/>
              <a:t> </a:t>
            </a:r>
            <a:r>
              <a:rPr lang="zh-CN" altLang="en-US" sz="2800" b="1" dirty="0" smtClean="0">
                <a:sym typeface="Symbol" panose="05050102010706020507" pitchFamily="18" charset="2"/>
              </a:rPr>
              <a:t></a:t>
            </a:r>
            <a:r>
              <a:rPr lang="zh-CN" altLang="en-US" sz="2800" b="1" dirty="0" smtClean="0"/>
              <a:t>* </a:t>
            </a:r>
            <a:r>
              <a:rPr lang="zh-CN" altLang="en-US" sz="2800" b="1" dirty="0" smtClean="0">
                <a:sym typeface="Symbol" panose="05050102010706020507" pitchFamily="18" charset="2"/>
              </a:rPr>
              <a:t>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，那么</a:t>
            </a:r>
            <a:r>
              <a:rPr lang="en-US" altLang="zh-CN" sz="2800" b="1" dirty="0" smtClean="0"/>
              <a:t>FIRST(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</a:t>
            </a:r>
            <a:r>
              <a:rPr lang="en-US" altLang="zh-CN" sz="2800" b="1" dirty="0" smtClean="0"/>
              <a:t>)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</a:t>
            </a:r>
            <a:r>
              <a:rPr lang="en-US" altLang="zh-CN" sz="2800" b="1" dirty="0" smtClean="0"/>
              <a:t> FOLLOW(</a:t>
            </a:r>
            <a:r>
              <a:rPr lang="en-US" altLang="zh-CN" sz="2800" b="1" i="1" dirty="0" smtClean="0"/>
              <a:t>A</a:t>
            </a:r>
            <a:r>
              <a:rPr lang="en-US" altLang="zh-CN" sz="2800" b="1" dirty="0" smtClean="0"/>
              <a:t>) =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b="1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ym typeface="Symbol" panose="05050102010706020507" pitchFamily="18" charset="2"/>
              </a:rPr>
              <a:t>例如</a:t>
            </a:r>
            <a:r>
              <a:rPr lang="en-US" altLang="zh-CN" sz="2800" b="1" dirty="0" smtClean="0">
                <a:sym typeface="Symbol" panose="05050102010706020507" pitchFamily="18" charset="2"/>
              </a:rPr>
              <a:t>, </a:t>
            </a:r>
            <a:r>
              <a:rPr lang="zh-CN" altLang="en-US" sz="2800" b="1" dirty="0" smtClean="0">
                <a:sym typeface="Symbol" panose="05050102010706020507" pitchFamily="18" charset="2"/>
              </a:rPr>
              <a:t>对于下面文法，面临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a</a:t>
            </a:r>
            <a:r>
              <a:rPr lang="en-US" altLang="zh-CN" sz="2800" b="1" dirty="0" smtClean="0">
                <a:sym typeface="Symbol" panose="05050102010706020507" pitchFamily="18" charset="2"/>
              </a:rPr>
              <a:t>…</a:t>
            </a:r>
            <a:r>
              <a:rPr lang="zh-CN" altLang="en-US" sz="2800" b="1" dirty="0" smtClean="0">
                <a:sym typeface="Symbol" panose="05050102010706020507" pitchFamily="18" charset="2"/>
              </a:rPr>
              <a:t>时，第</a:t>
            </a:r>
            <a:r>
              <a:rPr lang="en-US" altLang="zh-CN" sz="2800" b="1" dirty="0" smtClean="0">
                <a:sym typeface="Symbol" panose="05050102010706020507" pitchFamily="18" charset="2"/>
              </a:rPr>
              <a:t>2</a:t>
            </a:r>
            <a:r>
              <a:rPr lang="zh-CN" altLang="en-US" sz="2800" b="1" dirty="0" smtClean="0">
                <a:sym typeface="Symbol" panose="05050102010706020507" pitchFamily="18" charset="2"/>
              </a:rPr>
              <a:t>步推导不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ym typeface="Symbol" panose="05050102010706020507" pitchFamily="18" charset="2"/>
              </a:rPr>
              <a:t>知用哪个产生式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ym typeface="Symbol" panose="05050102010706020507" pitchFamily="18" charset="2"/>
              </a:rPr>
              <a:t>S</a:t>
            </a:r>
            <a:r>
              <a:rPr lang="en-US" altLang="zh-CN" sz="2800" b="1" dirty="0" smtClean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A</a:t>
            </a:r>
            <a:r>
              <a:rPr lang="en-US" altLang="zh-CN" sz="2800" b="1" dirty="0" smtClean="0">
                <a:sym typeface="Symbol" panose="05050102010706020507" pitchFamily="18" charset="2"/>
              </a:rPr>
              <a:t>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B</a:t>
            </a:r>
            <a:endParaRPr lang="en-US" altLang="zh-CN" sz="2800" b="1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ym typeface="Symbol" panose="05050102010706020507" pitchFamily="18" charset="2"/>
              </a:rPr>
              <a:t>A</a:t>
            </a:r>
            <a:r>
              <a:rPr lang="en-US" altLang="zh-CN" sz="2800" b="1" dirty="0" smtClean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a b </a:t>
            </a:r>
            <a:r>
              <a:rPr lang="en-US" altLang="zh-CN" sz="2800" b="1" dirty="0" smtClean="0">
                <a:sym typeface="Symbol" panose="05050102010706020507" pitchFamily="18" charset="2"/>
              </a:rPr>
              <a:t>| 		</a:t>
            </a:r>
            <a:endParaRPr lang="en-US" altLang="zh-CN" sz="2800" b="1" i="1" dirty="0" smtClean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ym typeface="Symbol" panose="05050102010706020507" pitchFamily="18" charset="2"/>
              </a:rPr>
              <a:t>B</a:t>
            </a:r>
            <a:r>
              <a:rPr lang="en-US" altLang="zh-CN" sz="2800" b="1" dirty="0" smtClean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 smtClean="0">
                <a:sym typeface="Symbol" panose="05050102010706020507" pitchFamily="18" charset="2"/>
              </a:rPr>
              <a:t>a C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ym typeface="Symbol" panose="05050102010706020507" pitchFamily="18" charset="2"/>
              </a:rPr>
              <a:t>C 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2" name="矩形 1"/>
          <p:cNvSpPr/>
          <p:nvPr/>
        </p:nvSpPr>
        <p:spPr>
          <a:xfrm>
            <a:off x="3711983" y="3821991"/>
            <a:ext cx="5266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800" b="1" dirty="0">
                <a:solidFill>
                  <a:srgbClr val="C00000"/>
                </a:solidFill>
              </a:rPr>
              <a:t>FIRST(</a:t>
            </a:r>
            <a:r>
              <a:rPr lang="en-US" altLang="zh-CN" sz="2800" b="1" i="1" dirty="0">
                <a:solidFill>
                  <a:srgbClr val="C0000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800" b="1" dirty="0">
                <a:solidFill>
                  <a:srgbClr val="C00000"/>
                </a:solidFill>
              </a:rPr>
              <a:t> FOLLOW(</a:t>
            </a:r>
            <a:r>
              <a:rPr lang="en-US" altLang="zh-CN" sz="2800" b="1" i="1" dirty="0">
                <a:solidFill>
                  <a:srgbClr val="C00000"/>
                </a:solidFill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</a:rPr>
              <a:t>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7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1983" y="4345211"/>
            <a:ext cx="489246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文法有一些明显的性质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没有公共左因子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不是二义的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不含左递归</a:t>
            </a:r>
          </a:p>
        </p:txBody>
      </p:sp>
    </p:spTree>
    <p:extLst>
      <p:ext uri="{BB962C8B-B14F-4D97-AF65-F5344CB8AC3E}">
        <p14:creationId xmlns:p14="http://schemas.microsoft.com/office/powerpoint/2010/main" val="14611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       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FD6A52-D894-44AB-BCF8-3A9B38EAE23A}" type="slidenum">
              <a:rPr lang="en-US" altLang="zh-CN">
                <a:solidFill>
                  <a:srgbClr val="E6E6E6"/>
                </a:solidFill>
              </a:rPr>
              <a:pPr eaLnBrk="1" hangingPunct="1"/>
              <a:t>22</a:t>
            </a:fld>
            <a:endParaRPr lang="en-US" altLang="zh-CN">
              <a:solidFill>
                <a:srgbClr val="E6E6E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313" y="1052513"/>
            <a:ext cx="935037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</a:t>
            </a:r>
            <a:r>
              <a:rPr lang="en-US" altLang="zh-CN" sz="3200" dirty="0" smtClean="0"/>
              <a:t>)={        }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</a:t>
            </a:r>
            <a:r>
              <a:rPr lang="en-US" altLang="zh-CN" sz="3200" dirty="0" smtClean="0"/>
              <a:t>)={        }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</a:t>
            </a:r>
            <a:r>
              <a:rPr lang="en-US" altLang="zh-CN" sz="3200" dirty="0" smtClean="0"/>
              <a:t>)={        }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2987824" y="3214717"/>
            <a:ext cx="41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$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2899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11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Follow(E)={$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Follow(T)={ 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Follow(F)={       }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C0438-6CCC-46A8-BB15-99ADEE602984}" type="slidenum">
              <a:rPr lang="en-US" altLang="zh-CN">
                <a:solidFill>
                  <a:srgbClr val="E6E6E6"/>
                </a:solidFill>
              </a:rPr>
              <a:pPr eaLnBrk="1" hangingPunct="1"/>
              <a:t>23</a:t>
            </a:fld>
            <a:endParaRPr lang="en-US" altLang="zh-CN" dirty="0">
              <a:solidFill>
                <a:srgbClr val="E6E6E6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150" y="1052513"/>
            <a:ext cx="9366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150" y="1628775"/>
            <a:ext cx="936625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4075" y="2133600"/>
            <a:ext cx="935038" cy="50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748244" y="3140968"/>
            <a:ext cx="535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 dirty="0" smtClean="0">
                <a:solidFill>
                  <a:srgbClr val="163794"/>
                </a:solidFill>
              </a:rPr>
              <a:t>)</a:t>
            </a:r>
            <a:endParaRPr lang="zh-CN" altLang="en-US" sz="2800" b="1" dirty="0">
              <a:solidFill>
                <a:srgbClr val="163794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2383" y="3212976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+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987824" y="379078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endParaRPr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</a:t>
            </a:r>
            <a:r>
              <a:rPr lang="en-US" altLang="zh-CN" sz="3200" dirty="0" smtClean="0"/>
              <a:t>)={        }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</a:t>
            </a:r>
            <a:r>
              <a:rPr lang="en-US" altLang="zh-CN" sz="3200" dirty="0" smtClean="0"/>
              <a:t>)={        }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</a:t>
            </a:r>
            <a:r>
              <a:rPr lang="en-US" altLang="zh-CN" sz="3200" dirty="0" smtClean="0"/>
              <a:t>)={        }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820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</a:t>
            </a:r>
            <a:r>
              <a:rPr lang="en-US" altLang="zh-CN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Follow(E)={$,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Follow(T)={       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Follow(F)={       }</a:t>
            </a:r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7C86CA-8076-4B90-BD6E-71C380128084}" type="slidenum">
              <a:rPr lang="en-US" altLang="zh-CN">
                <a:solidFill>
                  <a:srgbClr val="E6E6E6"/>
                </a:solidFill>
              </a:rPr>
              <a:pPr eaLnBrk="1" hangingPunct="1"/>
              <a:t>24</a:t>
            </a:fld>
            <a:endParaRPr lang="en-US" altLang="zh-CN">
              <a:solidFill>
                <a:srgbClr val="E6E6E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3450" y="1052513"/>
            <a:ext cx="2198688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33450" y="1628775"/>
            <a:ext cx="2198688" cy="5048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48244" y="3140968"/>
            <a:ext cx="5357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sz="2800" b="1" dirty="0" smtClean="0">
                <a:solidFill>
                  <a:srgbClr val="163794"/>
                </a:solidFill>
              </a:rPr>
              <a:t>)</a:t>
            </a:r>
            <a:endParaRPr lang="zh-CN" altLang="en-US" sz="2800" b="1" dirty="0">
              <a:solidFill>
                <a:srgbClr val="163794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2383" y="3212976"/>
            <a:ext cx="64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+</a:t>
            </a:r>
            <a:endParaRPr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2987824" y="3790781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endParaRPr lang="zh-CN" altLang="en-US" sz="3600" b="1" dirty="0"/>
          </a:p>
        </p:txBody>
      </p:sp>
      <p:sp>
        <p:nvSpPr>
          <p:cNvPr id="2" name="矩形 1"/>
          <p:cNvSpPr/>
          <p:nvPr/>
        </p:nvSpPr>
        <p:spPr>
          <a:xfrm>
            <a:off x="3203848" y="379078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$,+,)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2987824" y="4293096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*,$,+,)</a:t>
            </a:r>
            <a:endParaRPr lang="zh-CN" altLang="en-US" sz="3600" b="1" dirty="0"/>
          </a:p>
        </p:txBody>
      </p:sp>
      <p:sp>
        <p:nvSpPr>
          <p:cNvPr id="13" name="矩形 12"/>
          <p:cNvSpPr/>
          <p:nvPr/>
        </p:nvSpPr>
        <p:spPr>
          <a:xfrm>
            <a:off x="4896036" y="982504"/>
            <a:ext cx="3528392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First(E</a:t>
            </a:r>
            <a:r>
              <a:rPr lang="en-US" altLang="zh-CN" sz="3200" dirty="0" smtClean="0"/>
              <a:t>)={        }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First(T</a:t>
            </a:r>
            <a:r>
              <a:rPr lang="en-US" altLang="zh-CN" sz="3200" dirty="0" smtClean="0"/>
              <a:t>)={        }</a:t>
            </a:r>
            <a:endParaRPr lang="en-US" altLang="zh-CN" sz="32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/>
              <a:t>First(F</a:t>
            </a:r>
            <a:r>
              <a:rPr lang="en-US" altLang="zh-CN" sz="3200" dirty="0" smtClean="0"/>
              <a:t>)={        }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6664719" y="1046295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6678488" y="1622679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6629319" y="2215443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(, id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805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该文法是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文法吗？ 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9BD4635-0B16-48DE-955C-53ADC9E014F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79235" name="Text Box 3" descr="Green marble"/>
          <p:cNvSpPr txBox="1">
            <a:spLocks noChangeArrowheads="1"/>
          </p:cNvSpPr>
          <p:nvPr/>
        </p:nvSpPr>
        <p:spPr bwMode="auto">
          <a:xfrm>
            <a:off x="5364088" y="1700808"/>
            <a:ext cx="2640012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TE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* 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 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是判断的重点！</a:t>
            </a:r>
          </a:p>
        </p:txBody>
      </p:sp>
    </p:spTree>
    <p:extLst>
      <p:ext uri="{BB962C8B-B14F-4D97-AF65-F5344CB8AC3E}">
        <p14:creationId xmlns:p14="http://schemas.microsoft.com/office/powerpoint/2010/main" val="37515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217259-3643-4F9D-BC96-C9414EA4387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2771" name="Text Box 3" descr="Green marble"/>
          <p:cNvSpPr txBox="1">
            <a:spLocks noChangeArrowheads="1"/>
          </p:cNvSpPr>
          <p:nvPr/>
        </p:nvSpPr>
        <p:spPr bwMode="auto">
          <a:xfrm>
            <a:off x="900113" y="3933825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FIRST(T) = FIRST(F) =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76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BF3676-4C16-4CB7-A797-8186AE9A6CB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4819" name="Text Box 3" descr="Green marble"/>
          <p:cNvSpPr txBox="1">
            <a:spLocks noChangeArrowheads="1"/>
          </p:cNvSpPr>
          <p:nvPr/>
        </p:nvSpPr>
        <p:spPr bwMode="auto">
          <a:xfrm>
            <a:off x="611188" y="37893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&lt;- {  $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+= FOLLOW(E)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+= 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+= FOLLOW(T) FOLLOW(F) += 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FOLLOW(E) &lt;- { ) }</a:t>
            </a:r>
          </a:p>
        </p:txBody>
      </p:sp>
      <p:sp>
        <p:nvSpPr>
          <p:cNvPr id="674821" name="Text Box 5" descr="Green marble"/>
          <p:cNvSpPr txBox="1">
            <a:spLocks noChangeArrowheads="1"/>
          </p:cNvSpPr>
          <p:nvPr/>
        </p:nvSpPr>
        <p:spPr bwMode="auto">
          <a:xfrm>
            <a:off x="5435600" y="1412875"/>
            <a:ext cx="3455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FIRST(T)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FIRST(F)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4822" name="Text Box 6" descr="Green marble"/>
          <p:cNvSpPr txBox="1">
            <a:spLocks noChangeArrowheads="1"/>
          </p:cNvSpPr>
          <p:nvPr/>
        </p:nvSpPr>
        <p:spPr bwMode="auto">
          <a:xfrm>
            <a:off x="4930775" y="35734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第一遍结果：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{ $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}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{ +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FOLLOW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= { *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}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74823" name="Rectangle 7"/>
          <p:cNvSpPr>
            <a:spLocks noChangeArrowheads="1"/>
          </p:cNvSpPr>
          <p:nvPr/>
        </p:nvSpPr>
        <p:spPr bwMode="auto">
          <a:xfrm>
            <a:off x="1475507" y="9807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4824" name="Rectangle 8"/>
          <p:cNvSpPr>
            <a:spLocks noChangeArrowheads="1"/>
          </p:cNvSpPr>
          <p:nvPr/>
        </p:nvSpPr>
        <p:spPr bwMode="auto">
          <a:xfrm>
            <a:off x="1475507" y="18443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4825" name="Rectangle 9"/>
          <p:cNvSpPr>
            <a:spLocks noChangeArrowheads="1"/>
          </p:cNvSpPr>
          <p:nvPr/>
        </p:nvSpPr>
        <p:spPr bwMode="auto">
          <a:xfrm>
            <a:off x="1475507" y="2709515"/>
            <a:ext cx="1584325" cy="503238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84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7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7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7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7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3" grpId="0" animBg="1"/>
      <p:bldP spid="674823" grpId="1" animBg="1"/>
      <p:bldP spid="674824" grpId="0" animBg="1"/>
      <p:bldP spid="674824" grpId="1" animBg="1"/>
      <p:bldP spid="6748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5E2540-FB34-469D-90E3-CC99569084E9}" type="slidenum">
              <a:rPr lang="en-US" altLang="zh-CN" sz="1400" smtClean="0"/>
              <a:pPr eaLnBrk="1" hangingPunct="1"/>
              <a:t>28</a:t>
            </a:fld>
            <a:endParaRPr lang="en-US" altLang="zh-CN" sz="1400" smtClean="0"/>
          </a:p>
        </p:txBody>
      </p:sp>
      <p:sp>
        <p:nvSpPr>
          <p:cNvPr id="676867" name="Text Box 3" descr="Green marble"/>
          <p:cNvSpPr txBox="1">
            <a:spLocks noChangeArrowheads="1"/>
          </p:cNvSpPr>
          <p:nvPr/>
        </p:nvSpPr>
        <p:spPr bwMode="auto">
          <a:xfrm>
            <a:off x="611188" y="3887788"/>
            <a:ext cx="41052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+=FOLLOW(E)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(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因为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+=FOLLOW(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</p:txBody>
      </p:sp>
      <p:sp>
        <p:nvSpPr>
          <p:cNvPr id="676869" name="Text Box 5" descr="Green marble"/>
          <p:cNvSpPr txBox="1">
            <a:spLocks noChangeArrowheads="1"/>
          </p:cNvSpPr>
          <p:nvPr/>
        </p:nvSpPr>
        <p:spPr bwMode="auto">
          <a:xfrm>
            <a:off x="5435600" y="1412875"/>
            <a:ext cx="3455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FIRST(E)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FIRST(T)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FIRST(F) =  { ( , id 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6870" name="Text Box 6" descr="Green marble"/>
          <p:cNvSpPr txBox="1">
            <a:spLocks noChangeArrowheads="1"/>
          </p:cNvSpPr>
          <p:nvPr/>
        </p:nvSpPr>
        <p:spPr bwMode="auto">
          <a:xfrm>
            <a:off x="4930775" y="3573463"/>
            <a:ext cx="4105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第二遍结果：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{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$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,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)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FOLLOW(E)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{ +, ), $ }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FOLLOW(T) = FOLLOW 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FOLLOW(F) = { *, +, ), $ }</a:t>
            </a:r>
          </a:p>
        </p:txBody>
      </p:sp>
      <p:sp>
        <p:nvSpPr>
          <p:cNvPr id="676871" name="Rectangle 7"/>
          <p:cNvSpPr>
            <a:spLocks noChangeArrowheads="1"/>
          </p:cNvSpPr>
          <p:nvPr/>
        </p:nvSpPr>
        <p:spPr bwMode="auto">
          <a:xfrm>
            <a:off x="1403499" y="9807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1403499" y="1844328"/>
            <a:ext cx="1584325" cy="503237"/>
          </a:xfrm>
          <a:prstGeom prst="rect">
            <a:avLst/>
          </a:prstGeom>
          <a:noFill/>
          <a:ln w="6350">
            <a:solidFill>
              <a:srgbClr val="FF33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35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67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67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1" grpId="0" animBg="1"/>
      <p:bldP spid="676871" grpId="1" animBg="1"/>
      <p:bldP spid="6768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	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Tx/>
              <a:buNone/>
              <a:defRPr/>
            </a:pP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4773C4C-20E5-4707-962F-8E57D2A9520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78915" name="Text Box 3" descr="Green marble"/>
          <p:cNvSpPr txBox="1">
            <a:spLocks noChangeArrowheads="1"/>
          </p:cNvSpPr>
          <p:nvPr/>
        </p:nvSpPr>
        <p:spPr bwMode="auto">
          <a:xfrm>
            <a:off x="900113" y="3933825"/>
            <a:ext cx="6767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2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534400" cy="5638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ea typeface="宋体" pitchFamily="2" charset="-122"/>
              </a:rPr>
              <a:t>例：</a:t>
            </a:r>
            <a:r>
              <a:rPr lang="en-US" altLang="zh-CN" sz="3200" b="1" i="1" dirty="0" smtClean="0">
                <a:ea typeface="宋体" pitchFamily="2" charset="-12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</a:rPr>
              <a:t>3</a:t>
            </a:r>
            <a:r>
              <a:rPr lang="en-US" altLang="zh-CN" sz="3200" b="1" dirty="0" smtClean="0">
                <a:ea typeface="宋体" pitchFamily="2" charset="-122"/>
              </a:rPr>
              <a:t>＝{</a:t>
            </a:r>
            <a:r>
              <a:rPr lang="en-US" altLang="zh-CN" sz="3200" b="1" i="1" dirty="0" smtClean="0">
                <a:ea typeface="宋体" pitchFamily="2" charset="-122"/>
              </a:rPr>
              <a:t>a</a:t>
            </a:r>
            <a:r>
              <a:rPr lang="en-US" altLang="zh-CN" sz="3200" b="1" i="1" baseline="30000" dirty="0" smtClean="0">
                <a:ea typeface="宋体" pitchFamily="2" charset="-122"/>
              </a:rPr>
              <a:t> </a:t>
            </a:r>
            <a:r>
              <a:rPr lang="en-US" altLang="zh-CN" sz="3200" b="1" i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i="1" dirty="0" err="1" smtClean="0">
                <a:ea typeface="宋体" pitchFamily="2" charset="-122"/>
              </a:rPr>
              <a:t>b</a:t>
            </a:r>
            <a:r>
              <a:rPr lang="en-US" altLang="zh-CN" sz="3200" b="1" i="1" baseline="30000" dirty="0" smtClean="0">
                <a:ea typeface="宋体" pitchFamily="2" charset="-122"/>
              </a:rPr>
              <a:t> </a:t>
            </a:r>
            <a:r>
              <a:rPr lang="en-US" altLang="zh-CN" sz="3200" b="1" i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i="1" dirty="0" err="1" smtClean="0">
                <a:ea typeface="宋体" pitchFamily="2" charset="-122"/>
              </a:rPr>
              <a:t>c</a:t>
            </a:r>
            <a:r>
              <a:rPr lang="en-US" altLang="zh-CN" sz="3200" b="1" i="1" baseline="30000" dirty="0" smtClean="0">
                <a:ea typeface="宋体" pitchFamily="2" charset="-122"/>
              </a:rPr>
              <a:t> n</a:t>
            </a:r>
            <a:r>
              <a:rPr lang="en-US" altLang="zh-CN" sz="3200" b="1" dirty="0" smtClean="0">
                <a:ea typeface="宋体" pitchFamily="2" charset="-122"/>
              </a:rPr>
              <a:t>| </a:t>
            </a:r>
            <a:r>
              <a:rPr lang="en-US" altLang="zh-CN" sz="3200" b="1" i="1" dirty="0" smtClean="0">
                <a:ea typeface="宋体" pitchFamily="2" charset="-122"/>
              </a:rPr>
              <a:t>n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3200" b="1" dirty="0" smtClean="0">
                <a:ea typeface="宋体" pitchFamily="2" charset="-122"/>
              </a:rPr>
              <a:t> 1}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的上下文有关文法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aSBC</a:t>
            </a:r>
            <a:r>
              <a:rPr lang="en-US" altLang="zh-CN" sz="2400" b="1" dirty="0" smtClean="0">
                <a:ea typeface="宋体" pitchFamily="2" charset="-122"/>
              </a:rPr>
              <a:t> 	 	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aBC</a:t>
            </a:r>
            <a:r>
              <a:rPr lang="en-US" altLang="zh-CN" sz="2400" b="1" dirty="0" smtClean="0">
                <a:ea typeface="宋体" pitchFamily="2" charset="-122"/>
              </a:rPr>
              <a:t> 		 </a:t>
            </a:r>
            <a:r>
              <a:rPr lang="en-US" altLang="zh-CN" sz="2400" b="1" i="1" dirty="0" smtClean="0">
                <a:ea typeface="宋体" pitchFamily="2" charset="-122"/>
              </a:rPr>
              <a:t>CB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		 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bb		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cc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的推导过程如下：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ea typeface="宋体" pitchFamily="2" charset="-122"/>
              </a:rPr>
              <a:t>*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</a:rPr>
              <a:t>-1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</a:rPr>
              <a:t>(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baseline="30000" dirty="0" smtClean="0">
                <a:ea typeface="宋体" pitchFamily="2" charset="-122"/>
              </a:rPr>
              <a:t>1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aSBC</a:t>
            </a:r>
            <a:r>
              <a:rPr lang="en-US" altLang="zh-CN" sz="2400" b="1" i="1" dirty="0" smtClean="0">
                <a:ea typeface="宋体" pitchFamily="2" charset="-122"/>
              </a:rPr>
              <a:t>  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32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(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en-US" altLang="zh-CN" sz="2400" b="1" i="1" baseline="30000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 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aBC</a:t>
            </a:r>
            <a:r>
              <a:rPr lang="en-US" altLang="zh-CN" sz="2400" b="1" i="1" dirty="0" smtClean="0">
                <a:ea typeface="宋体" pitchFamily="2" charset="-122"/>
              </a:rPr>
              <a:t>    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baseline="30000" dirty="0" smtClean="0">
                <a:ea typeface="宋体" pitchFamily="2" charset="-122"/>
              </a:rPr>
              <a:t>	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CB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zh-CN" altLang="en-US" sz="2400" b="1" dirty="0" smtClean="0">
                <a:ea typeface="宋体" pitchFamily="2" charset="-122"/>
              </a:rPr>
              <a:t>交换相邻的</a:t>
            </a:r>
            <a:r>
              <a:rPr lang="en-US" altLang="zh-CN" sz="2400" b="1" dirty="0" smtClean="0">
                <a:ea typeface="宋体" pitchFamily="2" charset="-122"/>
              </a:rPr>
              <a:t>CB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i="1" baseline="30000" dirty="0" smtClean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i="1" baseline="30000" dirty="0" smtClean="0">
                <a:ea typeface="宋体" pitchFamily="2" charset="-122"/>
              </a:rPr>
              <a:t>1</a:t>
            </a:r>
            <a:r>
              <a:rPr lang="en-US" altLang="zh-CN" sz="2400" b="1" i="1" dirty="0" smtClean="0">
                <a:ea typeface="宋体" pitchFamily="2" charset="-122"/>
              </a:rPr>
              <a:t>C</a:t>
            </a:r>
            <a:r>
              <a:rPr lang="en-US" altLang="zh-CN" sz="2400" b="1" i="1" baseline="30000" dirty="0" smtClean="0">
                <a:ea typeface="宋体" pitchFamily="2" charset="-122"/>
              </a:rPr>
              <a:t> n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    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dirty="0" smtClean="0">
                <a:ea typeface="宋体" pitchFamily="2" charset="-122"/>
              </a:rPr>
              <a:t> 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bb      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</a:rPr>
              <a:t>-1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     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baseline="30000" dirty="0" smtClean="0">
                <a:ea typeface="宋体" pitchFamily="2" charset="-122"/>
              </a:rPr>
              <a:t>	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cc  </a:t>
            </a:r>
            <a:r>
              <a:rPr lang="en-US" altLang="zh-CN" sz="2400" b="1" dirty="0" smtClean="0">
                <a:ea typeface="宋体" pitchFamily="2" charset="-122"/>
              </a:rPr>
              <a:t>    </a:t>
            </a:r>
            <a:r>
              <a:rPr lang="en-US" altLang="zh-CN" sz="2400" b="1" i="1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248CFB7-BB35-4AA3-91D4-6C70A22CF170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98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effectLst/>
        </p:spPr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FIRST(+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{+}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= { ), $}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= {*}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= { +, ), $}</a:t>
            </a:r>
          </a:p>
          <a:p>
            <a:pPr algn="just">
              <a:spcBef>
                <a:spcPct val="10000"/>
              </a:spcBef>
              <a:buFontTx/>
              <a:buNone/>
              <a:defRPr/>
            </a:pP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1ED2C6D-6F80-4B63-857D-7B4214922F2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403648" y="3140968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03648" y="2060848"/>
            <a:ext cx="32403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 descr="Green marble"/>
          <p:cNvSpPr txBox="1">
            <a:spLocks noChangeArrowheads="1"/>
          </p:cNvSpPr>
          <p:nvPr/>
        </p:nvSpPr>
        <p:spPr bwMode="auto">
          <a:xfrm>
            <a:off x="4494486" y="2257708"/>
            <a:ext cx="475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结论：该文法是</a:t>
            </a:r>
            <a: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LL(1)</a:t>
            </a:r>
            <a:r>
              <a:rPr lang="zh-CN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文法！</a:t>
            </a:r>
          </a:p>
        </p:txBody>
      </p:sp>
    </p:spTree>
    <p:extLst>
      <p:ext uri="{BB962C8B-B14F-4D97-AF65-F5344CB8AC3E}">
        <p14:creationId xmlns:p14="http://schemas.microsoft.com/office/powerpoint/2010/main" val="214528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</a:p>
        </p:txBody>
      </p:sp>
      <p:sp>
        <p:nvSpPr>
          <p:cNvPr id="4853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	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1000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F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0B97C2-5FD9-45C6-8C47-ADAA632F6F6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5379" name="Text Box 3" descr="Green marble"/>
          <p:cNvSpPr txBox="1">
            <a:spLocks noChangeArrowheads="1"/>
          </p:cNvSpPr>
          <p:nvPr/>
        </p:nvSpPr>
        <p:spPr bwMode="auto">
          <a:xfrm>
            <a:off x="4427984" y="1897668"/>
            <a:ext cx="4758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结论：该文法是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LL(1)</a:t>
            </a: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文法！</a:t>
            </a:r>
          </a:p>
        </p:txBody>
      </p:sp>
      <p:sp>
        <p:nvSpPr>
          <p:cNvPr id="485381" name="Rectangle 5" descr="Green marble"/>
          <p:cNvSpPr>
            <a:spLocks noChangeArrowheads="1"/>
          </p:cNvSpPr>
          <p:nvPr/>
        </p:nvSpPr>
        <p:spPr bwMode="auto">
          <a:xfrm>
            <a:off x="1115616" y="4005064"/>
            <a:ext cx="56165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( , id 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FRIST(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{*,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), $}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FOLLOW 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 +, ), $}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FOLLOW(</a:t>
            </a:r>
            <a:r>
              <a:rPr lang="en-US" altLang="zh-CN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 = {+, *, ), $}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99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 smtClean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 smtClean="0">
                <a:ea typeface="宋体" charset="-122"/>
              </a:rPr>
              <a:t>LL(1)</a:t>
            </a:r>
            <a:r>
              <a:rPr lang="zh-CN" altLang="en-US" sz="3200" dirty="0" smtClean="0">
                <a:ea typeface="宋体" charset="-122"/>
              </a:rPr>
              <a:t>文法</a:t>
            </a:r>
          </a:p>
          <a:p>
            <a:r>
              <a:rPr lang="zh-CN" altLang="en-US" sz="3200" dirty="0" smtClean="0">
                <a:solidFill>
                  <a:srgbClr val="FF3300"/>
                </a:solidFill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 smtClean="0">
                <a:solidFill>
                  <a:srgbClr val="FF3300"/>
                </a:solidFill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7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 smtClean="0"/>
              <a:t>递归下降的预测分析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 smtClean="0"/>
              <a:t>为每一个非终结符写一个分析过程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0" dirty="0" smtClean="0"/>
              <a:t>这些过程可能是递归的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 smtClean="0"/>
              <a:t>例：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i="1" dirty="0" smtClean="0"/>
              <a:t>	type </a:t>
            </a:r>
            <a:r>
              <a:rPr lang="en-US" altLang="zh-CN" sz="3200" b="0" dirty="0" smtClean="0">
                <a:sym typeface="Symbol" pitchFamily="18" charset="2"/>
              </a:rPr>
              <a:t></a:t>
            </a:r>
            <a:r>
              <a:rPr lang="en-US" altLang="zh-CN" sz="3200" b="0" dirty="0" smtClean="0"/>
              <a:t> </a:t>
            </a:r>
            <a:r>
              <a:rPr lang="en-US" altLang="zh-CN" sz="3200" b="0" i="1" dirty="0" smtClean="0"/>
              <a:t>simple</a:t>
            </a:r>
            <a:endParaRPr lang="en-US" altLang="zh-CN" sz="3200" b="0" dirty="0" smtClean="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 smtClean="0"/>
              <a:t>	</a:t>
            </a:r>
            <a:r>
              <a:rPr lang="en-US" altLang="zh-CN" sz="3200" b="0" dirty="0"/>
              <a:t>	</a:t>
            </a:r>
            <a:r>
              <a:rPr lang="en-US" altLang="zh-CN" sz="3200" b="0" dirty="0" smtClean="0"/>
              <a:t>	| </a:t>
            </a:r>
            <a:r>
              <a:rPr lang="en-US" altLang="zh-CN" sz="3200" b="0" dirty="0" smtClean="0">
                <a:sym typeface="Symbol" pitchFamily="18" charset="2"/>
              </a:rPr>
              <a:t></a:t>
            </a:r>
            <a:r>
              <a:rPr lang="en-US" altLang="zh-CN" sz="3200" b="0" dirty="0" smtClean="0"/>
              <a:t> 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</a:t>
            </a:r>
            <a:r>
              <a:rPr lang="en-US" altLang="zh-CN" sz="3200" b="0" dirty="0" smtClean="0"/>
              <a:t>		| array [</a:t>
            </a:r>
            <a:r>
              <a:rPr lang="en-US" altLang="zh-CN" sz="3200" b="0" i="1" dirty="0" smtClean="0"/>
              <a:t>simple</a:t>
            </a:r>
            <a:r>
              <a:rPr lang="en-US" altLang="zh-CN" sz="3200" b="0" dirty="0" smtClean="0"/>
              <a:t>] of </a:t>
            </a:r>
            <a:r>
              <a:rPr lang="en-US" altLang="zh-CN" sz="3200" b="0" i="1" dirty="0" smtClean="0"/>
              <a:t>type</a:t>
            </a:r>
            <a:endParaRPr lang="en-US" altLang="zh-CN" sz="3200" b="0" dirty="0" smtClean="0"/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i="1" dirty="0" smtClean="0"/>
              <a:t>	simple </a:t>
            </a:r>
            <a:r>
              <a:rPr lang="en-US" altLang="zh-CN" sz="3200" b="0" dirty="0" smtClean="0">
                <a:sym typeface="Symbol" pitchFamily="18" charset="2"/>
              </a:rPr>
              <a:t></a:t>
            </a:r>
            <a:r>
              <a:rPr lang="en-US" altLang="zh-CN" sz="3200" b="0" dirty="0" smtClean="0"/>
              <a:t> integer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</a:t>
            </a:r>
            <a:r>
              <a:rPr lang="en-US" altLang="zh-CN" sz="3200" b="0" dirty="0" smtClean="0"/>
              <a:t>		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0" dirty="0"/>
              <a:t>	</a:t>
            </a:r>
            <a:r>
              <a:rPr lang="en-US" altLang="zh-CN" sz="3200" b="0" dirty="0" smtClean="0"/>
              <a:t>		| </a:t>
            </a:r>
            <a:r>
              <a:rPr lang="en-US" altLang="zh-CN" sz="3200" b="0" dirty="0" err="1" smtClean="0"/>
              <a:t>num</a:t>
            </a:r>
            <a:r>
              <a:rPr lang="en-US" altLang="zh-CN" sz="3200" b="0" dirty="0" smtClean="0"/>
              <a:t> </a:t>
            </a:r>
            <a:r>
              <a:rPr lang="en-US" altLang="zh-CN" sz="3200" b="0" dirty="0" err="1" smtClean="0"/>
              <a:t>dotdot</a:t>
            </a:r>
            <a:r>
              <a:rPr lang="en-US" altLang="zh-CN" sz="3200" b="0" dirty="0" smtClean="0"/>
              <a:t> </a:t>
            </a:r>
            <a:r>
              <a:rPr lang="en-US" altLang="zh-CN" sz="3200" b="0" dirty="0" err="1" smtClean="0"/>
              <a:t>num</a:t>
            </a:r>
            <a:endParaRPr lang="zh-CN" altLang="en-US" sz="3200" b="0" dirty="0" smtClean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CC21038-3C3B-40B7-99DC-85A926DF5CC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6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0" dirty="0" smtClean="0"/>
              <a:t>一个辅助过程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void match (terminal t) {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		if (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== t) </a:t>
            </a:r>
            <a:r>
              <a:rPr lang="en-US" altLang="zh-CN" sz="2400" b="0" dirty="0" err="1"/>
              <a:t>lookahead</a:t>
            </a:r>
            <a:r>
              <a:rPr lang="en-US" altLang="zh-CN" sz="2400" b="0" dirty="0"/>
              <a:t> = </a:t>
            </a:r>
            <a:r>
              <a:rPr lang="en-US" altLang="zh-CN" sz="2400" b="0" dirty="0" err="1"/>
              <a:t>nextToken</a:t>
            </a:r>
            <a:r>
              <a:rPr lang="en-US" altLang="zh-CN" sz="2400" b="0" dirty="0"/>
              <a:t>( 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		else error( 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0" dirty="0"/>
              <a:t>}</a:t>
            </a: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F28C2C5-24D3-40CB-AE14-B68CA6F6CD5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17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AED2D1F-DD48-4B19-BA9F-F0D6F64689D5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30724" name="Rectangle 4" descr="Green marble"/>
          <p:cNvSpPr>
            <a:spLocks noChangeArrowheads="1"/>
          </p:cNvSpPr>
          <p:nvPr/>
        </p:nvSpPr>
        <p:spPr bwMode="auto">
          <a:xfrm>
            <a:off x="3810000" y="4941168"/>
            <a:ext cx="5029200" cy="1524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0" hangingPunct="0">
              <a:lnSpc>
                <a:spcPct val="80000"/>
              </a:lnSpc>
            </a:pP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type 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simple</a:t>
            </a:r>
            <a:endParaRPr lang="en-US" altLang="zh-CN" sz="3200" b="1" dirty="0">
              <a:solidFill>
                <a:srgbClr val="996633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	 | 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  <a:sym typeface="Symbol" pitchFamily="18" charset="2"/>
              </a:rPr>
              <a:t>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id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 	 | array [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simple</a:t>
            </a:r>
            <a:r>
              <a:rPr lang="en-US" altLang="zh-CN" sz="3200" b="1" dirty="0">
                <a:solidFill>
                  <a:srgbClr val="996633"/>
                </a:solidFill>
                <a:latin typeface="Times New Roman" pitchFamily="18" charset="0"/>
              </a:rPr>
              <a:t>] of </a:t>
            </a:r>
            <a:r>
              <a:rPr lang="en-US" altLang="zh-CN" sz="3200" b="1" i="1" dirty="0">
                <a:solidFill>
                  <a:srgbClr val="996633"/>
                </a:solidFill>
                <a:latin typeface="Times New Roman" pitchFamily="18" charset="0"/>
              </a:rPr>
              <a:t>type</a:t>
            </a:r>
            <a:endParaRPr lang="zh-CN" altLang="en-US" sz="3200" b="1" i="1" dirty="0">
              <a:solidFill>
                <a:srgbClr val="996633"/>
              </a:solidFill>
              <a:latin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7338" y="1052736"/>
            <a:ext cx="85645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void type( 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if ( (</a:t>
            </a:r>
            <a:r>
              <a:rPr lang="en-US" altLang="zh-CN" sz="2400" b="0" dirty="0" err="1" smtClean="0"/>
              <a:t>lookahead</a:t>
            </a:r>
            <a:r>
              <a:rPr lang="en-US" altLang="zh-CN" sz="2400" b="0" dirty="0" smtClean="0"/>
              <a:t> == integer) || (</a:t>
            </a:r>
            <a:r>
              <a:rPr lang="en-US" altLang="zh-CN" sz="2400" b="0" dirty="0" err="1" smtClean="0"/>
              <a:t>lookahead</a:t>
            </a:r>
            <a:r>
              <a:rPr lang="en-US" altLang="zh-CN" sz="2400" b="0" dirty="0" smtClean="0"/>
              <a:t> == char) ||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 						(</a:t>
            </a:r>
            <a:r>
              <a:rPr lang="en-US" altLang="zh-CN" sz="2400" b="0" dirty="0" err="1" smtClean="0"/>
              <a:t>lookahead</a:t>
            </a:r>
            <a:r>
              <a:rPr lang="en-US" altLang="zh-CN" sz="2400" b="0" dirty="0" smtClean="0"/>
              <a:t> == </a:t>
            </a:r>
            <a:r>
              <a:rPr lang="en-US" altLang="zh-CN" sz="2400" b="0" dirty="0" err="1" smtClean="0"/>
              <a:t>num</a:t>
            </a:r>
            <a:r>
              <a:rPr lang="en-US" altLang="zh-CN" sz="2400" b="0" dirty="0" smtClean="0"/>
              <a:t>) 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	simple(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else if ( </a:t>
            </a:r>
            <a:r>
              <a:rPr lang="en-US" altLang="zh-CN" sz="2400" b="0" dirty="0" err="1" smtClean="0"/>
              <a:t>lookahead</a:t>
            </a:r>
            <a:r>
              <a:rPr lang="en-US" altLang="zh-CN" sz="2400" b="0" dirty="0" smtClean="0"/>
              <a:t> == </a:t>
            </a:r>
            <a:r>
              <a:rPr lang="en-US" altLang="zh-CN" sz="2400" b="0" dirty="0" smtClean="0">
                <a:sym typeface="Symbol" pitchFamily="18" charset="2"/>
              </a:rPr>
              <a:t> </a:t>
            </a:r>
            <a:r>
              <a:rPr lang="en-US" altLang="zh-CN" sz="2400" b="0" dirty="0" smtClean="0"/>
              <a:t>) { match(</a:t>
            </a:r>
            <a:r>
              <a:rPr lang="en-US" altLang="zh-CN" sz="2400" b="0" dirty="0" smtClean="0">
                <a:sym typeface="Symbol" pitchFamily="18" charset="2"/>
              </a:rPr>
              <a:t></a:t>
            </a:r>
            <a:r>
              <a:rPr lang="en-US" altLang="zh-CN" sz="2400" b="0" dirty="0" smtClean="0"/>
              <a:t>); match(id);}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else if (</a:t>
            </a:r>
            <a:r>
              <a:rPr lang="en-US" altLang="zh-CN" sz="2400" b="0" dirty="0" err="1" smtClean="0"/>
              <a:t>lookahead</a:t>
            </a:r>
            <a:r>
              <a:rPr lang="en-US" altLang="zh-CN" sz="2400" b="0" dirty="0" smtClean="0"/>
              <a:t> == array)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	match(array); match( </a:t>
            </a:r>
            <a:r>
              <a:rPr lang="en-US" altLang="zh-CN" sz="2400" b="0" dirty="0" smtClean="0">
                <a:sym typeface="Symbol" pitchFamily="18" charset="2"/>
              </a:rPr>
              <a:t></a:t>
            </a:r>
            <a:r>
              <a:rPr lang="en-US" altLang="zh-CN" sz="2400" b="0" dirty="0" smtClean="0"/>
              <a:t>[</a:t>
            </a:r>
            <a:r>
              <a:rPr lang="en-US" altLang="zh-CN" sz="2400" b="0" dirty="0" smtClean="0">
                <a:sym typeface="Symbol" pitchFamily="18" charset="2"/>
              </a:rPr>
              <a:t></a:t>
            </a:r>
            <a:r>
              <a:rPr lang="en-US" altLang="zh-CN" sz="2400" b="0" dirty="0" smtClean="0"/>
              <a:t> ); simple(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	match( </a:t>
            </a:r>
            <a:r>
              <a:rPr lang="en-US" altLang="zh-CN" sz="2400" b="0" dirty="0" smtClean="0">
                <a:sym typeface="Symbol" pitchFamily="18" charset="2"/>
              </a:rPr>
              <a:t></a:t>
            </a:r>
            <a:r>
              <a:rPr lang="en-US" altLang="zh-CN" sz="2400" b="0" dirty="0" smtClean="0"/>
              <a:t>]</a:t>
            </a:r>
            <a:r>
              <a:rPr lang="en-US" altLang="zh-CN" sz="2400" b="0" dirty="0" smtClean="0">
                <a:sym typeface="Symbol" pitchFamily="18" charset="2"/>
              </a:rPr>
              <a:t></a:t>
            </a:r>
            <a:r>
              <a:rPr lang="en-US" altLang="zh-CN" sz="2400" b="0" dirty="0" smtClean="0"/>
              <a:t> ); match(of ); type(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	else error(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8656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递归下降的预测分析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0DA307-48ED-4655-8A92-46F48A3BAAF3}" type="slidenum">
              <a:rPr lang="en-US" altLang="zh-CN" sz="1400" smtClean="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522244" name="Rectangle 4" descr="Green marble"/>
          <p:cNvSpPr>
            <a:spLocks noChangeArrowheads="1"/>
          </p:cNvSpPr>
          <p:nvPr/>
        </p:nvSpPr>
        <p:spPr bwMode="auto">
          <a:xfrm>
            <a:off x="3863280" y="4772025"/>
            <a:ext cx="5029200" cy="15240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3200" b="1" i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simple 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integer</a:t>
            </a:r>
          </a:p>
          <a:p>
            <a:pPr eaLnBrk="0" hangingPunct="0"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	    | char</a:t>
            </a:r>
          </a:p>
          <a:p>
            <a:pPr eaLnBrk="0" hangingPunct="0">
              <a:defRPr/>
            </a:pP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	    |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num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dotdot</a:t>
            </a:r>
            <a:r>
              <a:rPr lang="en-US" altLang="zh-CN" sz="3200" b="1" dirty="0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 err="1">
                <a:solidFill>
                  <a:srgbClr val="3333CC"/>
                </a:solidFill>
                <a:latin typeface="Times New Roman" pitchFamily="18" charset="0"/>
                <a:ea typeface="宋体" pitchFamily="2" charset="-122"/>
              </a:rPr>
              <a:t>num</a:t>
            </a:r>
            <a:endParaRPr lang="zh-CN" altLang="en-US" sz="3200" b="1" dirty="0">
              <a:solidFill>
                <a:srgbClr val="33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191" y="1052736"/>
            <a:ext cx="8564562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void simple( 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	if ( </a:t>
            </a:r>
            <a:r>
              <a:rPr lang="en-US" altLang="zh-CN" sz="2800" b="0" dirty="0" err="1" smtClean="0"/>
              <a:t>lookahead</a:t>
            </a:r>
            <a:r>
              <a:rPr lang="en-US" altLang="zh-CN" sz="2800" b="0" dirty="0" smtClean="0"/>
              <a:t> == integer) match(integer);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	else if (</a:t>
            </a:r>
            <a:r>
              <a:rPr lang="en-US" altLang="zh-CN" sz="2800" b="0" dirty="0" err="1" smtClean="0"/>
              <a:t>lookahead</a:t>
            </a:r>
            <a:r>
              <a:rPr lang="en-US" altLang="zh-CN" sz="2800" b="0" dirty="0" smtClean="0"/>
              <a:t> == char) match(char);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	else if (</a:t>
            </a:r>
            <a:r>
              <a:rPr lang="en-US" altLang="zh-CN" sz="2800" b="0" dirty="0" err="1" smtClean="0"/>
              <a:t>lookahead</a:t>
            </a:r>
            <a:r>
              <a:rPr lang="en-US" altLang="zh-CN" sz="2800" b="0" dirty="0" smtClean="0"/>
              <a:t> == </a:t>
            </a:r>
            <a:r>
              <a:rPr lang="en-US" altLang="zh-CN" sz="2800" b="0" dirty="0" err="1" smtClean="0"/>
              <a:t>num</a:t>
            </a:r>
            <a:r>
              <a:rPr lang="en-US" altLang="zh-CN" sz="2800" b="0" dirty="0" smtClean="0"/>
              <a:t>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		match(</a:t>
            </a:r>
            <a:r>
              <a:rPr lang="en-US" altLang="zh-CN" sz="2800" b="0" dirty="0" err="1" smtClean="0"/>
              <a:t>num</a:t>
            </a:r>
            <a:r>
              <a:rPr lang="en-US" altLang="zh-CN" sz="2800" b="0" dirty="0" smtClean="0"/>
              <a:t>); match(</a:t>
            </a:r>
            <a:r>
              <a:rPr lang="en-US" altLang="zh-CN" sz="2800" b="0" dirty="0" err="1" smtClean="0"/>
              <a:t>dotdot</a:t>
            </a:r>
            <a:r>
              <a:rPr lang="en-US" altLang="zh-CN" sz="2800" b="0" dirty="0" smtClean="0"/>
              <a:t>); match(</a:t>
            </a:r>
            <a:r>
              <a:rPr lang="en-US" altLang="zh-CN" sz="2800" b="0" dirty="0" err="1" smtClean="0"/>
              <a:t>num</a:t>
            </a:r>
            <a:r>
              <a:rPr lang="en-US" altLang="zh-CN" sz="2800" b="0" dirty="0" smtClean="0"/>
              <a:t>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	else error( 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17471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递归的</a:t>
            </a:r>
            <a:r>
              <a:rPr lang="zh-CN" altLang="en-US" b="0" dirty="0" smtClean="0"/>
              <a:t>分析程序</a:t>
            </a:r>
            <a:endParaRPr lang="zh-CN" altLang="en-US" b="0" dirty="0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AEF61EC-EB09-4785-878D-C250AA7ABBD1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607713" y="1226548"/>
            <a:ext cx="21605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</a:rPr>
              <a:t>S</a:t>
            </a:r>
            <a:r>
              <a:rPr lang="en-US" altLang="zh-CN" sz="2400" b="1" dirty="0">
                <a:latin typeface="Tahoma" pitchFamily="34" charset="0"/>
                <a:sym typeface="Wingdings" pitchFamily="2" charset="2"/>
              </a:rPr>
              <a:t>BA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ahoma" pitchFamily="34" charset="0"/>
                <a:sym typeface="Wingdings" pitchFamily="2" charset="2"/>
              </a:rPr>
              <a:t>ABS|d</a:t>
            </a:r>
            <a:endParaRPr lang="en-US" altLang="zh-CN" sz="2400" b="1" dirty="0">
              <a:latin typeface="Tahoma" pitchFamily="34" charset="0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 err="1">
                <a:latin typeface="Tahoma" pitchFamily="34" charset="0"/>
                <a:sym typeface="Wingdings" pitchFamily="2" charset="2"/>
              </a:rPr>
              <a:t>BaA|bS|c</a:t>
            </a:r>
            <a:endParaRPr lang="en-US" altLang="zh-CN" sz="2400" b="1" dirty="0">
              <a:latin typeface="Tahoma" pitchFamily="34" charset="0"/>
            </a:endParaRPr>
          </a:p>
        </p:txBody>
      </p:sp>
      <p:sp>
        <p:nvSpPr>
          <p:cNvPr id="488453" name="Text Box 5" descr="Green marble"/>
          <p:cNvSpPr txBox="1">
            <a:spLocks noChangeArrowheads="1"/>
          </p:cNvSpPr>
          <p:nvPr/>
        </p:nvSpPr>
        <p:spPr bwMode="auto">
          <a:xfrm>
            <a:off x="635402" y="3573016"/>
            <a:ext cx="14157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S(){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       B();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       A();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88454" name="Text Box 6" descr="Green marble"/>
          <p:cNvSpPr txBox="1">
            <a:spLocks noChangeArrowheads="1"/>
          </p:cNvSpPr>
          <p:nvPr/>
        </p:nvSpPr>
        <p:spPr bwMode="auto">
          <a:xfrm>
            <a:off x="4787900" y="1196752"/>
            <a:ext cx="40847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A(){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if(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‘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B();  S();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}else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88455" name="Text Box 7" descr="Green marble"/>
          <p:cNvSpPr txBox="1">
            <a:spLocks noChangeArrowheads="1"/>
          </p:cNvSpPr>
          <p:nvPr/>
        </p:nvSpPr>
        <p:spPr bwMode="auto">
          <a:xfrm>
            <a:off x="4716016" y="3211513"/>
            <a:ext cx="39356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B(){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if(</a:t>
            </a:r>
            <a:r>
              <a:rPr lang="en-US" altLang="zh-CN" b="1" dirty="0" err="1"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  A();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}else if(</a:t>
            </a:r>
            <a:r>
              <a:rPr lang="en-US" altLang="zh-CN" b="1" dirty="0" err="1">
                <a:latin typeface="Tahoma" pitchFamily="34" charset="0"/>
                <a:ea typeface="宋体" pitchFamily="2" charset="-122"/>
              </a:rPr>
              <a:t>lookahead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==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){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 S();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}else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          match(</a:t>
            </a:r>
            <a:r>
              <a:rPr lang="en-US" altLang="zh-CN" b="1" dirty="0">
                <a:latin typeface="Arial"/>
                <a:ea typeface="宋体" pitchFamily="2" charset="-122"/>
              </a:rPr>
              <a:t>‘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b="1" dirty="0">
                <a:latin typeface="Arial"/>
                <a:ea typeface="宋体" pitchFamily="2" charset="-122"/>
              </a:rPr>
              <a:t>’</a:t>
            </a:r>
            <a:r>
              <a:rPr lang="en-US" altLang="zh-CN" b="1" dirty="0">
                <a:latin typeface="Tahoma" pitchFamily="34" charset="0"/>
                <a:ea typeface="宋体" pitchFamily="2" charset="-122"/>
              </a:rPr>
              <a:t>);</a:t>
            </a:r>
          </a:p>
          <a:p>
            <a:pPr>
              <a:defRPr/>
            </a:pPr>
            <a:r>
              <a:rPr lang="en-US" altLang="zh-CN" b="1" dirty="0">
                <a:latin typeface="Tahoma" pitchFamily="34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71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6479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8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8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8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8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88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88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00" fill="hold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8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8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8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88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8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8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8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8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1000" fill="hold"/>
                                        <p:tgtEl>
                                          <p:spTgt spid="488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 smtClean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 smtClean="0">
                <a:ea typeface="宋体" charset="-122"/>
              </a:rPr>
              <a:t>LL(1)</a:t>
            </a:r>
            <a:r>
              <a:rPr lang="zh-CN" altLang="en-US" sz="3200" dirty="0" smtClean="0">
                <a:ea typeface="宋体" charset="-122"/>
              </a:rPr>
              <a:t>文法</a:t>
            </a:r>
          </a:p>
          <a:p>
            <a:r>
              <a:rPr lang="zh-CN" altLang="en-US" sz="3200" dirty="0" smtClean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 smtClean="0">
                <a:solidFill>
                  <a:srgbClr val="FF3300"/>
                </a:solidFill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38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5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9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6174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3.3.4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非递归的预测分析</a:t>
            </a: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99D3903-53B3-4F59-9101-EACAFD51F37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783803" y="1700808"/>
            <a:ext cx="6740525" cy="4271962"/>
            <a:chOff x="780" y="1248"/>
            <a:chExt cx="4246" cy="2691"/>
          </a:xfrm>
        </p:grpSpPr>
        <p:grpSp>
          <p:nvGrpSpPr>
            <p:cNvPr id="33800" name="Group 4"/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617478" name="Rectangle 6"/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0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7479" name="Rectangle 7"/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617480" name="Rectangle 8"/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617481" name="Rectangle 9"/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17482" name="Rectangle 10"/>
            <p:cNvSpPr>
              <a:spLocks noChangeArrowheads="1"/>
            </p:cNvSpPr>
            <p:nvPr/>
          </p:nvSpPr>
          <p:spPr bwMode="auto">
            <a:xfrm>
              <a:off x="1722" y="1248"/>
              <a:ext cx="65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输入</a:t>
              </a:r>
            </a:p>
          </p:txBody>
        </p:sp>
        <p:sp>
          <p:nvSpPr>
            <p:cNvPr id="617483" name="Rectangle 11"/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预测分析程序</a:t>
              </a:r>
            </a:p>
          </p:txBody>
        </p:sp>
        <p:sp>
          <p:nvSpPr>
            <p:cNvPr id="617484" name="Rectangle 12"/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分析表</a:t>
              </a: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M</a:t>
              </a:r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4"/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5"/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88" name="Rectangle 16"/>
            <p:cNvSpPr>
              <a:spLocks noChangeArrowheads="1"/>
            </p:cNvSpPr>
            <p:nvPr/>
          </p:nvSpPr>
          <p:spPr bwMode="auto">
            <a:xfrm>
              <a:off x="4376" y="2225"/>
              <a:ext cx="650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输出</a:t>
              </a:r>
              <a:r>
                <a:rPr lang="zh-CN" altLang="en-US" sz="1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</a:t>
              </a:r>
            </a:p>
          </p:txBody>
        </p:sp>
        <p:grpSp>
          <p:nvGrpSpPr>
            <p:cNvPr id="33808" name="Group 17"/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617490" name="Rectangle 18"/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X</a:t>
                </a:r>
              </a:p>
            </p:txBody>
          </p:sp>
          <p:sp>
            <p:nvSpPr>
              <p:cNvPr id="617491" name="Rectangle 19"/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Y</a:t>
                </a:r>
              </a:p>
            </p:txBody>
          </p:sp>
          <p:sp>
            <p:nvSpPr>
              <p:cNvPr id="617492" name="Rectangle 20"/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617493" name="Rectangle 21"/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33809" name="Line 22"/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95" name="Rectangle 23"/>
            <p:cNvSpPr>
              <a:spLocks noChangeArrowheads="1"/>
            </p:cNvSpPr>
            <p:nvPr/>
          </p:nvSpPr>
          <p:spPr bwMode="auto">
            <a:xfrm>
              <a:off x="780" y="2246"/>
              <a:ext cx="60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栈</a:t>
              </a:r>
            </a:p>
          </p:txBody>
        </p:sp>
      </p:grpSp>
      <p:sp>
        <p:nvSpPr>
          <p:cNvPr id="617497" name="Oval 25"/>
          <p:cNvSpPr>
            <a:spLocks noChangeArrowheads="1"/>
          </p:cNvSpPr>
          <p:nvPr/>
        </p:nvSpPr>
        <p:spPr bwMode="auto">
          <a:xfrm>
            <a:off x="2483768" y="4799013"/>
            <a:ext cx="3816350" cy="13668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7498" name="Text Box 26" descr="Green marble"/>
          <p:cNvSpPr txBox="1">
            <a:spLocks noChangeArrowheads="1"/>
          </p:cNvSpPr>
          <p:nvPr/>
        </p:nvSpPr>
        <p:spPr bwMode="auto">
          <a:xfrm>
            <a:off x="6228184" y="4403509"/>
            <a:ext cx="265970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预测分析表用于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驱动分析的全过程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7" grpId="0" animBg="1"/>
      <p:bldP spid="6174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idx="1"/>
          </p:nvPr>
        </p:nvSpPr>
        <p:spPr>
          <a:xfrm>
            <a:off x="1043609" y="1120149"/>
            <a:ext cx="6923113" cy="1660779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已知上下文无关文法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G[S]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aABe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Abc | 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hr-HR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hr-HR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）给出句子“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abbcde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”的最左推导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给出句子“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abbcde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的最右推导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）画出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句子“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abbcde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”的分析树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AA5B64C-9295-4272-AA5B-12B1D511B5C9}"/>
              </a:ext>
            </a:extLst>
          </p:cNvPr>
          <p:cNvSpPr/>
          <p:nvPr/>
        </p:nvSpPr>
        <p:spPr>
          <a:xfrm>
            <a:off x="3073566" y="603416"/>
            <a:ext cx="2938594" cy="480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0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48"/>
    </mc:Choice>
    <mc:Fallback xmlns="">
      <p:transition spd="slow" advTm="581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49132E6-4F09-4B85-BF90-E61823E9C964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61952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75321"/>
              </p:ext>
            </p:extLst>
          </p:nvPr>
        </p:nvGraphicFramePr>
        <p:xfrm>
          <a:off x="251520" y="1294282"/>
          <a:ext cx="8640959" cy="5601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27855"/>
                <a:gridCol w="1729538"/>
                <a:gridCol w="2195571"/>
                <a:gridCol w="2099672"/>
                <a:gridCol w="888323"/>
              </a:tblGrid>
              <a:tr h="6604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 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52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 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. . .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TE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+TE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FT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*FT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F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id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34866" name="TextBox 1"/>
          <p:cNvSpPr txBox="1">
            <a:spLocks noChangeArrowheads="1"/>
          </p:cNvSpPr>
          <p:nvPr/>
        </p:nvSpPr>
        <p:spPr bwMode="auto">
          <a:xfrm>
            <a:off x="6896100" y="6092825"/>
            <a:ext cx="1852613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书上</a:t>
            </a:r>
            <a:r>
              <a:rPr lang="en-US" altLang="zh-CN"/>
              <a:t>57</a:t>
            </a:r>
            <a:r>
              <a:rPr lang="zh-CN" altLang="en-US"/>
              <a:t>页表</a:t>
            </a:r>
            <a:r>
              <a:rPr lang="en-US" altLang="zh-CN"/>
              <a:t>3.1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634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F6FD5F6-70A0-4CE8-90DE-489738018476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62157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1563"/>
              </p:ext>
            </p:extLst>
          </p:nvPr>
        </p:nvGraphicFramePr>
        <p:xfrm>
          <a:off x="755650" y="1795463"/>
          <a:ext cx="7696200" cy="4664079"/>
        </p:xfrm>
        <a:graphic>
          <a:graphicData uri="http://schemas.openxmlformats.org/drawingml/2006/table">
            <a:tbl>
              <a:tblPr>
                <a:effectLst/>
                <a:tableStyleId>{284E427A-3D55-4303-BF80-6455036E1DE7}</a:tableStyleId>
              </a:tblPr>
              <a:tblGrid>
                <a:gridCol w="2565400"/>
                <a:gridCol w="2565400"/>
                <a:gridCol w="2565400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栈 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输    入 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输    出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</a:t>
                      </a: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…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         </a:t>
                      </a:r>
                      <a:r>
                        <a:rPr kumimoji="0" lang="en-US" altLang="zh-CN" sz="2800" u="none" strike="noStrike" cap="none" normalizeH="0" baseline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</a:rPr>
                        <a:t>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6" marB="45726" horzOverflow="overflow"/>
                </a:tc>
              </a:tr>
            </a:tbl>
          </a:graphicData>
        </a:graphic>
      </p:graphicFrame>
      <p:sp>
        <p:nvSpPr>
          <p:cNvPr id="621612" name="Rectangle 44" descr="Green marble"/>
          <p:cNvSpPr>
            <a:spLocks noChangeArrowheads="1"/>
          </p:cNvSpPr>
          <p:nvPr/>
        </p:nvSpPr>
        <p:spPr bwMode="auto">
          <a:xfrm>
            <a:off x="457200" y="1119188"/>
            <a:ext cx="81534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预测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分析器接受输入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 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id + id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的动作</a:t>
            </a:r>
            <a:r>
              <a:rPr lang="zh-CN" altLang="en-US" sz="24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宋体" pitchFamily="2" charset="-122"/>
              </a:rPr>
              <a:t> </a:t>
            </a:r>
          </a:p>
        </p:txBody>
      </p:sp>
      <p:sp>
        <p:nvSpPr>
          <p:cNvPr id="621613" name="Text Box 45" descr="Green marble"/>
          <p:cNvSpPr txBox="1">
            <a:spLocks noChangeArrowheads="1"/>
          </p:cNvSpPr>
          <p:nvPr/>
        </p:nvSpPr>
        <p:spPr bwMode="auto">
          <a:xfrm>
            <a:off x="1033463" y="23018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</a:t>
            </a:r>
          </a:p>
        </p:txBody>
      </p:sp>
      <p:sp>
        <p:nvSpPr>
          <p:cNvPr id="621614" name="Text Box 46" descr="Green marble"/>
          <p:cNvSpPr txBox="1">
            <a:spLocks noChangeArrowheads="1"/>
          </p:cNvSpPr>
          <p:nvPr/>
        </p:nvSpPr>
        <p:spPr bwMode="auto">
          <a:xfrm>
            <a:off x="3481388" y="2316163"/>
            <a:ext cx="195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15" name="Text Box 47" descr="Green marble"/>
          <p:cNvSpPr txBox="1">
            <a:spLocks noChangeArrowheads="1"/>
          </p:cNvSpPr>
          <p:nvPr/>
        </p:nvSpPr>
        <p:spPr bwMode="auto">
          <a:xfrm>
            <a:off x="6505575" y="2892425"/>
            <a:ext cx="1071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TE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621616" name="Text Box 48" descr="Green marble"/>
          <p:cNvSpPr txBox="1">
            <a:spLocks noChangeArrowheads="1"/>
          </p:cNvSpPr>
          <p:nvPr/>
        </p:nvSpPr>
        <p:spPr bwMode="auto">
          <a:xfrm>
            <a:off x="1033463" y="2805113"/>
            <a:ext cx="915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</a:t>
            </a:r>
          </a:p>
        </p:txBody>
      </p:sp>
      <p:sp>
        <p:nvSpPr>
          <p:cNvPr id="621617" name="Text Box 49" descr="Green marble"/>
          <p:cNvSpPr txBox="1">
            <a:spLocks noChangeArrowheads="1"/>
          </p:cNvSpPr>
          <p:nvPr/>
        </p:nvSpPr>
        <p:spPr bwMode="auto">
          <a:xfrm>
            <a:off x="3481388" y="2805113"/>
            <a:ext cx="195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18" name="Text Box 50" descr="Green marble"/>
          <p:cNvSpPr txBox="1">
            <a:spLocks noChangeArrowheads="1"/>
          </p:cNvSpPr>
          <p:nvPr/>
        </p:nvSpPr>
        <p:spPr bwMode="auto">
          <a:xfrm>
            <a:off x="6505575" y="33909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621619" name="Text Box 51" descr="Green marble"/>
          <p:cNvSpPr txBox="1">
            <a:spLocks noChangeArrowheads="1"/>
          </p:cNvSpPr>
          <p:nvPr/>
        </p:nvSpPr>
        <p:spPr bwMode="auto">
          <a:xfrm>
            <a:off x="1052513" y="338137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</a:t>
            </a:r>
          </a:p>
        </p:txBody>
      </p:sp>
      <p:sp>
        <p:nvSpPr>
          <p:cNvPr id="621620" name="Text Box 52" descr="Green marble"/>
          <p:cNvSpPr txBox="1">
            <a:spLocks noChangeArrowheads="1"/>
          </p:cNvSpPr>
          <p:nvPr/>
        </p:nvSpPr>
        <p:spPr bwMode="auto">
          <a:xfrm>
            <a:off x="3481388" y="3381375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21" name="Text Box 53" descr="Green marble"/>
          <p:cNvSpPr txBox="1">
            <a:spLocks noChangeArrowheads="1"/>
          </p:cNvSpPr>
          <p:nvPr/>
        </p:nvSpPr>
        <p:spPr bwMode="auto">
          <a:xfrm>
            <a:off x="6505575" y="3894138"/>
            <a:ext cx="779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id</a:t>
            </a:r>
            <a:endParaRPr lang="en-US" altLang="zh-CN" sz="1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21622" name="Text Box 54" descr="Green marble"/>
          <p:cNvSpPr txBox="1">
            <a:spLocks noChangeArrowheads="1"/>
          </p:cNvSpPr>
          <p:nvPr/>
        </p:nvSpPr>
        <p:spPr bwMode="auto">
          <a:xfrm>
            <a:off x="1033463" y="3886200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E’T’id</a:t>
            </a:r>
          </a:p>
        </p:txBody>
      </p:sp>
      <p:sp>
        <p:nvSpPr>
          <p:cNvPr id="621623" name="Text Box 55" descr="Green marble"/>
          <p:cNvSpPr txBox="1">
            <a:spLocks noChangeArrowheads="1"/>
          </p:cNvSpPr>
          <p:nvPr/>
        </p:nvSpPr>
        <p:spPr bwMode="auto">
          <a:xfrm>
            <a:off x="3481388" y="3829050"/>
            <a:ext cx="195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id * id + id$</a:t>
            </a:r>
          </a:p>
        </p:txBody>
      </p:sp>
      <p:sp>
        <p:nvSpPr>
          <p:cNvPr id="621624" name="Text Box 56" descr="Green marble"/>
          <p:cNvSpPr txBox="1">
            <a:spLocks noChangeArrowheads="1"/>
          </p:cNvSpPr>
          <p:nvPr/>
        </p:nvSpPr>
        <p:spPr bwMode="auto">
          <a:xfrm>
            <a:off x="7729538" y="4621213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一个符号</a:t>
            </a:r>
          </a:p>
          <a:p>
            <a:pPr>
              <a:defRPr/>
            </a:pPr>
            <a:r>
              <a:rPr lang="zh-CN" altLang="en-US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被消耗</a:t>
            </a:r>
          </a:p>
        </p:txBody>
      </p:sp>
      <p:sp>
        <p:nvSpPr>
          <p:cNvPr id="621625" name="Text Box 57" descr="Green marble"/>
          <p:cNvSpPr txBox="1">
            <a:spLocks noChangeArrowheads="1"/>
          </p:cNvSpPr>
          <p:nvPr/>
        </p:nvSpPr>
        <p:spPr bwMode="auto">
          <a:xfrm>
            <a:off x="3481388" y="4332288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* id + id$</a:t>
            </a:r>
          </a:p>
        </p:txBody>
      </p:sp>
      <p:sp>
        <p:nvSpPr>
          <p:cNvPr id="621626" name="Text Box 58" descr="Green marble"/>
          <p:cNvSpPr txBox="1">
            <a:spLocks noChangeArrowheads="1"/>
          </p:cNvSpPr>
          <p:nvPr/>
        </p:nvSpPr>
        <p:spPr bwMode="auto">
          <a:xfrm>
            <a:off x="1033463" y="4389438"/>
            <a:ext cx="99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</a:t>
            </a:r>
          </a:p>
        </p:txBody>
      </p:sp>
      <p:sp>
        <p:nvSpPr>
          <p:cNvPr id="621627" name="Text Box 59" descr="Green marble"/>
          <p:cNvSpPr txBox="1">
            <a:spLocks noChangeArrowheads="1"/>
          </p:cNvSpPr>
          <p:nvPr/>
        </p:nvSpPr>
        <p:spPr bwMode="auto">
          <a:xfrm>
            <a:off x="7493000" y="4132263"/>
            <a:ext cx="1306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Match(id)</a:t>
            </a:r>
          </a:p>
        </p:txBody>
      </p:sp>
      <p:sp>
        <p:nvSpPr>
          <p:cNvPr id="621628" name="Text Box 60" descr="Green marble"/>
          <p:cNvSpPr txBox="1">
            <a:spLocks noChangeArrowheads="1"/>
          </p:cNvSpPr>
          <p:nvPr/>
        </p:nvSpPr>
        <p:spPr bwMode="auto">
          <a:xfrm>
            <a:off x="6505575" y="4973638"/>
            <a:ext cx="1178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T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</a:t>
            </a:r>
            <a:r>
              <a:rPr lang="en-US" altLang="zh-CN" sz="1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FT </a:t>
            </a:r>
            <a:r>
              <a:rPr lang="en-US" altLang="zh-CN" sz="18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endParaRPr lang="en-US" altLang="zh-CN" sz="1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21629" name="Text Box 61" descr="Green marble"/>
          <p:cNvSpPr txBox="1">
            <a:spLocks noChangeArrowheads="1"/>
          </p:cNvSpPr>
          <p:nvPr/>
        </p:nvSpPr>
        <p:spPr bwMode="auto">
          <a:xfrm>
            <a:off x="1033463" y="4894263"/>
            <a:ext cx="1350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E’T’F*</a:t>
            </a:r>
          </a:p>
        </p:txBody>
      </p:sp>
      <p:sp>
        <p:nvSpPr>
          <p:cNvPr id="621630" name="Text Box 62" descr="Green marble"/>
          <p:cNvSpPr txBox="1">
            <a:spLocks noChangeArrowheads="1"/>
          </p:cNvSpPr>
          <p:nvPr/>
        </p:nvSpPr>
        <p:spPr bwMode="auto">
          <a:xfrm>
            <a:off x="3481388" y="4894263"/>
            <a:ext cx="197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* id + id$</a:t>
            </a:r>
          </a:p>
        </p:txBody>
      </p:sp>
      <p:sp>
        <p:nvSpPr>
          <p:cNvPr id="621631" name="Text Box 63" descr="Green marble"/>
          <p:cNvSpPr txBox="1">
            <a:spLocks noChangeArrowheads="1"/>
          </p:cNvSpPr>
          <p:nvPr/>
        </p:nvSpPr>
        <p:spPr bwMode="auto">
          <a:xfrm>
            <a:off x="7442200" y="5197475"/>
            <a:ext cx="1239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Match(*)</a:t>
            </a:r>
          </a:p>
        </p:txBody>
      </p:sp>
      <p:sp>
        <p:nvSpPr>
          <p:cNvPr id="621632" name="Text Box 64" descr="Green marble"/>
          <p:cNvSpPr txBox="1">
            <a:spLocks noChangeArrowheads="1"/>
          </p:cNvSpPr>
          <p:nvPr/>
        </p:nvSpPr>
        <p:spPr bwMode="auto">
          <a:xfrm>
            <a:off x="3481388" y="5397500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     id + id$</a:t>
            </a:r>
          </a:p>
        </p:txBody>
      </p:sp>
      <p:sp>
        <p:nvSpPr>
          <p:cNvPr id="621633" name="Text Box 65" descr="Green marble"/>
          <p:cNvSpPr txBox="1">
            <a:spLocks noChangeArrowheads="1"/>
          </p:cNvSpPr>
          <p:nvPr/>
        </p:nvSpPr>
        <p:spPr bwMode="auto">
          <a:xfrm>
            <a:off x="1033463" y="5397500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$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E’T’F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1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1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2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2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2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2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2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21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2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2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21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62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621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00206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 smtClean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 smtClean="0">
                <a:ea typeface="宋体" charset="-122"/>
              </a:rPr>
              <a:t>LL(1)</a:t>
            </a:r>
            <a:r>
              <a:rPr lang="zh-CN" altLang="en-US" sz="3200" dirty="0" smtClean="0">
                <a:ea typeface="宋体" charset="-122"/>
              </a:rPr>
              <a:t>文法</a:t>
            </a:r>
          </a:p>
          <a:p>
            <a:r>
              <a:rPr lang="zh-CN" altLang="en-US" sz="3200" dirty="0" smtClean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 smtClean="0">
                <a:solidFill>
                  <a:srgbClr val="FF3300"/>
                </a:solidFill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42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7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</a:t>
            </a:r>
            <a:r>
              <a:rPr lang="zh-CN" altLang="en-US" dirty="0" smtClean="0">
                <a:ea typeface="宋体" pitchFamily="2" charset="-122"/>
              </a:rPr>
              <a:t>构建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b="0" dirty="0" smtClean="0"/>
          </a:p>
          <a:p>
            <a:pPr algn="just">
              <a:buFontTx/>
              <a:buNone/>
              <a:defRPr/>
            </a:pPr>
            <a:r>
              <a:rPr lang="en-US" altLang="zh-CN" sz="2800" b="0" dirty="0" smtClean="0"/>
              <a:t>（1）</a:t>
            </a:r>
            <a:r>
              <a:rPr lang="zh-CN" altLang="en-US" sz="2800" b="0" dirty="0" smtClean="0"/>
              <a:t>对文法的每个产生式</a:t>
            </a:r>
            <a:r>
              <a:rPr lang="en-US" altLang="zh-CN" sz="2800" b="0" i="1" dirty="0" smtClean="0"/>
              <a:t>A </a:t>
            </a:r>
            <a:r>
              <a:rPr lang="en-US" altLang="zh-CN" sz="2800" b="0" dirty="0" smtClean="0">
                <a:sym typeface="Symbol" pitchFamily="18" charset="2"/>
              </a:rPr>
              <a:t></a:t>
            </a:r>
            <a:r>
              <a:rPr lang="en-US" altLang="zh-CN" sz="2800" b="0" dirty="0" smtClean="0"/>
              <a:t> </a:t>
            </a:r>
            <a:r>
              <a:rPr lang="en-US" altLang="zh-CN" sz="2800" b="0" i="1" dirty="0" smtClean="0">
                <a:sym typeface="Symbol" pitchFamily="18" charset="2"/>
              </a:rPr>
              <a:t></a:t>
            </a:r>
            <a:r>
              <a:rPr lang="en-US" altLang="zh-CN" sz="2800" b="0" dirty="0" smtClean="0"/>
              <a:t> ，</a:t>
            </a:r>
            <a:r>
              <a:rPr lang="zh-CN" altLang="en-US" sz="2800" b="0" dirty="0" smtClean="0"/>
              <a:t>执行(2)和(3)。</a:t>
            </a:r>
          </a:p>
          <a:p>
            <a:pPr algn="just">
              <a:buFontTx/>
              <a:buNone/>
              <a:defRPr/>
            </a:pPr>
            <a:r>
              <a:rPr lang="zh-CN" altLang="en-US" sz="2800" b="0" dirty="0" smtClean="0"/>
              <a:t>（2）对</a:t>
            </a:r>
            <a:r>
              <a:rPr lang="en-US" altLang="zh-CN" sz="2800" b="0" dirty="0" smtClean="0"/>
              <a:t>FIRST(</a:t>
            </a:r>
            <a:r>
              <a:rPr lang="en-US" altLang="zh-CN" sz="2800" b="0" i="1" dirty="0" smtClean="0">
                <a:sym typeface="Symbol" pitchFamily="18" charset="2"/>
              </a:rPr>
              <a:t>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的每个终结符</a:t>
            </a:r>
            <a:r>
              <a:rPr lang="en-US" altLang="zh-CN" sz="2800" b="0" i="1" dirty="0" smtClean="0"/>
              <a:t>a</a:t>
            </a:r>
            <a:r>
              <a:rPr lang="en-US" altLang="zh-CN" sz="2800" b="0" dirty="0" smtClean="0"/>
              <a:t>，</a:t>
            </a:r>
            <a:r>
              <a:rPr lang="zh-CN" altLang="en-US" sz="2800" b="0" dirty="0" smtClean="0"/>
              <a:t>把</a:t>
            </a:r>
            <a:r>
              <a:rPr lang="en-US" altLang="zh-CN" sz="2800" b="0" i="1" dirty="0" smtClean="0"/>
              <a:t>A </a:t>
            </a:r>
            <a:r>
              <a:rPr lang="en-US" altLang="zh-CN" sz="2800" b="0" dirty="0" smtClean="0">
                <a:sym typeface="Symbol" pitchFamily="18" charset="2"/>
              </a:rPr>
              <a:t></a:t>
            </a:r>
            <a:r>
              <a:rPr lang="en-US" altLang="zh-CN" sz="2800" b="0" i="1" dirty="0" smtClean="0">
                <a:sym typeface="Symbol" pitchFamily="18" charset="2"/>
              </a:rPr>
              <a:t></a:t>
            </a:r>
            <a:r>
              <a:rPr lang="en-US" altLang="zh-CN" sz="2800" b="0" dirty="0" smtClean="0"/>
              <a:t> </a:t>
            </a:r>
            <a:r>
              <a:rPr lang="zh-CN" altLang="en-US" sz="2800" b="0" dirty="0" smtClean="0"/>
              <a:t>加入 </a:t>
            </a:r>
            <a:r>
              <a:rPr lang="en-US" altLang="zh-CN" sz="2800" b="0" i="1" dirty="0" smtClean="0"/>
              <a:t>M</a:t>
            </a:r>
            <a:r>
              <a:rPr lang="en-US" altLang="zh-CN" sz="2800" b="0" dirty="0" smtClean="0"/>
              <a:t>[</a:t>
            </a:r>
            <a:r>
              <a:rPr lang="en-US" altLang="zh-CN" sz="2800" b="0" i="1" dirty="0" smtClean="0"/>
              <a:t>A</a:t>
            </a:r>
            <a:r>
              <a:rPr lang="en-US" altLang="zh-CN" sz="2800" b="0" dirty="0" smtClean="0"/>
              <a:t>, </a:t>
            </a:r>
            <a:r>
              <a:rPr lang="en-US" altLang="zh-CN" sz="2800" b="0" i="1" dirty="0" smtClean="0"/>
              <a:t>a</a:t>
            </a:r>
            <a:r>
              <a:rPr lang="en-US" altLang="zh-CN" sz="2800" b="0" dirty="0" smtClean="0"/>
              <a:t>]</a:t>
            </a:r>
            <a:r>
              <a:rPr lang="zh-CN" altLang="en-US" sz="2800" b="0" dirty="0" smtClean="0"/>
              <a:t>（即加入表中</a:t>
            </a:r>
            <a:r>
              <a:rPr lang="en-US" altLang="zh-CN" sz="2800" b="0" dirty="0" smtClean="0"/>
              <a:t>A</a:t>
            </a:r>
            <a:r>
              <a:rPr lang="zh-CN" altLang="en-US" sz="2800" b="0" dirty="0" smtClean="0"/>
              <a:t>行</a:t>
            </a:r>
            <a:r>
              <a:rPr lang="en-US" altLang="zh-CN" sz="2800" b="0" dirty="0" smtClean="0"/>
              <a:t>a</a:t>
            </a:r>
            <a:r>
              <a:rPr lang="zh-CN" altLang="en-US" sz="2800" b="0" dirty="0" smtClean="0"/>
              <a:t>列）。</a:t>
            </a:r>
          </a:p>
          <a:p>
            <a:pPr algn="just">
              <a:buFontTx/>
              <a:buNone/>
              <a:defRPr/>
            </a:pPr>
            <a:r>
              <a:rPr lang="en-US" altLang="zh-CN" sz="2800" b="0" dirty="0" smtClean="0"/>
              <a:t>（3）</a:t>
            </a:r>
            <a:r>
              <a:rPr lang="zh-CN" altLang="en-US" sz="2800" b="0" dirty="0" smtClean="0"/>
              <a:t>如果</a:t>
            </a:r>
            <a:r>
              <a:rPr lang="zh-CN" altLang="en-US" sz="2800" b="0" dirty="0" smtClean="0">
                <a:sym typeface="Symbol" pitchFamily="18" charset="2"/>
              </a:rPr>
              <a:t></a:t>
            </a:r>
            <a:r>
              <a:rPr lang="zh-CN" altLang="en-US" sz="2800" b="0" dirty="0" smtClean="0"/>
              <a:t>在</a:t>
            </a:r>
            <a:r>
              <a:rPr lang="en-US" altLang="zh-CN" sz="2800" b="0" dirty="0" smtClean="0"/>
              <a:t>FIRST(</a:t>
            </a:r>
            <a:r>
              <a:rPr lang="en-US" altLang="zh-CN" sz="2800" b="0" i="1" dirty="0" smtClean="0">
                <a:sym typeface="Symbol" pitchFamily="18" charset="2"/>
              </a:rPr>
              <a:t>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中，对</a:t>
            </a:r>
            <a:r>
              <a:rPr lang="en-US" altLang="zh-CN" sz="2800" b="0" dirty="0" smtClean="0"/>
              <a:t>FOLLOW(</a:t>
            </a:r>
            <a:r>
              <a:rPr lang="en-US" altLang="zh-CN" sz="2800" b="0" i="1" dirty="0" smtClean="0"/>
              <a:t>A</a:t>
            </a:r>
            <a:r>
              <a:rPr lang="en-US" altLang="zh-CN" sz="2800" b="0" dirty="0" smtClean="0"/>
              <a:t>)</a:t>
            </a:r>
            <a:r>
              <a:rPr lang="zh-CN" altLang="en-US" sz="2800" b="0" dirty="0" smtClean="0"/>
              <a:t>的每个终结符</a:t>
            </a:r>
            <a:r>
              <a:rPr lang="en-US" altLang="zh-CN" sz="2800" b="0" i="1" dirty="0" smtClean="0"/>
              <a:t>b</a:t>
            </a:r>
            <a:r>
              <a:rPr lang="en-US" altLang="zh-CN" sz="2800" b="0" dirty="0" smtClean="0"/>
              <a:t>（</a:t>
            </a:r>
            <a:r>
              <a:rPr lang="zh-CN" altLang="en-US" sz="2800" b="0" dirty="0" smtClean="0"/>
              <a:t>包括$）, 把</a:t>
            </a:r>
            <a:r>
              <a:rPr lang="en-US" altLang="zh-CN" sz="2800" b="0" i="1" dirty="0" smtClean="0"/>
              <a:t>A </a:t>
            </a:r>
            <a:r>
              <a:rPr lang="en-US" altLang="zh-CN" sz="2800" b="0" dirty="0" smtClean="0">
                <a:sym typeface="Symbol" pitchFamily="18" charset="2"/>
              </a:rPr>
              <a:t></a:t>
            </a:r>
            <a:r>
              <a:rPr lang="en-US" altLang="zh-CN" sz="2800" b="0" dirty="0" smtClean="0"/>
              <a:t> </a:t>
            </a:r>
            <a:r>
              <a:rPr lang="en-US" altLang="zh-CN" sz="2800" b="0" i="1" dirty="0" smtClean="0">
                <a:sym typeface="Symbol" pitchFamily="18" charset="2"/>
              </a:rPr>
              <a:t> </a:t>
            </a:r>
            <a:r>
              <a:rPr lang="zh-CN" altLang="en-US" sz="2800" b="0" dirty="0" smtClean="0"/>
              <a:t>加入</a:t>
            </a:r>
            <a:r>
              <a:rPr lang="en-US" altLang="zh-CN" sz="2800" b="0" i="1" dirty="0" smtClean="0"/>
              <a:t>M</a:t>
            </a:r>
            <a:r>
              <a:rPr lang="en-US" altLang="zh-CN" sz="2800" b="0" dirty="0" smtClean="0"/>
              <a:t>[</a:t>
            </a:r>
            <a:r>
              <a:rPr lang="en-US" altLang="zh-CN" sz="2800" b="0" i="1" dirty="0" smtClean="0"/>
              <a:t>A</a:t>
            </a:r>
            <a:r>
              <a:rPr lang="en-US" altLang="zh-CN" sz="2800" b="0" dirty="0" smtClean="0"/>
              <a:t>, </a:t>
            </a:r>
            <a:r>
              <a:rPr lang="en-US" altLang="zh-CN" sz="2800" b="0" i="1" dirty="0" smtClean="0"/>
              <a:t>b</a:t>
            </a:r>
            <a:r>
              <a:rPr lang="en-US" altLang="zh-CN" sz="2800" b="0" dirty="0" smtClean="0"/>
              <a:t>]。</a:t>
            </a:r>
          </a:p>
          <a:p>
            <a:pPr algn="just">
              <a:buFontTx/>
              <a:buNone/>
              <a:defRPr/>
            </a:pPr>
            <a:r>
              <a:rPr lang="en-US" altLang="zh-CN" sz="2800" b="0" dirty="0" smtClean="0"/>
              <a:t>（4）</a:t>
            </a:r>
            <a:r>
              <a:rPr lang="en-US" altLang="zh-CN" sz="2800" b="0" i="1" dirty="0" smtClean="0"/>
              <a:t>M</a:t>
            </a:r>
            <a:r>
              <a:rPr lang="zh-CN" altLang="en-US" sz="2800" b="0" dirty="0" smtClean="0"/>
              <a:t>的其它没有定义的条目都是</a:t>
            </a:r>
            <a:r>
              <a:rPr lang="en-US" altLang="zh-CN" sz="2800" b="0" dirty="0" smtClean="0"/>
              <a:t>error。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3946CB0-8642-47F4-92E6-00699A52264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70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44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F5305D-22FF-47ED-9581-D6840E45532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21/9/26</a:t>
            </a:fld>
            <a:r>
              <a:rPr lang="en-US" altLang="zh-CN" smtClean="0">
                <a:solidFill>
                  <a:srgbClr val="FFFFFF"/>
                </a:solidFill>
              </a:rPr>
              <a:t> 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827584" y="126384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对每个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产生式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4653792" y="2720801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每个</a:t>
            </a: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，</a:t>
            </a:r>
            <a:endParaRPr lang="en-US" altLang="zh-CN" sz="2400" b="1" dirty="0" smtClean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838486" y="3824628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FOLLOW(</a:t>
            </a:r>
            <a:r>
              <a:rPr lang="en-US" altLang="zh-CN" sz="2400" b="1" i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 i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（包括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$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400" b="1" dirty="0" smtClean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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加入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400" b="1" i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]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2576686" y="2160753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 rot="16200000">
            <a:off x="4380184" y="2883599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gray">
          <a:xfrm>
            <a:off x="4649774" y="4796060"/>
            <a:ext cx="3628800" cy="865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的其它没有定义的</a:t>
            </a: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条目</a:t>
            </a:r>
            <a:endParaRPr lang="en-US" altLang="zh-CN" sz="2400" b="1" dirty="0" smtClean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  <a:p>
            <a:pPr algn="ctr">
              <a:defRPr/>
            </a:pPr>
            <a:r>
              <a:rPr lang="zh-CN" altLang="en-US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都是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error</a:t>
            </a:r>
            <a:endParaRPr lang="zh-CN" altLang="en-US" sz="24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2565784" y="3437437"/>
            <a:ext cx="152400" cy="387191"/>
          </a:xfrm>
          <a:prstGeom prst="downArrow">
            <a:avLst>
              <a:gd name="adj1" fmla="val 50000"/>
              <a:gd name="adj2" fmla="val 2498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 algn="ctr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 sz="240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971600" y="2564904"/>
            <a:ext cx="3362572" cy="932444"/>
          </a:xfrm>
          <a:prstGeom prst="diamond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400" b="1" dirty="0">
                <a:solidFill>
                  <a:srgbClr val="163794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</a:t>
            </a:r>
            <a:r>
              <a:rPr lang="en-US" altLang="zh-CN" sz="24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b="1" dirty="0">
              <a:solidFill>
                <a:srgbClr val="C0C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283968" y="2564904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N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95736" y="3409836"/>
            <a:ext cx="3658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163794"/>
                </a:solidFill>
                <a:latin typeface="楷体" pitchFamily="49" charset="-122"/>
                <a:ea typeface="楷体" pitchFamily="49" charset="-122"/>
              </a:rPr>
              <a:t>Y</a:t>
            </a:r>
            <a:endParaRPr lang="zh-CN" altLang="en-US" sz="2800" b="1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7" name="肘形连接符 16"/>
          <p:cNvCxnSpPr>
            <a:stCxn id="8" idx="2"/>
            <a:endCxn id="6" idx="1"/>
          </p:cNvCxnSpPr>
          <p:nvPr/>
        </p:nvCxnSpPr>
        <p:spPr>
          <a:xfrm rot="5400000" flipH="1">
            <a:off x="243548" y="2280478"/>
            <a:ext cx="2993374" cy="1825302"/>
          </a:xfrm>
          <a:prstGeom prst="bentConnector4">
            <a:avLst>
              <a:gd name="adj1" fmla="val -7637"/>
              <a:gd name="adj2" fmla="val 112524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7" idx="3"/>
            <a:endCxn id="6" idx="3"/>
          </p:cNvCxnSpPr>
          <p:nvPr/>
        </p:nvCxnSpPr>
        <p:spPr>
          <a:xfrm flipH="1" flipV="1">
            <a:off x="4456384" y="1696442"/>
            <a:ext cx="3826208" cy="1456953"/>
          </a:xfrm>
          <a:prstGeom prst="bentConnector3">
            <a:avLst>
              <a:gd name="adj1" fmla="val -5975"/>
            </a:avLst>
          </a:prstGeom>
          <a:ln w="38100">
            <a:gradFill>
              <a:gsLst>
                <a:gs pos="0">
                  <a:srgbClr val="000082"/>
                </a:gs>
                <a:gs pos="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预测分析表的</a:t>
            </a:r>
            <a:r>
              <a:rPr lang="zh-CN" altLang="en-US" dirty="0" smtClean="0">
                <a:ea typeface="宋体" pitchFamily="2" charset="-122"/>
              </a:rPr>
              <a:t>构建</a:t>
            </a:r>
          </a:p>
        </p:txBody>
      </p:sp>
    </p:spTree>
    <p:extLst>
      <p:ext uri="{BB962C8B-B14F-4D97-AF65-F5344CB8AC3E}">
        <p14:creationId xmlns:p14="http://schemas.microsoft.com/office/powerpoint/2010/main" val="423604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文法</a:t>
            </a:r>
            <a:r>
              <a:rPr lang="en-US" altLang="zh-CN" smtClean="0">
                <a:ea typeface="宋体" pitchFamily="2" charset="-122"/>
              </a:rPr>
              <a:t>S-&gt;ACD  A-&gt;a| </a:t>
            </a:r>
            <a:r>
              <a:rPr lang="zh-CN" altLang="en-US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mtClean="0">
                <a:ea typeface="宋体" pitchFamily="2" charset="-122"/>
              </a:rPr>
              <a:t>   C-&gt;c  D-&gt;d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812C19E-C34D-4BCC-B854-63978D5350C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6692" name="Text Box 4" descr="Green marble"/>
          <p:cNvSpPr txBox="1">
            <a:spLocks noChangeArrowheads="1"/>
          </p:cNvSpPr>
          <p:nvPr/>
        </p:nvSpPr>
        <p:spPr bwMode="auto">
          <a:xfrm>
            <a:off x="1042988" y="2060575"/>
            <a:ext cx="23246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FIRST(S)={a,c}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FIRST(A)={a, </a:t>
            </a:r>
            <a:r>
              <a:rPr lang="zh-CN" altLang="en-US" b="1"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  <a:sym typeface="Symbol" pitchFamily="18" charset="2"/>
              </a:rPr>
              <a:t>FIRST(D)={d}</a:t>
            </a:r>
          </a:p>
        </p:txBody>
      </p:sp>
      <p:sp>
        <p:nvSpPr>
          <p:cNvPr id="626693" name="Text Box 5" descr="Green marble"/>
          <p:cNvSpPr txBox="1">
            <a:spLocks noChangeArrowheads="1"/>
          </p:cNvSpPr>
          <p:nvPr/>
        </p:nvSpPr>
        <p:spPr bwMode="auto">
          <a:xfrm>
            <a:off x="3851275" y="2060575"/>
            <a:ext cx="2408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FOLLOW(A)={c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b="1">
                <a:latin typeface="Tahoma" pitchFamily="34" charset="0"/>
              </a:rPr>
              <a:t>FOLLOW</a:t>
            </a:r>
            <a:r>
              <a:rPr lang="en-US" altLang="zh-CN" b="1">
                <a:latin typeface="Tahoma" pitchFamily="34" charset="0"/>
                <a:sym typeface="Symbol" pitchFamily="18" charset="2"/>
              </a:rPr>
              <a:t>(D)={$}</a:t>
            </a:r>
          </a:p>
        </p:txBody>
      </p:sp>
    </p:spTree>
    <p:extLst>
      <p:ext uri="{BB962C8B-B14F-4D97-AF65-F5344CB8AC3E}">
        <p14:creationId xmlns:p14="http://schemas.microsoft.com/office/powerpoint/2010/main" val="2888695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2" grpId="0"/>
      <p:bldP spid="62669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2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预测分析表的构建</a:t>
            </a:r>
          </a:p>
        </p:txBody>
      </p:sp>
      <p:graphicFrame>
        <p:nvGraphicFramePr>
          <p:cNvPr id="627837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809254"/>
              </p:ext>
            </p:extLst>
          </p:nvPr>
        </p:nvGraphicFramePr>
        <p:xfrm>
          <a:off x="286716" y="1772816"/>
          <a:ext cx="7453636" cy="425450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42805"/>
                <a:gridCol w="1564689"/>
                <a:gridCol w="1658373"/>
                <a:gridCol w="1546608"/>
                <a:gridCol w="1341161"/>
              </a:tblGrid>
              <a:tr h="6810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结符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   入   符   号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10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$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7667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</a:tr>
              <a:tr h="763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endParaRPr kumimoji="0" lang="en-US" altLang="zh-CN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104526" marR="1045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楷体" panose="02010609060101010101" pitchFamily="49" charset="-122"/>
                        <a:ea typeface="楷体" panose="02010609060101010101" pitchFamily="49" charset="-122"/>
                        <a:sym typeface="Symbol" pitchFamily="18" charset="2"/>
                      </a:endParaRPr>
                    </a:p>
                  </a:txBody>
                  <a:tcPr marL="104526" marR="104526" horzOverflow="overflow"/>
                </a:tc>
              </a:tr>
            </a:tbl>
          </a:graphicData>
        </a:graphic>
      </p:graphicFrame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8B3E961-4922-48F1-9A2A-58A0C0D9245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27748" name="Text Box 36"/>
          <p:cNvSpPr txBox="1">
            <a:spLocks noChangeArrowheads="1"/>
          </p:cNvSpPr>
          <p:nvPr/>
        </p:nvSpPr>
        <p:spPr bwMode="auto">
          <a:xfrm>
            <a:off x="7777163" y="1484313"/>
            <a:ext cx="1366837" cy="4760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FIRST(S)={</a:t>
            </a:r>
            <a:r>
              <a:rPr lang="en-US" altLang="zh-CN" sz="1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a,c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FIRST(A)={a, </a:t>
            </a:r>
            <a:r>
              <a:rPr lang="zh-CN" altLang="en-US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FIRST(C)={c}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FIRST(D)={d}</a:t>
            </a:r>
          </a:p>
          <a:p>
            <a:pPr>
              <a:defRPr/>
            </a:pPr>
            <a:endParaRPr lang="zh-CN" altLang="en-US" sz="1800" b="1" dirty="0">
              <a:solidFill>
                <a:srgbClr val="996633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FOLLOW(S)={$}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FOLLOW(A)={c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(C)={d}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FOLLOW</a:t>
            </a:r>
            <a:r>
              <a:rPr lang="en-US" altLang="zh-CN" sz="1800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(D)={$}</a:t>
            </a:r>
            <a:endParaRPr lang="zh-CN" altLang="en-US" sz="1800" b="1" dirty="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sym typeface="Symbol" pitchFamily="18" charset="2"/>
            </a:endParaRPr>
          </a:p>
        </p:txBody>
      </p:sp>
      <p:sp>
        <p:nvSpPr>
          <p:cNvPr id="627749" name="Text Box 37" descr="Green marble"/>
          <p:cNvSpPr txBox="1">
            <a:spLocks noChangeArrowheads="1"/>
          </p:cNvSpPr>
          <p:nvPr/>
        </p:nvSpPr>
        <p:spPr bwMode="auto">
          <a:xfrm>
            <a:off x="1692275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0" name="Text Box 38" descr="Green marble"/>
          <p:cNvSpPr txBox="1">
            <a:spLocks noChangeArrowheads="1"/>
          </p:cNvSpPr>
          <p:nvPr/>
        </p:nvSpPr>
        <p:spPr bwMode="auto">
          <a:xfrm>
            <a:off x="3348038" y="3141663"/>
            <a:ext cx="149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S-&gt;ACD</a:t>
            </a:r>
          </a:p>
        </p:txBody>
      </p:sp>
      <p:sp>
        <p:nvSpPr>
          <p:cNvPr id="627751" name="Text Box 39" descr="Green marble"/>
          <p:cNvSpPr txBox="1">
            <a:spLocks noChangeArrowheads="1"/>
          </p:cNvSpPr>
          <p:nvPr/>
        </p:nvSpPr>
        <p:spPr bwMode="auto">
          <a:xfrm>
            <a:off x="2051050" y="3846513"/>
            <a:ext cx="94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A-&gt;a</a:t>
            </a:r>
          </a:p>
        </p:txBody>
      </p:sp>
      <p:sp>
        <p:nvSpPr>
          <p:cNvPr id="627752" name="Text Box 40" descr="Green marble"/>
          <p:cNvSpPr txBox="1">
            <a:spLocks noChangeArrowheads="1"/>
          </p:cNvSpPr>
          <p:nvPr/>
        </p:nvSpPr>
        <p:spPr bwMode="auto">
          <a:xfrm>
            <a:off x="3592513" y="3838575"/>
            <a:ext cx="903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A-&gt;</a:t>
            </a:r>
            <a:r>
              <a:rPr lang="zh-CN" altLang="en-US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</a:t>
            </a:r>
            <a:endParaRPr lang="en-US" altLang="zh-CN" sz="2800" i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sym typeface="Symbol" pitchFamily="18" charset="2"/>
            </a:endParaRPr>
          </a:p>
        </p:txBody>
      </p:sp>
      <p:sp>
        <p:nvSpPr>
          <p:cNvPr id="627753" name="Text Box 41" descr="Green marble"/>
          <p:cNvSpPr txBox="1">
            <a:spLocks noChangeArrowheads="1"/>
          </p:cNvSpPr>
          <p:nvPr/>
        </p:nvSpPr>
        <p:spPr bwMode="auto">
          <a:xfrm>
            <a:off x="3521075" y="462280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c</a:t>
            </a:r>
          </a:p>
        </p:txBody>
      </p:sp>
      <p:sp>
        <p:nvSpPr>
          <p:cNvPr id="627754" name="Text Box 42" descr="Green marble"/>
          <p:cNvSpPr txBox="1">
            <a:spLocks noChangeArrowheads="1"/>
          </p:cNvSpPr>
          <p:nvPr/>
        </p:nvSpPr>
        <p:spPr bwMode="auto">
          <a:xfrm>
            <a:off x="5148263" y="5286375"/>
            <a:ext cx="966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D-&gt;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d</a:t>
            </a:r>
          </a:p>
        </p:txBody>
      </p:sp>
      <p:sp>
        <p:nvSpPr>
          <p:cNvPr id="627755" name="Text Box 43" descr="Green marble"/>
          <p:cNvSpPr txBox="1">
            <a:spLocks noChangeArrowheads="1"/>
          </p:cNvSpPr>
          <p:nvPr/>
        </p:nvSpPr>
        <p:spPr bwMode="auto">
          <a:xfrm>
            <a:off x="1985963" y="53578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6" name="Text Box 44" descr="Green marble"/>
          <p:cNvSpPr txBox="1">
            <a:spLocks noChangeArrowheads="1"/>
          </p:cNvSpPr>
          <p:nvPr/>
        </p:nvSpPr>
        <p:spPr bwMode="auto">
          <a:xfrm>
            <a:off x="5148263" y="32639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7" name="Text Box 45" descr="Green marble"/>
          <p:cNvSpPr txBox="1">
            <a:spLocks noChangeArrowheads="1"/>
          </p:cNvSpPr>
          <p:nvPr/>
        </p:nvSpPr>
        <p:spPr bwMode="auto">
          <a:xfrm>
            <a:off x="5148263" y="3911600"/>
            <a:ext cx="1001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8" name="Text Box 46" descr="Green marble"/>
          <p:cNvSpPr txBox="1">
            <a:spLocks noChangeArrowheads="1"/>
          </p:cNvSpPr>
          <p:nvPr/>
        </p:nvSpPr>
        <p:spPr bwMode="auto">
          <a:xfrm>
            <a:off x="5148263" y="47037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59" name="Text Box 47" descr="Green marble"/>
          <p:cNvSpPr txBox="1">
            <a:spLocks noChangeArrowheads="1"/>
          </p:cNvSpPr>
          <p:nvPr/>
        </p:nvSpPr>
        <p:spPr bwMode="auto">
          <a:xfrm>
            <a:off x="3521075" y="5357813"/>
            <a:ext cx="1001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760" name="Text Box 48" descr="Green marble"/>
          <p:cNvSpPr txBox="1">
            <a:spLocks noChangeArrowheads="1"/>
          </p:cNvSpPr>
          <p:nvPr/>
        </p:nvSpPr>
        <p:spPr bwMode="auto">
          <a:xfrm>
            <a:off x="198596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9273" name="Rectangle 50"/>
          <p:cNvSpPr>
            <a:spLocks noChangeArrowheads="1"/>
          </p:cNvSpPr>
          <p:nvPr/>
        </p:nvSpPr>
        <p:spPr bwMode="auto">
          <a:xfrm>
            <a:off x="250825" y="1125538"/>
            <a:ext cx="85693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solidFill>
                  <a:srgbClr val="FF0000"/>
                </a:solidFill>
              </a:rPr>
              <a:t>文法</a:t>
            </a:r>
            <a:r>
              <a:rPr lang="en-US" altLang="zh-CN" sz="3200" dirty="0">
                <a:solidFill>
                  <a:srgbClr val="FF0000"/>
                </a:solidFill>
              </a:rPr>
              <a:t>S-&gt;ACD  A-&gt;a| </a:t>
            </a:r>
            <a:r>
              <a:rPr lang="zh-CN" altLang="en-US" sz="3200" dirty="0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0000"/>
                </a:solidFill>
              </a:rPr>
              <a:t>   C-&gt;c  D-&gt;d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7838" name="Text Box 126" descr="Green marble"/>
          <p:cNvSpPr txBox="1">
            <a:spLocks noChangeArrowheads="1"/>
          </p:cNvSpPr>
          <p:nvPr/>
        </p:nvSpPr>
        <p:spPr bwMode="auto">
          <a:xfrm>
            <a:off x="6450013" y="328453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39" name="Text Box 127" descr="Green marble"/>
          <p:cNvSpPr txBox="1">
            <a:spLocks noChangeArrowheads="1"/>
          </p:cNvSpPr>
          <p:nvPr/>
        </p:nvSpPr>
        <p:spPr bwMode="auto">
          <a:xfrm>
            <a:off x="6450013" y="3925888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0" name="Text Box 128" descr="Green marble"/>
          <p:cNvSpPr txBox="1">
            <a:spLocks noChangeArrowheads="1"/>
          </p:cNvSpPr>
          <p:nvPr/>
        </p:nvSpPr>
        <p:spPr bwMode="auto">
          <a:xfrm>
            <a:off x="6450013" y="465296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  <p:sp>
        <p:nvSpPr>
          <p:cNvPr id="627841" name="Text Box 129" descr="Green marble"/>
          <p:cNvSpPr txBox="1">
            <a:spLocks noChangeArrowheads="1"/>
          </p:cNvSpPr>
          <p:nvPr/>
        </p:nvSpPr>
        <p:spPr bwMode="auto">
          <a:xfrm>
            <a:off x="6450013" y="5294313"/>
            <a:ext cx="1001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1803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2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2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2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2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2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2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2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2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49" grpId="0"/>
      <p:bldP spid="627750" grpId="0"/>
      <p:bldP spid="627751" grpId="0"/>
      <p:bldP spid="627752" grpId="0"/>
      <p:bldP spid="627753" grpId="0"/>
      <p:bldP spid="627754" grpId="0"/>
      <p:bldP spid="627755" grpId="0"/>
      <p:bldP spid="627756" grpId="0"/>
      <p:bldP spid="627757" grpId="0"/>
      <p:bldP spid="627758" grpId="0"/>
      <p:bldP spid="627759" grpId="0"/>
      <p:bldP spid="627760" grpId="0"/>
      <p:bldP spid="627838" grpId="0"/>
      <p:bldP spid="627839" grpId="0"/>
      <p:bldP spid="627840" grpId="0"/>
      <p:bldP spid="6278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|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expr 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)={if, other}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)={b}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$}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e_part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)={else,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$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)={then}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C44F88-3471-4F2A-B706-D464ABAC1EF5}" type="slidenum">
              <a:rPr lang="en-US" altLang="zh-CN" sz="1400" smtClean="0"/>
              <a:pPr eaLnBrk="1" hangingPunct="1"/>
              <a:t>47</a:t>
            </a:fld>
            <a:endParaRPr lang="en-US" altLang="zh-CN" sz="1400" smtClean="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5287" y="306896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5287" y="4149080"/>
            <a:ext cx="4176713" cy="431800"/>
          </a:xfrm>
          <a:prstGeom prst="rect">
            <a:avLst/>
          </a:prstGeom>
          <a:solidFill>
            <a:schemeClr val="accent1">
              <a:alpha val="0"/>
            </a:schemeClr>
          </a:solidFill>
          <a:ln w="6350" algn="ctr">
            <a:solidFill>
              <a:srgbClr val="C00000"/>
            </a:solidFill>
            <a:round/>
            <a:headEnd/>
            <a:tailEnd type="stealth" w="lg" len="lg"/>
          </a:ln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47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6E4B04-F562-4398-A332-3C14F9EC55B5}" type="slidenum">
              <a:rPr lang="en-US" altLang="zh-CN" sz="1400" smtClean="0"/>
              <a:pPr eaLnBrk="1" hangingPunct="1"/>
              <a:t>48</a:t>
            </a:fld>
            <a:endParaRPr lang="en-US" altLang="zh-CN" sz="1400" smtClean="0"/>
          </a:p>
        </p:txBody>
      </p:sp>
      <p:graphicFrame>
        <p:nvGraphicFramePr>
          <p:cNvPr id="580612" name="Group 4"/>
          <p:cNvGraphicFramePr>
            <a:graphicFrameLocks noGrp="1"/>
          </p:cNvGraphicFramePr>
          <p:nvPr/>
        </p:nvGraphicFramePr>
        <p:xfrm>
          <a:off x="609600" y="1981200"/>
          <a:ext cx="8077200" cy="4397375"/>
        </p:xfrm>
        <a:graphic>
          <a:graphicData uri="http://schemas.openxmlformats.org/drawingml/2006/table">
            <a:tbl>
              <a:tblPr/>
              <a:tblGrid>
                <a:gridCol w="1866900"/>
                <a:gridCol w="1735138"/>
                <a:gridCol w="1158875"/>
                <a:gridCol w="2441575"/>
                <a:gridCol w="874712"/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else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0646" name="Rectangle 38" descr="Green marble"/>
          <p:cNvSpPr>
            <a:spLocks noChangeArrowheads="1"/>
          </p:cNvSpPr>
          <p:nvPr/>
        </p:nvSpPr>
        <p:spPr bwMode="auto">
          <a:xfrm>
            <a:off x="457200" y="1268413"/>
            <a:ext cx="7859713" cy="636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多重定义的条目（二义文法会出现此情况）</a:t>
            </a:r>
            <a:r>
              <a:rPr lang="zh-CN" altLang="en-US" sz="32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7" name="AutoShape 39"/>
          <p:cNvSpPr>
            <a:spLocks noChangeArrowheads="1"/>
          </p:cNvSpPr>
          <p:nvPr/>
        </p:nvSpPr>
        <p:spPr bwMode="auto">
          <a:xfrm>
            <a:off x="6660232" y="3429000"/>
            <a:ext cx="1512887" cy="1008062"/>
          </a:xfrm>
          <a:prstGeom prst="wedgeRoundRectCallout">
            <a:avLst>
              <a:gd name="adj1" fmla="val -50535"/>
              <a:gd name="adj2" fmla="val 96966"/>
              <a:gd name="adj3" fmla="val 16667"/>
            </a:avLst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 anchor="ctr"/>
          <a:lstStyle/>
          <a:p>
            <a:pPr algn="ctr"/>
            <a:r>
              <a:rPr lang="zh-CN" altLang="en-US"/>
              <a:t>删除其解决二义性</a:t>
            </a:r>
          </a:p>
        </p:txBody>
      </p:sp>
    </p:spTree>
    <p:extLst>
      <p:ext uri="{BB962C8B-B14F-4D97-AF65-F5344CB8AC3E}">
        <p14:creationId xmlns:p14="http://schemas.microsoft.com/office/powerpoint/2010/main" val="6594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9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自上而下分析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060575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zh-CN" altLang="en-US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buFontTx/>
              <a:buNone/>
              <a:defRPr/>
            </a:pPr>
            <a:endParaRPr lang="en-US" altLang="zh-CN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DA856-0AE1-4245-AF8F-3ACED111789E}" type="slidenum">
              <a:rPr lang="en-US" altLang="zh-CN" sz="1400" smtClean="0"/>
              <a:pPr eaLnBrk="1" hangingPunct="1"/>
              <a:t>49</a:t>
            </a:fld>
            <a:endParaRPr lang="en-US" altLang="zh-CN" sz="1400" smtClean="0"/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609600" y="1981200"/>
          <a:ext cx="8077200" cy="4397375"/>
        </p:xfrm>
        <a:graphic>
          <a:graphicData uri="http://schemas.openxmlformats.org/drawingml/2006/table">
            <a:tbl>
              <a:tblPr/>
              <a:tblGrid>
                <a:gridCol w="1866900"/>
                <a:gridCol w="1735138"/>
                <a:gridCol w="1158875"/>
                <a:gridCol w="2514600"/>
                <a:gridCol w="801687"/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结符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号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175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other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else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other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e_part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else 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stmt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8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expr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2694" name="Rectangle 38" descr="Green marble"/>
          <p:cNvSpPr>
            <a:spLocks noChangeArrowheads="1"/>
          </p:cNvSpPr>
          <p:nvPr/>
        </p:nvSpPr>
        <p:spPr bwMode="auto">
          <a:xfrm>
            <a:off x="457200" y="1295400"/>
            <a:ext cx="30353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32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多重定义的条目</a:t>
            </a:r>
            <a:r>
              <a:rPr lang="zh-CN" altLang="en-US" sz="3200" b="1" i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</a:t>
            </a:r>
          </a:p>
        </p:txBody>
      </p:sp>
      <p:sp>
        <p:nvSpPr>
          <p:cNvPr id="582695" name="AutoShape 39"/>
          <p:cNvSpPr>
            <a:spLocks noChangeArrowheads="1"/>
          </p:cNvSpPr>
          <p:nvPr/>
        </p:nvSpPr>
        <p:spPr bwMode="auto">
          <a:xfrm>
            <a:off x="5724525" y="836613"/>
            <a:ext cx="3276600" cy="1368425"/>
          </a:xfrm>
          <a:prstGeom prst="cloudCallout">
            <a:avLst>
              <a:gd name="adj1" fmla="val -114440"/>
              <a:gd name="adj2" fmla="val 22273"/>
            </a:avLst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LL(1)</a:t>
            </a:r>
            <a:r>
              <a:rPr lang="zh-CN" altLang="en-US" sz="1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文法的证明：构造出的分析表没有多重定义的条目</a:t>
            </a:r>
          </a:p>
        </p:txBody>
      </p:sp>
    </p:spTree>
    <p:extLst>
      <p:ext uri="{BB962C8B-B14F-4D97-AF65-F5344CB8AC3E}">
        <p14:creationId xmlns:p14="http://schemas.microsoft.com/office/powerpoint/2010/main" val="261735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AA5B64C-9295-4272-AA5B-12B1D511B5C9}"/>
              </a:ext>
            </a:extLst>
          </p:cNvPr>
          <p:cNvSpPr/>
          <p:nvPr/>
        </p:nvSpPr>
        <p:spPr>
          <a:xfrm>
            <a:off x="3073566" y="603416"/>
            <a:ext cx="2938594" cy="480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43608" y="1124744"/>
            <a:ext cx="692311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已知上下文无关文法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G[S]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+A |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hr-HR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）判断文法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是否有歧义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）如果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有歧义，请给出例子说明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）如果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有歧义，请将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改造为与其等价的无歧义文法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31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48"/>
    </mc:Choice>
    <mc:Fallback xmlns="">
      <p:transition spd="slow" advTm="581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59113" y="1146175"/>
            <a:ext cx="5761359" cy="4540964"/>
            <a:chOff x="3059113" y="1146175"/>
            <a:chExt cx="5253037" cy="4216551"/>
          </a:xfrm>
        </p:grpSpPr>
        <p:sp>
          <p:nvSpPr>
            <p:cNvPr id="587778" name="Text Box 2" descr="Green marble"/>
            <p:cNvSpPr txBox="1">
              <a:spLocks noChangeArrowheads="1"/>
            </p:cNvSpPr>
            <p:nvPr/>
          </p:nvSpPr>
          <p:spPr bwMode="auto">
            <a:xfrm>
              <a:off x="5722938" y="1146175"/>
              <a:ext cx="2162175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上下文无关文法</a:t>
              </a:r>
            </a:p>
          </p:txBody>
        </p:sp>
        <p:sp>
          <p:nvSpPr>
            <p:cNvPr id="587781" name="Text Box 5" descr="Green marble"/>
            <p:cNvSpPr txBox="1">
              <a:spLocks noChangeArrowheads="1"/>
            </p:cNvSpPr>
            <p:nvPr/>
          </p:nvSpPr>
          <p:spPr bwMode="auto">
            <a:xfrm>
              <a:off x="5291138" y="1938338"/>
              <a:ext cx="129540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自上而下</a:t>
              </a:r>
            </a:p>
          </p:txBody>
        </p:sp>
        <p:sp>
          <p:nvSpPr>
            <p:cNvPr id="587782" name="Text Box 6" descr="Green marble"/>
            <p:cNvSpPr txBox="1">
              <a:spLocks noChangeArrowheads="1"/>
            </p:cNvSpPr>
            <p:nvPr/>
          </p:nvSpPr>
          <p:spPr bwMode="auto">
            <a:xfrm>
              <a:off x="7016750" y="1938338"/>
              <a:ext cx="129540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自下而上</a:t>
              </a:r>
            </a:p>
          </p:txBody>
        </p:sp>
        <p:sp>
          <p:nvSpPr>
            <p:cNvPr id="587783" name="Text Box 7" descr="Green marble"/>
            <p:cNvSpPr txBox="1">
              <a:spLocks noChangeArrowheads="1"/>
            </p:cNvSpPr>
            <p:nvPr/>
          </p:nvSpPr>
          <p:spPr bwMode="auto">
            <a:xfrm>
              <a:off x="3922713" y="3452813"/>
              <a:ext cx="1581150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LL(1)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文法</a:t>
              </a:r>
            </a:p>
          </p:txBody>
        </p:sp>
        <p:sp>
          <p:nvSpPr>
            <p:cNvPr id="587786" name="Text Box 10" descr="Green marble"/>
            <p:cNvSpPr txBox="1">
              <a:spLocks noChangeArrowheads="1"/>
            </p:cNvSpPr>
            <p:nvPr/>
          </p:nvSpPr>
          <p:spPr bwMode="auto">
            <a:xfrm>
              <a:off x="3978935" y="4603750"/>
              <a:ext cx="1439862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2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个函数</a:t>
              </a:r>
            </a:p>
          </p:txBody>
        </p:sp>
        <p:sp>
          <p:nvSpPr>
            <p:cNvPr id="37895" name="AutoShape 11" descr="Green marble"/>
            <p:cNvSpPr>
              <a:spLocks/>
            </p:cNvSpPr>
            <p:nvPr/>
          </p:nvSpPr>
          <p:spPr bwMode="auto">
            <a:xfrm>
              <a:off x="5576888" y="3240088"/>
              <a:ext cx="215900" cy="1368425"/>
            </a:xfrm>
            <a:prstGeom prst="leftBrace">
              <a:avLst>
                <a:gd name="adj1" fmla="val 52819"/>
                <a:gd name="adj2" fmla="val 30065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587788" name="Text Box 12" descr="Green marble"/>
            <p:cNvSpPr txBox="1">
              <a:spLocks noChangeArrowheads="1"/>
            </p:cNvSpPr>
            <p:nvPr/>
          </p:nvSpPr>
          <p:spPr bwMode="auto">
            <a:xfrm>
              <a:off x="5937250" y="3024188"/>
              <a:ext cx="1295400" cy="771629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递归下降预测分析</a:t>
              </a:r>
            </a:p>
          </p:txBody>
        </p:sp>
        <p:sp>
          <p:nvSpPr>
            <p:cNvPr id="587789" name="Rectangle 13" descr="Green marble"/>
            <p:cNvSpPr>
              <a:spLocks noChangeArrowheads="1"/>
            </p:cNvSpPr>
            <p:nvPr/>
          </p:nvSpPr>
          <p:spPr bwMode="auto">
            <a:xfrm>
              <a:off x="5937250" y="4248150"/>
              <a:ext cx="1223963" cy="111457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非递归的预测分析</a:t>
              </a:r>
            </a:p>
          </p:txBody>
        </p:sp>
        <p:sp>
          <p:nvSpPr>
            <p:cNvPr id="587791" name="Text Box 15" descr="Green marble"/>
            <p:cNvSpPr txBox="1">
              <a:spLocks noChangeArrowheads="1"/>
            </p:cNvSpPr>
            <p:nvPr/>
          </p:nvSpPr>
          <p:spPr bwMode="auto">
            <a:xfrm>
              <a:off x="3059113" y="1912938"/>
              <a:ext cx="1439862" cy="428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最左推导</a:t>
              </a:r>
            </a:p>
          </p:txBody>
        </p:sp>
        <p:cxnSp>
          <p:nvCxnSpPr>
            <p:cNvPr id="37900" name="AutoShape 20"/>
            <p:cNvCxnSpPr>
              <a:cxnSpLocks noChangeShapeType="1"/>
              <a:stCxn id="587791" idx="3"/>
              <a:endCxn id="587781" idx="1"/>
            </p:cNvCxnSpPr>
            <p:nvPr/>
          </p:nvCxnSpPr>
          <p:spPr bwMode="auto">
            <a:xfrm>
              <a:off x="4498975" y="2127280"/>
              <a:ext cx="792163" cy="254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1" name="AutoShape 21"/>
            <p:cNvCxnSpPr>
              <a:cxnSpLocks noChangeShapeType="1"/>
              <a:stCxn id="587778" idx="2"/>
              <a:endCxn id="587781" idx="0"/>
            </p:cNvCxnSpPr>
            <p:nvPr/>
          </p:nvCxnSpPr>
          <p:spPr bwMode="auto">
            <a:xfrm flipH="1">
              <a:off x="5938838" y="1574858"/>
              <a:ext cx="865188" cy="363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2" name="AutoShape 22"/>
            <p:cNvCxnSpPr>
              <a:cxnSpLocks noChangeShapeType="1"/>
              <a:stCxn id="587778" idx="2"/>
              <a:endCxn id="587782" idx="0"/>
            </p:cNvCxnSpPr>
            <p:nvPr/>
          </p:nvCxnSpPr>
          <p:spPr bwMode="auto">
            <a:xfrm>
              <a:off x="6804026" y="1574858"/>
              <a:ext cx="860424" cy="363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3" name="AutoShape 23"/>
            <p:cNvCxnSpPr>
              <a:cxnSpLocks noChangeShapeType="1"/>
              <a:stCxn id="587781" idx="2"/>
              <a:endCxn id="587783" idx="0"/>
            </p:cNvCxnSpPr>
            <p:nvPr/>
          </p:nvCxnSpPr>
          <p:spPr bwMode="auto">
            <a:xfrm flipH="1">
              <a:off x="4713288" y="2367021"/>
              <a:ext cx="1225550" cy="10857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904" name="AutoShape 24"/>
            <p:cNvCxnSpPr>
              <a:cxnSpLocks noChangeShapeType="1"/>
              <a:stCxn id="587783" idx="2"/>
              <a:endCxn id="587786" idx="0"/>
            </p:cNvCxnSpPr>
            <p:nvPr/>
          </p:nvCxnSpPr>
          <p:spPr bwMode="auto">
            <a:xfrm flipH="1">
              <a:off x="4698867" y="3881496"/>
              <a:ext cx="14421" cy="7222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7801" name="AutoShape 25" descr="Green marble"/>
          <p:cNvSpPr>
            <a:spLocks noChangeArrowheads="1"/>
          </p:cNvSpPr>
          <p:nvPr/>
        </p:nvSpPr>
        <p:spPr bwMode="auto">
          <a:xfrm>
            <a:off x="-756592" y="4365451"/>
            <a:ext cx="6048796" cy="2447925"/>
          </a:xfrm>
          <a:prstGeom prst="cloudCallout">
            <a:avLst>
              <a:gd name="adj1" fmla="val 43750"/>
              <a:gd name="adj2" fmla="val -60440"/>
            </a:avLst>
          </a:prstGeom>
          <a:solidFill>
            <a:schemeClr val="accent1">
              <a:alpha val="20000"/>
            </a:schemeClr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任何两个产生式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A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|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都满足下列条件：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)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)=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  <a:endParaRPr lang="en-US" altLang="zh-CN" b="1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、若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，那么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FIRST(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)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</a:rPr>
              <a:t> FOLLOW(A) = 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本讲</a:t>
            </a:r>
            <a:r>
              <a:rPr lang="zh-CN" altLang="en-US" b="0" dirty="0" smtClean="0"/>
              <a:t>小结</a:t>
            </a:r>
            <a:endParaRPr lang="zh-CN" altLang="en-US" b="0" dirty="0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2AFD70-F285-455B-8D4B-8463EE4ADE9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50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7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习    题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a typeface="宋体" pitchFamily="2" charset="-122"/>
              </a:rPr>
              <a:t> </a:t>
            </a:r>
            <a:r>
              <a:rPr lang="zh-CN" altLang="en-US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3.4(</a:t>
            </a:r>
            <a:r>
              <a:rPr lang="en-US" altLang="zh-CN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b)(c), 3.6(a)(b), </a:t>
            </a:r>
            <a:r>
              <a:rPr lang="zh-CN" altLang="en-US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3.8</a:t>
            </a:r>
            <a:r>
              <a:rPr lang="en-US" altLang="zh-CN" b="1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(a)</a:t>
            </a:r>
            <a:endParaRPr lang="zh-CN" altLang="en-US" b="1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 smtClean="0">
              <a:ea typeface="宋体" pitchFamily="2" charset="-122"/>
            </a:endParaRP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2AFD70-F285-455B-8D4B-8463EE4ADE9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51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02EE-DD1D-4900-8872-B75F0B5FEDE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已</a:t>
            </a:r>
            <a:r>
              <a:rPr lang="zh-CN" altLang="en-US" dirty="0"/>
              <a:t>知文法产生式：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11560" y="1052736"/>
            <a:ext cx="2895600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 |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4246935" y="1030511"/>
            <a:ext cx="34512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i, a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63935" y="2825973"/>
            <a:ext cx="83534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包含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$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；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SS’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)–{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}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SS’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，将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加入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因此，有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S’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$ }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2995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04FC8-975E-4A6E-A4ED-C6E801A1295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6291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 </a:t>
            </a:r>
            <a:r>
              <a:rPr lang="zh-CN" altLang="en-US" dirty="0"/>
              <a:t>多重定义的条目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95536" y="1066966"/>
            <a:ext cx="3581400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iEtSS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|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</a:t>
            </a:r>
          </a:p>
          <a:p>
            <a:pPr algn="l">
              <a:spcBef>
                <a:spcPct val="1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b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4114800" y="1053631"/>
            <a:ext cx="480060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FIRST(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 = { 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} 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) =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$ }</a:t>
            </a:r>
          </a:p>
          <a:p>
            <a:pPr algn="l">
              <a:spcBef>
                <a:spcPct val="1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{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  <p:graphicFrame>
        <p:nvGraphicFramePr>
          <p:cNvPr id="13629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945721"/>
              </p:ext>
            </p:extLst>
          </p:nvPr>
        </p:nvGraphicFramePr>
        <p:xfrm>
          <a:off x="495300" y="3399426"/>
          <a:ext cx="8077200" cy="2944368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143000"/>
                <a:gridCol w="1295400"/>
                <a:gridCol w="1752600"/>
                <a:gridCol w="838200"/>
                <a:gridCol w="1143000"/>
              </a:tblGrid>
              <a:tr h="4905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结符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      入      符      号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3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iEtSS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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eS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  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100"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Times New Roman" panose="02020603050405020304" pitchFamily="18" charset="0"/>
                        <a:defRPr>
                          <a:solidFill>
                            <a:schemeClr val="tx1"/>
                          </a:solidFill>
                          <a:latin typeface="CMTT10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1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计算</a:t>
            </a:r>
            <a:r>
              <a:rPr lang="en-US" altLang="zh-CN" smtClean="0">
                <a:ea typeface="宋体" charset="-122"/>
              </a:rPr>
              <a:t>First</a:t>
            </a:r>
            <a:r>
              <a:rPr lang="zh-CN" altLang="en-US" smtClean="0">
                <a:ea typeface="宋体" charset="-122"/>
              </a:rPr>
              <a:t>集合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pitchFamily="2" charset="-122"/>
              </a:rPr>
              <a:t>FIRST(X) = { a | X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 </a:t>
            </a:r>
            <a:r>
              <a:rPr lang="en-US" altLang="zh-CN" sz="2800" dirty="0" smtClean="0">
                <a:ea typeface="宋体" pitchFamily="2" charset="-122"/>
              </a:rPr>
              <a:t>} ∪ {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dirty="0" smtClean="0">
                <a:ea typeface="宋体" pitchFamily="2" charset="-122"/>
              </a:rPr>
              <a:t> | X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dirty="0" smtClean="0">
                <a:ea typeface="宋体" pitchFamily="2" charset="-122"/>
              </a:rPr>
              <a:t> }</a:t>
            </a:r>
          </a:p>
          <a:p>
            <a:pPr>
              <a:defRPr/>
            </a:pPr>
            <a:r>
              <a:rPr lang="zh-CN" altLang="en-US" sz="2800" b="1" dirty="0" smtClean="0">
                <a:ea typeface="宋体" pitchFamily="2" charset="-122"/>
              </a:rPr>
              <a:t>求</a:t>
            </a:r>
            <a:r>
              <a:rPr lang="en-US" altLang="zh-CN" sz="2800" b="1" dirty="0" smtClean="0">
                <a:ea typeface="宋体" pitchFamily="2" charset="-122"/>
              </a:rPr>
              <a:t>FIRST</a:t>
            </a:r>
            <a:r>
              <a:rPr lang="zh-CN" altLang="en-US" sz="2800" b="1" dirty="0" smtClean="0">
                <a:ea typeface="宋体" pitchFamily="2" charset="-122"/>
              </a:rPr>
              <a:t>集合算法框架：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1.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(a) = {a}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2.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X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</a:p>
          <a:p>
            <a:pPr lvl="1"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X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lvl="1"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if X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..A</a:t>
            </a:r>
            <a:r>
              <a:rPr lang="en-US" altLang="zh-CN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n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 and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 for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i=1,2,..n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 FIRST(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 if X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A</a:t>
            </a:r>
            <a:r>
              <a:rPr lang="en-US" altLang="zh-CN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..A</a:t>
            </a:r>
            <a:r>
              <a:rPr lang="en-US" altLang="zh-CN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n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</a:p>
          <a:p>
            <a:pPr lvl="1"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And for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FIRST(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400" b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 for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i=1,2,..n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DBB336-B768-42F4-BB8F-829F71D21DB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计算</a:t>
            </a:r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集合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pitchFamily="2" charset="-122"/>
              </a:rPr>
              <a:t>Follow(X) = { a 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…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} </a:t>
            </a:r>
          </a:p>
          <a:p>
            <a:pPr>
              <a:defRPr/>
            </a:pPr>
            <a:r>
              <a:rPr lang="zh-CN" altLang="en-US" sz="2800" b="1" dirty="0" smtClean="0">
                <a:ea typeface="宋体" pitchFamily="2" charset="-122"/>
              </a:rPr>
              <a:t>直观求</a:t>
            </a:r>
            <a:r>
              <a:rPr lang="en-US" altLang="zh-CN" sz="2800" b="1" dirty="0" smtClean="0">
                <a:ea typeface="宋体" pitchFamily="2" charset="-122"/>
              </a:rPr>
              <a:t>Follow</a:t>
            </a:r>
            <a:r>
              <a:rPr lang="zh-CN" altLang="en-US" sz="2800" b="1" dirty="0" smtClean="0">
                <a:ea typeface="宋体" pitchFamily="2" charset="-122"/>
              </a:rPr>
              <a:t>集合：</a:t>
            </a: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If X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AB then First(B)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(A) and</a:t>
            </a:r>
          </a:p>
          <a:p>
            <a:pPr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          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Follow(X)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(B)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if B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Follow(X)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(A)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 S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是开始符号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then $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Follow(S)</a:t>
            </a:r>
            <a:endParaRPr lang="en-US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E0538B3-0AD2-4739-8197-BD52E7C532E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9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计算</a:t>
            </a:r>
            <a:r>
              <a:rPr lang="en-US" altLang="zh-CN" smtClean="0">
                <a:ea typeface="宋体" charset="-122"/>
              </a:rPr>
              <a:t>Follow</a:t>
            </a:r>
            <a:r>
              <a:rPr lang="zh-CN" altLang="en-US" smtClean="0">
                <a:ea typeface="宋体" charset="-122"/>
              </a:rPr>
              <a:t>集合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 smtClean="0">
                <a:ea typeface="宋体" pitchFamily="2" charset="-122"/>
              </a:rPr>
              <a:t>Follow(X) = { a |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 …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…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dirty="0" smtClean="0">
                <a:ea typeface="宋体" pitchFamily="2" charset="-122"/>
              </a:rPr>
              <a:t>} </a:t>
            </a:r>
          </a:p>
          <a:p>
            <a:pPr>
              <a:defRPr/>
            </a:pPr>
            <a:r>
              <a:rPr lang="zh-CN" altLang="en-US" sz="3200" b="1" dirty="0" smtClean="0">
                <a:ea typeface="宋体" pitchFamily="2" charset="-122"/>
              </a:rPr>
              <a:t>求</a:t>
            </a:r>
            <a:r>
              <a:rPr lang="en-US" altLang="zh-CN" sz="3200" b="1" dirty="0" smtClean="0">
                <a:ea typeface="宋体" pitchFamily="2" charset="-122"/>
              </a:rPr>
              <a:t>Follow</a:t>
            </a:r>
            <a:r>
              <a:rPr lang="zh-CN" altLang="en-US" sz="3200" b="1" dirty="0" smtClean="0">
                <a:ea typeface="宋体" pitchFamily="2" charset="-122"/>
              </a:rPr>
              <a:t>集合算法框架：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1.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$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Follow(S)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2.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First(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) – {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}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 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对每个产生式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X 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3. Follow(A)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Follow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(X)</a:t>
            </a:r>
            <a:endParaRPr lang="en-US" altLang="zh-CN" sz="32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对每个产生式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A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 X 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 ，其中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 First()</a:t>
            </a:r>
            <a:endParaRPr lang="en-US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EEEDFF6-22F6-47AE-A9C1-313F050826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AA5B64C-9295-4272-AA5B-12B1D511B5C9}"/>
              </a:ext>
            </a:extLst>
          </p:cNvPr>
          <p:cNvSpPr/>
          <p:nvPr/>
        </p:nvSpPr>
        <p:spPr>
          <a:xfrm>
            <a:off x="3073566" y="603416"/>
            <a:ext cx="2938594" cy="480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124744"/>
            <a:ext cx="7488832" cy="18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latin typeface="楷体"/>
                <a:ea typeface="楷体"/>
                <a:cs typeface="楷体"/>
              </a:rPr>
              <a:t>3.</a:t>
            </a:r>
            <a:r>
              <a:rPr lang="zh-CN" altLang="en-US" b="1" dirty="0" smtClean="0">
                <a:latin typeface="楷体"/>
                <a:ea typeface="楷体"/>
                <a:cs typeface="楷体"/>
              </a:rPr>
              <a:t> 文法</a:t>
            </a:r>
            <a:r>
              <a:rPr lang="en-US" altLang="zh-CN" b="1" dirty="0" smtClean="0">
                <a:latin typeface="楷体"/>
                <a:ea typeface="楷体"/>
                <a:cs typeface="楷体"/>
              </a:rPr>
              <a:t>G[S]:     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S-&gt;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aSb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 | P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en-US" altLang="zh-CN" b="1" dirty="0">
                <a:latin typeface="楷体"/>
                <a:ea typeface="楷体"/>
                <a:cs typeface="楷体"/>
              </a:rPr>
              <a:t>                 P-&gt;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bPc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 | 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bQc</a:t>
            </a:r>
            <a:endParaRPr lang="en-US" altLang="zh-CN" b="1" dirty="0">
              <a:latin typeface="楷体"/>
              <a:ea typeface="楷体"/>
              <a:cs typeface="楷体"/>
            </a:endParaRP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en-US" altLang="zh-CN" b="1" dirty="0">
                <a:latin typeface="楷体"/>
                <a:ea typeface="楷体"/>
                <a:cs typeface="楷体"/>
              </a:rPr>
              <a:t>                 Q-&gt;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Qa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 | a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zh-CN" altLang="en-US" b="1" dirty="0">
                <a:latin typeface="楷体"/>
                <a:ea typeface="楷体"/>
                <a:cs typeface="楷体"/>
              </a:rPr>
              <a:t>（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1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）它是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chomsky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哪一型文法？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zh-CN" altLang="en-US" b="1" dirty="0">
                <a:latin typeface="楷体"/>
                <a:ea typeface="楷体"/>
                <a:cs typeface="楷体"/>
              </a:rPr>
              <a:t>（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2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）它生成的语言是什么？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zh-CN" altLang="en-US" b="1" dirty="0">
                <a:latin typeface="楷体"/>
                <a:ea typeface="楷体"/>
                <a:cs typeface="楷体"/>
              </a:rPr>
              <a:t>（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3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）给出提取左因子、消除左递归之后的文法</a:t>
            </a:r>
          </a:p>
        </p:txBody>
      </p:sp>
    </p:spTree>
    <p:extLst>
      <p:ext uri="{BB962C8B-B14F-4D97-AF65-F5344CB8AC3E}">
        <p14:creationId xmlns:p14="http://schemas.microsoft.com/office/powerpoint/2010/main" val="40031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48"/>
    </mc:Choice>
    <mc:Fallback xmlns="">
      <p:transition spd="slow" advTm="581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本讲纲要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200" dirty="0">
                <a:solidFill>
                  <a:srgbClr val="FF0000"/>
                </a:solidFill>
                <a:ea typeface="宋体" charset="-122"/>
              </a:rPr>
              <a:t>重点</a:t>
            </a:r>
            <a:r>
              <a:rPr lang="zh-CN" altLang="en-US" sz="3200" dirty="0">
                <a:ea typeface="宋体" charset="-122"/>
              </a:rPr>
              <a:t>：</a:t>
            </a:r>
            <a:r>
              <a:rPr lang="en-US" altLang="zh-CN" sz="3200" dirty="0">
                <a:ea typeface="宋体" charset="-122"/>
              </a:rPr>
              <a:t>FIRST</a:t>
            </a:r>
            <a:r>
              <a:rPr lang="zh-CN" altLang="en-US" sz="3200" dirty="0">
                <a:ea typeface="宋体" charset="-122"/>
              </a:rPr>
              <a:t>集、</a:t>
            </a:r>
            <a:r>
              <a:rPr lang="en-US" altLang="zh-CN" sz="3200" dirty="0" smtClean="0">
                <a:ea typeface="宋体" charset="-122"/>
              </a:rPr>
              <a:t>FOLLOW</a:t>
            </a:r>
            <a:r>
              <a:rPr lang="zh-CN" altLang="en-US" dirty="0">
                <a:ea typeface="宋体" charset="-122"/>
              </a:rPr>
              <a:t>集</a:t>
            </a:r>
          </a:p>
          <a:p>
            <a:r>
              <a:rPr lang="en-US" altLang="zh-CN" sz="3200" dirty="0" smtClean="0">
                <a:ea typeface="宋体" charset="-122"/>
              </a:rPr>
              <a:t>LL(1)</a:t>
            </a:r>
            <a:r>
              <a:rPr lang="zh-CN" altLang="en-US" sz="3200" dirty="0" smtClean="0">
                <a:ea typeface="宋体" charset="-122"/>
              </a:rPr>
              <a:t>文法</a:t>
            </a:r>
          </a:p>
          <a:p>
            <a:r>
              <a:rPr lang="zh-CN" altLang="en-US" sz="3200" dirty="0" smtClean="0">
                <a:ea typeface="宋体" charset="-122"/>
              </a:rPr>
              <a:t>自上而下分析实现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递归函数法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非递归的预测分析方法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构造预测分析表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79673BF-DE55-4123-BBE5-22915E9A0BE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黑体" panose="02010609060101010101" pitchFamily="49" charset="-122"/>
              </a:rPr>
              <a:t>3.3</a:t>
            </a:r>
            <a:r>
              <a:rPr lang="zh-CN" altLang="en-US" b="1" dirty="0" smtClean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</a:rPr>
              <a:t>自上而下分析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3.3.1 </a:t>
            </a:r>
            <a:r>
              <a:rPr lang="zh-CN" altLang="en-US" dirty="0"/>
              <a:t>自上而下分析的一般方法</a:t>
            </a:r>
          </a:p>
          <a:p>
            <a:pPr>
              <a:spcBef>
                <a:spcPct val="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不能处理左递归</a:t>
            </a:r>
            <a:r>
              <a:rPr lang="zh-CN" altLang="en-US" b="1" dirty="0" smtClean="0"/>
              <a:t>的例子</a:t>
            </a:r>
            <a:endParaRPr lang="en-US" altLang="zh-CN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/>
              <a:t>	  算术表达文法</a:t>
            </a:r>
            <a:r>
              <a:rPr lang="en-US" altLang="zh-CN" sz="3200" b="1" i="1" dirty="0" smtClean="0"/>
              <a:t>	</a:t>
            </a:r>
            <a:endParaRPr lang="zh-CN" altLang="en-US" sz="3200" b="1" dirty="0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 smtClean="0"/>
              <a:t>		E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ym typeface="Symbol" panose="05050102010706020507" pitchFamily="18" charset="2"/>
              </a:rPr>
              <a:t></a:t>
            </a:r>
            <a:r>
              <a:rPr lang="en-US" altLang="zh-CN" sz="3200" b="1" dirty="0" smtClean="0"/>
              <a:t> </a:t>
            </a:r>
            <a:r>
              <a:rPr lang="en-US" altLang="zh-CN" sz="3200" b="1" i="1" dirty="0" smtClean="0"/>
              <a:t>E</a:t>
            </a:r>
            <a:r>
              <a:rPr lang="en-US" altLang="zh-CN" sz="3200" b="1" dirty="0" smtClean="0"/>
              <a:t> + </a:t>
            </a:r>
            <a:r>
              <a:rPr lang="en-US" altLang="zh-CN" sz="3200" b="1" i="1" dirty="0" smtClean="0"/>
              <a:t>T</a:t>
            </a:r>
            <a:r>
              <a:rPr lang="en-US" altLang="zh-CN" sz="3200" b="1" dirty="0" smtClean="0"/>
              <a:t> | </a:t>
            </a:r>
            <a:r>
              <a:rPr lang="en-US" altLang="zh-CN" sz="3200" b="1" i="1" dirty="0" smtClean="0"/>
              <a:t>T</a:t>
            </a:r>
            <a:endParaRPr lang="en-US" altLang="zh-CN" sz="3200" b="1" dirty="0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 smtClean="0"/>
              <a:t>		T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ym typeface="Symbol" panose="05050102010706020507" pitchFamily="18" charset="2"/>
              </a:rPr>
              <a:t></a:t>
            </a:r>
            <a:r>
              <a:rPr lang="en-US" altLang="zh-CN" sz="3200" b="1" dirty="0" smtClean="0"/>
              <a:t> </a:t>
            </a:r>
            <a:r>
              <a:rPr lang="en-US" altLang="zh-CN" sz="3200" b="1" i="1" dirty="0" smtClean="0"/>
              <a:t>T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200" b="1" dirty="0" smtClean="0"/>
              <a:t> </a:t>
            </a:r>
            <a:r>
              <a:rPr lang="en-US" altLang="zh-CN" sz="3200" b="1" i="1" dirty="0" smtClean="0"/>
              <a:t>F </a:t>
            </a:r>
            <a:r>
              <a:rPr lang="en-US" altLang="zh-CN" sz="3200" b="1" dirty="0" smtClean="0"/>
              <a:t>| </a:t>
            </a:r>
            <a:r>
              <a:rPr lang="en-US" altLang="zh-CN" sz="3200" b="1" i="1" dirty="0" smtClean="0"/>
              <a:t>F</a:t>
            </a:r>
            <a:endParaRPr lang="en-US" altLang="zh-CN" sz="3200" b="1" dirty="0" smtClean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 i="1" dirty="0" smtClean="0"/>
              <a:t>		F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ym typeface="Symbol" panose="05050102010706020507" pitchFamily="18" charset="2"/>
              </a:rPr>
              <a:t></a:t>
            </a:r>
            <a:r>
              <a:rPr lang="en-US" altLang="zh-CN" sz="3200" b="1" dirty="0" smtClean="0"/>
              <a:t> ( </a:t>
            </a:r>
            <a:r>
              <a:rPr lang="en-US" altLang="zh-CN" sz="3200" b="1" i="1" dirty="0" smtClean="0"/>
              <a:t>E</a:t>
            </a:r>
            <a:r>
              <a:rPr lang="en-US" altLang="zh-CN" sz="3200" b="1" dirty="0" smtClean="0"/>
              <a:t> ) | id</a:t>
            </a:r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7258570" y="2251075"/>
            <a:ext cx="311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1264672" name="Group 32"/>
          <p:cNvGrpSpPr>
            <a:grpSpLocks/>
          </p:cNvGrpSpPr>
          <p:nvPr/>
        </p:nvGrpSpPr>
        <p:grpSpPr bwMode="auto">
          <a:xfrm>
            <a:off x="6491808" y="2671763"/>
            <a:ext cx="1752600" cy="904875"/>
            <a:chOff x="3379" y="1683"/>
            <a:chExt cx="1104" cy="570"/>
          </a:xfrm>
        </p:grpSpPr>
        <p:sp>
          <p:nvSpPr>
            <p:cNvPr id="43031" name="Line 8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12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16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Rectangle 20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35" name="Rectangle 21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36" name="Rectangle 22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673" name="Group 33"/>
          <p:cNvGrpSpPr>
            <a:grpSpLocks/>
          </p:cNvGrpSpPr>
          <p:nvPr/>
        </p:nvGrpSpPr>
        <p:grpSpPr bwMode="auto">
          <a:xfrm>
            <a:off x="5771083" y="3500438"/>
            <a:ext cx="1752600" cy="904875"/>
            <a:chOff x="3379" y="1683"/>
            <a:chExt cx="1104" cy="570"/>
          </a:xfrm>
        </p:grpSpPr>
        <p:sp>
          <p:nvSpPr>
            <p:cNvPr id="43025" name="Line 34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35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36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Rectangle 37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29" name="Rectangle 38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30" name="Rectangle 39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680" name="Group 40"/>
          <p:cNvGrpSpPr>
            <a:grpSpLocks/>
          </p:cNvGrpSpPr>
          <p:nvPr/>
        </p:nvGrpSpPr>
        <p:grpSpPr bwMode="auto">
          <a:xfrm>
            <a:off x="4978920" y="4365625"/>
            <a:ext cx="1752600" cy="904875"/>
            <a:chOff x="3379" y="1683"/>
            <a:chExt cx="1104" cy="570"/>
          </a:xfrm>
        </p:grpSpPr>
        <p:sp>
          <p:nvSpPr>
            <p:cNvPr id="43019" name="Line 41"/>
            <p:cNvSpPr>
              <a:spLocks noChangeShapeType="1"/>
            </p:cNvSpPr>
            <p:nvPr/>
          </p:nvSpPr>
          <p:spPr bwMode="auto">
            <a:xfrm flipH="1">
              <a:off x="3501" y="1698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42"/>
            <p:cNvSpPr>
              <a:spLocks noChangeShapeType="1"/>
            </p:cNvSpPr>
            <p:nvPr/>
          </p:nvSpPr>
          <p:spPr bwMode="auto">
            <a:xfrm flipH="1">
              <a:off x="3904" y="172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43"/>
            <p:cNvSpPr>
              <a:spLocks noChangeShapeType="1"/>
            </p:cNvSpPr>
            <p:nvPr/>
          </p:nvSpPr>
          <p:spPr bwMode="auto">
            <a:xfrm>
              <a:off x="3982" y="168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44"/>
            <p:cNvSpPr>
              <a:spLocks noChangeArrowheads="1"/>
            </p:cNvSpPr>
            <p:nvPr/>
          </p:nvSpPr>
          <p:spPr bwMode="auto">
            <a:xfrm>
              <a:off x="3379" y="1933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023" name="Rectangle 45"/>
            <p:cNvSpPr>
              <a:spLocks noChangeArrowheads="1"/>
            </p:cNvSpPr>
            <p:nvPr/>
          </p:nvSpPr>
          <p:spPr bwMode="auto">
            <a:xfrm>
              <a:off x="3833" y="1933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3024" name="Rectangle 46"/>
            <p:cNvSpPr>
              <a:spLocks noChangeArrowheads="1"/>
            </p:cNvSpPr>
            <p:nvPr/>
          </p:nvSpPr>
          <p:spPr bwMode="auto">
            <a:xfrm>
              <a:off x="4286" y="193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264708" name="Group 68"/>
          <p:cNvGrpSpPr>
            <a:grpSpLocks/>
          </p:cNvGrpSpPr>
          <p:nvPr/>
        </p:nvGrpSpPr>
        <p:grpSpPr bwMode="auto">
          <a:xfrm>
            <a:off x="3827983" y="5300663"/>
            <a:ext cx="2017712" cy="865187"/>
            <a:chOff x="1701" y="3339"/>
            <a:chExt cx="1271" cy="545"/>
          </a:xfrm>
        </p:grpSpPr>
        <p:sp>
          <p:nvSpPr>
            <p:cNvPr id="43017" name="Rectangle 53"/>
            <p:cNvSpPr>
              <a:spLocks noChangeArrowheads="1"/>
            </p:cNvSpPr>
            <p:nvPr/>
          </p:nvSpPr>
          <p:spPr bwMode="auto">
            <a:xfrm>
              <a:off x="1701" y="3566"/>
              <a:ext cx="127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… … …</a:t>
              </a:r>
            </a:p>
          </p:txBody>
        </p:sp>
        <p:sp>
          <p:nvSpPr>
            <p:cNvPr id="43018" name="Line 62"/>
            <p:cNvSpPr>
              <a:spLocks noChangeShapeType="1"/>
            </p:cNvSpPr>
            <p:nvPr/>
          </p:nvSpPr>
          <p:spPr bwMode="auto">
            <a:xfrm flipH="1">
              <a:off x="2109" y="3339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3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2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6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rgbClr val="C0C0C0">
                    <a:lumMod val="40000"/>
                    <a:lumOff val="60000"/>
                  </a:srgbClr>
                </a:solidFill>
              </a:rPr>
              <a:t>4</a:t>
            </a:r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anose="02010609060101010101" pitchFamily="49" charset="-122"/>
              </a:rPr>
              <a:t>3.3</a:t>
            </a:r>
            <a:r>
              <a:rPr lang="zh-CN" altLang="en-US" b="1" smtClean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b="1" smtClean="0">
                <a:latin typeface="宋体" panose="02010600030101010101" pitchFamily="2" charset="-122"/>
              </a:rPr>
              <a:t>自上而下分析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3.3.1 </a:t>
            </a:r>
            <a:r>
              <a:rPr lang="zh-CN" altLang="en-US" b="1" dirty="0" smtClean="0"/>
              <a:t>自上而下分析的一般方法</a:t>
            </a:r>
          </a:p>
          <a:p>
            <a:pPr>
              <a:spcBef>
                <a:spcPct val="0"/>
              </a:spcBef>
            </a:pPr>
            <a:r>
              <a:rPr lang="zh-CN" altLang="en-US" b="1" dirty="0" smtClean="0"/>
              <a:t>例	文法	</a:t>
            </a:r>
            <a:r>
              <a:rPr lang="en-US" altLang="zh-CN" b="1" i="1" dirty="0" smtClean="0"/>
              <a:t>S </a:t>
            </a:r>
            <a:r>
              <a:rPr lang="en-US" altLang="zh-CN" b="1" dirty="0" smtClean="0">
                <a:sym typeface="Symbol" panose="05050102010706020507" pitchFamily="18" charset="2"/>
              </a:rPr>
              <a:t></a:t>
            </a:r>
            <a:r>
              <a:rPr lang="en-US" altLang="zh-CN" b="1" dirty="0" smtClean="0"/>
              <a:t> </a:t>
            </a:r>
            <a:r>
              <a:rPr lang="en-US" altLang="zh-CN" b="1" i="1" dirty="0" err="1" smtClean="0"/>
              <a:t>aCb</a:t>
            </a:r>
            <a:r>
              <a:rPr lang="en-US" altLang="zh-CN" b="1" i="1" dirty="0" smtClean="0"/>
              <a:t>	C </a:t>
            </a:r>
            <a:r>
              <a:rPr lang="en-US" altLang="zh-CN" b="1" dirty="0" smtClean="0">
                <a:sym typeface="Symbol" panose="05050102010706020507" pitchFamily="18" charset="2"/>
              </a:rPr>
              <a:t>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cd </a:t>
            </a:r>
            <a:r>
              <a:rPr lang="en-US" altLang="zh-CN" b="1" dirty="0" smtClean="0"/>
              <a:t>| </a:t>
            </a:r>
            <a:r>
              <a:rPr lang="en-US" altLang="zh-CN" b="1" i="1" dirty="0" smtClean="0"/>
              <a:t>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 smtClean="0"/>
              <a:t>		</a:t>
            </a:r>
            <a:r>
              <a:rPr lang="zh-CN" altLang="en-US" b="1" dirty="0" smtClean="0">
                <a:latin typeface="宋体" panose="02010600030101010101" pitchFamily="2" charset="-122"/>
              </a:rPr>
              <a:t>为输入串</a:t>
            </a:r>
            <a:r>
              <a:rPr lang="en-US" altLang="zh-CN" b="1" i="1" dirty="0" smtClean="0"/>
              <a:t>w</a:t>
            </a:r>
            <a:r>
              <a:rPr lang="en-US" altLang="zh-CN" b="1" dirty="0" smtClean="0"/>
              <a:t> = </a:t>
            </a:r>
            <a:r>
              <a:rPr lang="en-US" altLang="zh-CN" b="1" i="1" dirty="0" err="1" smtClean="0"/>
              <a:t>acb</a:t>
            </a:r>
            <a:r>
              <a:rPr lang="zh-CN" altLang="en-US" b="1" dirty="0" smtClean="0">
                <a:latin typeface="宋体" panose="02010600030101010101" pitchFamily="2" charset="-122"/>
              </a:rPr>
              <a:t>建立分析树</a:t>
            </a:r>
            <a:endParaRPr lang="zh-CN" altLang="en-US" sz="2800" b="1" dirty="0" smtClean="0"/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838200" y="2795761"/>
            <a:ext cx="7391400" cy="2125663"/>
            <a:chOff x="480" y="2256"/>
            <a:chExt cx="4656" cy="1339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963" y="2273"/>
              <a:ext cx="19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4493" y="2256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2713" y="2284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 flipH="1">
              <a:off x="602" y="2553"/>
              <a:ext cx="328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9"/>
            <p:cNvSpPr>
              <a:spLocks noChangeShapeType="1"/>
            </p:cNvSpPr>
            <p:nvPr/>
          </p:nvSpPr>
          <p:spPr bwMode="auto">
            <a:xfrm flipH="1">
              <a:off x="2340" y="3046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0"/>
            <p:cNvSpPr>
              <a:spLocks noChangeShapeType="1"/>
            </p:cNvSpPr>
            <p:nvPr/>
          </p:nvSpPr>
          <p:spPr bwMode="auto">
            <a:xfrm flipH="1">
              <a:off x="4143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 flipH="1">
              <a:off x="2351" y="256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12"/>
            <p:cNvSpPr>
              <a:spLocks noChangeShapeType="1"/>
            </p:cNvSpPr>
            <p:nvPr/>
          </p:nvSpPr>
          <p:spPr bwMode="auto">
            <a:xfrm flipH="1">
              <a:off x="1005" y="2576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13"/>
            <p:cNvSpPr>
              <a:spLocks noChangeShapeType="1"/>
            </p:cNvSpPr>
            <p:nvPr/>
          </p:nvSpPr>
          <p:spPr bwMode="auto">
            <a:xfrm flipH="1">
              <a:off x="4548" y="3061"/>
              <a:ext cx="1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4"/>
            <p:cNvSpPr>
              <a:spLocks noChangeShapeType="1"/>
            </p:cNvSpPr>
            <p:nvPr/>
          </p:nvSpPr>
          <p:spPr bwMode="auto">
            <a:xfrm flipH="1">
              <a:off x="4546" y="2561"/>
              <a:ext cx="3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 flipH="1">
              <a:off x="2775" y="2586"/>
              <a:ext cx="4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6"/>
            <p:cNvSpPr>
              <a:spLocks noChangeShapeType="1"/>
            </p:cNvSpPr>
            <p:nvPr/>
          </p:nvSpPr>
          <p:spPr bwMode="auto">
            <a:xfrm>
              <a:off x="1083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>
              <a:off x="2864" y="3044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>
              <a:off x="2852" y="2563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19"/>
            <p:cNvSpPr>
              <a:spLocks noChangeShapeType="1"/>
            </p:cNvSpPr>
            <p:nvPr/>
          </p:nvSpPr>
          <p:spPr bwMode="auto">
            <a:xfrm>
              <a:off x="4635" y="2538"/>
              <a:ext cx="32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480" y="2716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921" y="2767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1387" y="2743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054" y="2716"/>
              <a:ext cx="197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2229" y="2731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4473" y="2756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2702" y="2769"/>
              <a:ext cx="19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3158" y="2769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4939" y="2731"/>
              <a:ext cx="19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2272" y="3224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3158" y="3252"/>
              <a:ext cx="1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4502" y="3277"/>
              <a:ext cx="1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47109" name="Rectangle 32"/>
          <p:cNvSpPr>
            <a:spLocks noChangeArrowheads="1"/>
          </p:cNvSpPr>
          <p:nvPr/>
        </p:nvSpPr>
        <p:spPr bwMode="auto">
          <a:xfrm>
            <a:off x="304800" y="5029200"/>
            <a:ext cx="8534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i="0" dirty="0">
                <a:latin typeface="Times New Roman" panose="02020603050405020304" pitchFamily="18" charset="0"/>
              </a:rPr>
              <a:t>	不能处理</a:t>
            </a:r>
            <a:r>
              <a:rPr lang="zh-CN" altLang="en-US" sz="2800" b="1" i="0" dirty="0">
                <a:latin typeface="宋体" panose="02010600030101010101" pitchFamily="2" charset="-122"/>
              </a:rPr>
              <a:t>左递归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复杂的回溯技术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回溯导致语义工作推倒重来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难以报告出错的确切位置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i="0" dirty="0">
                <a:latin typeface="宋体" panose="02010600030101010101" pitchFamily="2" charset="-122"/>
              </a:rPr>
              <a:t>效率低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14551</TotalTime>
  <Words>4141</Words>
  <Application>Microsoft Macintosh PowerPoint</Application>
  <PresentationFormat>全屏显示(4:3)</PresentationFormat>
  <Paragraphs>839</Paragraphs>
  <Slides>56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sample</vt:lpstr>
      <vt:lpstr>温故而知新</vt:lpstr>
      <vt:lpstr>3.2 语言和文法</vt:lpstr>
      <vt:lpstr>3.2 语言和文法</vt:lpstr>
      <vt:lpstr>PowerPoint 演示文稿</vt:lpstr>
      <vt:lpstr>PowerPoint 演示文稿</vt:lpstr>
      <vt:lpstr>PowerPoint 演示文稿</vt:lpstr>
      <vt:lpstr>本讲纲要</vt:lpstr>
      <vt:lpstr>3.3 自上而下分析</vt:lpstr>
      <vt:lpstr>3.3 自上而下分析 </vt:lpstr>
      <vt:lpstr>3.3 自上而下分析 </vt:lpstr>
      <vt:lpstr>FIRST()</vt:lpstr>
      <vt:lpstr>FIRST集合及FOLLOW集合的计算方法</vt:lpstr>
      <vt:lpstr>FOLLOW(A)</vt:lpstr>
      <vt:lpstr>FOLLOW集合的计算方法</vt:lpstr>
      <vt:lpstr>FOLLOW集计算</vt:lpstr>
      <vt:lpstr>FOLLOW集计算</vt:lpstr>
      <vt:lpstr>FOLLOW集计算</vt:lpstr>
      <vt:lpstr>FOLLOW集计算</vt:lpstr>
      <vt:lpstr>FOLLOW集计算</vt:lpstr>
      <vt:lpstr>本讲纲要</vt:lpstr>
      <vt:lpstr>LL(1)文法</vt:lpstr>
      <vt:lpstr>PowerPoint 演示文稿</vt:lpstr>
      <vt:lpstr>PowerPoint 演示文稿</vt:lpstr>
      <vt:lpstr>PowerPoint 演示文稿</vt:lpstr>
      <vt:lpstr>LL(1)文法</vt:lpstr>
      <vt:lpstr>FOLLOW集计算</vt:lpstr>
      <vt:lpstr>FOLLOW集计算</vt:lpstr>
      <vt:lpstr>FOLLOW集计算</vt:lpstr>
      <vt:lpstr>FOLLOW集计算</vt:lpstr>
      <vt:lpstr>LL(1)文法</vt:lpstr>
      <vt:lpstr>LL(1)文法</vt:lpstr>
      <vt:lpstr>本讲纲要</vt:lpstr>
      <vt:lpstr>递归下降的预测分析</vt:lpstr>
      <vt:lpstr>递归下降的预测分析</vt:lpstr>
      <vt:lpstr>递归下降的预测分析</vt:lpstr>
      <vt:lpstr>递归下降的预测分析</vt:lpstr>
      <vt:lpstr>递归的分析程序</vt:lpstr>
      <vt:lpstr>本讲纲要</vt:lpstr>
      <vt:lpstr>3.3 自上而下分析</vt:lpstr>
      <vt:lpstr>3.3 自上而下分析</vt:lpstr>
      <vt:lpstr>3.3 自上而下分析</vt:lpstr>
      <vt:lpstr>本讲纲要</vt:lpstr>
      <vt:lpstr>预测分析表的构建</vt:lpstr>
      <vt:lpstr>预测分析表的构建</vt:lpstr>
      <vt:lpstr>PowerPoint 演示文稿</vt:lpstr>
      <vt:lpstr>预测分析表的构建</vt:lpstr>
      <vt:lpstr>PowerPoint 演示文稿</vt:lpstr>
      <vt:lpstr>3.3 自上而下分析</vt:lpstr>
      <vt:lpstr>3.3 自上而下分析</vt:lpstr>
      <vt:lpstr>本讲小结</vt:lpstr>
      <vt:lpstr>习    题</vt:lpstr>
      <vt:lpstr>例 已知文法产生式：</vt:lpstr>
      <vt:lpstr>例 多重定义的条目 </vt:lpstr>
      <vt:lpstr>计算First集合</vt:lpstr>
      <vt:lpstr>计算Follow集合</vt:lpstr>
      <vt:lpstr>计算Follow集合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yong zhou</cp:lastModifiedBy>
  <cp:revision>749</cp:revision>
  <dcterms:created xsi:type="dcterms:W3CDTF">2000-08-08T16:59:41Z</dcterms:created>
  <dcterms:modified xsi:type="dcterms:W3CDTF">2021-09-26T05:31:27Z</dcterms:modified>
</cp:coreProperties>
</file>