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handoutMasterIdLst>
    <p:handoutMasterId r:id="rId49"/>
  </p:handoutMasterIdLst>
  <p:sldIdLst>
    <p:sldId id="630" r:id="rId2"/>
    <p:sldId id="632" r:id="rId3"/>
    <p:sldId id="633" r:id="rId4"/>
    <p:sldId id="491" r:id="rId5"/>
    <p:sldId id="608" r:id="rId6"/>
    <p:sldId id="609" r:id="rId7"/>
    <p:sldId id="610" r:id="rId8"/>
    <p:sldId id="394" r:id="rId9"/>
    <p:sldId id="607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31" r:id="rId22"/>
    <p:sldId id="623" r:id="rId23"/>
    <p:sldId id="404" r:id="rId24"/>
    <p:sldId id="417" r:id="rId25"/>
    <p:sldId id="504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418" r:id="rId38"/>
    <p:sldId id="419" r:id="rId39"/>
    <p:sldId id="420" r:id="rId40"/>
    <p:sldId id="421" r:id="rId41"/>
    <p:sldId id="422" r:id="rId42"/>
    <p:sldId id="467" r:id="rId43"/>
    <p:sldId id="528" r:id="rId44"/>
    <p:sldId id="530" r:id="rId45"/>
    <p:sldId id="531" r:id="rId46"/>
    <p:sldId id="43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8140" autoAdjust="0"/>
  </p:normalViewPr>
  <p:slideViewPr>
    <p:cSldViewPr>
      <p:cViewPr varScale="1">
        <p:scale>
          <a:sx n="46" d="100"/>
          <a:sy n="46" d="100"/>
        </p:scale>
        <p:origin x="-20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84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21B8FFC-ED9A-4648-B3BC-6BE5DC473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37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95AED1C5-3509-45EE-9117-C57EFC5717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250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F90AB1-DA97-4F13-9492-7ADF9FA576AD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4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E73BE7F-7E1D-45CF-8BD3-9C906DD74F64}" type="slidenum">
              <a:rPr lang="zh-CN" altLang="en-US" sz="1200" smtClean="0">
                <a:latin typeface="Times New Roman" pitchFamily="18" charset="0"/>
              </a:rPr>
              <a:pPr/>
              <a:t>24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自下而上的分析的关键在于如何确定分析栈的顶部已经出现句柄</a:t>
            </a:r>
          </a:p>
        </p:txBody>
      </p:sp>
    </p:spTree>
    <p:extLst>
      <p:ext uri="{BB962C8B-B14F-4D97-AF65-F5344CB8AC3E}">
        <p14:creationId xmlns:p14="http://schemas.microsoft.com/office/powerpoint/2010/main" val="410889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8549F9C-A22A-4846-B65E-4C7A608B01A2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176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E87F5-7418-41A7-A6DD-2C0B8F2A1C3D}" type="slidenum">
              <a:rPr lang="zh-CN" altLang="en-US" sz="1200" smtClean="0">
                <a:latin typeface="Times New Roman" pitchFamily="18" charset="0"/>
              </a:rPr>
              <a:pPr/>
              <a:t>37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2067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932F27-E430-4931-921E-0A95044E8592}" type="slidenum">
              <a:rPr lang="zh-CN" altLang="en-US" sz="1200" smtClean="0">
                <a:latin typeface="Times New Roman" pitchFamily="18" charset="0"/>
              </a:rPr>
              <a:pPr/>
              <a:t>38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084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D9EF1F2-41C2-4A61-914F-CE257534FA61}" type="slidenum">
              <a:rPr lang="zh-CN" altLang="en-US" sz="1200" smtClean="0">
                <a:latin typeface="Times New Roman" pitchFamily="18" charset="0"/>
              </a:rPr>
              <a:pPr/>
              <a:t>39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因为在该文法中，</a:t>
            </a:r>
            <a:r>
              <a:rPr lang="en-US" altLang="zh-CN" smtClean="0"/>
              <a:t>expr</a:t>
            </a:r>
            <a:r>
              <a:rPr lang="zh-CN" altLang="en-US" smtClean="0"/>
              <a:t>可能以</a:t>
            </a:r>
            <a:r>
              <a:rPr lang="en-US" altLang="zh-CN" smtClean="0"/>
              <a:t>id(id</a:t>
            </a:r>
            <a:r>
              <a:rPr lang="zh-CN" altLang="en-US" smtClean="0"/>
              <a:t>开头，而函数调用语句</a:t>
            </a:r>
            <a:r>
              <a:rPr lang="en-US" altLang="zh-CN" smtClean="0"/>
              <a:t>stmt-&gt;id(parameter_list) </a:t>
            </a:r>
            <a:r>
              <a:rPr lang="zh-CN" altLang="en-US" smtClean="0"/>
              <a:t>也有可能以</a:t>
            </a:r>
            <a:r>
              <a:rPr lang="en-US" altLang="zh-CN" smtClean="0"/>
              <a:t>id(id</a:t>
            </a:r>
            <a:r>
              <a:rPr lang="zh-CN" altLang="en-US" smtClean="0"/>
              <a:t>开头，所以这里不知道应该把句柄</a:t>
            </a:r>
            <a:r>
              <a:rPr lang="en-US" altLang="zh-CN" smtClean="0"/>
              <a:t>id</a:t>
            </a:r>
            <a:r>
              <a:rPr lang="zh-CN" altLang="en-US" smtClean="0"/>
              <a:t>往</a:t>
            </a:r>
            <a:r>
              <a:rPr lang="en-US" altLang="zh-CN" smtClean="0"/>
              <a:t>paramter</a:t>
            </a:r>
            <a:r>
              <a:rPr lang="zh-CN" altLang="en-US" smtClean="0"/>
              <a:t>归约，</a:t>
            </a:r>
          </a:p>
          <a:p>
            <a:pPr algn="just" eaLnBrk="1" hangingPunct="1"/>
            <a:r>
              <a:rPr lang="zh-CN" altLang="en-US" smtClean="0"/>
              <a:t>还是往</a:t>
            </a:r>
            <a:r>
              <a:rPr lang="en-US" altLang="zh-CN" smtClean="0"/>
              <a:t>expr</a:t>
            </a:r>
            <a:r>
              <a:rPr lang="zh-CN" altLang="en-US" smtClean="0"/>
              <a:t>归约 </a:t>
            </a:r>
          </a:p>
        </p:txBody>
      </p:sp>
    </p:spTree>
    <p:extLst>
      <p:ext uri="{BB962C8B-B14F-4D97-AF65-F5344CB8AC3E}">
        <p14:creationId xmlns:p14="http://schemas.microsoft.com/office/powerpoint/2010/main" val="204260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9D3F5B-E41F-49C8-B977-3A031AC96DF3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374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A2C0C3B-695A-4E5E-944A-E81A3CB0AC28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15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E7E82D5-B745-424A-A555-8F2099E4854E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65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93D40E9-EECF-44EF-805F-2EC8B364F87B}" type="slidenum">
              <a:rPr lang="zh-CN" altLang="en-US" sz="1200" smtClean="0">
                <a:latin typeface="Times New Roman" pitchFamily="18" charset="0"/>
              </a:rPr>
              <a:pPr/>
              <a:t>45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040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6FF0F43-4347-4A97-8675-49BE6F23915D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BB6D26-0374-494A-AE6B-2812A80F6AFA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36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2F9BCA3-CCCE-4C65-9668-51D982A0263E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75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807AF9-2A68-42DF-980D-77B6EBC3CB26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532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B7560A1-5D25-4494-BDC4-988F7B0F7D76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814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AEE545-B63B-4531-905D-8BAC90ECE524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365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D7C5089-F378-4A00-9EC8-435E40825ACA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131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7676C6-0AC2-4460-9FC4-088E0852E3B6}" type="slidenum">
              <a:rPr lang="zh-CN" altLang="en-US" sz="1200" smtClean="0">
                <a:latin typeface="Times New Roman" pitchFamily="18" charset="0"/>
              </a:rPr>
              <a:pPr/>
              <a:t>18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48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024107-8245-4E82-ABE6-A19949D6F9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A86D9-817C-4A94-AC7E-49327C71FBA5}" type="datetime1">
              <a:rPr lang="zh-CN" altLang="en-US" smtClean="0"/>
              <a:pPr>
                <a:defRPr/>
              </a:pPr>
              <a:t>21/10/14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7DE8-02A0-46BF-95D6-68ED7F8C50DE}" type="datetime1">
              <a:rPr lang="zh-CN" altLang="en-US" smtClean="0"/>
              <a:pPr>
                <a:defRPr/>
              </a:pPr>
              <a:t>21/10/14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10965-B98E-4197-B120-654B4EFB32FF}" type="datetime1">
              <a:rPr lang="zh-CN" altLang="en-US" smtClean="0"/>
              <a:pPr>
                <a:defRPr/>
              </a:pPr>
              <a:t>21/10/14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9FE56-BC40-438E-8268-B9D476FB0F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0" y="773112"/>
            <a:ext cx="9216000" cy="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灯片编号占位符 4"/>
          <p:cNvSpPr txBox="1">
            <a:spLocks/>
          </p:cNvSpPr>
          <p:nvPr userDrawn="1"/>
        </p:nvSpPr>
        <p:spPr>
          <a:xfrm>
            <a:off x="7524328" y="5517232"/>
            <a:ext cx="1619672" cy="1296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fld id="{4D2B693D-809D-4323-BF04-F4756EBB3589}" type="slidenum">
              <a:rPr lang="en-US" altLang="zh-CN" smtClean="0"/>
              <a:pPr algn="ctr"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温故而知新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6C5461-51ED-42F7-83B2-9282A7A37FF8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07950" y="1122363"/>
            <a:ext cx="8640763" cy="4970462"/>
            <a:chOff x="68" y="707"/>
            <a:chExt cx="5443" cy="3131"/>
          </a:xfrm>
        </p:grpSpPr>
        <p:sp>
          <p:nvSpPr>
            <p:cNvPr id="686084" name="Text Box 4" descr="Green marble"/>
            <p:cNvSpPr txBox="1">
              <a:spLocks noChangeArrowheads="1"/>
            </p:cNvSpPr>
            <p:nvPr/>
          </p:nvSpPr>
          <p:spPr bwMode="auto">
            <a:xfrm>
              <a:off x="521" y="890"/>
              <a:ext cx="726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正规式</a:t>
              </a:r>
            </a:p>
          </p:txBody>
        </p:sp>
        <p:sp>
          <p:nvSpPr>
            <p:cNvPr id="686085" name="Text Box 5" descr="Green marble"/>
            <p:cNvSpPr txBox="1">
              <a:spLocks noChangeArrowheads="1"/>
            </p:cNvSpPr>
            <p:nvPr/>
          </p:nvSpPr>
          <p:spPr bwMode="auto">
            <a:xfrm>
              <a:off x="113" y="1570"/>
              <a:ext cx="154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上下文无关文法</a:t>
              </a:r>
            </a:p>
          </p:txBody>
        </p:sp>
        <p:sp>
          <p:nvSpPr>
            <p:cNvPr id="686086" name="Text Box 6" descr="Green marble"/>
            <p:cNvSpPr txBox="1">
              <a:spLocks noChangeArrowheads="1"/>
            </p:cNvSpPr>
            <p:nvPr/>
          </p:nvSpPr>
          <p:spPr bwMode="auto">
            <a:xfrm>
              <a:off x="884" y="120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功能有限</a:t>
              </a:r>
            </a:p>
          </p:txBody>
        </p:sp>
        <p:sp>
          <p:nvSpPr>
            <p:cNvPr id="686087" name="Text Box 7" descr="Green marble"/>
            <p:cNvSpPr txBox="1">
              <a:spLocks noChangeArrowheads="1"/>
            </p:cNvSpPr>
            <p:nvPr/>
          </p:nvSpPr>
          <p:spPr bwMode="auto">
            <a:xfrm>
              <a:off x="68" y="2160"/>
              <a:ext cx="1089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四元组定义</a:t>
              </a:r>
            </a:p>
          </p:txBody>
        </p:sp>
        <p:sp>
          <p:nvSpPr>
            <p:cNvPr id="686088" name="Text Box 8" descr="Green marble"/>
            <p:cNvSpPr txBox="1">
              <a:spLocks noChangeArrowheads="1"/>
            </p:cNvSpPr>
            <p:nvPr/>
          </p:nvSpPr>
          <p:spPr bwMode="auto">
            <a:xfrm>
              <a:off x="1247" y="2160"/>
              <a:ext cx="59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推导</a:t>
              </a:r>
            </a:p>
          </p:txBody>
        </p:sp>
        <p:sp>
          <p:nvSpPr>
            <p:cNvPr id="686089" name="Text Box 9" descr="Green marble"/>
            <p:cNvSpPr txBox="1">
              <a:spLocks noChangeArrowheads="1"/>
            </p:cNvSpPr>
            <p:nvPr/>
          </p:nvSpPr>
          <p:spPr bwMode="auto">
            <a:xfrm>
              <a:off x="2608" y="2160"/>
              <a:ext cx="77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分析树</a:t>
              </a:r>
            </a:p>
          </p:txBody>
        </p:sp>
        <p:sp>
          <p:nvSpPr>
            <p:cNvPr id="686090" name="Text Box 10" descr="Green marble"/>
            <p:cNvSpPr txBox="1">
              <a:spLocks noChangeArrowheads="1"/>
            </p:cNvSpPr>
            <p:nvPr/>
          </p:nvSpPr>
          <p:spPr bwMode="auto">
            <a:xfrm>
              <a:off x="1746" y="1933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图形化表示</a:t>
              </a:r>
            </a:p>
          </p:txBody>
        </p:sp>
        <p:sp>
          <p:nvSpPr>
            <p:cNvPr id="686091" name="Text Box 11" descr="Green marble"/>
            <p:cNvSpPr txBox="1">
              <a:spLocks noChangeArrowheads="1"/>
            </p:cNvSpPr>
            <p:nvPr/>
          </p:nvSpPr>
          <p:spPr bwMode="auto">
            <a:xfrm>
              <a:off x="748" y="2750"/>
              <a:ext cx="1043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最左推导</a:t>
              </a:r>
            </a:p>
          </p:txBody>
        </p:sp>
        <p:sp>
          <p:nvSpPr>
            <p:cNvPr id="686092" name="Text Box 12" descr="Green marble"/>
            <p:cNvSpPr txBox="1">
              <a:spLocks noChangeArrowheads="1"/>
            </p:cNvSpPr>
            <p:nvPr/>
          </p:nvSpPr>
          <p:spPr bwMode="auto">
            <a:xfrm>
              <a:off x="1882" y="2750"/>
              <a:ext cx="99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最右推导</a:t>
              </a:r>
            </a:p>
          </p:txBody>
        </p:sp>
        <p:sp>
          <p:nvSpPr>
            <p:cNvPr id="686093" name="Text Box 13" descr="Green marble"/>
            <p:cNvSpPr txBox="1">
              <a:spLocks noChangeArrowheads="1"/>
            </p:cNvSpPr>
            <p:nvPr/>
          </p:nvSpPr>
          <p:spPr bwMode="auto">
            <a:xfrm>
              <a:off x="748" y="3339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二义性</a:t>
              </a:r>
            </a:p>
          </p:txBody>
        </p:sp>
        <p:sp>
          <p:nvSpPr>
            <p:cNvPr id="2063" name="AutoShape 14" descr="Green marble"/>
            <p:cNvSpPr>
              <a:spLocks noChangeArrowheads="1"/>
            </p:cNvSpPr>
            <p:nvPr/>
          </p:nvSpPr>
          <p:spPr bwMode="auto">
            <a:xfrm>
              <a:off x="1519" y="3385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095" name="Text Box 15" descr="Green marble"/>
            <p:cNvSpPr txBox="1">
              <a:spLocks noChangeArrowheads="1"/>
            </p:cNvSpPr>
            <p:nvPr/>
          </p:nvSpPr>
          <p:spPr bwMode="auto">
            <a:xfrm>
              <a:off x="2245" y="333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消除二义性</a:t>
              </a:r>
            </a:p>
          </p:txBody>
        </p:sp>
        <p:sp>
          <p:nvSpPr>
            <p:cNvPr id="686096" name="Text Box 16" descr="Green marble"/>
            <p:cNvSpPr txBox="1">
              <a:spLocks noChangeArrowheads="1"/>
            </p:cNvSpPr>
            <p:nvPr/>
          </p:nvSpPr>
          <p:spPr bwMode="auto">
            <a:xfrm>
              <a:off x="2064" y="1570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左递归</a:t>
              </a:r>
            </a:p>
          </p:txBody>
        </p:sp>
        <p:sp>
          <p:nvSpPr>
            <p:cNvPr id="2066" name="AutoShape 17" descr="Green marble"/>
            <p:cNvSpPr>
              <a:spLocks noChangeArrowheads="1"/>
            </p:cNvSpPr>
            <p:nvPr/>
          </p:nvSpPr>
          <p:spPr bwMode="auto">
            <a:xfrm>
              <a:off x="2835" y="1616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098" name="Text Box 18" descr="Green marble"/>
            <p:cNvSpPr txBox="1">
              <a:spLocks noChangeArrowheads="1"/>
            </p:cNvSpPr>
            <p:nvPr/>
          </p:nvSpPr>
          <p:spPr bwMode="auto">
            <a:xfrm>
              <a:off x="3561" y="1570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686099" name="Text Box 19" descr="Green marble"/>
            <p:cNvSpPr txBox="1">
              <a:spLocks noChangeArrowheads="1"/>
            </p:cNvSpPr>
            <p:nvPr/>
          </p:nvSpPr>
          <p:spPr bwMode="auto">
            <a:xfrm>
              <a:off x="2064" y="981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左因子</a:t>
              </a:r>
            </a:p>
          </p:txBody>
        </p:sp>
        <p:sp>
          <p:nvSpPr>
            <p:cNvPr id="2069" name="AutoShape 20" descr="Green marble"/>
            <p:cNvSpPr>
              <a:spLocks noChangeArrowheads="1"/>
            </p:cNvSpPr>
            <p:nvPr/>
          </p:nvSpPr>
          <p:spPr bwMode="auto">
            <a:xfrm>
              <a:off x="2835" y="1027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01" name="Text Box 21" descr="Green marble"/>
            <p:cNvSpPr txBox="1">
              <a:spLocks noChangeArrowheads="1"/>
            </p:cNvSpPr>
            <p:nvPr/>
          </p:nvSpPr>
          <p:spPr bwMode="auto">
            <a:xfrm>
              <a:off x="3561" y="981"/>
              <a:ext cx="11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消除左因子</a:t>
              </a:r>
            </a:p>
          </p:txBody>
        </p:sp>
        <p:sp>
          <p:nvSpPr>
            <p:cNvPr id="2071" name="Rectangle 22" descr="Green marble"/>
            <p:cNvSpPr>
              <a:spLocks noChangeArrowheads="1"/>
            </p:cNvSpPr>
            <p:nvPr/>
          </p:nvSpPr>
          <p:spPr bwMode="auto">
            <a:xfrm>
              <a:off x="2018" y="707"/>
              <a:ext cx="1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</a:rPr>
                <a:t> 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Tahoma" pitchFamily="34" charset="0"/>
                </a:rPr>
                <a:t>1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 | 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072" name="Rectangle 23" descr="Green marble"/>
            <p:cNvSpPr>
              <a:spLocks noChangeArrowheads="1"/>
            </p:cNvSpPr>
            <p:nvPr/>
          </p:nvSpPr>
          <p:spPr bwMode="auto">
            <a:xfrm>
              <a:off x="2064" y="1297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</a:t>
              </a:r>
              <a:r>
                <a:rPr lang="en-US" altLang="zh-CN" sz="2400" b="1" baseline="30000">
                  <a:solidFill>
                    <a:srgbClr val="CC0000"/>
                  </a:solidFill>
                  <a:latin typeface="Tahoma" pitchFamily="34" charset="0"/>
                </a:rPr>
                <a:t>+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Aa</a:t>
              </a:r>
              <a:r>
                <a:rPr lang="en-US" altLang="zh-CN" sz="2400">
                  <a:latin typeface="Tahoma" pitchFamily="34" charset="0"/>
                </a:rPr>
                <a:t> </a:t>
              </a:r>
            </a:p>
          </p:txBody>
        </p:sp>
        <p:grpSp>
          <p:nvGrpSpPr>
            <p:cNvPr id="2073" name="Group 24"/>
            <p:cNvGrpSpPr>
              <a:grpSpLocks/>
            </p:cNvGrpSpPr>
            <p:nvPr/>
          </p:nvGrpSpPr>
          <p:grpSpPr bwMode="auto">
            <a:xfrm>
              <a:off x="3288" y="2205"/>
              <a:ext cx="2223" cy="1633"/>
              <a:chOff x="3288" y="2205"/>
              <a:chExt cx="2223" cy="1633"/>
            </a:xfrm>
          </p:grpSpPr>
          <p:sp>
            <p:nvSpPr>
              <p:cNvPr id="2083" name="Oval 25"/>
              <p:cNvSpPr>
                <a:spLocks noChangeArrowheads="1"/>
              </p:cNvSpPr>
              <p:nvPr/>
            </p:nvSpPr>
            <p:spPr bwMode="auto">
              <a:xfrm>
                <a:off x="3288" y="2205"/>
                <a:ext cx="2223" cy="163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06" name="Text Box 26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5" name="Oval 27" descr="Green marble"/>
              <p:cNvSpPr>
                <a:spLocks noChangeArrowheads="1"/>
              </p:cNvSpPr>
              <p:nvPr/>
            </p:nvSpPr>
            <p:spPr bwMode="auto">
              <a:xfrm>
                <a:off x="3470" y="2432"/>
                <a:ext cx="1905" cy="12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08" name="Text Box 28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43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7" name="Oval 29"/>
              <p:cNvSpPr>
                <a:spLocks noChangeArrowheads="1"/>
              </p:cNvSpPr>
              <p:nvPr/>
            </p:nvSpPr>
            <p:spPr bwMode="auto">
              <a:xfrm>
                <a:off x="3787" y="2704"/>
                <a:ext cx="1361" cy="77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10" name="Text Box 30" descr="Green marble"/>
              <p:cNvSpPr txBox="1">
                <a:spLocks noChangeArrowheads="1"/>
              </p:cNvSpPr>
              <p:nvPr/>
            </p:nvSpPr>
            <p:spPr bwMode="auto">
              <a:xfrm>
                <a:off x="4195" y="2704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2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4059" y="2976"/>
                <a:ext cx="908" cy="363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12" name="Text Box 32" descr="Green marble"/>
              <p:cNvSpPr txBox="1">
                <a:spLocks noChangeArrowheads="1"/>
              </p:cNvSpPr>
              <p:nvPr/>
            </p:nvSpPr>
            <p:spPr bwMode="auto">
              <a:xfrm>
                <a:off x="4241" y="302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3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</p:grpSp>
        <p:cxnSp>
          <p:nvCxnSpPr>
            <p:cNvPr id="2074" name="AutoShape 33"/>
            <p:cNvCxnSpPr>
              <a:cxnSpLocks noChangeShapeType="1"/>
              <a:stCxn id="686084" idx="2"/>
              <a:endCxn id="686085" idx="0"/>
            </p:cNvCxnSpPr>
            <p:nvPr/>
          </p:nvCxnSpPr>
          <p:spPr bwMode="auto">
            <a:xfrm>
              <a:off x="884" y="1186"/>
              <a:ext cx="0" cy="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5" name="AutoShape 34"/>
            <p:cNvCxnSpPr>
              <a:cxnSpLocks noChangeShapeType="1"/>
              <a:stCxn id="686085" idx="2"/>
              <a:endCxn id="686087" idx="0"/>
            </p:cNvCxnSpPr>
            <p:nvPr/>
          </p:nvCxnSpPr>
          <p:spPr bwMode="auto">
            <a:xfrm flipH="1">
              <a:off x="613" y="1866"/>
              <a:ext cx="271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6" name="AutoShape 35"/>
            <p:cNvCxnSpPr>
              <a:cxnSpLocks noChangeShapeType="1"/>
              <a:stCxn id="686085" idx="2"/>
              <a:endCxn id="686088" idx="0"/>
            </p:cNvCxnSpPr>
            <p:nvPr/>
          </p:nvCxnSpPr>
          <p:spPr bwMode="auto">
            <a:xfrm>
              <a:off x="884" y="1866"/>
              <a:ext cx="658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7" name="AutoShape 36"/>
            <p:cNvCxnSpPr>
              <a:cxnSpLocks noChangeShapeType="1"/>
              <a:stCxn id="686085" idx="3"/>
              <a:endCxn id="686099" idx="1"/>
            </p:cNvCxnSpPr>
            <p:nvPr/>
          </p:nvCxnSpPr>
          <p:spPr bwMode="auto">
            <a:xfrm flipV="1">
              <a:off x="1655" y="1129"/>
              <a:ext cx="409" cy="58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8" name="AutoShape 37"/>
            <p:cNvCxnSpPr>
              <a:cxnSpLocks noChangeShapeType="1"/>
              <a:stCxn id="686085" idx="3"/>
              <a:endCxn id="686096" idx="1"/>
            </p:cNvCxnSpPr>
            <p:nvPr/>
          </p:nvCxnSpPr>
          <p:spPr bwMode="auto">
            <a:xfrm>
              <a:off x="1655" y="1718"/>
              <a:ext cx="409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9" name="AutoShape 38"/>
            <p:cNvCxnSpPr>
              <a:cxnSpLocks noChangeShapeType="1"/>
              <a:stCxn id="686088" idx="3"/>
              <a:endCxn id="686089" idx="1"/>
            </p:cNvCxnSpPr>
            <p:nvPr/>
          </p:nvCxnSpPr>
          <p:spPr bwMode="auto">
            <a:xfrm>
              <a:off x="1837" y="2308"/>
              <a:ext cx="771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0" name="AutoShape 39"/>
            <p:cNvCxnSpPr>
              <a:cxnSpLocks noChangeShapeType="1"/>
              <a:stCxn id="686088" idx="2"/>
              <a:endCxn id="686091" idx="0"/>
            </p:cNvCxnSpPr>
            <p:nvPr/>
          </p:nvCxnSpPr>
          <p:spPr bwMode="auto">
            <a:xfrm flipH="1">
              <a:off x="1270" y="2456"/>
              <a:ext cx="272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1" name="AutoShape 40"/>
            <p:cNvCxnSpPr>
              <a:cxnSpLocks noChangeShapeType="1"/>
              <a:stCxn id="686088" idx="2"/>
              <a:endCxn id="686092" idx="0"/>
            </p:cNvCxnSpPr>
            <p:nvPr/>
          </p:nvCxnSpPr>
          <p:spPr bwMode="auto">
            <a:xfrm>
              <a:off x="1542" y="2456"/>
              <a:ext cx="839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2" name="AutoShape 41"/>
            <p:cNvCxnSpPr>
              <a:cxnSpLocks noChangeShapeType="1"/>
              <a:stCxn id="686091" idx="2"/>
              <a:endCxn id="686093" idx="0"/>
            </p:cNvCxnSpPr>
            <p:nvPr/>
          </p:nvCxnSpPr>
          <p:spPr bwMode="auto">
            <a:xfrm flipH="1">
              <a:off x="1179" y="3046"/>
              <a:ext cx="91" cy="29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89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3276600" y="4005263"/>
            <a:ext cx="5543550" cy="574675"/>
            <a:chOff x="2064" y="3203"/>
            <a:chExt cx="3492" cy="362"/>
          </a:xfrm>
        </p:grpSpPr>
        <p:sp>
          <p:nvSpPr>
            <p:cNvPr id="16392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6" name="Rectangle 7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97" name="Rectangle 8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808969" name="Rectangle 9"/>
          <p:cNvSpPr>
            <a:spLocks noChangeArrowheads="1"/>
          </p:cNvSpPr>
          <p:nvPr/>
        </p:nvSpPr>
        <p:spPr bwMode="auto">
          <a:xfrm>
            <a:off x="3418979" y="2060848"/>
            <a:ext cx="2889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70" name="Rectangle 10" descr="Green marble"/>
          <p:cNvSpPr>
            <a:spLocks noChangeArrowheads="1"/>
          </p:cNvSpPr>
          <p:nvPr/>
        </p:nvSpPr>
        <p:spPr bwMode="auto">
          <a:xfrm>
            <a:off x="5795963" y="4941888"/>
            <a:ext cx="9366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abbcde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9" grpId="0" animBg="1"/>
      <p:bldP spid="8089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1023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3276600" y="3213100"/>
            <a:ext cx="5543550" cy="1366838"/>
            <a:chOff x="2064" y="2704"/>
            <a:chExt cx="3492" cy="8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1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423" name="Rectangle 9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1019" name="Line 11"/>
          <p:cNvSpPr>
            <a:spLocks noChangeShapeType="1"/>
          </p:cNvSpPr>
          <p:nvPr/>
        </p:nvSpPr>
        <p:spPr bwMode="auto">
          <a:xfrm>
            <a:off x="754931" y="3933056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1020" name="Rectangle 12"/>
          <p:cNvSpPr>
            <a:spLocks noChangeArrowheads="1"/>
          </p:cNvSpPr>
          <p:nvPr/>
        </p:nvSpPr>
        <p:spPr bwMode="auto">
          <a:xfrm>
            <a:off x="2267099" y="2060848"/>
            <a:ext cx="7207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1021" name="Rectangle 13" descr="Green marble"/>
          <p:cNvSpPr>
            <a:spLocks noChangeArrowheads="1"/>
          </p:cNvSpPr>
          <p:nvPr/>
        </p:nvSpPr>
        <p:spPr bwMode="auto">
          <a:xfrm>
            <a:off x="4500563" y="4941888"/>
            <a:ext cx="22320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i="1" dirty="0">
                <a:latin typeface="Tahoma" pitchFamily="34" charset="0"/>
              </a:rPr>
              <a:t>aAbcde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9" grpId="0" animBg="1"/>
      <p:bldP spid="811020" grpId="0" animBg="1"/>
      <p:bldP spid="8110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30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8441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4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6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8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3071" name="Line 15"/>
          <p:cNvSpPr>
            <a:spLocks noChangeShapeType="1"/>
          </p:cNvSpPr>
          <p:nvPr/>
        </p:nvSpPr>
        <p:spPr bwMode="auto">
          <a:xfrm>
            <a:off x="1043732" y="443865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2" name="Rectangle 16"/>
          <p:cNvSpPr>
            <a:spLocks noChangeArrowheads="1"/>
          </p:cNvSpPr>
          <p:nvPr/>
        </p:nvSpPr>
        <p:spPr bwMode="auto">
          <a:xfrm>
            <a:off x="2266405" y="2492896"/>
            <a:ext cx="433387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3" name="Rectangle 17" descr="Green marble"/>
          <p:cNvSpPr>
            <a:spLocks noChangeArrowheads="1"/>
          </p:cNvSpPr>
          <p:nvPr/>
        </p:nvSpPr>
        <p:spPr bwMode="auto">
          <a:xfrm>
            <a:off x="3059113" y="5013325"/>
            <a:ext cx="36734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1" grpId="0" animBg="1"/>
      <p:bldP spid="813072" grpId="0" animBg="1"/>
      <p:bldP spid="8130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2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5125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68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9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0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471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2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73" name="Rectangle 11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4" name="Line 12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3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5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6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5121" name="Line 17"/>
          <p:cNvSpPr>
            <a:spLocks noChangeShapeType="1"/>
          </p:cNvSpPr>
          <p:nvPr/>
        </p:nvSpPr>
        <p:spPr bwMode="auto">
          <a:xfrm>
            <a:off x="539602" y="5013176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22" name="Rectangle 18"/>
          <p:cNvSpPr>
            <a:spLocks noChangeArrowheads="1"/>
          </p:cNvSpPr>
          <p:nvPr/>
        </p:nvSpPr>
        <p:spPr bwMode="auto">
          <a:xfrm>
            <a:off x="2194768" y="1628800"/>
            <a:ext cx="1081088" cy="431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23" name="Rectangle 19" descr="Green marble"/>
          <p:cNvSpPr>
            <a:spLocks noChangeArrowheads="1"/>
          </p:cNvSpPr>
          <p:nvPr/>
        </p:nvSpPr>
        <p:spPr bwMode="auto">
          <a:xfrm>
            <a:off x="2411413" y="5013325"/>
            <a:ext cx="43211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1" grpId="0" animBg="1"/>
      <p:bldP spid="815122" grpId="0" animBg="1"/>
      <p:bldP spid="815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7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7176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S 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3276600" y="1341438"/>
            <a:ext cx="5543550" cy="3238500"/>
            <a:chOff x="2064" y="1525"/>
            <a:chExt cx="3492" cy="2040"/>
          </a:xfrm>
        </p:grpSpPr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3651" y="1525"/>
              <a:ext cx="2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5" name="Rectangle 11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6" name="Rectangle 12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 flipV="1">
              <a:off x="2200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 flipH="1" flipV="1">
              <a:off x="3833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7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8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 flipV="1">
              <a:off x="3560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>
              <a:off x="3787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7174" name="Rectangle 22" descr="Green marble"/>
          <p:cNvSpPr>
            <a:spLocks noChangeArrowheads="1"/>
          </p:cNvSpPr>
          <p:nvPr/>
        </p:nvSpPr>
        <p:spPr bwMode="auto">
          <a:xfrm>
            <a:off x="1692275" y="4941888"/>
            <a:ext cx="5040313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归约</a:t>
            </a:r>
          </a:p>
        </p:txBody>
      </p:sp>
      <p:sp>
        <p:nvSpPr>
          <p:cNvPr id="819202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125538"/>
            <a:ext cx="8229600" cy="48863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归约，是自下而上分析中的重要动作</a:t>
            </a:r>
          </a:p>
          <a:p>
            <a:r>
              <a:rPr lang="zh-CN" altLang="en-US" smtClean="0">
                <a:ea typeface="宋体" pitchFamily="2" charset="-122"/>
              </a:rPr>
              <a:t>归约，对应着最右推导的逆过程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022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3.4.2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和某产生式右部匹配的子串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aABe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1600" b="1" i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baseline="-30000" dirty="0" smtClean="0"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rgbClr val="FF3300"/>
                </a:solidFill>
                <a:ea typeface="宋体" pitchFamily="2" charset="-122"/>
              </a:rPr>
              <a:t>aABe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</p:txBody>
      </p:sp>
      <p:sp>
        <p:nvSpPr>
          <p:cNvPr id="820227" name="Text Box 3" descr="Green marble"/>
          <p:cNvSpPr txBox="1">
            <a:spLocks noChangeArrowheads="1"/>
          </p:cNvSpPr>
          <p:nvPr/>
        </p:nvSpPr>
        <p:spPr bwMode="auto">
          <a:xfrm>
            <a:off x="2051050" y="4221163"/>
            <a:ext cx="359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句柄是句型的一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个子串 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20228" name="Text Box 4" descr="Green marble"/>
          <p:cNvSpPr txBox="1">
            <a:spLocks noChangeArrowheads="1"/>
          </p:cNvSpPr>
          <p:nvPr/>
        </p:nvSpPr>
        <p:spPr bwMode="auto">
          <a:xfrm>
            <a:off x="2051050" y="4725988"/>
            <a:ext cx="687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 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把句柄归约成非终结符代表了某一步最右推导的逆过程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/>
      <p:bldP spid="820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22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句柄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性质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baseline="-30000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aABe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d</a:t>
            </a:r>
            <a:r>
              <a:rPr lang="en-US" altLang="zh-CN" sz="2400" b="1" i="1" dirty="0" smtClean="0">
                <a:solidFill>
                  <a:srgbClr val="FF3399"/>
                </a:solidFill>
                <a:ea typeface="宋体" pitchFamily="2" charset="-122"/>
              </a:rPr>
              <a:t>e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Abc</a:t>
            </a:r>
            <a:r>
              <a:rPr lang="en-US" altLang="zh-CN" sz="2400" b="1" i="1" dirty="0" smtClean="0">
                <a:ea typeface="宋体" pitchFamily="2" charset="-122"/>
              </a:rPr>
              <a:t>de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b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句柄的右边仅含终结符</a:t>
            </a:r>
            <a:r>
              <a:rPr lang="zh-CN" altLang="en-US" sz="2400" b="1" i="1" dirty="0" smtClean="0">
                <a:solidFill>
                  <a:schemeClr val="accent2"/>
                </a:solidFill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如果文法二义，那么句柄可能不唯一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304800" y="3252242"/>
            <a:ext cx="853440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b="1" dirty="0">
                <a:solidFill>
                  <a:schemeClr val="accent2"/>
                </a:solidFill>
              </a:rPr>
              <a:t>例  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i="1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i="1" dirty="0">
                <a:solidFill>
                  <a:schemeClr val="accent2"/>
                </a:solidFill>
              </a:rPr>
              <a:t> E | E </a:t>
            </a:r>
            <a:r>
              <a:rPr lang="en-US" altLang="zh-CN" b="1" dirty="0">
                <a:solidFill>
                  <a:schemeClr val="accent2"/>
                </a:solidFill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| 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en-US" altLang="zh-CN" b="1" i="1" dirty="0">
                <a:solidFill>
                  <a:schemeClr val="accent2"/>
                </a:solidFill>
              </a:rPr>
              <a:t> | </a:t>
            </a:r>
            <a:r>
              <a:rPr lang="en-US" altLang="zh-CN" b="1" dirty="0">
                <a:solidFill>
                  <a:schemeClr val="accent2"/>
                </a:solidFill>
              </a:rPr>
              <a:t>id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eaLnBrk="0" hangingPunct="0"/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>
                <a:solidFill>
                  <a:srgbClr val="00FF00"/>
                </a:solidFill>
              </a:rPr>
              <a:t>		    </a:t>
            </a:r>
            <a:r>
              <a:rPr lang="en-US" altLang="zh-CN" b="1" i="1" dirty="0" smtClean="0">
                <a:solidFill>
                  <a:srgbClr val="00FF00"/>
                </a:solidFill>
              </a:rPr>
              <a:t>     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E</a:t>
            </a:r>
            <a:r>
              <a:rPr lang="en-US" altLang="zh-CN" b="1" i="1" dirty="0">
                <a:solidFill>
                  <a:schemeClr val="accent2"/>
                </a:solidFill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  <a:r>
              <a:rPr lang="en-US" altLang="zh-CN" b="1" i="1" dirty="0">
                <a:solidFill>
                  <a:srgbClr val="00FF00"/>
                </a:solidFill>
              </a:rPr>
              <a:t>	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  <a:r>
              <a:rPr lang="en-US" altLang="zh-CN" b="1" baseline="-30000" dirty="0">
                <a:solidFill>
                  <a:srgbClr val="00FF00"/>
                </a:solidFill>
              </a:rPr>
              <a:t>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i="1" dirty="0">
                <a:solidFill>
                  <a:srgbClr val="A50021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</a:p>
          <a:p>
            <a:pPr marL="342900" indent="-342900" algn="just" eaLnBrk="0" hangingPunct="0"/>
            <a:r>
              <a:rPr lang="en-US" altLang="zh-CN" b="1" i="1" dirty="0"/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在句型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中，句柄不唯一。</a:t>
            </a:r>
          </a:p>
        </p:txBody>
      </p:sp>
      <p:sp>
        <p:nvSpPr>
          <p:cNvPr id="822276" name="Line 4"/>
          <p:cNvSpPr>
            <a:spLocks noChangeShapeType="1"/>
          </p:cNvSpPr>
          <p:nvPr/>
        </p:nvSpPr>
        <p:spPr bwMode="auto">
          <a:xfrm>
            <a:off x="1979613" y="4797425"/>
            <a:ext cx="288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77" name="Line 5"/>
          <p:cNvSpPr>
            <a:spLocks noChangeShapeType="1"/>
          </p:cNvSpPr>
          <p:nvPr/>
        </p:nvSpPr>
        <p:spPr bwMode="auto">
          <a:xfrm>
            <a:off x="4572000" y="4797425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/>
      <p:bldP spid="822276" grpId="0" animBg="1"/>
      <p:bldP spid="8222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句柄的非形式定义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句型的句柄，是该句型中与一个产生式右部匹配的字符串</a:t>
            </a:r>
          </a:p>
        </p:txBody>
      </p:sp>
      <p:sp>
        <p:nvSpPr>
          <p:cNvPr id="824324" name="Text Box 4" descr="Green marble"/>
          <p:cNvSpPr txBox="1">
            <a:spLocks noChangeArrowheads="1"/>
          </p:cNvSpPr>
          <p:nvPr/>
        </p:nvSpPr>
        <p:spPr bwMode="auto">
          <a:xfrm>
            <a:off x="755650" y="2708275"/>
            <a:ext cx="2016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2400" b="1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4325" name="Text Box 5" descr="Green marble"/>
          <p:cNvSpPr txBox="1">
            <a:spLocks noChangeArrowheads="1"/>
          </p:cNvSpPr>
          <p:nvPr/>
        </p:nvSpPr>
        <p:spPr bwMode="auto">
          <a:xfrm>
            <a:off x="2987675" y="2672085"/>
            <a:ext cx="590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可能在最右推导的过程中出现的句柄有那些呢？ </a:t>
            </a:r>
          </a:p>
        </p:txBody>
      </p:sp>
      <p:sp>
        <p:nvSpPr>
          <p:cNvPr id="824326" name="Text Box 6" descr="Green marble"/>
          <p:cNvSpPr txBox="1">
            <a:spLocks noChangeArrowheads="1"/>
          </p:cNvSpPr>
          <p:nvPr/>
        </p:nvSpPr>
        <p:spPr bwMode="auto">
          <a:xfrm>
            <a:off x="3779838" y="3197845"/>
            <a:ext cx="9733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aABe</a:t>
            </a:r>
          </a:p>
          <a:p>
            <a:pPr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Abc</a:t>
            </a:r>
            <a:endParaRPr lang="en-US" altLang="zh-CN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/>
      <p:bldP spid="8243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第三章语法分析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0" dirty="0" smtClean="0"/>
              <a:t>例题：</a:t>
            </a:r>
            <a:r>
              <a:rPr lang="zh-CN" altLang="zh-CN" sz="2800" b="0" dirty="0" smtClean="0"/>
              <a:t>已</a:t>
            </a:r>
            <a:r>
              <a:rPr lang="zh-CN" altLang="zh-CN" sz="2800" b="0" dirty="0"/>
              <a:t>知文法</a:t>
            </a:r>
            <a:r>
              <a:rPr lang="en-US" altLang="zh-CN" sz="2800" b="0" dirty="0"/>
              <a:t>G[S]: </a:t>
            </a:r>
            <a:endParaRPr lang="en-US" altLang="zh-CN" sz="2800" b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S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SaA|bB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A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aB|c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 smtClean="0"/>
              <a:t>B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Bb|d</a:t>
            </a:r>
            <a:endParaRPr lang="zh-CN" altLang="zh-CN" sz="2800" b="0" dirty="0"/>
          </a:p>
          <a:p>
            <a:pPr>
              <a:defRPr/>
            </a:pPr>
            <a:r>
              <a:rPr lang="en-US" altLang="zh-CN" sz="2800" b="0" dirty="0"/>
              <a:t>(1</a:t>
            </a:r>
            <a:r>
              <a:rPr lang="en-US" altLang="zh-CN" sz="2800" b="0" dirty="0" smtClean="0"/>
              <a:t>)</a:t>
            </a:r>
            <a:r>
              <a:rPr lang="zh-CN" altLang="zh-CN" sz="2800" b="0" dirty="0" smtClean="0"/>
              <a:t>消除</a:t>
            </a:r>
            <a:r>
              <a:rPr lang="en-US" altLang="zh-CN" sz="2800" b="0" dirty="0"/>
              <a:t>G[S]</a:t>
            </a:r>
            <a:r>
              <a:rPr lang="zh-CN" altLang="zh-CN" sz="2800" b="0" dirty="0"/>
              <a:t>中的左递归为等价的文法</a:t>
            </a:r>
            <a:r>
              <a:rPr lang="en-US" altLang="zh-CN" sz="2800" b="0" dirty="0"/>
              <a:t>G’[S]</a:t>
            </a:r>
            <a:r>
              <a:rPr lang="zh-CN" altLang="zh-CN" sz="2800" b="0" dirty="0"/>
              <a:t>。</a:t>
            </a:r>
          </a:p>
          <a:p>
            <a:pPr>
              <a:defRPr/>
            </a:pPr>
            <a:r>
              <a:rPr lang="en-US" altLang="zh-CN" sz="2800" b="0" dirty="0"/>
              <a:t>(2</a:t>
            </a:r>
            <a:r>
              <a:rPr lang="en-US" altLang="zh-CN" sz="2800" b="0" dirty="0" smtClean="0"/>
              <a:t>)</a:t>
            </a:r>
            <a:r>
              <a:rPr lang="zh-CN" altLang="zh-CN" sz="2800" b="0" dirty="0" smtClean="0"/>
              <a:t>构造</a:t>
            </a:r>
            <a:r>
              <a:rPr lang="zh-CN" altLang="zh-CN" sz="2800" b="0" dirty="0"/>
              <a:t>消除左递归后的</a:t>
            </a:r>
            <a:r>
              <a:rPr lang="en-US" altLang="zh-CN" sz="2800" b="0" dirty="0"/>
              <a:t>G’[</a:t>
            </a:r>
            <a:r>
              <a:rPr lang="en-US" altLang="zh-CN" sz="2800" b="0" dirty="0" smtClean="0"/>
              <a:t>S]</a:t>
            </a:r>
            <a:r>
              <a:rPr lang="zh-CN" altLang="en-US" sz="2800" b="0" dirty="0" smtClean="0"/>
              <a:t>的预测分析表。</a:t>
            </a:r>
            <a:endParaRPr lang="en-US" altLang="zh-CN" sz="2800" b="0" dirty="0" smtClean="0"/>
          </a:p>
          <a:p>
            <a:pPr>
              <a:defRPr/>
            </a:pPr>
            <a:r>
              <a:rPr lang="en-US" altLang="zh-CN" sz="2800" b="0" dirty="0" smtClean="0"/>
              <a:t>(3)</a:t>
            </a:r>
            <a:r>
              <a:rPr lang="zh-CN" altLang="en-US" sz="2800" b="0" dirty="0"/>
              <a:t>该文法</a:t>
            </a:r>
            <a:r>
              <a:rPr lang="zh-CN" altLang="en-US" sz="2800" b="0" dirty="0" smtClean="0"/>
              <a:t>是否为</a:t>
            </a:r>
            <a:r>
              <a:rPr lang="en-US" altLang="zh-CN" sz="2800" b="0" dirty="0" smtClean="0"/>
              <a:t>LL(1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文法。</a:t>
            </a:r>
          </a:p>
          <a:p>
            <a:pPr>
              <a:defRPr/>
            </a:pP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07471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句柄的精确定义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右句型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dirty="0" smtClean="0">
                <a:ea typeface="宋体" pitchFamily="2" charset="-122"/>
              </a:rPr>
              <a:t>的句柄是一个产生式的右部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，并且该句柄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在用</a:t>
            </a:r>
            <a:r>
              <a:rPr lang="en-US" altLang="zh-CN" sz="2800" dirty="0" smtClean="0">
                <a:ea typeface="宋体" pitchFamily="2" charset="-122"/>
              </a:rPr>
              <a:t>A</a:t>
            </a:r>
            <a:r>
              <a:rPr lang="zh-CN" altLang="en-US" sz="2800" dirty="0" smtClean="0">
                <a:ea typeface="宋体" pitchFamily="2" charset="-122"/>
              </a:rPr>
              <a:t>替换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 smtClean="0">
                <a:ea typeface="宋体" pitchFamily="2" charset="-122"/>
              </a:rPr>
              <a:t>中的句柄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dirty="0" smtClean="0">
                <a:ea typeface="宋体" pitchFamily="2" charset="-122"/>
              </a:rPr>
              <a:t>之后，得到的是最右推导中的前一个句型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令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en-US" altLang="zh-CN" sz="2800" dirty="0" smtClean="0">
                <a:ea typeface="宋体" pitchFamily="2" charset="-122"/>
              </a:rPr>
              <a:t> =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dirty="0" smtClean="0">
                <a:ea typeface="宋体" pitchFamily="2" charset="-122"/>
              </a:rPr>
              <a:t>ω</a:t>
            </a:r>
            <a:r>
              <a:rPr lang="zh-CN" altLang="en-US" sz="2800" dirty="0" smtClean="0">
                <a:ea typeface="宋体" pitchFamily="2" charset="-122"/>
              </a:rPr>
              <a:t>，则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 smtClean="0">
                <a:ea typeface="宋体" pitchFamily="2" charset="-122"/>
              </a:rPr>
              <a:t>可以通过产生式</a:t>
            </a:r>
            <a:r>
              <a:rPr lang="en-US" altLang="zh-CN" sz="2800" dirty="0" smtClean="0">
                <a:ea typeface="宋体" pitchFamily="2" charset="-122"/>
              </a:rPr>
              <a:t>A-&gt;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800" dirty="0" smtClean="0">
                <a:ea typeface="宋体" pitchFamily="2" charset="-122"/>
              </a:rPr>
              <a:t>归约为句型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 err="1" smtClean="0">
                <a:ea typeface="宋体" pitchFamily="2" charset="-122"/>
              </a:rPr>
              <a:t>Aω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825348" name="Text Box 4" descr="Green marble"/>
          <p:cNvSpPr txBox="1">
            <a:spLocks noChangeArrowheads="1"/>
          </p:cNvSpPr>
          <p:nvPr/>
        </p:nvSpPr>
        <p:spPr bwMode="auto">
          <a:xfrm>
            <a:off x="6227763" y="4668838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abbcde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49" name="Text Box 5" descr="Green marble"/>
          <p:cNvSpPr txBox="1">
            <a:spLocks noChangeArrowheads="1"/>
          </p:cNvSpPr>
          <p:nvPr/>
        </p:nvSpPr>
        <p:spPr bwMode="auto">
          <a:xfrm>
            <a:off x="4875213" y="46688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0" name="Text Box 6" descr="Green marble"/>
          <p:cNvSpPr txBox="1">
            <a:spLocks noChangeArrowheads="1"/>
          </p:cNvSpPr>
          <p:nvPr/>
        </p:nvSpPr>
        <p:spPr bwMode="auto">
          <a:xfrm>
            <a:off x="5707063" y="46529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1" name="Text Box 7" descr="Green marble"/>
          <p:cNvSpPr txBox="1">
            <a:spLocks noChangeArrowheads="1"/>
          </p:cNvSpPr>
          <p:nvPr/>
        </p:nvSpPr>
        <p:spPr bwMode="auto">
          <a:xfrm>
            <a:off x="3290888" y="4646613"/>
            <a:ext cx="93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</a:rPr>
              <a:t>aAAcde</a:t>
            </a:r>
            <a:endParaRPr lang="zh-CN" altLang="en-US" sz="18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2" name="Text Box 8" descr="Green marble"/>
          <p:cNvSpPr txBox="1">
            <a:spLocks noChangeArrowheads="1"/>
          </p:cNvSpPr>
          <p:nvPr/>
        </p:nvSpPr>
        <p:spPr bwMode="auto">
          <a:xfrm>
            <a:off x="4122738" y="46307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3" name="Line 9"/>
          <p:cNvSpPr>
            <a:spLocks noChangeShapeType="1"/>
          </p:cNvSpPr>
          <p:nvPr/>
        </p:nvSpPr>
        <p:spPr bwMode="auto">
          <a:xfrm>
            <a:off x="5219700" y="5013325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4" name="Rectangle 10"/>
          <p:cNvSpPr>
            <a:spLocks noChangeArrowheads="1"/>
          </p:cNvSpPr>
          <p:nvPr/>
        </p:nvSpPr>
        <p:spPr bwMode="auto">
          <a:xfrm>
            <a:off x="3276600" y="4581525"/>
            <a:ext cx="935038" cy="5762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55" name="AutoShape 11" descr="Green marble"/>
          <p:cNvSpPr>
            <a:spLocks noChangeArrowheads="1"/>
          </p:cNvSpPr>
          <p:nvPr/>
        </p:nvSpPr>
        <p:spPr bwMode="auto">
          <a:xfrm>
            <a:off x="250825" y="4294188"/>
            <a:ext cx="2449513" cy="647700"/>
          </a:xfrm>
          <a:prstGeom prst="wedgeRectCallout">
            <a:avLst>
              <a:gd name="adj1" fmla="val 69833"/>
              <a:gd name="adj2" fmla="val 85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aAAcde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不是文法的右句型</a:t>
            </a:r>
          </a:p>
        </p:txBody>
      </p:sp>
      <p:sp>
        <p:nvSpPr>
          <p:cNvPr id="825356" name="Text Box 12" descr="Green marble"/>
          <p:cNvSpPr txBox="1">
            <a:spLocks noChangeArrowheads="1"/>
          </p:cNvSpPr>
          <p:nvPr/>
        </p:nvSpPr>
        <p:spPr bwMode="auto">
          <a:xfrm>
            <a:off x="5435600" y="5203825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是不是句柄？ </a:t>
            </a:r>
          </a:p>
        </p:txBody>
      </p:sp>
      <p:sp>
        <p:nvSpPr>
          <p:cNvPr id="825357" name="Line 13"/>
          <p:cNvSpPr>
            <a:spLocks noChangeShapeType="1"/>
          </p:cNvSpPr>
          <p:nvPr/>
        </p:nvSpPr>
        <p:spPr bwMode="auto">
          <a:xfrm flipH="1" flipV="1">
            <a:off x="5364163" y="5086350"/>
            <a:ext cx="287337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8" name="Text Box 14" descr="Green marble"/>
          <p:cNvSpPr txBox="1">
            <a:spLocks noChangeArrowheads="1"/>
          </p:cNvSpPr>
          <p:nvPr/>
        </p:nvSpPr>
        <p:spPr bwMode="auto">
          <a:xfrm>
            <a:off x="250825" y="5302250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aAbcde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中的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不是句柄！</a:t>
            </a:r>
          </a:p>
        </p:txBody>
      </p:sp>
      <p:sp>
        <p:nvSpPr>
          <p:cNvPr id="825359" name="Text Box 15" descr="Green marble"/>
          <p:cNvSpPr txBox="1">
            <a:spLocks noChangeArrowheads="1"/>
          </p:cNvSpPr>
          <p:nvPr/>
        </p:nvSpPr>
        <p:spPr bwMode="auto">
          <a:xfrm>
            <a:off x="3635375" y="3933825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是句柄，那么意味着存在这一步推导 </a:t>
            </a:r>
          </a:p>
        </p:txBody>
      </p:sp>
      <p:sp>
        <p:nvSpPr>
          <p:cNvPr id="825360" name="AutoShape 16" descr="Green marble"/>
          <p:cNvSpPr>
            <a:spLocks noChangeArrowheads="1"/>
          </p:cNvSpPr>
          <p:nvPr/>
        </p:nvSpPr>
        <p:spPr bwMode="auto">
          <a:xfrm rot="-2700000">
            <a:off x="4284663" y="4221163"/>
            <a:ext cx="431800" cy="485775"/>
          </a:xfrm>
          <a:prstGeom prst="leftArrow">
            <a:avLst>
              <a:gd name="adj1" fmla="val 67426"/>
              <a:gd name="adj2" fmla="val 25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61" name="AutoShape 17" descr="Green marble"/>
          <p:cNvSpPr>
            <a:spLocks noChangeArrowheads="1"/>
          </p:cNvSpPr>
          <p:nvPr/>
        </p:nvSpPr>
        <p:spPr bwMode="auto">
          <a:xfrm>
            <a:off x="4932188" y="476672"/>
            <a:ext cx="3024188" cy="1041400"/>
          </a:xfrm>
          <a:prstGeom prst="wedgeEllipseCallout">
            <a:avLst>
              <a:gd name="adj1" fmla="val -136194"/>
              <a:gd name="adj2" fmla="val 617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所有能够在最右推导中出现的句型，称为右句型</a:t>
            </a:r>
          </a:p>
        </p:txBody>
      </p:sp>
      <p:sp>
        <p:nvSpPr>
          <p:cNvPr id="825362" name="Text Box 18" descr="Green marble"/>
          <p:cNvSpPr txBox="1">
            <a:spLocks noChangeArrowheads="1"/>
          </p:cNvSpPr>
          <p:nvPr/>
        </p:nvSpPr>
        <p:spPr bwMode="auto">
          <a:xfrm>
            <a:off x="7478713" y="4221163"/>
            <a:ext cx="14144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63" name="Line 19"/>
          <p:cNvSpPr>
            <a:spLocks noChangeShapeType="1"/>
          </p:cNvSpPr>
          <p:nvPr/>
        </p:nvSpPr>
        <p:spPr bwMode="auto">
          <a:xfrm>
            <a:off x="1259632" y="1988840"/>
            <a:ext cx="1152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/>
      <p:bldP spid="825349" grpId="0"/>
      <p:bldP spid="825350" grpId="0"/>
      <p:bldP spid="825351" grpId="0"/>
      <p:bldP spid="825352" grpId="0"/>
      <p:bldP spid="825353" grpId="0" animBg="1"/>
      <p:bldP spid="825354" grpId="0" animBg="1"/>
      <p:bldP spid="825355" grpId="0" animBg="1"/>
      <p:bldP spid="825356" grpId="0"/>
      <p:bldP spid="825357" grpId="0" animBg="1"/>
      <p:bldP spid="825358" grpId="0"/>
      <p:bldP spid="825359" grpId="0"/>
      <p:bldP spid="825360" grpId="0" animBg="1"/>
      <p:bldP spid="825361" grpId="0" animBg="1"/>
      <p:bldP spid="825362" grpId="0"/>
      <p:bldP spid="8253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已知文法</a:t>
            </a:r>
            <a:r>
              <a:rPr lang="en-US" altLang="zh-CN" dirty="0"/>
              <a:t>G[S]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  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cAd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 | a</a:t>
            </a:r>
            <a:endParaRPr lang="zh-CN" altLang="zh-CN" dirty="0"/>
          </a:p>
          <a:p>
            <a:r>
              <a:rPr lang="zh-CN" altLang="zh-CN" dirty="0"/>
              <a:t>则句型</a:t>
            </a:r>
            <a:r>
              <a:rPr lang="en-US" altLang="zh-CN" dirty="0" err="1"/>
              <a:t>cabd</a:t>
            </a:r>
            <a:r>
              <a:rPr lang="zh-CN" altLang="zh-CN" dirty="0"/>
              <a:t>的句柄为</a:t>
            </a:r>
            <a:r>
              <a:rPr lang="en-US" altLang="zh-CN" u="sng" dirty="0"/>
              <a:t>            </a:t>
            </a:r>
            <a:r>
              <a:rPr lang="en-US" altLang="zh-CN" u="sng" dirty="0" smtClean="0"/>
              <a:t> 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8144" y="2996952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100" dirty="0">
                <a:ea typeface="Times New Roman" panose="02020603050405020304" pitchFamily="18" charset="0"/>
              </a:rPr>
              <a:t> </a:t>
            </a:r>
            <a:r>
              <a:rPr lang="en-US" altLang="zh-CN" sz="3200" kern="100" dirty="0">
                <a:ea typeface="Times New Roman" panose="02020603050405020304" pitchFamily="18" charset="0"/>
              </a:rPr>
              <a:t>ab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79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772400" cy="3200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noProof="1" smtClean="0">
                <a:latin typeface="宋体" pitchFamily="2" charset="-122"/>
              </a:rPr>
              <a:t>例：</a:t>
            </a:r>
            <a:r>
              <a:rPr lang="zh-CN" altLang="en-US" sz="3200" b="1" noProof="1" smtClean="0">
                <a:latin typeface="Times New Roman" pitchFamily="18" charset="0"/>
              </a:rPr>
              <a:t>设文法</a:t>
            </a:r>
            <a:r>
              <a:rPr lang="en-US" altLang="zh-CN" sz="3200" b="1" noProof="1" smtClean="0">
                <a:latin typeface="Times New Roman" pitchFamily="18" charset="0"/>
              </a:rPr>
              <a:t>G(S)：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(1) S 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3200" b="1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aAcBe</a:t>
            </a:r>
            <a:endParaRPr lang="en-US" altLang="zh-CN" sz="32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(2) A 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(3) A  </a:t>
            </a:r>
            <a:r>
              <a:rPr lang="en-US" altLang="zh-CN" sz="3200" b="1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Ab</a:t>
            </a:r>
            <a:endParaRPr lang="en-US" altLang="zh-CN" sz="32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(4) B 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试对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abbcde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3200" b="1" dirty="0" smtClean="0">
                <a:ea typeface="宋体" pitchFamily="2" charset="-122"/>
              </a:rPr>
              <a:t>“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移进－归约</a:t>
            </a:r>
            <a:r>
              <a:rPr lang="zh-CN" altLang="en-US" sz="3200" b="1" dirty="0" smtClean="0">
                <a:ea typeface="宋体" pitchFamily="2" charset="-122"/>
              </a:rPr>
              <a:t>”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分析。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827395" name="Freeform 3"/>
          <p:cNvSpPr>
            <a:spLocks/>
          </p:cNvSpPr>
          <p:nvPr/>
        </p:nvSpPr>
        <p:spPr bwMode="auto">
          <a:xfrm>
            <a:off x="3276600" y="3657600"/>
            <a:ext cx="1447800" cy="2514600"/>
          </a:xfrm>
          <a:custGeom>
            <a:avLst/>
            <a:gdLst>
              <a:gd name="T0" fmla="*/ 0 w 672"/>
              <a:gd name="T1" fmla="*/ 0 h 1584"/>
              <a:gd name="T2" fmla="*/ 0 w 672"/>
              <a:gd name="T3" fmla="*/ 2147483647 h 1584"/>
              <a:gd name="T4" fmla="*/ 2147483647 w 672"/>
              <a:gd name="T5" fmla="*/ 2147483647 h 1584"/>
              <a:gd name="T6" fmla="*/ 2147483647 w 67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584">
                <a:moveTo>
                  <a:pt x="0" y="0"/>
                </a:moveTo>
                <a:lnTo>
                  <a:pt x="0" y="1584"/>
                </a:lnTo>
                <a:lnTo>
                  <a:pt x="672" y="1584"/>
                </a:lnTo>
                <a:lnTo>
                  <a:pt x="672" y="0"/>
                </a:lnTo>
              </a:path>
            </a:pathLst>
          </a:custGeom>
          <a:noFill/>
          <a:ln w="2222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7396" name="Group 4"/>
          <p:cNvGrpSpPr>
            <a:grpSpLocks/>
          </p:cNvGrpSpPr>
          <p:nvPr/>
        </p:nvGrpSpPr>
        <p:grpSpPr bwMode="auto">
          <a:xfrm>
            <a:off x="3352800" y="3733800"/>
            <a:ext cx="4800600" cy="2362200"/>
            <a:chOff x="2112" y="2352"/>
            <a:chExt cx="3024" cy="1488"/>
          </a:xfrm>
        </p:grpSpPr>
        <p:sp>
          <p:nvSpPr>
            <p:cNvPr id="27684" name="Rectangle 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5" name="Rectangle 6"/>
            <p:cNvSpPr>
              <a:spLocks noChangeArrowheads="1"/>
            </p:cNvSpPr>
            <p:nvPr/>
          </p:nvSpPr>
          <p:spPr bwMode="auto">
            <a:xfrm>
              <a:off x="3360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399" name="Group 7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2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3" name="Rectangle 9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2" name="Group 10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0" name="Rectangle 11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1" name="Rectangle 12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5" name="Group 13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8" name="Group 16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6" name="Rectangle 17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Rectangle 18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1" name="Group 19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</a:t>
              </a:r>
              <a:r>
                <a:rPr kumimoji="1" lang="en-US" altLang="zh-CN" sz="3200" b="1">
                  <a:latin typeface="Times New Roman" pitchFamily="18" charset="0"/>
                </a:rPr>
                <a:t>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4" name="Group 22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d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7" name="Group 25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</p:txBody>
        </p:sp>
        <p:sp>
          <p:nvSpPr>
            <p:cNvPr id="27671" name="Rectangle 27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itchFamily="18" charset="0"/>
                </a:rPr>
                <a:t>abbcde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827420" name="Group 28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8" name="Rectangle 29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e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9" name="Rectangle 30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3" name="Group 31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6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7667" name="Rectangle 33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6" name="Group 34"/>
          <p:cNvGrpSpPr>
            <a:grpSpLocks/>
          </p:cNvGrpSpPr>
          <p:nvPr/>
        </p:nvGrpSpPr>
        <p:grpSpPr bwMode="auto">
          <a:xfrm>
            <a:off x="3348038" y="3789363"/>
            <a:ext cx="4876800" cy="2362200"/>
            <a:chOff x="2112" y="2352"/>
            <a:chExt cx="3072" cy="1488"/>
          </a:xfrm>
        </p:grpSpPr>
        <p:sp>
          <p:nvSpPr>
            <p:cNvPr id="27664" name="Rectangle 3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5" name="Rectangle 36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build="p"/>
      <p:bldP spid="8273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8392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3.4.3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分析器的四种动作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把下一个输入符号压栈。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分析器知道整个句柄已经完全出现在栈顶，它确定句柄的左端在栈中的位置，再决定采用哪个非终结符来代替句柄（即确定使用哪个产生式）。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接受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分析器宣告分析成功。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报错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分析器发现了语法错误，调用错误恢复例程。</a:t>
            </a:r>
          </a:p>
        </p:txBody>
      </p:sp>
      <p:grpSp>
        <p:nvGrpSpPr>
          <p:cNvPr id="29700" name="Group 4"/>
          <p:cNvGrpSpPr>
            <a:grpSpLocks noChangeAspect="1"/>
          </p:cNvGrpSpPr>
          <p:nvPr/>
        </p:nvGrpSpPr>
        <p:grpSpPr bwMode="auto">
          <a:xfrm>
            <a:off x="2070100" y="1806575"/>
            <a:ext cx="4105275" cy="2301875"/>
            <a:chOff x="384" y="1248"/>
            <a:chExt cx="4800" cy="2691"/>
          </a:xfrm>
        </p:grpSpPr>
        <p:grpSp>
          <p:nvGrpSpPr>
            <p:cNvPr id="29704" name="Group 5"/>
            <p:cNvGrpSpPr>
              <a:grpSpLocks noChangeAspect="1"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44954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47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954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484" y="9632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495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50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44954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3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954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56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449547" name="Rectangle 11"/>
            <p:cNvSpPr>
              <a:spLocks noChangeAspect="1" noChangeArrowheads="1"/>
            </p:cNvSpPr>
            <p:nvPr/>
          </p:nvSpPr>
          <p:spPr bwMode="auto">
            <a:xfrm>
              <a:off x="1550" y="1298"/>
              <a:ext cx="659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449548" name="Rectangle 12"/>
            <p:cNvSpPr>
              <a:spLocks noChangeAspect="1" noChangeArrowheads="1"/>
            </p:cNvSpPr>
            <p:nvPr/>
          </p:nvSpPr>
          <p:spPr bwMode="auto">
            <a:xfrm>
              <a:off x="2192" y="2131"/>
              <a:ext cx="1697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移进</a:t>
              </a:r>
              <a:r>
                <a:rPr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归约分析程序</a:t>
              </a:r>
            </a:p>
          </p:txBody>
        </p:sp>
        <p:sp>
          <p:nvSpPr>
            <p:cNvPr id="449549" name="Rectangle 13"/>
            <p:cNvSpPr>
              <a:spLocks noChangeAspect="1" noChangeArrowheads="1"/>
            </p:cNvSpPr>
            <p:nvPr/>
          </p:nvSpPr>
          <p:spPr bwMode="auto">
            <a:xfrm>
              <a:off x="2400" y="3312"/>
              <a:ext cx="1255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97200" rIns="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分析表</a:t>
              </a: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9708" name="Line 14"/>
            <p:cNvSpPr>
              <a:spLocks noChangeAspect="1"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5"/>
            <p:cNvSpPr>
              <a:spLocks noChangeAspect="1"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6"/>
            <p:cNvSpPr>
              <a:spLocks noChangeAspect="1"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53" name="Rectangle 17"/>
            <p:cNvSpPr>
              <a:spLocks noChangeAspect="1" noChangeArrowheads="1"/>
            </p:cNvSpPr>
            <p:nvPr/>
          </p:nvSpPr>
          <p:spPr bwMode="auto">
            <a:xfrm>
              <a:off x="4534" y="2224"/>
              <a:ext cx="6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grpSp>
          <p:nvGrpSpPr>
            <p:cNvPr id="29712" name="Group 18"/>
            <p:cNvGrpSpPr>
              <a:grpSpLocks noChangeAspect="1"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449555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191" y="227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4955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191" y="2603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4955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191" y="2915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449558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191" y="323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29713" name="Line 23"/>
            <p:cNvSpPr>
              <a:spLocks noChangeAspect="1"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60" name="Rectangle 24"/>
            <p:cNvSpPr>
              <a:spLocks noChangeAspect="1" noChangeArrowheads="1"/>
            </p:cNvSpPr>
            <p:nvPr/>
          </p:nvSpPr>
          <p:spPr bwMode="auto">
            <a:xfrm>
              <a:off x="384" y="2269"/>
              <a:ext cx="601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</p:grpSp>
      <p:sp>
        <p:nvSpPr>
          <p:cNvPr id="449561" name="Oval 25"/>
          <p:cNvSpPr>
            <a:spLocks noChangeArrowheads="1"/>
          </p:cNvSpPr>
          <p:nvPr/>
        </p:nvSpPr>
        <p:spPr bwMode="auto">
          <a:xfrm>
            <a:off x="3367088" y="3462338"/>
            <a:ext cx="1727200" cy="79216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2" name="AutoShape 26" descr="Green marble"/>
          <p:cNvSpPr>
            <a:spLocks noChangeArrowheads="1"/>
          </p:cNvSpPr>
          <p:nvPr/>
        </p:nvSpPr>
        <p:spPr bwMode="auto">
          <a:xfrm>
            <a:off x="5651500" y="3141663"/>
            <a:ext cx="3149600" cy="1368425"/>
          </a:xfrm>
          <a:prstGeom prst="wedgeRectCallout">
            <a:avLst>
              <a:gd name="adj1" fmla="val -71019"/>
              <a:gd name="adj2" fmla="val 150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分析表的作用是：确定分析的下一步动作是移进还是归约，如果是归约，那么应该使用哪个产生式进行归约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1" grpId="0" animBg="1"/>
      <p:bldP spid="4495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6103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3.4.3 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通过移进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归约分析器在分析输入串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时动作序列来了解移进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归约分析的工作方式。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ea typeface="宋体" pitchFamily="2" charset="-122"/>
              </a:rPr>
              <a:t>分析的方法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 descr="Green marble"/>
          <p:cNvSpPr txBox="1">
            <a:spLocks noChangeArrowheads="1"/>
          </p:cNvSpPr>
          <p:nvPr/>
        </p:nvSpPr>
        <p:spPr bwMode="auto">
          <a:xfrm>
            <a:off x="2699792" y="4177754"/>
            <a:ext cx="184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79204" y="4763542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36329" y="4619079"/>
            <a:ext cx="0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7" descr="Green marble"/>
          <p:cNvSpPr>
            <a:spLocks noChangeArrowheads="1"/>
          </p:cNvSpPr>
          <p:nvPr/>
        </p:nvSpPr>
        <p:spPr bwMode="auto">
          <a:xfrm>
            <a:off x="4087267" y="5484267"/>
            <a:ext cx="2376487" cy="681037"/>
          </a:xfrm>
          <a:prstGeom prst="wedgeRectCallout">
            <a:avLst>
              <a:gd name="adj1" fmla="val -59218"/>
              <a:gd name="adj2" fmla="val -13764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句子中符号的扫描方向是从左到右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宋体" pitchFamily="2" charset="-122"/>
              </a:rPr>
              <a:t>分析的过程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88484" name="Text Box 4" descr="Green marble"/>
          <p:cNvSpPr txBox="1">
            <a:spLocks noChangeArrowheads="1"/>
          </p:cNvSpPr>
          <p:nvPr/>
        </p:nvSpPr>
        <p:spPr bwMode="auto">
          <a:xfrm>
            <a:off x="4840288" y="282098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8485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848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8487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8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49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26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初始状态：栈里面只有一个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788494" name="Text Box 14" descr="Green marble"/>
          <p:cNvSpPr txBox="1">
            <a:spLocks noChangeArrowheads="1"/>
          </p:cNvSpPr>
          <p:nvPr/>
        </p:nvSpPr>
        <p:spPr bwMode="auto">
          <a:xfrm>
            <a:off x="1887538" y="42989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8495" name="Text Box 15" descr="Green marble"/>
          <p:cNvSpPr txBox="1">
            <a:spLocks noChangeArrowheads="1"/>
          </p:cNvSpPr>
          <p:nvPr/>
        </p:nvSpPr>
        <p:spPr bwMode="auto">
          <a:xfrm>
            <a:off x="2751138" y="4292600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一个终结符</a:t>
            </a:r>
          </a:p>
        </p:txBody>
      </p:sp>
      <p:sp>
        <p:nvSpPr>
          <p:cNvPr id="788496" name="Rectangle 16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7" name="AutoShape 17" descr="Green marble"/>
          <p:cNvSpPr>
            <a:spLocks noChangeArrowheads="1"/>
          </p:cNvSpPr>
          <p:nvPr/>
        </p:nvSpPr>
        <p:spPr bwMode="auto">
          <a:xfrm>
            <a:off x="250825" y="2997200"/>
            <a:ext cx="720725" cy="431800"/>
          </a:xfrm>
          <a:prstGeom prst="wedgeEllipseCallout">
            <a:avLst>
              <a:gd name="adj1" fmla="val 70046"/>
              <a:gd name="adj2" fmla="val -5110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栈</a:t>
            </a:r>
          </a:p>
        </p:txBody>
      </p:sp>
      <p:sp>
        <p:nvSpPr>
          <p:cNvPr id="788498" name="AutoShape 18" descr="Green marble"/>
          <p:cNvSpPr>
            <a:spLocks noChangeArrowheads="1"/>
          </p:cNvSpPr>
          <p:nvPr/>
        </p:nvSpPr>
        <p:spPr bwMode="auto">
          <a:xfrm>
            <a:off x="7596188" y="3500438"/>
            <a:ext cx="1103312" cy="527050"/>
          </a:xfrm>
          <a:prstGeom prst="wedgeEllipseCallout">
            <a:avLst>
              <a:gd name="adj1" fmla="val -110676"/>
              <a:gd name="adj2" fmla="val -10735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4 0.00578 L -0.37118 1.90564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93" grpId="0"/>
      <p:bldP spid="788494" grpId="0"/>
      <p:bldP spid="788495" grpId="0"/>
      <p:bldP spid="788497" grpId="0" animBg="1"/>
      <p:bldP spid="7884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8950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9509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951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9511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2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1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98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2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扫视一下表达式文法，看看有没有形成句柄</a:t>
            </a:r>
          </a:p>
        </p:txBody>
      </p:sp>
      <p:sp>
        <p:nvSpPr>
          <p:cNvPr id="78952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22" name="Text Box 18" descr="Green marble"/>
          <p:cNvSpPr txBox="1">
            <a:spLocks noChangeArrowheads="1"/>
          </p:cNvSpPr>
          <p:nvPr/>
        </p:nvSpPr>
        <p:spPr bwMode="auto">
          <a:xfrm>
            <a:off x="1908175" y="4508500"/>
            <a:ext cx="89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789523" name="Text Box 19" descr="Green marble"/>
          <p:cNvSpPr txBox="1">
            <a:spLocks noChangeArrowheads="1"/>
          </p:cNvSpPr>
          <p:nvPr/>
        </p:nvSpPr>
        <p:spPr bwMode="auto">
          <a:xfrm>
            <a:off x="3759200" y="4524375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是一个句柄</a:t>
            </a:r>
          </a:p>
        </p:txBody>
      </p:sp>
      <p:sp>
        <p:nvSpPr>
          <p:cNvPr id="789524" name="Text Box 20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9525" name="Text Box 21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789526" name="Oval 22"/>
          <p:cNvSpPr>
            <a:spLocks noChangeArrowheads="1"/>
          </p:cNvSpPr>
          <p:nvPr/>
        </p:nvSpPr>
        <p:spPr bwMode="auto">
          <a:xfrm>
            <a:off x="1476375" y="2852738"/>
            <a:ext cx="574675" cy="5048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7" grpId="0"/>
      <p:bldP spid="789520" grpId="0"/>
      <p:bldP spid="789522" grpId="0"/>
      <p:bldP spid="789523" grpId="0"/>
      <p:bldP spid="789524" grpId="0"/>
      <p:bldP spid="789525" grpId="0"/>
      <p:bldP spid="7895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053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3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0534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0535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6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05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4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2611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054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6" name="Text Box 18" descr="Green marble"/>
          <p:cNvSpPr txBox="1">
            <a:spLocks noChangeArrowheads="1"/>
          </p:cNvSpPr>
          <p:nvPr/>
        </p:nvSpPr>
        <p:spPr bwMode="auto">
          <a:xfrm>
            <a:off x="1671638" y="48752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0547" name="Text Box 19" descr="Green marble"/>
          <p:cNvSpPr txBox="1">
            <a:spLocks noChangeArrowheads="1"/>
          </p:cNvSpPr>
          <p:nvPr/>
        </p:nvSpPr>
        <p:spPr bwMode="auto">
          <a:xfrm>
            <a:off x="2463800" y="48688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463 L -0.37239 -0.0046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5" grpId="0"/>
      <p:bldP spid="790541" grpId="0"/>
      <p:bldP spid="790544" grpId="0"/>
      <p:bldP spid="790546" grpId="0"/>
      <p:bldP spid="7905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155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57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1558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155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0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2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8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156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70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1571" name="Text Box 19" descr="Green marble"/>
          <p:cNvSpPr txBox="1">
            <a:spLocks noChangeArrowheads="1"/>
          </p:cNvSpPr>
          <p:nvPr/>
        </p:nvSpPr>
        <p:spPr bwMode="auto">
          <a:xfrm>
            <a:off x="2463800" y="51482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1800" b="1" baseline="-25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9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 -0.00463 L -0.38125 1.90564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7" grpId="0"/>
      <p:bldP spid="791565" grpId="0"/>
      <p:bldP spid="791568" grpId="0"/>
      <p:bldP spid="791570" grpId="0"/>
      <p:bldP spid="7915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第三章语法分析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720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b="0" dirty="0" err="1" smtClean="0"/>
              <a:t>S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SaA|</a:t>
            </a:r>
            <a:r>
              <a:rPr lang="en-US" altLang="zh-CN" sz="2800" b="0" dirty="0" err="1" smtClean="0"/>
              <a:t>bB</a:t>
            </a:r>
            <a:r>
              <a:rPr lang="zh-CN" altLang="en-US" sz="2800" b="0" dirty="0" smtClean="0"/>
              <a:t> </a:t>
            </a:r>
            <a:r>
              <a:rPr lang="en-US" altLang="zh-CN" sz="2800" b="0" dirty="0" err="1"/>
              <a:t>A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aB|</a:t>
            </a:r>
            <a:r>
              <a:rPr lang="en-US" altLang="zh-CN" sz="2800" b="0" dirty="0" err="1" smtClean="0"/>
              <a:t>c</a:t>
            </a:r>
            <a:r>
              <a:rPr lang="zh-CN" altLang="en-US" sz="2800" b="0" dirty="0" smtClean="0"/>
              <a:t> </a:t>
            </a:r>
            <a:r>
              <a:rPr lang="en-US" altLang="zh-CN" sz="2800" b="0" dirty="0" err="1"/>
              <a:t>B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Bb|d</a:t>
            </a:r>
            <a:endParaRPr lang="zh-CN" altLang="zh-CN" sz="2800" b="0" dirty="0"/>
          </a:p>
          <a:p>
            <a:pPr marL="0" indent="0">
              <a:buNone/>
              <a:defRPr/>
            </a:pPr>
            <a:endParaRPr lang="zh-CN" altLang="zh-CN" sz="2800" b="0" dirty="0"/>
          </a:p>
          <a:p>
            <a:pPr marL="0" indent="0">
              <a:buNone/>
              <a:defRPr/>
            </a:pPr>
            <a:endParaRPr lang="zh-CN" altLang="en-US" sz="2800" b="0" dirty="0"/>
          </a:p>
        </p:txBody>
      </p:sp>
      <p:sp>
        <p:nvSpPr>
          <p:cNvPr id="2" name="矩形 1"/>
          <p:cNvSpPr/>
          <p:nvPr/>
        </p:nvSpPr>
        <p:spPr>
          <a:xfrm>
            <a:off x="827584" y="2060848"/>
            <a:ext cx="196986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S</a:t>
            </a:r>
            <a:r>
              <a:rPr lang="en-US" altLang="zh-CN" sz="2800" dirty="0" err="1" smtClean="0">
                <a:sym typeface="Symbol"/>
              </a:rPr>
              <a:t></a:t>
            </a:r>
            <a:r>
              <a:rPr lang="en-US" altLang="zh-CN" sz="2800" dirty="0" err="1" smtClean="0"/>
              <a:t>bBS</a:t>
            </a:r>
            <a:r>
              <a:rPr lang="en-US" altLang="zh-CN" sz="2800" dirty="0" smtClean="0"/>
              <a:t>’</a:t>
            </a:r>
          </a:p>
          <a:p>
            <a:r>
              <a:rPr lang="en-US" altLang="zh-CN" sz="2800" dirty="0" smtClean="0"/>
              <a:t>S’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err="1" smtClean="0">
                <a:sym typeface="Symbol"/>
              </a:rPr>
              <a:t>aAS</a:t>
            </a:r>
            <a:r>
              <a:rPr lang="en-US" altLang="zh-CN" sz="2800" dirty="0" smtClean="0">
                <a:sym typeface="Symbol"/>
              </a:rPr>
              <a:t>’|</a:t>
            </a:r>
            <a:r>
              <a:rPr lang="en-US" altLang="zh-CN" sz="2800" dirty="0" err="1" smtClean="0">
                <a:sym typeface="Symbol"/>
              </a:rPr>
              <a:t>ε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dirty="0" err="1"/>
              <a:t>aB|c</a:t>
            </a:r>
            <a:r>
              <a:rPr lang="zh-CN" altLang="en-US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 err="1"/>
              <a:t>B</a:t>
            </a:r>
            <a:r>
              <a:rPr lang="en-US" altLang="zh-CN" sz="2800" dirty="0" err="1" smtClean="0">
                <a:sym typeface="Symbol"/>
              </a:rPr>
              <a:t></a:t>
            </a:r>
            <a:r>
              <a:rPr lang="en-US" altLang="zh-CN" sz="2800" dirty="0" err="1" smtClean="0"/>
              <a:t>dB</a:t>
            </a:r>
            <a:r>
              <a:rPr lang="en-US" altLang="zh-CN" sz="2800" dirty="0" smtClean="0"/>
              <a:t>’</a:t>
            </a:r>
            <a:endParaRPr lang="zh-CN" altLang="zh-CN" sz="2800" dirty="0"/>
          </a:p>
          <a:p>
            <a:r>
              <a:rPr lang="en-US" altLang="zh-CN" sz="2800" dirty="0" smtClean="0"/>
              <a:t>B’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err="1" smtClean="0">
                <a:sym typeface="Symbol"/>
              </a:rPr>
              <a:t>bB</a:t>
            </a:r>
            <a:r>
              <a:rPr lang="en-US" altLang="zh-CN" sz="2800" dirty="0" smtClean="0">
                <a:sym typeface="Symbol"/>
              </a:rPr>
              <a:t>’|</a:t>
            </a:r>
            <a:r>
              <a:rPr lang="en-US" altLang="zh-CN" sz="2800" dirty="0" err="1" smtClean="0">
                <a:sym typeface="Symbol"/>
              </a:rPr>
              <a:t>ε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5238" y="1556792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CN" sz="2800" dirty="0">
                <a:latin typeface="楷体"/>
                <a:ea typeface="楷体"/>
                <a:cs typeface="楷体"/>
              </a:rPr>
              <a:t>(1) </a:t>
            </a:r>
            <a:r>
              <a:rPr lang="en-US" altLang="zh-CN" sz="2800" dirty="0" smtClean="0">
                <a:latin typeface="楷体"/>
                <a:ea typeface="楷体"/>
                <a:cs typeface="楷体"/>
              </a:rPr>
              <a:t>G’[</a:t>
            </a:r>
            <a:r>
              <a:rPr lang="en-US" altLang="zh-CN" sz="2800" dirty="0">
                <a:latin typeface="楷体"/>
                <a:ea typeface="楷体"/>
                <a:cs typeface="楷体"/>
              </a:rPr>
              <a:t>S]</a:t>
            </a:r>
            <a:r>
              <a:rPr lang="zh-CN" altLang="en-US" sz="2800" dirty="0">
                <a:latin typeface="楷体"/>
                <a:ea typeface="楷体"/>
                <a:cs typeface="楷体"/>
              </a:rPr>
              <a:t>为</a:t>
            </a:r>
            <a:endParaRPr lang="zh-CN" altLang="zh-CN" sz="2800" dirty="0">
              <a:latin typeface="楷体"/>
              <a:ea typeface="楷体"/>
              <a:cs typeface="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2132856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FIRST(S)={b}</a:t>
            </a:r>
          </a:p>
          <a:p>
            <a:r>
              <a:rPr lang="zh-CN" altLang="zh-CN" sz="2800" dirty="0" smtClean="0">
                <a:sym typeface="Symbol"/>
              </a:rPr>
              <a:t>F</a:t>
            </a:r>
            <a:r>
              <a:rPr lang="en-US" altLang="zh-CN" sz="2800" dirty="0" smtClean="0">
                <a:sym typeface="Symbol"/>
              </a:rPr>
              <a:t>IRST(S’)={a,</a:t>
            </a: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err="1" smtClean="0">
                <a:sym typeface="Symbol"/>
              </a:rPr>
              <a:t>ε</a:t>
            </a:r>
            <a:r>
              <a:rPr lang="en-US" altLang="zh-CN" sz="2800" dirty="0" smtClean="0">
                <a:sym typeface="Symbol"/>
              </a:rPr>
              <a:t>}</a:t>
            </a:r>
          </a:p>
          <a:p>
            <a:r>
              <a:rPr lang="zh-CN" altLang="zh-CN" sz="2800" dirty="0" smtClean="0">
                <a:sym typeface="Symbol"/>
              </a:rPr>
              <a:t>F</a:t>
            </a:r>
            <a:r>
              <a:rPr lang="en-US" altLang="zh-CN" sz="2800" dirty="0" smtClean="0">
                <a:sym typeface="Symbol"/>
              </a:rPr>
              <a:t>IRST(A)={</a:t>
            </a:r>
            <a:r>
              <a:rPr lang="en-US" altLang="zh-CN" sz="2800" dirty="0" err="1" smtClean="0">
                <a:sym typeface="Symbol"/>
              </a:rPr>
              <a:t>a,c</a:t>
            </a:r>
            <a:r>
              <a:rPr lang="en-US" altLang="zh-CN" sz="2800" dirty="0" smtClean="0">
                <a:sym typeface="Symbol"/>
              </a:rPr>
              <a:t>}</a:t>
            </a:r>
          </a:p>
          <a:p>
            <a:r>
              <a:rPr lang="en-US" altLang="zh-CN" sz="2800" dirty="0" smtClean="0"/>
              <a:t>FIRST(B)={d}</a:t>
            </a:r>
          </a:p>
          <a:p>
            <a:r>
              <a:rPr lang="zh-CN" altLang="zh-CN" sz="2800" dirty="0" smtClean="0"/>
              <a:t>F</a:t>
            </a:r>
            <a:r>
              <a:rPr lang="en-US" altLang="zh-CN" sz="2800" dirty="0" smtClean="0"/>
              <a:t>IRST(B’)={b,</a:t>
            </a: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err="1" smtClean="0">
                <a:sym typeface="Symbol"/>
              </a:rPr>
              <a:t>ε</a:t>
            </a:r>
            <a:r>
              <a:rPr lang="en-US" altLang="zh-CN" sz="2800" dirty="0" smtClean="0">
                <a:sym typeface="Symbol"/>
              </a:rPr>
              <a:t>}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5796136" y="2132856"/>
            <a:ext cx="36724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FOLLOW(S)={$}</a:t>
            </a:r>
          </a:p>
          <a:p>
            <a:r>
              <a:rPr lang="zh-CN" altLang="zh-CN" sz="2800" dirty="0" smtClean="0">
                <a:sym typeface="Symbol"/>
              </a:rPr>
              <a:t>F</a:t>
            </a:r>
            <a:r>
              <a:rPr lang="en-US" altLang="zh-CN" sz="2800" dirty="0" smtClean="0">
                <a:sym typeface="Symbol"/>
              </a:rPr>
              <a:t>OLLOW(S’)={$}</a:t>
            </a:r>
          </a:p>
          <a:p>
            <a:r>
              <a:rPr lang="zh-CN" altLang="zh-CN" sz="2800" dirty="0" smtClean="0">
                <a:sym typeface="Symbol"/>
              </a:rPr>
              <a:t>F</a:t>
            </a:r>
            <a:r>
              <a:rPr lang="en-US" altLang="zh-CN" sz="2800" dirty="0" smtClean="0">
                <a:sym typeface="Symbol"/>
              </a:rPr>
              <a:t>OLLOW(A)=</a:t>
            </a:r>
            <a:r>
              <a:rPr lang="en-US" altLang="zh-CN" sz="2800" smtClean="0">
                <a:sym typeface="Symbol"/>
              </a:rPr>
              <a:t>{</a:t>
            </a:r>
            <a:r>
              <a:rPr lang="en-US" altLang="zh-CN" sz="2800" smtClean="0">
                <a:sym typeface="Symbol"/>
              </a:rPr>
              <a:t>a}</a:t>
            </a:r>
            <a:endParaRPr lang="en-US" altLang="zh-CN" sz="2800" dirty="0" smtClean="0">
              <a:sym typeface="Symbol"/>
            </a:endParaRPr>
          </a:p>
          <a:p>
            <a:r>
              <a:rPr lang="en-US" altLang="zh-CN" sz="2800" dirty="0" smtClean="0"/>
              <a:t>FOLLOW(B)={a,$}</a:t>
            </a:r>
          </a:p>
          <a:p>
            <a:r>
              <a:rPr lang="zh-CN" altLang="zh-CN" sz="2800" dirty="0" smtClean="0"/>
              <a:t>F</a:t>
            </a:r>
            <a:r>
              <a:rPr lang="en-US" altLang="zh-CN" sz="2800" dirty="0" smtClean="0"/>
              <a:t>OLLOW(B’)={a,</a:t>
            </a:r>
            <a:r>
              <a:rPr lang="en-US" altLang="zh-CN" sz="2800" dirty="0" smtClean="0">
                <a:sym typeface="Symbol"/>
              </a:rPr>
              <a:t>$}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 bwMode="auto">
          <a:xfrm>
            <a:off x="2627784" y="1556792"/>
            <a:ext cx="63367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>
                <a:latin typeface="楷体"/>
                <a:ea typeface="楷体"/>
                <a:cs typeface="楷体"/>
              </a:rPr>
              <a:t>(2) </a:t>
            </a:r>
            <a:r>
              <a:rPr lang="en-US" altLang="zh-CN" sz="2800" kern="0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G’[S]</a:t>
            </a:r>
            <a:r>
              <a:rPr lang="zh-CN" altLang="en-US" sz="2800" kern="0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的预测分析表为</a:t>
            </a:r>
            <a:endParaRPr lang="zh-CN" altLang="zh-CN" sz="2800" dirty="0">
              <a:latin typeface="楷体"/>
              <a:ea typeface="楷体"/>
              <a:cs typeface="楷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04891"/>
              </p:ext>
            </p:extLst>
          </p:nvPr>
        </p:nvGraphicFramePr>
        <p:xfrm>
          <a:off x="2807296" y="4293096"/>
          <a:ext cx="63367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79"/>
                <a:gridCol w="1180685"/>
                <a:gridCol w="1180685"/>
                <a:gridCol w="1180685"/>
                <a:gridCol w="1180685"/>
                <a:gridCol w="118068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S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/>
                        <a:t>bBS</a:t>
                      </a:r>
                      <a:r>
                        <a:rPr lang="en-US" altLang="zh-CN" sz="1800" dirty="0" smtClean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S’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S’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aAS</a:t>
                      </a:r>
                      <a:r>
                        <a:rPr lang="en-US" altLang="zh-CN" sz="1800" dirty="0" smtClean="0">
                          <a:sym typeface="Symbol"/>
                        </a:rPr>
                        <a:t>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S’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/>
                        <a:t>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zh-CN" altLang="zh-CN" sz="1800" dirty="0" smtClean="0">
                          <a:sym typeface="Symbol"/>
                        </a:rPr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/>
                        <a:t>dB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B’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B’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B’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bB</a:t>
                      </a:r>
                      <a:r>
                        <a:rPr lang="en-US" altLang="zh-CN" sz="1800" dirty="0" smtClean="0">
                          <a:sym typeface="Symbol"/>
                        </a:rPr>
                        <a:t>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B’</a:t>
                      </a:r>
                      <a:r>
                        <a:rPr lang="en-US" altLang="zh-CN" sz="1800" dirty="0" smtClean="0">
                          <a:sym typeface="Symbol"/>
                        </a:rPr>
                        <a:t></a:t>
                      </a:r>
                      <a:r>
                        <a:rPr lang="en-US" altLang="zh-CN" sz="1800" dirty="0" err="1" smtClean="0">
                          <a:sym typeface="Symbol"/>
                        </a:rPr>
                        <a:t>ε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5" y="4797152"/>
            <a:ext cx="2658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/>
                <a:ea typeface="楷体"/>
                <a:cs typeface="楷体"/>
              </a:rPr>
              <a:t>(3)</a:t>
            </a:r>
            <a:r>
              <a:rPr lang="zh-CN" altLang="en-US" sz="2800" dirty="0">
                <a:latin typeface="楷体"/>
                <a:ea typeface="楷体"/>
                <a:cs typeface="楷体"/>
              </a:rPr>
              <a:t>该文法</a:t>
            </a:r>
            <a:r>
              <a:rPr lang="zh-CN" altLang="en-US" sz="2800" dirty="0" smtClean="0">
                <a:latin typeface="楷体"/>
                <a:ea typeface="楷体"/>
                <a:cs typeface="楷体"/>
              </a:rPr>
              <a:t>是</a:t>
            </a:r>
            <a:r>
              <a:rPr lang="en-US" altLang="zh-CN" sz="2800" dirty="0" smtClean="0">
                <a:latin typeface="楷体"/>
                <a:ea typeface="楷体"/>
                <a:cs typeface="楷体"/>
              </a:rPr>
              <a:t>LL</a:t>
            </a:r>
            <a:r>
              <a:rPr lang="en-US" altLang="zh-CN" sz="2800" dirty="0">
                <a:latin typeface="楷体"/>
                <a:ea typeface="楷体"/>
                <a:cs typeface="楷体"/>
              </a:rPr>
              <a:t>(1)</a:t>
            </a:r>
            <a:r>
              <a:rPr lang="zh-CN" altLang="zh-CN" sz="2800" dirty="0">
                <a:latin typeface="楷体"/>
                <a:ea typeface="楷体"/>
                <a:cs typeface="楷体"/>
              </a:rPr>
              <a:t>文法</a:t>
            </a:r>
            <a:endParaRPr lang="zh-CN" altLang="en-US" sz="2800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4498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258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2582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2583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4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8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9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2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2593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94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2595" name="Text Box 19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8" name="Oval 22"/>
          <p:cNvSpPr>
            <a:spLocks noChangeArrowheads="1"/>
          </p:cNvSpPr>
          <p:nvPr/>
        </p:nvSpPr>
        <p:spPr bwMode="auto">
          <a:xfrm>
            <a:off x="2195513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9" name="Text Box 23" descr="Green marble"/>
          <p:cNvSpPr txBox="1">
            <a:spLocks noChangeArrowheads="1"/>
          </p:cNvSpPr>
          <p:nvPr/>
        </p:nvSpPr>
        <p:spPr bwMode="auto">
          <a:xfrm>
            <a:off x="3348038" y="40767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9" grpId="0"/>
      <p:bldP spid="792592" grpId="0"/>
      <p:bldP spid="792594" grpId="0"/>
      <p:bldP spid="792595" grpId="0"/>
      <p:bldP spid="7925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360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5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3607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6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3617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8" name="Text Box 18" descr="Green marble"/>
          <p:cNvSpPr txBox="1">
            <a:spLocks noChangeArrowheads="1"/>
          </p:cNvSpPr>
          <p:nvPr/>
        </p:nvSpPr>
        <p:spPr bwMode="auto">
          <a:xfrm>
            <a:off x="1671638" y="5424488"/>
            <a:ext cx="874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3619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10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22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3" name="Text Box 23" descr="Green marble"/>
          <p:cNvSpPr txBox="1">
            <a:spLocks noChangeArrowheads="1"/>
          </p:cNvSpPr>
          <p:nvPr/>
        </p:nvSpPr>
        <p:spPr bwMode="auto">
          <a:xfrm>
            <a:off x="1619250" y="4510088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是产生式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但同时我们也可以选择继续移进</a:t>
            </a:r>
          </a:p>
        </p:txBody>
      </p:sp>
      <p:sp>
        <p:nvSpPr>
          <p:cNvPr id="793624" name="Text Box 24" descr="Green marble"/>
          <p:cNvSpPr txBox="1">
            <a:spLocks noChangeArrowheads="1"/>
          </p:cNvSpPr>
          <p:nvPr/>
        </p:nvSpPr>
        <p:spPr bwMode="auto">
          <a:xfrm>
            <a:off x="5632450" y="3716338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当栈顶出现句柄的时候，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可以选择归约动作，也可以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选择移进动作</a:t>
            </a:r>
          </a:p>
        </p:txBody>
      </p:sp>
      <p:sp>
        <p:nvSpPr>
          <p:cNvPr id="793625" name="Text Box 25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6" name="Text Box 26" descr="Green marble"/>
          <p:cNvSpPr txBox="1">
            <a:spLocks noChangeArrowheads="1"/>
          </p:cNvSpPr>
          <p:nvPr/>
        </p:nvSpPr>
        <p:spPr bwMode="auto">
          <a:xfrm>
            <a:off x="5632450" y="4652963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怎么选择？暂且留着疑问，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等后面将具体的分析技术时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再讨论一下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5 -3.16374E-6 L -0.39045 -3.16374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/>
      <p:bldP spid="793608" grpId="0"/>
      <p:bldP spid="793613" grpId="0"/>
      <p:bldP spid="793616" grpId="0"/>
      <p:bldP spid="793618" grpId="0"/>
      <p:bldP spid="793619" grpId="0"/>
      <p:bldP spid="793623" grpId="0"/>
      <p:bldP spid="793624" grpId="0"/>
      <p:bldP spid="7936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462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29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4631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2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3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464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2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4643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6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7" name="Text Box 23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没有！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8" name="Text Box 24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8 -3.16374E-6 L -0.39028 -3.16374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0" grpId="0"/>
      <p:bldP spid="794637" grpId="0"/>
      <p:bldP spid="794640" grpId="0"/>
      <p:bldP spid="794642" grpId="0"/>
      <p:bldP spid="794643" grpId="0"/>
      <p:bldP spid="794647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565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3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4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5655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6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4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566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6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5667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0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3" name="Text Box 25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74" name="Oval 26"/>
          <p:cNvSpPr>
            <a:spLocks noChangeArrowheads="1"/>
          </p:cNvSpPr>
          <p:nvPr/>
        </p:nvSpPr>
        <p:spPr bwMode="auto">
          <a:xfrm>
            <a:off x="2914650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1" grpId="0"/>
      <p:bldP spid="795664" grpId="0"/>
      <p:bldP spid="795666" grpId="0"/>
      <p:bldP spid="795667" grpId="0"/>
      <p:bldP spid="795673" grpId="0" build="allAtOnce"/>
      <p:bldP spid="7956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667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7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8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0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8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668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0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6691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4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5" name="Text Box 23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5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8" name="Text Box 26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9" name="Oval 27"/>
          <p:cNvSpPr>
            <a:spLocks noChangeArrowheads="1"/>
          </p:cNvSpPr>
          <p:nvPr/>
        </p:nvSpPr>
        <p:spPr bwMode="auto">
          <a:xfrm>
            <a:off x="2195513" y="2708275"/>
            <a:ext cx="1152525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5" grpId="0"/>
      <p:bldP spid="796688" grpId="0"/>
      <p:bldP spid="796690" grpId="0"/>
      <p:bldP spid="796691" grpId="0"/>
      <p:bldP spid="796698" grpId="0" build="allAtOnce"/>
      <p:bldP spid="7966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770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2" name="Text Box 6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06" name="Text Box 10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7" name="Text Box 11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0" name="Text Box 14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7711" name="Rectangle 15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2" name="Text Box 16" descr="Green marble"/>
          <p:cNvSpPr txBox="1">
            <a:spLocks noChangeArrowheads="1"/>
          </p:cNvSpPr>
          <p:nvPr/>
        </p:nvSpPr>
        <p:spPr bwMode="auto">
          <a:xfrm>
            <a:off x="1470818" y="537845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7713" name="Text Box 17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6" name="Text Box 20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7" name="Text Box 21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7" name="Line 22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3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20" name="Text Box 24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21" name="Oval 25"/>
          <p:cNvSpPr>
            <a:spLocks noChangeArrowheads="1"/>
          </p:cNvSpPr>
          <p:nvPr/>
        </p:nvSpPr>
        <p:spPr bwMode="auto">
          <a:xfrm>
            <a:off x="1476375" y="2708275"/>
            <a:ext cx="1223963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/>
      <p:bldP spid="797707" grpId="0"/>
      <p:bldP spid="797710" grpId="0"/>
      <p:bldP spid="797712" grpId="0"/>
      <p:bldP spid="797713" grpId="0"/>
      <p:bldP spid="797720" grpId="0" build="allAtOnce"/>
      <p:bldP spid="7977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872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28" name="Text Box 8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29" name="Text Box 9" descr="Green marble"/>
          <p:cNvSpPr txBox="1">
            <a:spLocks noChangeArrowheads="1"/>
          </p:cNvSpPr>
          <p:nvPr/>
        </p:nvSpPr>
        <p:spPr bwMode="auto">
          <a:xfrm>
            <a:off x="950912" y="3660775"/>
            <a:ext cx="4865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2" name="Rectangle 12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5" name="Text Box 15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36" name="Text Box 16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9" name="Text Box 19" descr="Green marble"/>
          <p:cNvSpPr txBox="1">
            <a:spLocks noChangeArrowheads="1"/>
          </p:cNvSpPr>
          <p:nvPr/>
        </p:nvSpPr>
        <p:spPr bwMode="auto">
          <a:xfrm>
            <a:off x="2032000" y="4740275"/>
            <a:ext cx="5088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串已经归约到开始符号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，并且</a:t>
            </a:r>
          </a:p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输入的终结符在这个过程中已经被消耗完毕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1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使用移进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归约方式，即使知道了应该进行归约，也还有两个问题必须解决，他们是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确定右句型中将要归约的子串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如何确定选择哪一个产生式</a:t>
            </a:r>
          </a:p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534400" cy="2265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3.4.4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归约分析的冲突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1979613" y="4686300"/>
            <a:ext cx="2447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7" name="AutoShape 5" descr="Green marble"/>
          <p:cNvSpPr>
            <a:spLocks noChangeArrowheads="1"/>
          </p:cNvSpPr>
          <p:nvPr/>
        </p:nvSpPr>
        <p:spPr bwMode="auto">
          <a:xfrm>
            <a:off x="1331913" y="5119688"/>
            <a:ext cx="1152525" cy="431800"/>
          </a:xfrm>
          <a:prstGeom prst="wedgeRectCallout">
            <a:avLst>
              <a:gd name="adj1" fmla="val 66528"/>
              <a:gd name="adj2" fmla="val -13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归约乎？</a:t>
            </a:r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5722938" y="4686300"/>
            <a:ext cx="6492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9" name="AutoShape 7" descr="Green marble"/>
          <p:cNvSpPr>
            <a:spLocks noChangeArrowheads="1"/>
          </p:cNvSpPr>
          <p:nvPr/>
        </p:nvSpPr>
        <p:spPr bwMode="auto">
          <a:xfrm>
            <a:off x="6156325" y="5191125"/>
            <a:ext cx="1152525" cy="431800"/>
          </a:xfrm>
          <a:prstGeom prst="wedgeRectCallout">
            <a:avLst>
              <a:gd name="adj1" fmla="val -46005"/>
              <a:gd name="adj2" fmla="val -16654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移进乎？</a:t>
            </a:r>
          </a:p>
        </p:txBody>
      </p:sp>
      <p:sp>
        <p:nvSpPr>
          <p:cNvPr id="453640" name="Text Box 8" descr="Green marble"/>
          <p:cNvSpPr txBox="1">
            <a:spLocks noChangeArrowheads="1"/>
          </p:cNvSpPr>
          <p:nvPr/>
        </p:nvSpPr>
        <p:spPr bwMode="auto">
          <a:xfrm>
            <a:off x="1042988" y="3498850"/>
            <a:ext cx="6043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如果移进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归约分析器处于格局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            输入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else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$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1" name="Text Box 9" descr="Green marble"/>
          <p:cNvSpPr txBox="1">
            <a:spLocks noChangeArrowheads="1"/>
          </p:cNvSpPr>
          <p:nvPr/>
        </p:nvSpPr>
        <p:spPr bwMode="auto">
          <a:xfrm>
            <a:off x="827088" y="1988840"/>
            <a:ext cx="52924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|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else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|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other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2" name="Text Box 10" descr="Green marble"/>
          <p:cNvSpPr txBox="1">
            <a:spLocks noChangeArrowheads="1"/>
          </p:cNvSpPr>
          <p:nvPr/>
        </p:nvSpPr>
        <p:spPr bwMode="auto">
          <a:xfrm>
            <a:off x="3492500" y="522922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两难啊！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  <p:bldP spid="453637" grpId="0" animBg="1"/>
      <p:bldP spid="453638" grpId="0" animBg="1"/>
      <p:bldP spid="453639" grpId="0" animBg="1"/>
      <p:bldP spid="453640" grpId="0"/>
      <p:bldP spid="453641" grpId="0"/>
      <p:bldP spid="4536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0080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eriod" startAt="2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2555875" y="4651375"/>
            <a:ext cx="43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5" name="AutoShape 5" descr="Green marble"/>
          <p:cNvSpPr>
            <a:spLocks noChangeArrowheads="1"/>
          </p:cNvSpPr>
          <p:nvPr/>
        </p:nvSpPr>
        <p:spPr bwMode="auto">
          <a:xfrm>
            <a:off x="395288" y="5083175"/>
            <a:ext cx="2736850" cy="393700"/>
          </a:xfrm>
          <a:prstGeom prst="wedgeRectCallout">
            <a:avLst>
              <a:gd name="adj1" fmla="val 36426"/>
              <a:gd name="adj2" fmla="val -1572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paramter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6" name="AutoShape 6" descr="Green marble"/>
          <p:cNvSpPr>
            <a:spLocks noChangeArrowheads="1"/>
          </p:cNvSpPr>
          <p:nvPr/>
        </p:nvSpPr>
        <p:spPr bwMode="auto">
          <a:xfrm>
            <a:off x="3851275" y="4794250"/>
            <a:ext cx="2376488" cy="609600"/>
          </a:xfrm>
          <a:prstGeom prst="wedgeRectCallout">
            <a:avLst>
              <a:gd name="adj1" fmla="val -93352"/>
              <a:gd name="adj2" fmla="val -682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expr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7" name="Text Box 7" descr="Green marble"/>
          <p:cNvSpPr txBox="1">
            <a:spLocks noChangeArrowheads="1"/>
          </p:cNvSpPr>
          <p:nvPr/>
        </p:nvSpPr>
        <p:spPr bwMode="auto">
          <a:xfrm>
            <a:off x="3419475" y="55149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不容易抉择呢！</a:t>
            </a:r>
          </a:p>
        </p:txBody>
      </p:sp>
      <p:sp>
        <p:nvSpPr>
          <p:cNvPr id="455688" name="Text Box 8" descr="Green marble"/>
          <p:cNvSpPr txBox="1">
            <a:spLocks noChangeArrowheads="1"/>
          </p:cNvSpPr>
          <p:nvPr/>
        </p:nvSpPr>
        <p:spPr bwMode="auto">
          <a:xfrm>
            <a:off x="755650" y="3644900"/>
            <a:ext cx="6505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由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开始的语句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		输入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 ( id				, id )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  <p:bldP spid="455685" grpId="0" animBg="1"/>
      <p:bldP spid="455686" grpId="0" animBg="1"/>
      <p:bldP spid="455687" grpId="0"/>
      <p:bldP spid="4556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 descr="Green marble"/>
          <p:cNvSpPr txBox="1">
            <a:spLocks noChangeArrowheads="1"/>
          </p:cNvSpPr>
          <p:nvPr/>
        </p:nvSpPr>
        <p:spPr bwMode="auto">
          <a:xfrm>
            <a:off x="3201988" y="1484313"/>
            <a:ext cx="20907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595971" name="Text Box 3" descr="Green marble"/>
          <p:cNvSpPr txBox="1">
            <a:spLocks noChangeArrowheads="1"/>
          </p:cNvSpPr>
          <p:nvPr/>
        </p:nvSpPr>
        <p:spPr bwMode="auto">
          <a:xfrm>
            <a:off x="26987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自上而下</a:t>
            </a:r>
          </a:p>
        </p:txBody>
      </p:sp>
      <p:sp>
        <p:nvSpPr>
          <p:cNvPr id="595972" name="Text Box 4" descr="Green marble"/>
          <p:cNvSpPr txBox="1">
            <a:spLocks noChangeArrowheads="1"/>
          </p:cNvSpPr>
          <p:nvPr/>
        </p:nvSpPr>
        <p:spPr bwMode="auto">
          <a:xfrm>
            <a:off x="44259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自下而上</a:t>
            </a:r>
          </a:p>
        </p:txBody>
      </p:sp>
      <p:sp>
        <p:nvSpPr>
          <p:cNvPr id="595973" name="Text Box 5" descr="Green marble"/>
          <p:cNvSpPr txBox="1">
            <a:spLocks noChangeArrowheads="1"/>
          </p:cNvSpPr>
          <p:nvPr/>
        </p:nvSpPr>
        <p:spPr bwMode="auto">
          <a:xfrm>
            <a:off x="1331913" y="3790950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sp>
        <p:nvSpPr>
          <p:cNvPr id="595974" name="Text Box 6" descr="Green marble"/>
          <p:cNvSpPr txBox="1">
            <a:spLocks noChangeArrowheads="1"/>
          </p:cNvSpPr>
          <p:nvPr/>
        </p:nvSpPr>
        <p:spPr bwMode="auto">
          <a:xfrm>
            <a:off x="1546225" y="4941888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个函数</a:t>
            </a:r>
          </a:p>
        </p:txBody>
      </p:sp>
      <p:sp>
        <p:nvSpPr>
          <p:cNvPr id="9223" name="AutoShape 7" descr="Green marble"/>
          <p:cNvSpPr>
            <a:spLocks/>
          </p:cNvSpPr>
          <p:nvPr/>
        </p:nvSpPr>
        <p:spPr bwMode="auto">
          <a:xfrm>
            <a:off x="2986088" y="35020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6" name="Text Box 8" descr="Green marble"/>
          <p:cNvSpPr txBox="1">
            <a:spLocks noChangeArrowheads="1"/>
          </p:cNvSpPr>
          <p:nvPr/>
        </p:nvSpPr>
        <p:spPr bwMode="auto">
          <a:xfrm>
            <a:off x="3346450" y="3286125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递归下降预测分析</a:t>
            </a:r>
          </a:p>
        </p:txBody>
      </p:sp>
      <p:sp>
        <p:nvSpPr>
          <p:cNvPr id="595977" name="Rectangle 9" descr="Green marble"/>
          <p:cNvSpPr>
            <a:spLocks noChangeArrowheads="1"/>
          </p:cNvSpPr>
          <p:nvPr/>
        </p:nvSpPr>
        <p:spPr bwMode="auto">
          <a:xfrm>
            <a:off x="3346450" y="4510088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非递归的预测分析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763713" y="2492375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79" name="Text Box 11" descr="Green marble"/>
          <p:cNvSpPr txBox="1">
            <a:spLocks noChangeArrowheads="1"/>
          </p:cNvSpPr>
          <p:nvPr/>
        </p:nvSpPr>
        <p:spPr bwMode="auto">
          <a:xfrm>
            <a:off x="468313" y="225107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 flipH="1" flipV="1">
            <a:off x="5722938" y="2492375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81" name="Text Box 13" descr="Green marble"/>
          <p:cNvSpPr txBox="1">
            <a:spLocks noChangeArrowheads="1"/>
          </p:cNvSpPr>
          <p:nvPr/>
        </p:nvSpPr>
        <p:spPr bwMode="auto">
          <a:xfrm>
            <a:off x="6731000" y="2205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595982" name="Text Box 14" descr="Green marble"/>
          <p:cNvSpPr txBox="1">
            <a:spLocks noChangeArrowheads="1"/>
          </p:cNvSpPr>
          <p:nvPr/>
        </p:nvSpPr>
        <p:spPr bwMode="auto">
          <a:xfrm>
            <a:off x="6083300" y="1773238"/>
            <a:ext cx="647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latin typeface="Tahoma" pitchFamily="34" charset="0"/>
              </a:rPr>
              <a:t>！</a:t>
            </a:r>
          </a:p>
        </p:txBody>
      </p:sp>
      <p:cxnSp>
        <p:nvCxnSpPr>
          <p:cNvPr id="9232" name="AutoShape 16"/>
          <p:cNvCxnSpPr>
            <a:cxnSpLocks noChangeShapeType="1"/>
            <a:stCxn id="595973" idx="2"/>
            <a:endCxn id="595974" idx="0"/>
          </p:cNvCxnSpPr>
          <p:nvPr/>
        </p:nvCxnSpPr>
        <p:spPr bwMode="auto">
          <a:xfrm>
            <a:off x="2122488" y="4200525"/>
            <a:ext cx="0" cy="7413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7"/>
          <p:cNvCxnSpPr>
            <a:cxnSpLocks noChangeShapeType="1"/>
            <a:stCxn id="595971" idx="2"/>
            <a:endCxn id="595973" idx="0"/>
          </p:cNvCxnSpPr>
          <p:nvPr/>
        </p:nvCxnSpPr>
        <p:spPr bwMode="auto">
          <a:xfrm flipH="1">
            <a:off x="2122488" y="2686050"/>
            <a:ext cx="1223962" cy="1104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8"/>
          <p:cNvCxnSpPr>
            <a:cxnSpLocks noChangeShapeType="1"/>
            <a:stCxn id="595970" idx="2"/>
            <a:endCxn id="595971" idx="0"/>
          </p:cNvCxnSpPr>
          <p:nvPr/>
        </p:nvCxnSpPr>
        <p:spPr bwMode="auto">
          <a:xfrm flipH="1">
            <a:off x="3346450" y="1893888"/>
            <a:ext cx="9017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9"/>
          <p:cNvCxnSpPr>
            <a:cxnSpLocks noChangeShapeType="1"/>
            <a:stCxn id="595970" idx="2"/>
            <a:endCxn id="595972" idx="0"/>
          </p:cNvCxnSpPr>
          <p:nvPr/>
        </p:nvCxnSpPr>
        <p:spPr bwMode="auto">
          <a:xfrm>
            <a:off x="4248150" y="1893888"/>
            <a:ext cx="8255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温故而知新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 animBg="1"/>
      <p:bldP spid="595981" grpId="0"/>
      <p:bldP spid="5959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分析器处理的是一类</a:t>
            </a:r>
            <a:r>
              <a:rPr lang="en-US" altLang="zh-CN" sz="3200" dirty="0" smtClean="0">
                <a:ea typeface="宋体" pitchFamily="2" charset="-122"/>
              </a:rPr>
              <a:t>LR(k)</a:t>
            </a:r>
            <a:r>
              <a:rPr lang="zh-CN" altLang="en-US" sz="3200" dirty="0" smtClean="0">
                <a:ea typeface="宋体" pitchFamily="2" charset="-122"/>
              </a:rPr>
              <a:t>文法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k</a:t>
            </a:r>
            <a:r>
              <a:rPr lang="zh-CN" altLang="en-US" sz="2800" dirty="0" smtClean="0">
                <a:ea typeface="宋体" pitchFamily="2" charset="-122"/>
              </a:rPr>
              <a:t>是指决定分析动作的时候向前看的符号个数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k=1</a:t>
            </a:r>
            <a:r>
              <a:rPr lang="zh-CN" altLang="en-US" sz="2800" dirty="0" smtClean="0">
                <a:ea typeface="宋体" pitchFamily="2" charset="-122"/>
              </a:rPr>
              <a:t>时可以省略，表示分析的时候只要往前看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zh-CN" altLang="en-US" sz="2800" dirty="0" smtClean="0">
                <a:ea typeface="宋体" pitchFamily="2" charset="-122"/>
              </a:rPr>
              <a:t>个符号</a:t>
            </a:r>
          </a:p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分析器采用的方法称为</a:t>
            </a:r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分析方法</a:t>
            </a:r>
          </a:p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分析方法是自下而上分析的一种，也是最为有效的一种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3.5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b="1" smtClean="0">
                <a:ea typeface="黑体" pitchFamily="49" charset="-122"/>
              </a:rPr>
              <a:t>LR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本节介绍</a:t>
            </a:r>
            <a:r>
              <a:rPr lang="en-US" altLang="zh-CN" sz="2800" b="1" dirty="0" smtClean="0">
                <a:ea typeface="宋体" pitchFamily="2" charset="-122"/>
              </a:rPr>
              <a:t>LR(</a:t>
            </a:r>
            <a:r>
              <a:rPr lang="en-US" altLang="zh-CN" sz="2800" b="1" i="1" dirty="0" smtClean="0">
                <a:ea typeface="宋体" pitchFamily="2" charset="-122"/>
              </a:rPr>
              <a:t>k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分析技术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特点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适用于一大类上下文无关文法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效率高</a:t>
            </a:r>
          </a:p>
          <a:p>
            <a:pPr lvl="1">
              <a:spcBef>
                <a:spcPct val="0"/>
              </a:spcBef>
            </a:pPr>
            <a:endParaRPr lang="zh-CN" altLang="en-US" b="1" dirty="0" smtClean="0">
              <a:latin typeface="宋体" pitchFamily="2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主要介绍构造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分析表的三种技术</a:t>
            </a:r>
            <a:endParaRPr lang="zh-CN" altLang="en-US" sz="2800" b="1" dirty="0" smtClean="0">
              <a:latin typeface="宋体" pitchFamily="2" charset="-122"/>
              <a:ea typeface="黑体" pitchFamily="49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简单的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 smtClean="0">
                <a:ea typeface="宋体" pitchFamily="2" charset="-122"/>
              </a:rPr>
              <a:t>SLR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规范的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向前看的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 smtClean="0">
                <a:ea typeface="宋体" pitchFamily="2" charset="-122"/>
              </a:rPr>
              <a:t>LALR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）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3.5.1</a:t>
            </a: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分析算法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5288" y="1628775"/>
            <a:ext cx="8153400" cy="4772025"/>
            <a:chOff x="240" y="1200"/>
            <a:chExt cx="5136" cy="3006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193" y="1982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3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V="1">
              <a:off x="3074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187" name="Line 10"/>
            <p:cNvSpPr>
              <a:spLocks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240" y="2109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658444" name="Rectangle 12"/>
            <p:cNvSpPr>
              <a:spLocks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50190" name="Group 13"/>
            <p:cNvGrpSpPr>
              <a:grpSpLocks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658446" name="Rectangle 14"/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658447" name="Rectangle 15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50191" name="Group 16"/>
            <p:cNvGrpSpPr>
              <a:grpSpLocks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658449" name="Rectangle 17"/>
              <p:cNvSpPr>
                <a:spLocks noChangeArrowheads="1"/>
              </p:cNvSpPr>
              <p:nvPr/>
            </p:nvSpPr>
            <p:spPr bwMode="auto">
              <a:xfrm>
                <a:off x="3808" y="12274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0" name="Rectangle 18"/>
              <p:cNvSpPr>
                <a:spLocks noChangeArrowheads="1"/>
              </p:cNvSpPr>
              <p:nvPr/>
            </p:nvSpPr>
            <p:spPr bwMode="auto">
              <a:xfrm>
                <a:off x="3811" y="12604"/>
                <a:ext cx="495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1" name="Rectangle 19"/>
              <p:cNvSpPr>
                <a:spLocks noChangeArrowheads="1"/>
              </p:cNvSpPr>
              <p:nvPr/>
            </p:nvSpPr>
            <p:spPr bwMode="auto">
              <a:xfrm>
                <a:off x="3811" y="12950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4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58452" name="Rectangle 20"/>
              <p:cNvSpPr>
                <a:spLocks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3" name="Rectangle 21"/>
              <p:cNvSpPr>
                <a:spLocks noChangeArrowheads="1"/>
              </p:cNvSpPr>
              <p:nvPr/>
            </p:nvSpPr>
            <p:spPr bwMode="auto">
              <a:xfrm>
                <a:off x="3811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4" name="Rectangle 22"/>
              <p:cNvSpPr>
                <a:spLocks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0192" name="Group 23"/>
            <p:cNvGrpSpPr>
              <a:grpSpLocks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658456" name="Rectangle 24"/>
              <p:cNvSpPr>
                <a:spLocks noChangeArrowheads="1"/>
              </p:cNvSpPr>
              <p:nvPr/>
            </p:nvSpPr>
            <p:spPr bwMode="auto">
              <a:xfrm>
                <a:off x="2658" y="1201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7" name="Rectangle 25"/>
              <p:cNvSpPr>
                <a:spLocks noChangeArrowheads="1"/>
              </p:cNvSpPr>
              <p:nvPr/>
            </p:nvSpPr>
            <p:spPr bwMode="auto">
              <a:xfrm>
                <a:off x="2400" y="1203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0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58458" name="Rectangle 26"/>
              <p:cNvSpPr>
                <a:spLocks noChangeArrowheads="1"/>
              </p:cNvSpPr>
              <p:nvPr/>
            </p:nvSpPr>
            <p:spPr bwMode="auto">
              <a:xfrm>
                <a:off x="2902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9" name="Rectangle 27"/>
              <p:cNvSpPr>
                <a:spLocks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60" name="Rectangle 28"/>
              <p:cNvSpPr>
                <a:spLocks noChangeArrowheads="1"/>
              </p:cNvSpPr>
              <p:nvPr/>
            </p:nvSpPr>
            <p:spPr bwMode="auto">
              <a:xfrm>
                <a:off x="3417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61" name="Rectangle 29"/>
              <p:cNvSpPr>
                <a:spLocks noChangeArrowheads="1"/>
              </p:cNvSpPr>
              <p:nvPr/>
            </p:nvSpPr>
            <p:spPr bwMode="auto">
              <a:xfrm>
                <a:off x="3676" y="1200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193" name="Freeform 30"/>
            <p:cNvSpPr>
              <a:spLocks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31"/>
            <p:cNvSpPr>
              <a:spLocks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4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+ 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 | id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457200" y="2644775"/>
          <a:ext cx="8077200" cy="3381375"/>
        </p:xfrm>
        <a:graphic>
          <a:graphicData uri="http://schemas.openxmlformats.org/drawingml/2006/table">
            <a:tbl>
              <a:tblPr/>
              <a:tblGrid>
                <a:gridCol w="1090613"/>
                <a:gridCol w="4852987"/>
                <a:gridCol w="2133600"/>
              </a:tblGrid>
              <a:tr h="4984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转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移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id       +   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(         )       $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     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        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1       2      3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                 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acc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8       2      3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60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graphicFrame>
        <p:nvGraphicFramePr>
          <p:cNvPr id="663555" name="Group 3"/>
          <p:cNvGraphicFramePr>
            <a:graphicFrameLocks noGrp="1"/>
          </p:cNvGraphicFramePr>
          <p:nvPr/>
        </p:nvGraphicFramePr>
        <p:xfrm>
          <a:off x="457200" y="1397000"/>
          <a:ext cx="8077200" cy="45720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id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+ id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3602" name="Rectangle 50"/>
          <p:cNvSpPr>
            <a:spLocks noChangeArrowheads="1"/>
          </p:cNvSpPr>
          <p:nvPr/>
        </p:nvSpPr>
        <p:spPr bwMode="auto">
          <a:xfrm>
            <a:off x="6049963" y="18446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16" name="Rectangle 64"/>
          <p:cNvSpPr>
            <a:spLocks noChangeArrowheads="1"/>
          </p:cNvSpPr>
          <p:nvPr/>
        </p:nvSpPr>
        <p:spPr bwMode="auto">
          <a:xfrm>
            <a:off x="468313" y="2301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/>
              <a:t>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5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663617" name="Rectangle 65"/>
          <p:cNvSpPr>
            <a:spLocks noChangeArrowheads="1"/>
          </p:cNvSpPr>
          <p:nvPr/>
        </p:nvSpPr>
        <p:spPr bwMode="auto">
          <a:xfrm>
            <a:off x="4092575" y="2324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18" name="Rectangle 66"/>
          <p:cNvSpPr>
            <a:spLocks noChangeArrowheads="1"/>
          </p:cNvSpPr>
          <p:nvPr/>
        </p:nvSpPr>
        <p:spPr bwMode="auto">
          <a:xfrm>
            <a:off x="6045200" y="2300288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19" name="Rectangle 67"/>
          <p:cNvSpPr>
            <a:spLocks noChangeArrowheads="1"/>
          </p:cNvSpPr>
          <p:nvPr/>
        </p:nvSpPr>
        <p:spPr bwMode="auto">
          <a:xfrm>
            <a:off x="565150" y="27559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0" name="Rectangle 68"/>
          <p:cNvSpPr>
            <a:spLocks noChangeArrowheads="1"/>
          </p:cNvSpPr>
          <p:nvPr/>
        </p:nvSpPr>
        <p:spPr bwMode="auto">
          <a:xfrm>
            <a:off x="4092575" y="27813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1" name="Rectangle 69"/>
          <p:cNvSpPr>
            <a:spLocks noChangeArrowheads="1"/>
          </p:cNvSpPr>
          <p:nvPr/>
        </p:nvSpPr>
        <p:spPr bwMode="auto">
          <a:xfrm>
            <a:off x="6056313" y="2732088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23" name="Rectangle 71"/>
          <p:cNvSpPr>
            <a:spLocks noChangeArrowheads="1"/>
          </p:cNvSpPr>
          <p:nvPr/>
        </p:nvSpPr>
        <p:spPr bwMode="auto">
          <a:xfrm>
            <a:off x="565150" y="32591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4" name="Rectangle 72"/>
          <p:cNvSpPr>
            <a:spLocks noChangeArrowheads="1"/>
          </p:cNvSpPr>
          <p:nvPr/>
        </p:nvSpPr>
        <p:spPr bwMode="auto">
          <a:xfrm>
            <a:off x="4092575" y="3213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5" name="Rectangle 73"/>
          <p:cNvSpPr>
            <a:spLocks noChangeArrowheads="1"/>
          </p:cNvSpPr>
          <p:nvPr/>
        </p:nvSpPr>
        <p:spPr bwMode="auto">
          <a:xfrm>
            <a:off x="6049963" y="31877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6" name="Rectangle 74"/>
          <p:cNvSpPr>
            <a:spLocks noChangeArrowheads="1"/>
          </p:cNvSpPr>
          <p:nvPr/>
        </p:nvSpPr>
        <p:spPr bwMode="auto">
          <a:xfrm>
            <a:off x="565150" y="3716338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7" name="Rectangle 75"/>
          <p:cNvSpPr>
            <a:spLocks noChangeArrowheads="1"/>
          </p:cNvSpPr>
          <p:nvPr/>
        </p:nvSpPr>
        <p:spPr bwMode="auto">
          <a:xfrm>
            <a:off x="4295775" y="36703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8" name="Rectangle 76"/>
          <p:cNvSpPr>
            <a:spLocks noChangeArrowheads="1"/>
          </p:cNvSpPr>
          <p:nvPr/>
        </p:nvSpPr>
        <p:spPr bwMode="auto">
          <a:xfrm>
            <a:off x="6049963" y="36449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9" name="Rectangle 77"/>
          <p:cNvSpPr>
            <a:spLocks noChangeArrowheads="1"/>
          </p:cNvSpPr>
          <p:nvPr/>
        </p:nvSpPr>
        <p:spPr bwMode="auto">
          <a:xfrm>
            <a:off x="565150" y="414813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id 5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0" name="Rectangle 78"/>
          <p:cNvSpPr>
            <a:spLocks noChangeArrowheads="1"/>
          </p:cNvSpPr>
          <p:nvPr/>
        </p:nvSpPr>
        <p:spPr bwMode="auto">
          <a:xfrm>
            <a:off x="4565650" y="41021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2" name="Rectangle 80"/>
          <p:cNvSpPr>
            <a:spLocks noChangeArrowheads="1"/>
          </p:cNvSpPr>
          <p:nvPr/>
        </p:nvSpPr>
        <p:spPr bwMode="auto">
          <a:xfrm>
            <a:off x="6045200" y="4124325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3" name="Rectangle 81"/>
          <p:cNvSpPr>
            <a:spLocks noChangeArrowheads="1"/>
          </p:cNvSpPr>
          <p:nvPr/>
        </p:nvSpPr>
        <p:spPr bwMode="auto">
          <a:xfrm>
            <a:off x="565150" y="4627563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4" name="Rectangle 82"/>
          <p:cNvSpPr>
            <a:spLocks noChangeArrowheads="1"/>
          </p:cNvSpPr>
          <p:nvPr/>
        </p:nvSpPr>
        <p:spPr bwMode="auto">
          <a:xfrm>
            <a:off x="4565650" y="45815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5" name="Rectangle 83"/>
          <p:cNvSpPr>
            <a:spLocks noChangeArrowheads="1"/>
          </p:cNvSpPr>
          <p:nvPr/>
        </p:nvSpPr>
        <p:spPr bwMode="auto">
          <a:xfrm>
            <a:off x="6045200" y="4603750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6" name="Rectangle 84"/>
          <p:cNvSpPr>
            <a:spLocks noChangeArrowheads="1"/>
          </p:cNvSpPr>
          <p:nvPr/>
        </p:nvSpPr>
        <p:spPr bwMode="auto">
          <a:xfrm>
            <a:off x="611188" y="49657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7" name="Rectangle 85"/>
          <p:cNvSpPr>
            <a:spLocks noChangeArrowheads="1"/>
          </p:cNvSpPr>
          <p:nvPr/>
        </p:nvSpPr>
        <p:spPr bwMode="auto">
          <a:xfrm>
            <a:off x="5003800" y="49879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8" name="Rectangle 86"/>
          <p:cNvSpPr>
            <a:spLocks noChangeArrowheads="1"/>
          </p:cNvSpPr>
          <p:nvPr/>
        </p:nvSpPr>
        <p:spPr bwMode="auto">
          <a:xfrm>
            <a:off x="6084888" y="49879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9" name="Rectangle 87"/>
          <p:cNvSpPr>
            <a:spLocks noChangeArrowheads="1"/>
          </p:cNvSpPr>
          <p:nvPr/>
        </p:nvSpPr>
        <p:spPr bwMode="auto">
          <a:xfrm>
            <a:off x="565150" y="549275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0" name="Rectangle 88"/>
          <p:cNvSpPr>
            <a:spLocks noChangeArrowheads="1"/>
          </p:cNvSpPr>
          <p:nvPr/>
        </p:nvSpPr>
        <p:spPr bwMode="auto">
          <a:xfrm>
            <a:off x="5265738" y="5446713"/>
            <a:ext cx="16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1" name="Rectangle 89"/>
          <p:cNvSpPr>
            <a:spLocks noChangeArrowheads="1"/>
          </p:cNvSpPr>
          <p:nvPr/>
        </p:nvSpPr>
        <p:spPr bwMode="auto">
          <a:xfrm>
            <a:off x="6049963" y="546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接受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6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6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6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6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6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6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66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02" grpId="0"/>
      <p:bldP spid="663616" grpId="0"/>
      <p:bldP spid="663617" grpId="0"/>
      <p:bldP spid="663618" grpId="0"/>
      <p:bldP spid="663619" grpId="0"/>
      <p:bldP spid="663620" grpId="0"/>
      <p:bldP spid="663621" grpId="0"/>
      <p:bldP spid="663623" grpId="0"/>
      <p:bldP spid="663624" grpId="0"/>
      <p:bldP spid="663625" grpId="0"/>
      <p:bldP spid="663626" grpId="0"/>
      <p:bldP spid="663627" grpId="0"/>
      <p:bldP spid="663628" grpId="0"/>
      <p:bldP spid="663629" grpId="0"/>
      <p:bldP spid="663630" grpId="0"/>
      <p:bldP spid="663632" grpId="0"/>
      <p:bldP spid="663633" grpId="0"/>
      <p:bldP spid="663634" grpId="0"/>
      <p:bldP spid="663635" grpId="0"/>
      <p:bldP spid="663636" grpId="0"/>
      <p:bldP spid="663637" grpId="0"/>
      <p:bldP spid="663638" grpId="0"/>
      <p:bldP spid="663639" grpId="0"/>
      <p:bldP spid="663640" grpId="0"/>
      <p:bldP spid="6636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3.16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2840" y="980728"/>
            <a:ext cx="8229600" cy="5248275"/>
          </a:xfrm>
        </p:spPr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自上而下分析</a:t>
            </a:r>
          </a:p>
          <a:p>
            <a:pPr lvl="1"/>
            <a:r>
              <a:rPr lang="zh-CN" altLang="en-US" sz="2800" smtClean="0">
                <a:ea typeface="宋体" pitchFamily="2" charset="-122"/>
              </a:rPr>
              <a:t>对应着使用最左推导构建语法树的过程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03350" y="3284538"/>
            <a:ext cx="23399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2771775" y="501332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597775" y="14128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803847" name="Group 7"/>
          <p:cNvGrpSpPr>
            <a:grpSpLocks/>
          </p:cNvGrpSpPr>
          <p:nvPr/>
        </p:nvGrpSpPr>
        <p:grpSpPr bwMode="auto">
          <a:xfrm>
            <a:off x="7165975" y="1773238"/>
            <a:ext cx="1223963" cy="727075"/>
            <a:chOff x="4741" y="1298"/>
            <a:chExt cx="771" cy="458"/>
          </a:xfrm>
        </p:grpSpPr>
        <p:sp>
          <p:nvSpPr>
            <p:cNvPr id="10278" name="Line 8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9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Text Box 10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0281" name="Text Box 11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803852" name="Group 12"/>
          <p:cNvGrpSpPr>
            <a:grpSpLocks/>
          </p:cNvGrpSpPr>
          <p:nvPr/>
        </p:nvGrpSpPr>
        <p:grpSpPr bwMode="auto">
          <a:xfrm>
            <a:off x="6732588" y="3213100"/>
            <a:ext cx="431800" cy="871538"/>
            <a:chOff x="4468" y="2205"/>
            <a:chExt cx="272" cy="549"/>
          </a:xfrm>
        </p:grpSpPr>
        <p:sp>
          <p:nvSpPr>
            <p:cNvPr id="10276" name="Line 13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55" name="Group 15"/>
          <p:cNvGrpSpPr>
            <a:grpSpLocks/>
          </p:cNvGrpSpPr>
          <p:nvPr/>
        </p:nvGrpSpPr>
        <p:grpSpPr bwMode="auto">
          <a:xfrm>
            <a:off x="7092950" y="3286125"/>
            <a:ext cx="1223963" cy="798513"/>
            <a:chOff x="4695" y="2251"/>
            <a:chExt cx="771" cy="503"/>
          </a:xfrm>
        </p:grpSpPr>
        <p:sp>
          <p:nvSpPr>
            <p:cNvPr id="10270" name="Line 16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17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18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0273" name="Text Box 19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0274" name="Line 20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21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803862" name="Group 22"/>
          <p:cNvGrpSpPr>
            <a:grpSpLocks/>
          </p:cNvGrpSpPr>
          <p:nvPr/>
        </p:nvGrpSpPr>
        <p:grpSpPr bwMode="auto">
          <a:xfrm>
            <a:off x="7453313" y="4005263"/>
            <a:ext cx="431800" cy="800100"/>
            <a:chOff x="4922" y="2704"/>
            <a:chExt cx="272" cy="504"/>
          </a:xfrm>
        </p:grpSpPr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Text Box 24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65" name="Group 25"/>
          <p:cNvGrpSpPr>
            <a:grpSpLocks/>
          </p:cNvGrpSpPr>
          <p:nvPr/>
        </p:nvGrpSpPr>
        <p:grpSpPr bwMode="auto">
          <a:xfrm>
            <a:off x="7885113" y="4078288"/>
            <a:ext cx="431800" cy="727075"/>
            <a:chOff x="5194" y="2750"/>
            <a:chExt cx="272" cy="458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3867" name="Text Box 27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803868" name="Group 28"/>
          <p:cNvGrpSpPr>
            <a:grpSpLocks/>
          </p:cNvGrpSpPr>
          <p:nvPr/>
        </p:nvGrpSpPr>
        <p:grpSpPr bwMode="auto">
          <a:xfrm>
            <a:off x="6732588" y="2493963"/>
            <a:ext cx="1223962" cy="727075"/>
            <a:chOff x="3107" y="2296"/>
            <a:chExt cx="771" cy="458"/>
          </a:xfrm>
        </p:grpSpPr>
        <p:sp>
          <p:nvSpPr>
            <p:cNvPr id="10262" name="Line 29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30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31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0265" name="Text Box 32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803873" name="Line 33"/>
          <p:cNvSpPr>
            <a:spLocks noChangeShapeType="1"/>
          </p:cNvSpPr>
          <p:nvPr/>
        </p:nvSpPr>
        <p:spPr bwMode="auto">
          <a:xfrm flipV="1">
            <a:off x="36353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3874" name="Group 34"/>
          <p:cNvGrpSpPr>
            <a:grpSpLocks/>
          </p:cNvGrpSpPr>
          <p:nvPr/>
        </p:nvGrpSpPr>
        <p:grpSpPr bwMode="auto">
          <a:xfrm>
            <a:off x="7956550" y="2493963"/>
            <a:ext cx="431800" cy="654050"/>
            <a:chOff x="3742" y="2523"/>
            <a:chExt cx="272" cy="412"/>
          </a:xfrm>
        </p:grpSpPr>
        <p:sp>
          <p:nvSpPr>
            <p:cNvPr id="803875" name="Text Box 35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0261" name="Line 36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3877" name="Rectangle 37" descr="Green marble"/>
          <p:cNvSpPr>
            <a:spLocks noChangeArrowheads="1"/>
          </p:cNvSpPr>
          <p:nvPr/>
        </p:nvSpPr>
        <p:spPr bwMode="auto">
          <a:xfrm>
            <a:off x="250825" y="2439988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 smtClean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endParaRPr lang="en-US" altLang="zh-CN" b="1" dirty="0">
              <a:solidFill>
                <a:srgbClr val="36479C"/>
              </a:solidFill>
              <a:latin typeface="Tahoma" pitchFamily="34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  <p:sp>
        <p:nvSpPr>
          <p:cNvPr id="803878" name="Line 38"/>
          <p:cNvSpPr>
            <a:spLocks noChangeShapeType="1"/>
          </p:cNvSpPr>
          <p:nvPr/>
        </p:nvSpPr>
        <p:spPr bwMode="auto">
          <a:xfrm flipV="1">
            <a:off x="38512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79" name="Line 39"/>
          <p:cNvSpPr>
            <a:spLocks noChangeShapeType="1"/>
          </p:cNvSpPr>
          <p:nvPr/>
        </p:nvSpPr>
        <p:spPr bwMode="auto">
          <a:xfrm flipV="1">
            <a:off x="40306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80" name="Line 40"/>
          <p:cNvSpPr>
            <a:spLocks noChangeShapeType="1"/>
          </p:cNvSpPr>
          <p:nvPr/>
        </p:nvSpPr>
        <p:spPr bwMode="auto">
          <a:xfrm flipV="1">
            <a:off x="42465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  <p:bldP spid="803873" grpId="0" animBg="1"/>
      <p:bldP spid="803873" grpId="1" animBg="1"/>
      <p:bldP spid="803877" grpId="0"/>
      <p:bldP spid="803878" grpId="0" animBg="1"/>
      <p:bldP spid="803878" grpId="1" animBg="1"/>
      <p:bldP spid="803879" grpId="0" animBg="1"/>
      <p:bldP spid="803879" grpId="1" animBg="1"/>
      <p:bldP spid="8038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229600" cy="481330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自上而下分析，可以使用最右推导吗？</a:t>
            </a:r>
          </a:p>
        </p:txBody>
      </p:sp>
      <p:sp>
        <p:nvSpPr>
          <p:cNvPr id="804867" name="Rectangle 3"/>
          <p:cNvSpPr>
            <a:spLocks noChangeArrowheads="1"/>
          </p:cNvSpPr>
          <p:nvPr/>
        </p:nvSpPr>
        <p:spPr bwMode="auto">
          <a:xfrm>
            <a:off x="827088" y="1916113"/>
            <a:ext cx="23399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827088" y="350043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10213" y="16287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076825" y="1985963"/>
            <a:ext cx="1223963" cy="727075"/>
            <a:chOff x="4741" y="1298"/>
            <a:chExt cx="771" cy="458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Text Box 9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1303" name="Text Box 10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11272" name="Group 11"/>
          <p:cNvGrpSpPr>
            <a:grpSpLocks/>
          </p:cNvGrpSpPr>
          <p:nvPr/>
        </p:nvGrpSpPr>
        <p:grpSpPr bwMode="auto">
          <a:xfrm>
            <a:off x="4643438" y="3425825"/>
            <a:ext cx="431800" cy="871538"/>
            <a:chOff x="4468" y="2205"/>
            <a:chExt cx="272" cy="549"/>
          </a:xfrm>
        </p:grpSpPr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Text Box 13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5003800" y="3498850"/>
            <a:ext cx="1223963" cy="798513"/>
            <a:chOff x="4695" y="2251"/>
            <a:chExt cx="771" cy="503"/>
          </a:xfrm>
        </p:grpSpPr>
        <p:sp>
          <p:nvSpPr>
            <p:cNvPr id="11292" name="Line 15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17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1295" name="Text Box 18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1296" name="Line 19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Text Box 20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11274" name="Group 21"/>
          <p:cNvGrpSpPr>
            <a:grpSpLocks/>
          </p:cNvGrpSpPr>
          <p:nvPr/>
        </p:nvGrpSpPr>
        <p:grpSpPr bwMode="auto">
          <a:xfrm>
            <a:off x="5364163" y="4217988"/>
            <a:ext cx="431800" cy="800100"/>
            <a:chOff x="4922" y="2704"/>
            <a:chExt cx="272" cy="504"/>
          </a:xfrm>
        </p:grpSpPr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5" name="Group 24"/>
          <p:cNvGrpSpPr>
            <a:grpSpLocks/>
          </p:cNvGrpSpPr>
          <p:nvPr/>
        </p:nvGrpSpPr>
        <p:grpSpPr bwMode="auto">
          <a:xfrm>
            <a:off x="5795963" y="4291013"/>
            <a:ext cx="431800" cy="727075"/>
            <a:chOff x="5194" y="2750"/>
            <a:chExt cx="272" cy="458"/>
          </a:xfrm>
        </p:grpSpPr>
        <p:sp>
          <p:nvSpPr>
            <p:cNvPr id="11288" name="Line 25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4890" name="Text Box 26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1276" name="Group 27"/>
          <p:cNvGrpSpPr>
            <a:grpSpLocks/>
          </p:cNvGrpSpPr>
          <p:nvPr/>
        </p:nvGrpSpPr>
        <p:grpSpPr bwMode="auto">
          <a:xfrm>
            <a:off x="4643438" y="2706688"/>
            <a:ext cx="1223962" cy="727075"/>
            <a:chOff x="3107" y="2296"/>
            <a:chExt cx="771" cy="458"/>
          </a:xfrm>
        </p:grpSpPr>
        <p:sp>
          <p:nvSpPr>
            <p:cNvPr id="11284" name="Line 28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9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30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1287" name="Text Box 31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11277" name="Line 32"/>
          <p:cNvSpPr>
            <a:spLocks noChangeShapeType="1"/>
          </p:cNvSpPr>
          <p:nvPr/>
        </p:nvSpPr>
        <p:spPr bwMode="auto">
          <a:xfrm flipV="1">
            <a:off x="1692275" y="38608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8" name="Group 33"/>
          <p:cNvGrpSpPr>
            <a:grpSpLocks/>
          </p:cNvGrpSpPr>
          <p:nvPr/>
        </p:nvGrpSpPr>
        <p:grpSpPr bwMode="auto">
          <a:xfrm>
            <a:off x="5867400" y="2706688"/>
            <a:ext cx="431800" cy="654050"/>
            <a:chOff x="3742" y="2523"/>
            <a:chExt cx="272" cy="412"/>
          </a:xfrm>
        </p:grpSpPr>
        <p:sp>
          <p:nvSpPr>
            <p:cNvPr id="804898" name="Text Box 34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1283" name="Line 35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4901" name="AutoShape 37" descr="Green marble"/>
          <p:cNvSpPr>
            <a:spLocks noChangeArrowheads="1"/>
          </p:cNvSpPr>
          <p:nvPr/>
        </p:nvSpPr>
        <p:spPr bwMode="auto">
          <a:xfrm>
            <a:off x="6516688" y="1989138"/>
            <a:ext cx="2376487" cy="3051175"/>
          </a:xfrm>
          <a:prstGeom prst="wedgeRectCallout">
            <a:avLst>
              <a:gd name="adj1" fmla="val -105245"/>
              <a:gd name="adj2" fmla="val 68782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从左至右读取输入字符串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，却要进行</a:t>
            </a: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最右推导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。这样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利用左边的字符来决定右边的非终结符的展开方式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，非常困难。因此，最右推导不适合使用自上而下的方式构造分析树。</a:t>
            </a:r>
          </a:p>
        </p:txBody>
      </p:sp>
      <p:sp>
        <p:nvSpPr>
          <p:cNvPr id="40" name="Rectangle 37" descr="Green marble"/>
          <p:cNvSpPr>
            <a:spLocks noChangeArrowheads="1"/>
          </p:cNvSpPr>
          <p:nvPr/>
        </p:nvSpPr>
        <p:spPr bwMode="auto">
          <a:xfrm>
            <a:off x="128121" y="5229200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 smtClean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endParaRPr lang="en-US" altLang="zh-CN" b="1" dirty="0">
              <a:solidFill>
                <a:srgbClr val="36479C"/>
              </a:solidFill>
              <a:latin typeface="Tahoma" pitchFamily="34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1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62992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从给定的句子开始，希望把句子归结为开始符号</a:t>
            </a:r>
          </a:p>
          <a:p>
            <a:pPr>
              <a:lnSpc>
                <a:spcPct val="90000"/>
              </a:lnSpc>
            </a:pPr>
            <a:endParaRPr lang="zh-CN" altLang="en-US" sz="3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后面会看到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最右推导，使用于自下而上分析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自下而上分析，对应最右推导的逆过程</a:t>
            </a: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引入</a:t>
            </a:r>
            <a:r>
              <a:rPr lang="zh-CN" altLang="en-US" sz="3200" b="1" dirty="0" smtClean="0">
                <a:solidFill>
                  <a:srgbClr val="FF0066"/>
                </a:solidFill>
                <a:ea typeface="宋体" pitchFamily="2" charset="-122"/>
              </a:rPr>
              <a:t>归约</a:t>
            </a:r>
            <a:r>
              <a:rPr lang="zh-CN" altLang="en-US" sz="3200" dirty="0" smtClean="0">
                <a:ea typeface="宋体" pitchFamily="2" charset="-122"/>
              </a:rPr>
              <a:t>的概念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归约，是推导的逆过程</a:t>
            </a:r>
          </a:p>
        </p:txBody>
      </p:sp>
      <p:sp>
        <p:nvSpPr>
          <p:cNvPr id="805892" name="Rectangle 4" descr="Green marble"/>
          <p:cNvSpPr>
            <a:spLocks noChangeArrowheads="1"/>
          </p:cNvSpPr>
          <p:nvPr/>
        </p:nvSpPr>
        <p:spPr bwMode="auto">
          <a:xfrm>
            <a:off x="7304088" y="126841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E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3" name="Rectangle 5" descr="Green marble"/>
          <p:cNvSpPr>
            <a:spLocks noChangeArrowheads="1"/>
          </p:cNvSpPr>
          <p:nvPr/>
        </p:nvSpPr>
        <p:spPr bwMode="auto">
          <a:xfrm>
            <a:off x="6872288" y="334962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id+id*id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7466013" y="1916113"/>
            <a:ext cx="0" cy="129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/>
      <p:bldP spid="805893" grpId="0"/>
      <p:bldP spid="8058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重要概念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归约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第12-13讲-语法分析-VIII-浅色</Template>
  <TotalTime>11480</TotalTime>
  <Words>2195</Words>
  <Application>Microsoft Macintosh PowerPoint</Application>
  <PresentationFormat>全屏显示(4:3)</PresentationFormat>
  <Paragraphs>714</Paragraphs>
  <Slides>46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sample</vt:lpstr>
      <vt:lpstr>温故而知新</vt:lpstr>
      <vt:lpstr>第三章语法分析</vt:lpstr>
      <vt:lpstr>第三章语法分析</vt:lpstr>
      <vt:lpstr>温故而知新</vt:lpstr>
      <vt:lpstr>最左推导与自上而下分析</vt:lpstr>
      <vt:lpstr>最左推导与自上而下分析</vt:lpstr>
      <vt:lpstr>自下而上分析</vt:lpstr>
      <vt:lpstr>本讲纲要</vt:lpstr>
      <vt:lpstr>自下而上分析概述</vt:lpstr>
      <vt:lpstr>3.4 自下而上分析</vt:lpstr>
      <vt:lpstr>3.4 自下而上分析</vt:lpstr>
      <vt:lpstr>3.4 自下而上分析</vt:lpstr>
      <vt:lpstr>3.4 自下而上分析</vt:lpstr>
      <vt:lpstr>3.4 自下而上分析</vt:lpstr>
      <vt:lpstr>3.4 自下而上分析</vt:lpstr>
      <vt:lpstr>归约</vt:lpstr>
      <vt:lpstr>3.4 自下而上分析</vt:lpstr>
      <vt:lpstr>3.4 自下而上分析</vt:lpstr>
      <vt:lpstr>句柄</vt:lpstr>
      <vt:lpstr>句柄</vt:lpstr>
      <vt:lpstr>练习</vt:lpstr>
      <vt:lpstr>PowerPoint 演示文稿</vt:lpstr>
      <vt:lpstr>本讲纲要</vt:lpstr>
      <vt:lpstr>3.4 自下而上分析</vt:lpstr>
      <vt:lpstr>3.4 自下而上分析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3.4 自下而上分析</vt:lpstr>
      <vt:lpstr>3.4 自下而上分析</vt:lpstr>
      <vt:lpstr>3.4 自下而上分析</vt:lpstr>
      <vt:lpstr>本讲纲要</vt:lpstr>
      <vt:lpstr>LR分析器</vt:lpstr>
      <vt:lpstr>3.5 LR分析器</vt:lpstr>
      <vt:lpstr>3.5 LR分析器</vt:lpstr>
      <vt:lpstr>3.5 LR分析器</vt:lpstr>
      <vt:lpstr>3.5 LR分析器</vt:lpstr>
      <vt:lpstr>作业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1330</cp:revision>
  <dcterms:created xsi:type="dcterms:W3CDTF">2000-08-08T16:59:41Z</dcterms:created>
  <dcterms:modified xsi:type="dcterms:W3CDTF">2021-10-14T00:50:42Z</dcterms:modified>
</cp:coreProperties>
</file>