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7" r:id="rId2"/>
  </p:sldMasterIdLst>
  <p:notesMasterIdLst>
    <p:notesMasterId r:id="rId66"/>
  </p:notesMasterIdLst>
  <p:handoutMasterIdLst>
    <p:handoutMasterId r:id="rId67"/>
  </p:handoutMasterIdLst>
  <p:sldIdLst>
    <p:sldId id="488" r:id="rId3"/>
    <p:sldId id="505" r:id="rId4"/>
    <p:sldId id="558" r:id="rId5"/>
    <p:sldId id="559" r:id="rId6"/>
    <p:sldId id="560" r:id="rId7"/>
    <p:sldId id="562" r:id="rId8"/>
    <p:sldId id="570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71" r:id="rId18"/>
    <p:sldId id="573" r:id="rId19"/>
    <p:sldId id="572" r:id="rId20"/>
    <p:sldId id="526" r:id="rId21"/>
    <p:sldId id="527" r:id="rId22"/>
    <p:sldId id="529" r:id="rId23"/>
    <p:sldId id="477" r:id="rId24"/>
    <p:sldId id="456" r:id="rId25"/>
    <p:sldId id="457" r:id="rId26"/>
    <p:sldId id="443" r:id="rId27"/>
    <p:sldId id="400" r:id="rId28"/>
    <p:sldId id="401" r:id="rId29"/>
    <p:sldId id="478" r:id="rId30"/>
    <p:sldId id="479" r:id="rId31"/>
    <p:sldId id="480" r:id="rId32"/>
    <p:sldId id="403" r:id="rId33"/>
    <p:sldId id="404" r:id="rId34"/>
    <p:sldId id="416" r:id="rId35"/>
    <p:sldId id="418" r:id="rId36"/>
    <p:sldId id="419" r:id="rId37"/>
    <p:sldId id="420" r:id="rId38"/>
    <p:sldId id="422" r:id="rId39"/>
    <p:sldId id="423" r:id="rId40"/>
    <p:sldId id="426" r:id="rId41"/>
    <p:sldId id="427" r:id="rId42"/>
    <p:sldId id="428" r:id="rId43"/>
    <p:sldId id="442" r:id="rId44"/>
    <p:sldId id="405" r:id="rId45"/>
    <p:sldId id="431" r:id="rId46"/>
    <p:sldId id="489" r:id="rId47"/>
    <p:sldId id="432" r:id="rId48"/>
    <p:sldId id="433" r:id="rId49"/>
    <p:sldId id="536" r:id="rId50"/>
    <p:sldId id="537" r:id="rId51"/>
    <p:sldId id="538" r:id="rId52"/>
    <p:sldId id="539" r:id="rId53"/>
    <p:sldId id="540" r:id="rId54"/>
    <p:sldId id="541" r:id="rId55"/>
    <p:sldId id="542" r:id="rId56"/>
    <p:sldId id="434" r:id="rId57"/>
    <p:sldId id="440" r:id="rId58"/>
    <p:sldId id="544" r:id="rId59"/>
    <p:sldId id="531" r:id="rId60"/>
    <p:sldId id="532" r:id="rId61"/>
    <p:sldId id="533" r:id="rId62"/>
    <p:sldId id="534" r:id="rId63"/>
    <p:sldId id="543" r:id="rId64"/>
    <p:sldId id="415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 autoAdjust="0"/>
    <p:restoredTop sz="93371" autoAdjust="0"/>
  </p:normalViewPr>
  <p:slideViewPr>
    <p:cSldViewPr>
      <p:cViewPr varScale="1">
        <p:scale>
          <a:sx n="36" d="100"/>
          <a:sy n="36" d="100"/>
        </p:scale>
        <p:origin x="-2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fld id="{0D2498FA-2B72-4865-833C-B89509066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1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2AAE969-3BD5-42AA-B061-616951090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08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8F1DFC3-6841-4EFF-9FFB-B0669891E459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22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9B76300-832B-4415-A3FE-EF172B5E60BC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77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E805F20-961A-4B9D-B169-96D6E8D1453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842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9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1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2243C3E-D7C0-4277-90D7-81E193DD269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790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316EDF2-2DB3-4AD2-B188-2E5AAA026F1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114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D788CD9-60ED-4A5A-A9A8-480980DC475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35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A1385A3-29F6-4624-81EF-027680EC0EC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l-GR" altLang="zh-CN" smtClean="0"/>
              <a:t>Η</a:t>
            </a:r>
            <a:r>
              <a:rPr lang="en-US" altLang="zh-CN" smtClean="0"/>
              <a:t>  </a:t>
            </a:r>
            <a:r>
              <a:rPr lang="el-GR" altLang="zh-CN" smtClean="0"/>
              <a:t>η</a:t>
            </a:r>
            <a:r>
              <a:rPr lang="en-US" altLang="zh-CN" smtClean="0"/>
              <a:t>  </a:t>
            </a:r>
            <a:r>
              <a:rPr lang="el-GR" altLang="zh-CN" smtClean="0"/>
              <a:t>yita</a:t>
            </a:r>
            <a:r>
              <a:rPr lang="en-US" altLang="zh-CN" smtClean="0"/>
              <a:t>  </a:t>
            </a:r>
            <a:r>
              <a:rPr lang="zh-CN" altLang="el-GR" smtClean="0"/>
              <a:t>艾塔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69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3CA91323-45AD-4872-946D-A19513FF075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B57CBEE-64C9-42F1-AD08-6BF1C7E976A8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994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0858F0-B3DA-4C74-B23E-87EAC51520B4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614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B69EA45-B9FD-4195-ACF7-84E03E789A2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443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BE9E698-9EEB-4ED9-A288-B82A697C52B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012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88186CF-7F12-497A-BED0-B9632B201160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842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4E941C0-9318-4503-A33C-DC4F23B2C18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7073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250835F-8C41-4B90-8E0B-9B3CA106EB46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057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5DC4CE3-076D-4DD4-B660-0B5D44D85465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321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F86D4D2-3AC1-4394-9FD4-D1C8EAEF53F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109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72E94CB3-55B9-465E-A826-0D29C35427C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385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ADE6534-5CF3-4089-86F9-48B57AD5BDB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709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7B9EBC2-E867-4924-BABC-2A081DE8818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793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984A75-2257-461F-9578-98449188B79C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508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CB18A34F-7C27-4816-96E1-62EA2B283F92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775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E953510A-14E1-47ED-8FBB-E22B2BEAED2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322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2AFF693-2BE3-4D4F-9D2D-1434A551DDB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/>
              <a:t>肯定有个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，则一定有冲突</a:t>
            </a:r>
          </a:p>
        </p:txBody>
      </p:sp>
    </p:spTree>
    <p:extLst>
      <p:ext uri="{BB962C8B-B14F-4D97-AF65-F5344CB8AC3E}">
        <p14:creationId xmlns:p14="http://schemas.microsoft.com/office/powerpoint/2010/main" val="2295133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F5F65A33-E955-457C-8584-14B21FC624D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586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95F9F9-AA50-49F9-ADE1-0B97D2937EFF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1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531F741-41DE-4B32-AAF1-D794174375C0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24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5707FA3-4828-42B7-B6F0-741CADC99E6A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5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F9F3E30-B693-4994-BD0F-4098EE9A1E6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182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09FEEE6-21E5-4DF3-B83F-D0DDB09704A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4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234D024-9047-4151-86AE-E733D49C2DE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5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3B880-8851-4052-BBC0-EFA137DDE356}" type="datetime1">
              <a:rPr lang="zh-CN" altLang="en-US" smtClean="0"/>
              <a:t>21/10/17</a:t>
            </a:fld>
            <a:r>
              <a:rPr lang="en-US" altLang="zh-CN" smtClean="0"/>
              <a:t>Monday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3B67-BC36-45C4-8B96-D0F9CC2A9A1F}" type="datetime1">
              <a:rPr lang="zh-CN" altLang="en-US" smtClean="0"/>
              <a:t>21/10/17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24884-8105-45DD-B4A5-E4609FC73E37}" type="datetime1">
              <a:rPr lang="zh-CN" altLang="en-US" smtClean="0"/>
              <a:t>21/10/17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CC5BD-62BA-45B3-BC9A-CFD4C041B1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75BC36-A035-486D-A140-D43DF83E75AE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8F1A16-7FE0-4673-81AB-C5035660731A}" type="datetime1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21/10/17</a:t>
            </a:fld>
            <a:r>
              <a:rPr lang="en-US" altLang="zh-CN" smtClean="0">
                <a:solidFill>
                  <a:srgbClr val="163794"/>
                </a:solidFill>
              </a:rPr>
              <a:t>Monday, Sep 7</a:t>
            </a:r>
            <a:r>
              <a:rPr lang="en-US" altLang="zh-CN" baseline="30000" smtClean="0">
                <a:solidFill>
                  <a:srgbClr val="163794"/>
                </a:solidFill>
              </a:rPr>
              <a:t>th</a:t>
            </a:r>
            <a:r>
              <a:rPr lang="en-US" altLang="zh-CN" smtClean="0">
                <a:solidFill>
                  <a:srgbClr val="163794"/>
                </a:solidFill>
              </a:rPr>
              <a:t>, 2009</a:t>
            </a:r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>
              <a:solidFill>
                <a:srgbClr val="163794"/>
              </a:solidFill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2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0315A5-D272-48C0-8B92-DFAC2BE7F640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236D9-E7A6-4EBE-899F-25FAEBA99B01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21/10/17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B0CF5-862F-43BE-BCC3-03DD82C3CF37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21/10/17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3446-4BD5-4096-87C8-B1F7B9177E63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8948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D87693F2-0469-41DE-8AE0-7B26F064DD9D}" type="datetime1">
              <a:rPr lang="zh-CN" altLang="en-US" smtClean="0"/>
              <a:t>21/10/17</a:t>
            </a:fld>
            <a:r>
              <a:rPr lang="en-US" altLang="zh-CN" smtClean="0"/>
              <a:t>Monday</a:t>
            </a:r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mtClean="0">
                <a:solidFill>
                  <a:srgbClr val="163794"/>
                </a:solidFill>
              </a:rPr>
              <a:t>中国科大Copyright © 2009,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0575BC36-A035-486D-A140-D43DF83E75AE}" type="slidenum">
              <a:rPr lang="en-US" altLang="zh-CN" b="0" smtClean="0">
                <a:solidFill>
                  <a:srgbClr val="163794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b="0">
              <a:solidFill>
                <a:srgbClr val="163794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6F8F1A16-7FE0-4673-81AB-C5035660731A}" type="datetime1">
              <a:rPr lang="zh-CN" altLang="en-US" smtClean="0">
                <a:solidFill>
                  <a:srgbClr val="FFFFFF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21/10/17</a:t>
            </a:fld>
            <a:r>
              <a:rPr lang="en-US" altLang="zh-CN" smtClean="0">
                <a:solidFill>
                  <a:srgbClr val="FFFFFF"/>
                </a:solidFill>
              </a:rPr>
              <a:t>Monday, Sep 7</a:t>
            </a:r>
            <a:r>
              <a:rPr lang="en-US" altLang="zh-CN" baseline="30000" smtClean="0">
                <a:solidFill>
                  <a:srgbClr val="FFFFFF"/>
                </a:solidFill>
              </a:rPr>
              <a:t>th</a:t>
            </a:r>
            <a:r>
              <a:rPr lang="en-US" altLang="zh-CN" smtClean="0">
                <a:solidFill>
                  <a:srgbClr val="FFFFFF"/>
                </a:solidFill>
              </a:rPr>
              <a:t>, 2009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6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Rectangle 65"/>
          <p:cNvSpPr>
            <a:spLocks noGrp="1" noChangeArrowheads="1"/>
          </p:cNvSpPr>
          <p:nvPr>
            <p:ph type="ctrTitle" sz="quarter"/>
          </p:nvPr>
        </p:nvSpPr>
        <p:spPr>
          <a:xfrm>
            <a:off x="13542" y="0"/>
            <a:ext cx="9130457" cy="7048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温故知新</a:t>
            </a:r>
          </a:p>
        </p:txBody>
      </p:sp>
      <p:sp>
        <p:nvSpPr>
          <p:cNvPr id="578563" name="Text Box 3" descr="Green marble"/>
          <p:cNvSpPr txBox="1">
            <a:spLocks noChangeArrowheads="1"/>
          </p:cNvSpPr>
          <p:nvPr/>
        </p:nvSpPr>
        <p:spPr bwMode="auto">
          <a:xfrm>
            <a:off x="1763267" y="1125538"/>
            <a:ext cx="1873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578564" name="Line 4"/>
          <p:cNvSpPr>
            <a:spLocks noChangeShapeType="1"/>
          </p:cNvSpPr>
          <p:nvPr/>
        </p:nvSpPr>
        <p:spPr bwMode="auto">
          <a:xfrm flipH="1">
            <a:off x="1979167" y="1485900"/>
            <a:ext cx="647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2915792" y="1484313"/>
            <a:ext cx="647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6" name="Text Box 6" descr="Green marble"/>
          <p:cNvSpPr txBox="1">
            <a:spLocks noChangeArrowheads="1"/>
          </p:cNvSpPr>
          <p:nvPr/>
        </p:nvSpPr>
        <p:spPr bwMode="auto">
          <a:xfrm>
            <a:off x="12600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自上而下</a:t>
            </a:r>
          </a:p>
        </p:txBody>
      </p:sp>
      <p:sp>
        <p:nvSpPr>
          <p:cNvPr id="578567" name="Text Box 7" descr="Green marble"/>
          <p:cNvSpPr txBox="1">
            <a:spLocks noChangeArrowheads="1"/>
          </p:cNvSpPr>
          <p:nvPr/>
        </p:nvSpPr>
        <p:spPr bwMode="auto">
          <a:xfrm>
            <a:off x="29872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自下而上</a:t>
            </a:r>
          </a:p>
        </p:txBody>
      </p:sp>
      <p:sp>
        <p:nvSpPr>
          <p:cNvPr id="578568" name="Text Box 8" descr="Green marble"/>
          <p:cNvSpPr txBox="1">
            <a:spLocks noChangeArrowheads="1"/>
          </p:cNvSpPr>
          <p:nvPr/>
        </p:nvSpPr>
        <p:spPr bwMode="auto">
          <a:xfrm>
            <a:off x="178942" y="335915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 flipH="1">
            <a:off x="755204" y="2212975"/>
            <a:ext cx="1008063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0" name="Line 10"/>
          <p:cNvSpPr>
            <a:spLocks noChangeShapeType="1"/>
          </p:cNvSpPr>
          <p:nvPr/>
        </p:nvSpPr>
        <p:spPr bwMode="auto">
          <a:xfrm flipH="1">
            <a:off x="466279" y="3717925"/>
            <a:ext cx="73025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1" name="Text Box 11" descr="Green marble"/>
          <p:cNvSpPr txBox="1">
            <a:spLocks noChangeArrowheads="1"/>
          </p:cNvSpPr>
          <p:nvPr/>
        </p:nvSpPr>
        <p:spPr bwMode="auto">
          <a:xfrm>
            <a:off x="107504" y="4510088"/>
            <a:ext cx="11525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个函数</a:t>
            </a:r>
          </a:p>
        </p:txBody>
      </p:sp>
      <p:sp>
        <p:nvSpPr>
          <p:cNvPr id="578572" name="AutoShape 12" descr="Green marble"/>
          <p:cNvSpPr>
            <a:spLocks/>
          </p:cNvSpPr>
          <p:nvPr/>
        </p:nvSpPr>
        <p:spPr bwMode="auto">
          <a:xfrm>
            <a:off x="1547367" y="30702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3" name="Text Box 13" descr="Green marble"/>
          <p:cNvSpPr txBox="1">
            <a:spLocks noChangeArrowheads="1"/>
          </p:cNvSpPr>
          <p:nvPr/>
        </p:nvSpPr>
        <p:spPr bwMode="auto">
          <a:xfrm>
            <a:off x="1907729" y="2854325"/>
            <a:ext cx="12954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递归下降预测分析</a:t>
            </a:r>
          </a:p>
        </p:txBody>
      </p:sp>
      <p:sp>
        <p:nvSpPr>
          <p:cNvPr id="578574" name="Rectangle 14" descr="Green marble"/>
          <p:cNvSpPr>
            <a:spLocks noChangeArrowheads="1"/>
          </p:cNvSpPr>
          <p:nvPr/>
        </p:nvSpPr>
        <p:spPr bwMode="auto">
          <a:xfrm>
            <a:off x="1907729" y="4078288"/>
            <a:ext cx="12239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非递归的预测分析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>
            <a:off x="359917" y="1917700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6" name="Text Box 16" descr="Green marble"/>
          <p:cNvSpPr txBox="1">
            <a:spLocks noChangeArrowheads="1"/>
          </p:cNvSpPr>
          <p:nvPr/>
        </p:nvSpPr>
        <p:spPr bwMode="auto">
          <a:xfrm>
            <a:off x="107504" y="14843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578577" name="Line 17"/>
          <p:cNvSpPr>
            <a:spLocks noChangeShapeType="1"/>
          </p:cNvSpPr>
          <p:nvPr/>
        </p:nvSpPr>
        <p:spPr bwMode="auto">
          <a:xfrm flipH="1" flipV="1">
            <a:off x="4284217" y="1917700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8" name="Text Box 18" descr="Green marble"/>
          <p:cNvSpPr txBox="1">
            <a:spLocks noChangeArrowheads="1"/>
          </p:cNvSpPr>
          <p:nvPr/>
        </p:nvSpPr>
        <p:spPr bwMode="auto">
          <a:xfrm>
            <a:off x="4284217" y="148431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2066" name="Text Box 19" descr="Green marble"/>
          <p:cNvSpPr txBox="1">
            <a:spLocks noChangeArrowheads="1"/>
          </p:cNvSpPr>
          <p:nvPr/>
        </p:nvSpPr>
        <p:spPr bwMode="auto">
          <a:xfrm>
            <a:off x="5076379" y="1268413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latin typeface="Tahoma" pitchFamily="34" charset="0"/>
              </a:rPr>
              <a:t>！</a:t>
            </a:r>
          </a:p>
        </p:txBody>
      </p:sp>
      <p:sp>
        <p:nvSpPr>
          <p:cNvPr id="578580" name="Line 20"/>
          <p:cNvSpPr>
            <a:spLocks noChangeShapeType="1"/>
          </p:cNvSpPr>
          <p:nvPr/>
        </p:nvSpPr>
        <p:spPr bwMode="auto">
          <a:xfrm>
            <a:off x="3707954" y="2205038"/>
            <a:ext cx="360363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1" name="Text Box 21" descr="Green marble"/>
          <p:cNvSpPr txBox="1">
            <a:spLocks noChangeArrowheads="1"/>
          </p:cNvSpPr>
          <p:nvPr/>
        </p:nvSpPr>
        <p:spPr bwMode="auto">
          <a:xfrm>
            <a:off x="3563492" y="407670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grpSp>
        <p:nvGrpSpPr>
          <p:cNvPr id="2069" name="Group 22"/>
          <p:cNvGrpSpPr>
            <a:grpSpLocks noChangeAspect="1"/>
          </p:cNvGrpSpPr>
          <p:nvPr/>
        </p:nvGrpSpPr>
        <p:grpSpPr bwMode="auto">
          <a:xfrm>
            <a:off x="4356560" y="3834589"/>
            <a:ext cx="3640761" cy="2413811"/>
            <a:chOff x="603" y="1167"/>
            <a:chExt cx="4585" cy="3039"/>
          </a:xfrm>
        </p:grpSpPr>
        <p:sp>
          <p:nvSpPr>
            <p:cNvPr id="578583" name="Rectangle 23"/>
            <p:cNvSpPr>
              <a:spLocks noChangeAspect="1" noChangeArrowheads="1"/>
            </p:cNvSpPr>
            <p:nvPr/>
          </p:nvSpPr>
          <p:spPr bwMode="auto">
            <a:xfrm>
              <a:off x="1707" y="1167"/>
              <a:ext cx="8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78584" name="Rectangle 24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3" cy="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78585" name="Line 25"/>
            <p:cNvSpPr>
              <a:spLocks noChangeAspect="1" noChangeShapeType="1"/>
            </p:cNvSpPr>
            <p:nvPr/>
          </p:nvSpPr>
          <p:spPr bwMode="auto">
            <a:xfrm flipV="1">
              <a:off x="3075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6" name="Line 26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7" name="Rectangle 27"/>
            <p:cNvSpPr>
              <a:spLocks noChangeAspect="1" noChangeArrowheads="1"/>
            </p:cNvSpPr>
            <p:nvPr/>
          </p:nvSpPr>
          <p:spPr bwMode="auto">
            <a:xfrm>
              <a:off x="4451" y="2079"/>
              <a:ext cx="73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78588" name="Line 28"/>
            <p:cNvSpPr>
              <a:spLocks noChangeAspect="1" noChangeShapeType="1"/>
            </p:cNvSpPr>
            <p:nvPr/>
          </p:nvSpPr>
          <p:spPr bwMode="auto">
            <a:xfrm flipH="1">
              <a:off x="1529" y="226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9" name="Rectangle 29"/>
            <p:cNvSpPr>
              <a:spLocks noChangeAspect="1" noChangeArrowheads="1"/>
            </p:cNvSpPr>
            <p:nvPr/>
          </p:nvSpPr>
          <p:spPr bwMode="auto">
            <a:xfrm>
              <a:off x="603" y="2033"/>
              <a:ext cx="65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78590" name="Rectangle 30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93" name="Group 31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7859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331" y="3073"/>
                <a:ext cx="790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7859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3121" y="3073"/>
                <a:ext cx="788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94" name="Group 34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7859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807" y="12273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3809" y="12604"/>
                <a:ext cx="494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3809" y="12949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7859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59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809" y="13642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95" name="Group 41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7860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65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3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2397" y="1204"/>
                <a:ext cx="26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7860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901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1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3677" y="1200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78608" name="Freeform 48"/>
            <p:cNvSpPr>
              <a:spLocks noChangeAspect="1"/>
            </p:cNvSpPr>
            <p:nvPr/>
          </p:nvSpPr>
          <p:spPr bwMode="auto">
            <a:xfrm>
              <a:off x="2613" y="2561"/>
              <a:ext cx="468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09" name="Freeform 49"/>
            <p:cNvSpPr>
              <a:spLocks noChangeAspect="1"/>
            </p:cNvSpPr>
            <p:nvPr/>
          </p:nvSpPr>
          <p:spPr bwMode="auto">
            <a:xfrm flipH="1">
              <a:off x="3087" y="2563"/>
              <a:ext cx="466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8610" name="Text Box 50" descr="Green marble"/>
          <p:cNvSpPr txBox="1">
            <a:spLocks noChangeArrowheads="1"/>
          </p:cNvSpPr>
          <p:nvPr/>
        </p:nvSpPr>
        <p:spPr bwMode="auto">
          <a:xfrm>
            <a:off x="3492054" y="2781300"/>
            <a:ext cx="17287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1" name="Line 51"/>
          <p:cNvSpPr>
            <a:spLocks noChangeShapeType="1"/>
          </p:cNvSpPr>
          <p:nvPr/>
        </p:nvSpPr>
        <p:spPr bwMode="auto">
          <a:xfrm>
            <a:off x="4212779" y="3141663"/>
            <a:ext cx="0" cy="93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2" name="Text Box 52" descr="Green marble"/>
          <p:cNvSpPr txBox="1">
            <a:spLocks noChangeArrowheads="1"/>
          </p:cNvSpPr>
          <p:nvPr/>
        </p:nvSpPr>
        <p:spPr bwMode="auto">
          <a:xfrm>
            <a:off x="3923854" y="2276475"/>
            <a:ext cx="865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3" name="AutoShape 53" descr="Green marble"/>
          <p:cNvSpPr>
            <a:spLocks/>
          </p:cNvSpPr>
          <p:nvPr/>
        </p:nvSpPr>
        <p:spPr bwMode="auto">
          <a:xfrm>
            <a:off x="5292279" y="2492375"/>
            <a:ext cx="73025" cy="936625"/>
          </a:xfrm>
          <a:prstGeom prst="leftBrace">
            <a:avLst>
              <a:gd name="adj1" fmla="val 10688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4" name="Text Box 54" descr="Green marble"/>
          <p:cNvSpPr txBox="1">
            <a:spLocks noChangeArrowheads="1"/>
          </p:cNvSpPr>
          <p:nvPr/>
        </p:nvSpPr>
        <p:spPr bwMode="auto">
          <a:xfrm>
            <a:off x="5508179" y="2349500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冲突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5" name="Text Box 55" descr="Green marble"/>
          <p:cNvSpPr txBox="1">
            <a:spLocks noChangeArrowheads="1"/>
          </p:cNvSpPr>
          <p:nvPr/>
        </p:nvSpPr>
        <p:spPr bwMode="auto">
          <a:xfrm>
            <a:off x="5508179" y="31416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约</a:t>
            </a:r>
            <a:r>
              <a:rPr lang="en-US" altLang="zh-CN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zh-CN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冲突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16" name="Line 56"/>
          <p:cNvSpPr>
            <a:spLocks noChangeShapeType="1"/>
          </p:cNvSpPr>
          <p:nvPr/>
        </p:nvSpPr>
        <p:spPr bwMode="auto">
          <a:xfrm>
            <a:off x="4212779" y="2133600"/>
            <a:ext cx="50323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7" name="Text Box 57" descr="Green marble"/>
          <p:cNvSpPr txBox="1">
            <a:spLocks noChangeArrowheads="1"/>
          </p:cNvSpPr>
          <p:nvPr/>
        </p:nvSpPr>
        <p:spPr bwMode="auto">
          <a:xfrm>
            <a:off x="4716017" y="2060575"/>
            <a:ext cx="71913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</a:t>
            </a:r>
          </a:p>
        </p:txBody>
      </p:sp>
      <p:sp>
        <p:nvSpPr>
          <p:cNvPr id="578618" name="Line 58"/>
          <p:cNvSpPr>
            <a:spLocks noChangeShapeType="1"/>
          </p:cNvSpPr>
          <p:nvPr/>
        </p:nvSpPr>
        <p:spPr bwMode="auto">
          <a:xfrm flipV="1">
            <a:off x="3563492" y="4437063"/>
            <a:ext cx="4318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9" name="Text Box 59" descr="Green marble"/>
          <p:cNvSpPr txBox="1">
            <a:spLocks noChangeArrowheads="1"/>
          </p:cNvSpPr>
          <p:nvPr/>
        </p:nvSpPr>
        <p:spPr bwMode="auto">
          <a:xfrm>
            <a:off x="2915792" y="4941888"/>
            <a:ext cx="100806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活前缀</a:t>
            </a:r>
          </a:p>
        </p:txBody>
      </p:sp>
      <p:sp>
        <p:nvSpPr>
          <p:cNvPr id="578620" name="AutoShape 60" descr="Green marble"/>
          <p:cNvSpPr>
            <a:spLocks noChangeArrowheads="1"/>
          </p:cNvSpPr>
          <p:nvPr/>
        </p:nvSpPr>
        <p:spPr bwMode="auto">
          <a:xfrm>
            <a:off x="611560" y="5084763"/>
            <a:ext cx="1727969" cy="936625"/>
          </a:xfrm>
          <a:prstGeom prst="wedgeRoundRectCallout">
            <a:avLst>
              <a:gd name="adj1" fmla="val 89579"/>
              <a:gd name="adj2" fmla="val -4423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右句型的前缀，该前缀不超过最右句柄的右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端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8621" name="AutoShape 61"/>
          <p:cNvSpPr>
            <a:spLocks noChangeArrowheads="1"/>
          </p:cNvSpPr>
          <p:nvPr/>
        </p:nvSpPr>
        <p:spPr bwMode="auto">
          <a:xfrm>
            <a:off x="5797104" y="260350"/>
            <a:ext cx="2736031" cy="1439863"/>
          </a:xfrm>
          <a:prstGeom prst="wedgeRectCallout">
            <a:avLst>
              <a:gd name="adj1" fmla="val -68903"/>
              <a:gd name="adj2" fmla="val 7822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。句柄与某个产生式的右部符号串相同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。句柄是句型的一个子串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。把句柄归约成非终结符代表了最右推导逆过程的一步</a:t>
            </a:r>
          </a:p>
        </p:txBody>
      </p:sp>
      <p:sp>
        <p:nvSpPr>
          <p:cNvPr id="578622" name="Rectangle 62" descr="Green marble"/>
          <p:cNvSpPr>
            <a:spLocks noChangeArrowheads="1"/>
          </p:cNvSpPr>
          <p:nvPr/>
        </p:nvSpPr>
        <p:spPr bwMode="auto">
          <a:xfrm>
            <a:off x="6660257" y="5084763"/>
            <a:ext cx="2520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23" name="AutoShape 63" descr="Green marble"/>
          <p:cNvSpPr>
            <a:spLocks/>
          </p:cNvSpPr>
          <p:nvPr/>
        </p:nvSpPr>
        <p:spPr bwMode="auto">
          <a:xfrm>
            <a:off x="6949629" y="5157788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概念：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一个活前缀可能有多个有效项目。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的有效项目集是从这个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的初态出发，沿着标记为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的路径到达的那个项目集（状态）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。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70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串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是活前缀，读完它后，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处于状态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4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 	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),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·id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 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	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 	   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11</a:t>
            </a:fld>
            <a:endParaRPr lang="en-US" altLang="zh-CN" dirty="0"/>
          </a:p>
        </p:txBody>
      </p:sp>
      <p:sp>
        <p:nvSpPr>
          <p:cNvPr id="618499" name="Rectangle 3" descr="Green marble"/>
          <p:cNvSpPr>
            <a:spLocks noChangeArrowheads="1"/>
          </p:cNvSpPr>
          <p:nvPr/>
        </p:nvSpPr>
        <p:spPr bwMode="auto">
          <a:xfrm>
            <a:off x="1187450" y="5157788"/>
            <a:ext cx="5329238" cy="11387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概念：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有效项目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那么项目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zh-CN" altLang="en-US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88480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一般性构造过程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首先对文法进行拓广</a:t>
            </a:r>
          </a:p>
          <a:p>
            <a:pPr lvl="2"/>
            <a:r>
              <a:rPr lang="zh-CN" altLang="en-US" smtClean="0">
                <a:ea typeface="宋体" pitchFamily="2" charset="-122"/>
              </a:rPr>
              <a:t>添加产生式</a:t>
            </a:r>
            <a:r>
              <a:rPr lang="en-US" altLang="zh-CN" smtClean="0">
                <a:ea typeface="宋体" pitchFamily="2" charset="-122"/>
              </a:rPr>
              <a:t>S’-&gt;S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构建识别活前缀的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基于</a:t>
            </a:r>
            <a:r>
              <a:rPr lang="en-US" altLang="zh-CN" smtClean="0">
                <a:ea typeface="宋体" pitchFamily="2" charset="-122"/>
              </a:rPr>
              <a:t>DFA</a:t>
            </a:r>
            <a:r>
              <a:rPr lang="zh-CN" altLang="en-US" smtClean="0">
                <a:ea typeface="宋体" pitchFamily="2" charset="-122"/>
              </a:rPr>
              <a:t>构建分析表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44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6000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中，并且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中，那么对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中的所有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rj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是产生式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的编号。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为接受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如果出现动作冲突，那么该文法就不是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18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使用下面规则构造状态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函数：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对所有的非终结符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</a:t>
            </a:r>
            <a:r>
              <a:rPr lang="en-US" altLang="zh-CN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 =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不能由上面两步定义的条目都置为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error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分析器的初始状态是包含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的项目集对应的状态。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7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构建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771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700808"/>
            <a:ext cx="8534400" cy="147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 状态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7715" name="Rectangle 3" descr="Green marble"/>
          <p:cNvSpPr>
            <a:spLocks noChangeArrowheads="1"/>
          </p:cNvSpPr>
          <p:nvPr/>
        </p:nvSpPr>
        <p:spPr bwMode="auto">
          <a:xfrm>
            <a:off x="6588125" y="1052513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6" name="Text Box 4" descr="Green marble"/>
          <p:cNvSpPr txBox="1">
            <a:spLocks noChangeArrowheads="1"/>
          </p:cNvSpPr>
          <p:nvPr/>
        </p:nvSpPr>
        <p:spPr bwMode="auto">
          <a:xfrm>
            <a:off x="730250" y="34877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因为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= {$, +, )},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所以：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7" name="Text Box 5" descr="Green marble"/>
          <p:cNvSpPr txBox="1">
            <a:spLocks noChangeArrowheads="1"/>
          </p:cNvSpPr>
          <p:nvPr/>
        </p:nvSpPr>
        <p:spPr bwMode="auto">
          <a:xfrm>
            <a:off x="730250" y="5070475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*] =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9" name="Text Box 7" descr="Green marble"/>
          <p:cNvSpPr txBox="1">
            <a:spLocks noChangeArrowheads="1"/>
          </p:cNvSpPr>
          <p:nvPr/>
        </p:nvSpPr>
        <p:spPr bwMode="auto">
          <a:xfrm>
            <a:off x="1403648" y="4267200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$]=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+]=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)]=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14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考虑如下上下文无关文法，终结符集合</a:t>
            </a:r>
            <a:r>
              <a:rPr lang="zh-CN" altLang="zh-CN" sz="2800" dirty="0" smtClean="0"/>
              <a:t>为</a:t>
            </a:r>
            <a:endParaRPr lang="en-US" altLang="zh-CN" sz="2800" dirty="0" smtClean="0"/>
          </a:p>
          <a:p>
            <a:pPr marL="0" lv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T</a:t>
            </a:r>
            <a:r>
              <a:rPr lang="en-US" altLang="zh-CN" sz="2800" dirty="0"/>
              <a:t>={</a:t>
            </a:r>
            <a:r>
              <a:rPr lang="en-US" altLang="zh-CN" sz="2800" dirty="0" err="1"/>
              <a:t>stmt</a:t>
            </a:r>
            <a:r>
              <a:rPr lang="en-US" altLang="zh-CN" sz="2800" dirty="0"/>
              <a:t>, {, }, ;}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）使</a:t>
            </a:r>
            <a:r>
              <a:rPr lang="zh-CN" altLang="zh-CN" sz="2800" dirty="0"/>
              <a:t>用该文法的</a:t>
            </a:r>
            <a:r>
              <a:rPr lang="en-US" altLang="zh-CN" sz="2800" dirty="0"/>
              <a:t>LR(0)</a:t>
            </a:r>
            <a:r>
              <a:rPr lang="zh-CN" altLang="zh-CN" sz="2800" dirty="0"/>
              <a:t>项目集构造该文法的</a:t>
            </a:r>
            <a:r>
              <a:rPr lang="en-US" altLang="zh-CN" sz="2800" dirty="0"/>
              <a:t>DFA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 smtClean="0"/>
              <a:t>）使</a:t>
            </a:r>
            <a:r>
              <a:rPr lang="zh-CN" altLang="zh-CN" sz="2800" dirty="0"/>
              <a:t>用该文法构造</a:t>
            </a:r>
            <a:r>
              <a:rPr lang="en-US" altLang="zh-CN" sz="2800" dirty="0"/>
              <a:t>SLR</a:t>
            </a:r>
            <a:r>
              <a:rPr lang="zh-CN" altLang="zh-CN" sz="2800" dirty="0"/>
              <a:t>移进归约分析表。</a:t>
            </a:r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 smtClean="0"/>
              <a:t>）判</a:t>
            </a:r>
            <a:r>
              <a:rPr lang="zh-CN" altLang="zh-CN" sz="2800" dirty="0"/>
              <a:t>断该文法是否是</a:t>
            </a:r>
            <a:r>
              <a:rPr lang="en-US" altLang="zh-CN" sz="2800" dirty="0"/>
              <a:t>SLR</a:t>
            </a:r>
            <a:r>
              <a:rPr lang="zh-CN" altLang="zh-CN" sz="2800" dirty="0"/>
              <a:t>文法？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457200" y="3734387"/>
            <a:ext cx="3437159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stmt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| { </a:t>
            </a: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} |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S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} |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;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800" b="1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5220275" y="3734387"/>
            <a:ext cx="2334293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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S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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stmt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i="1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{ </a:t>
            </a: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800" b="1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88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17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251520" y="908720"/>
            <a:ext cx="3514178" cy="169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S</a:t>
            </a:r>
            <a:endParaRPr lang="en-US" altLang="zh-CN" i="1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stmt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| { </a:t>
            </a:r>
            <a:r>
              <a:rPr lang="en-US" altLang="zh-CN" i="1" dirty="0" smtClean="0">
                <a:latin typeface="楷体" pitchFamily="49" charset="-122"/>
                <a:ea typeface="楷体" pitchFamily="49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} |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S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} |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;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800" b="1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77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12576" y="692696"/>
            <a:ext cx="8229600" cy="5248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18</a:t>
            </a:fld>
            <a:endParaRPr lang="en-US" altLang="zh-CN" dirty="0"/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836712"/>
            <a:ext cx="5904656" cy="495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64088" y="980728"/>
            <a:ext cx="3339376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T={</a:t>
            </a:r>
            <a:r>
              <a:rPr lang="en-US" altLang="zh-CN" dirty="0" err="1"/>
              <a:t>stmt</a:t>
            </a:r>
            <a:r>
              <a:rPr lang="en-US" altLang="zh-CN" dirty="0"/>
              <a:t>, {, }, 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12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分析练习题目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1043608" y="2564904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回顾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活前缀</a:t>
            </a:r>
          </a:p>
          <a:p>
            <a:r>
              <a:rPr lang="zh-CN" altLang="en-US" smtClean="0">
                <a:ea typeface="宋体" pitchFamily="2" charset="-122"/>
              </a:rPr>
              <a:t>活前缀的识别</a:t>
            </a:r>
          </a:p>
          <a:p>
            <a:r>
              <a:rPr lang="en-US" altLang="zh-CN" smtClean="0">
                <a:ea typeface="宋体" pitchFamily="2" charset="-122"/>
              </a:rPr>
              <a:t>LR(0)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  <a:p>
            <a:r>
              <a:rPr lang="zh-CN" altLang="en-US" smtClean="0">
                <a:ea typeface="宋体" pitchFamily="2" charset="-122"/>
              </a:rPr>
              <a:t>构建识别活前缀的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对原文法进行拓广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添加产生式</a:t>
            </a:r>
            <a:r>
              <a:rPr lang="en-US" altLang="zh-CN" i="1" dirty="0">
                <a:ea typeface="宋体" pitchFamily="2" charset="-122"/>
              </a:rPr>
              <a:t>S’-&gt;</a:t>
            </a:r>
            <a:r>
              <a:rPr lang="en-US" altLang="zh-CN" i="1" dirty="0" smtClean="0">
                <a:ea typeface="宋体" pitchFamily="2" charset="-122"/>
              </a:rPr>
              <a:t>S 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拓</a:t>
            </a:r>
            <a:r>
              <a:rPr lang="zh-CN" altLang="en-US" dirty="0">
                <a:ea typeface="宋体" pitchFamily="2" charset="-122"/>
              </a:rPr>
              <a:t>广</a:t>
            </a:r>
            <a:r>
              <a:rPr lang="zh-CN" altLang="en-US" dirty="0" smtClean="0">
                <a:ea typeface="宋体" pitchFamily="2" charset="-122"/>
              </a:rPr>
              <a:t>文法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项目集规范族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566738" y="242088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959350" y="242088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’</a:t>
            </a: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endParaRPr lang="en-US" altLang="zh-CN" sz="32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8" name="AutoShape 6" descr="Green marble"/>
          <p:cNvSpPr>
            <a:spLocks noChangeArrowheads="1"/>
          </p:cNvSpPr>
          <p:nvPr/>
        </p:nvSpPr>
        <p:spPr bwMode="auto">
          <a:xfrm>
            <a:off x="3203575" y="305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7" grpId="0"/>
      <p:bldP spid="6430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识别产生式文法活前缀的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</p:txBody>
      </p:sp>
      <p:sp>
        <p:nvSpPr>
          <p:cNvPr id="64512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2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4513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4514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4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4514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45150" name="AutoShape 30"/>
          <p:cNvCxnSpPr>
            <a:cxnSpLocks noChangeShapeType="1"/>
            <a:stCxn id="645130" idx="3"/>
            <a:endCxn id="64514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5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5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4515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5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5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6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6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4516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4516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6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7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7D6C28B7-7E68-48A3-8DE0-E9539050049A}" type="slidenum">
              <a:rPr lang="en-US" altLang="zh-CN"/>
              <a:pPr>
                <a:buNone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4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 autoUpdateAnimBg="0"/>
      <p:bldP spid="645128" grpId="0" animBg="1" autoUpdateAnimBg="0"/>
      <p:bldP spid="645129" grpId="0" animBg="1" autoUpdateAnimBg="0"/>
      <p:bldP spid="645130" grpId="0" animBg="1" autoUpdateAnimBg="0"/>
      <p:bldP spid="645131" grpId="0" animBg="1" autoUpdateAnimBg="0"/>
      <p:bldP spid="645134" grpId="0" autoUpdateAnimBg="0"/>
      <p:bldP spid="645135" grpId="0" autoUpdateAnimBg="0"/>
      <p:bldP spid="645136" grpId="0" autoUpdateAnimBg="0"/>
      <p:bldP spid="645138" grpId="0" autoUpdateAnimBg="0"/>
      <p:bldP spid="645139" grpId="0" animBg="1" autoUpdateAnimBg="0"/>
      <p:bldP spid="645140" grpId="0" autoUpdateAnimBg="0"/>
      <p:bldP spid="645141" grpId="0" animBg="1" autoUpdateAnimBg="0"/>
      <p:bldP spid="645143" grpId="0" autoUpdateAnimBg="0"/>
      <p:bldP spid="645144" grpId="0" autoUpdateAnimBg="0"/>
      <p:bldP spid="645145" grpId="0" autoUpdateAnimBg="0"/>
      <p:bldP spid="645146" grpId="0" autoUpdateAnimBg="0"/>
      <p:bldP spid="645147" grpId="0" autoUpdateAnimBg="0"/>
      <p:bldP spid="645148" grpId="0" autoUpdateAnimBg="0"/>
      <p:bldP spid="645149" grpId="0" animBg="1" autoUpdateAnimBg="0"/>
      <p:bldP spid="645151" grpId="0" autoUpdateAnimBg="0"/>
      <p:bldP spid="645152" grpId="0" autoUpdateAnimBg="0"/>
      <p:bldP spid="645153" grpId="0" autoUpdateAnimBg="0"/>
      <p:bldP spid="645154" grpId="0" animBg="1" autoUpdateAnimBg="0"/>
      <p:bldP spid="645155" grpId="0" animBg="1" autoUpdateAnimBg="0"/>
      <p:bldP spid="645157" grpId="0" autoUpdateAnimBg="0"/>
      <p:bldP spid="645158" grpId="0" autoUpdateAnimBg="0"/>
      <p:bldP spid="645159" grpId="0" autoUpdateAnimBg="0"/>
      <p:bldP spid="645161" grpId="0" autoUpdateAnimBg="0"/>
      <p:bldP spid="645162" grpId="0" autoUpdateAnimBg="0"/>
      <p:bldP spid="645164" grpId="0" autoUpdateAnimBg="0"/>
      <p:bldP spid="645165" grpId="0" autoUpdateAnimBg="0"/>
      <p:bldP spid="645167" grpId="0" animBg="1" autoUpdateAnimBg="0"/>
      <p:bldP spid="645168" grpId="0" autoUpdateAnimBg="0"/>
      <p:bldP spid="645169" grpId="0" autoUpdateAnimBg="0"/>
      <p:bldP spid="6451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分析</a:t>
            </a:r>
          </a:p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  <a:p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文法和</a:t>
            </a:r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文法的弱点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文法描述能力有限</a:t>
            </a:r>
          </a:p>
        </p:txBody>
      </p:sp>
      <p:sp>
        <p:nvSpPr>
          <p:cNvPr id="534532" name="Text Box 4" descr="Green marble"/>
          <p:cNvSpPr txBox="1">
            <a:spLocks noChangeArrowheads="1"/>
          </p:cNvSpPr>
          <p:nvPr/>
        </p:nvSpPr>
        <p:spPr bwMode="auto">
          <a:xfrm>
            <a:off x="2843213" y="1819275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首先，加入产生式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，拓展文法</a:t>
            </a:r>
          </a:p>
        </p:txBody>
      </p:sp>
      <p:sp>
        <p:nvSpPr>
          <p:cNvPr id="534533" name="Text Box 5" descr="Green marble"/>
          <p:cNvSpPr txBox="1">
            <a:spLocks noChangeArrowheads="1"/>
          </p:cNvSpPr>
          <p:nvPr/>
        </p:nvSpPr>
        <p:spPr bwMode="auto">
          <a:xfrm>
            <a:off x="2884488" y="3025775"/>
            <a:ext cx="11636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534534" name="Text Box 6" descr="Green marble"/>
          <p:cNvSpPr txBox="1">
            <a:spLocks noChangeArrowheads="1"/>
          </p:cNvSpPr>
          <p:nvPr/>
        </p:nvSpPr>
        <p:spPr bwMode="auto">
          <a:xfrm>
            <a:off x="4873625" y="3082925"/>
            <a:ext cx="957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5" name="Text Box 7" descr="Green marble"/>
          <p:cNvSpPr txBox="1">
            <a:spLocks noChangeArrowheads="1"/>
          </p:cNvSpPr>
          <p:nvPr/>
        </p:nvSpPr>
        <p:spPr bwMode="auto">
          <a:xfrm>
            <a:off x="4848225" y="3881438"/>
            <a:ext cx="1163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6" name="Text Box 8" descr="Green marble"/>
          <p:cNvSpPr txBox="1">
            <a:spLocks noChangeArrowheads="1"/>
          </p:cNvSpPr>
          <p:nvPr/>
        </p:nvSpPr>
        <p:spPr bwMode="auto">
          <a:xfrm>
            <a:off x="2843213" y="229870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然后，构建识别拓广后文法的活前缀的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DFA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59928" y="5593023"/>
            <a:ext cx="559287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文法都不是二义的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，有许多非二义的文法不是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/>
      <p:bldP spid="5345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文法的弱点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文法描述能力有限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2819400" y="1797050"/>
            <a:ext cx="2133600" cy="3168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248400" y="1700213"/>
            <a:ext cx="2362200" cy="143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>
            <a:off x="4953000" y="23828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5334000" y="1878013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5257800" y="3495675"/>
            <a:ext cx="363537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中第一项目使得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[2, = ] =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6 </a:t>
            </a:r>
            <a:endParaRPr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62" name="Text Box 10" descr="Green marble"/>
          <p:cNvSpPr txBox="1">
            <a:spLocks noChangeArrowheads="1"/>
          </p:cNvSpPr>
          <p:nvPr/>
        </p:nvSpPr>
        <p:spPr bwMode="auto">
          <a:xfrm>
            <a:off x="5292725" y="4403725"/>
            <a:ext cx="3600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第二项目使得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[2, = 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为按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归约，因为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=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是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的一个后继符。</a:t>
            </a:r>
          </a:p>
        </p:txBody>
      </p:sp>
      <p:sp>
        <p:nvSpPr>
          <p:cNvPr id="535563" name="Rectangle 11"/>
          <p:cNvSpPr>
            <a:spLocks noChangeArrowheads="1"/>
          </p:cNvSpPr>
          <p:nvPr/>
        </p:nvSpPr>
        <p:spPr bwMode="auto">
          <a:xfrm>
            <a:off x="250825" y="4965700"/>
            <a:ext cx="441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但是，文法中实际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不存在以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=…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开始的右句型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animBg="1"/>
      <p:bldP spid="535558" grpId="0" animBg="1"/>
      <p:bldP spid="535560" grpId="0"/>
      <p:bldP spid="535561" grpId="0"/>
      <p:bldP spid="535562" grpId="0"/>
      <p:bldP spid="5355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 noChangeAspect="1"/>
          </p:cNvGrpSpPr>
          <p:nvPr/>
        </p:nvGrpSpPr>
        <p:grpSpPr bwMode="auto">
          <a:xfrm>
            <a:off x="523615" y="1844675"/>
            <a:ext cx="6713227" cy="4298950"/>
            <a:chOff x="682" y="1200"/>
            <a:chExt cx="4694" cy="3006"/>
          </a:xfrm>
        </p:grpSpPr>
        <p:sp>
          <p:nvSpPr>
            <p:cNvPr id="509956" name="Rectangle 4"/>
            <p:cNvSpPr>
              <a:spLocks noChangeAspect="1"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09957" name="Rectangle 5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5" cy="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9958" name="Line 6"/>
            <p:cNvSpPr>
              <a:spLocks noChangeAspect="1" noChangeShapeType="1"/>
            </p:cNvSpPr>
            <p:nvPr/>
          </p:nvSpPr>
          <p:spPr bwMode="auto">
            <a:xfrm flipV="1">
              <a:off x="3074" y="153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59" name="Line 7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0" name="Rectangle 8"/>
            <p:cNvSpPr>
              <a:spLocks noChangeAspect="1"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9961" name="Line 9"/>
            <p:cNvSpPr>
              <a:spLocks noChangeAspect="1"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2" name="Rectangle 10"/>
            <p:cNvSpPr>
              <a:spLocks noChangeAspect="1" noChangeArrowheads="1"/>
            </p:cNvSpPr>
            <p:nvPr/>
          </p:nvSpPr>
          <p:spPr bwMode="auto">
            <a:xfrm>
              <a:off x="682" y="211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09963" name="Rectangle 11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496" name="Group 12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09965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332" y="3072"/>
                <a:ext cx="788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0996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497" name="Group 15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0996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807" y="12276"/>
                <a:ext cx="495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6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810" y="12606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7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810" y="12951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0997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2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3810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498" name="Group 22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0997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2658" y="1201"/>
                <a:ext cx="263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6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2400" y="1203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09977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2902" y="1202"/>
                <a:ext cx="261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3163" y="1202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8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678" y="1200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9981" name="Freeform 29"/>
            <p:cNvSpPr>
              <a:spLocks noChangeAspect="1"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82" name="Freeform 30"/>
            <p:cNvSpPr>
              <a:spLocks noChangeAspect="1"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9983" name="Rectangle 31" descr="Green marble"/>
          <p:cNvSpPr>
            <a:spLocks noChangeArrowheads="1"/>
          </p:cNvSpPr>
          <p:nvPr/>
        </p:nvSpPr>
        <p:spPr bwMode="auto">
          <a:xfrm>
            <a:off x="4933379" y="4221163"/>
            <a:ext cx="4175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09984" name="AutoShape 32" descr="Green marble"/>
          <p:cNvSpPr>
            <a:spLocks/>
          </p:cNvSpPr>
          <p:nvPr/>
        </p:nvSpPr>
        <p:spPr bwMode="auto">
          <a:xfrm>
            <a:off x="5149279" y="4364038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9986" name="Text Box 34" descr="Green marble"/>
          <p:cNvSpPr txBox="1">
            <a:spLocks noChangeArrowheads="1"/>
          </p:cNvSpPr>
          <p:nvPr/>
        </p:nvSpPr>
        <p:spPr bwMode="auto">
          <a:xfrm>
            <a:off x="1909192" y="1052513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分析器模型</a:t>
            </a:r>
          </a:p>
        </p:txBody>
      </p:sp>
      <p:sp>
        <p:nvSpPr>
          <p:cNvPr id="509987" name="AutoShape 35" descr="Green marble"/>
          <p:cNvSpPr>
            <a:spLocks noChangeArrowheads="1"/>
          </p:cNvSpPr>
          <p:nvPr/>
        </p:nvSpPr>
        <p:spPr bwMode="auto">
          <a:xfrm>
            <a:off x="5999743" y="981075"/>
            <a:ext cx="2640449" cy="1655763"/>
          </a:xfrm>
          <a:prstGeom prst="cloudCallout">
            <a:avLst>
              <a:gd name="adj1" fmla="val -26051"/>
              <a:gd name="adj2" fmla="val 153644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实现简单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，</a:t>
            </a:r>
            <a:endParaRPr lang="en-US" altLang="zh-CN" sz="200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分析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表规模小；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2048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005209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温故知新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SLR(1)</a:t>
            </a:r>
            <a:r>
              <a:rPr lang="zh-CN" altLang="en-US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  <a:p>
            <a:r>
              <a:rPr lang="en-US" altLang="zh-CN" smtClean="0">
                <a:ea typeface="宋体" pitchFamily="2" charset="-122"/>
              </a:rPr>
              <a:t>LALR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文法和</a:t>
            </a:r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文法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与</a:t>
            </a:r>
            <a:r>
              <a:rPr lang="en-US" altLang="zh-CN" sz="3200" dirty="0" smtClean="0">
                <a:ea typeface="宋体" pitchFamily="2" charset="-122"/>
              </a:rPr>
              <a:t>SLR(1)</a:t>
            </a:r>
            <a:r>
              <a:rPr lang="zh-CN" altLang="en-US" sz="3200" dirty="0" smtClean="0">
                <a:ea typeface="宋体" pitchFamily="2" charset="-122"/>
              </a:rPr>
              <a:t>文法的区别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项目集的定义发生了改变</a:t>
            </a:r>
          </a:p>
          <a:p>
            <a:pPr lvl="1">
              <a:defRPr/>
            </a:pPr>
            <a:endParaRPr lang="zh-CN" altLang="en-US" sz="28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添加了前向搜索符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一个项目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，如果最终用这个产生式进行归约之后，期望看见的符号是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，则这个加点项的前向搜索符是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上述项目可以写成：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 </a:t>
            </a:r>
          </a:p>
          <a:p>
            <a:pPr>
              <a:defRPr/>
            </a:pPr>
            <a:endParaRPr lang="zh-CN" altLang="en-US" sz="36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项目集改变的目的是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增强描述能力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重新定义项目，让它带上搜索符，成为如下形式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项目[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有效：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如果存在着推导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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其中：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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；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的第一个符号，或者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且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是$。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29</a:t>
            </a:fld>
            <a:endParaRPr lang="en-US" altLang="zh-CN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有效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2409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7300" name="Rectangle 4" descr="Green marble"/>
          <p:cNvSpPr>
            <a:spLocks noChangeArrowheads="1"/>
          </p:cNvSpPr>
          <p:nvPr/>
        </p:nvSpPr>
        <p:spPr bwMode="auto">
          <a:xfrm>
            <a:off x="539750" y="3965575"/>
            <a:ext cx="8208963" cy="18129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项目[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如果存在着推导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"/>
              </a:rPr>
              <a:t>rm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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其中：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；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第一个符号，或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且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是$。</a:t>
            </a:r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1258888" y="3317875"/>
            <a:ext cx="1368425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1835150" y="3317875"/>
            <a:ext cx="1441450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>
            <a:off x="2339751" y="3317875"/>
            <a:ext cx="1295623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2879725" y="3317875"/>
            <a:ext cx="1187450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>
            <a:off x="5436096" y="3317875"/>
            <a:ext cx="359867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3200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拓广文法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 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8F5164-0EEF-4F02-8342-C0873C022BD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4900" name="AutoShape 4" descr="Green marble"/>
          <p:cNvSpPr>
            <a:spLocks noChangeArrowheads="1"/>
          </p:cNvSpPr>
          <p:nvPr/>
        </p:nvSpPr>
        <p:spPr bwMode="auto">
          <a:xfrm>
            <a:off x="5003800" y="836613"/>
            <a:ext cx="3313113" cy="1800225"/>
          </a:xfrm>
          <a:prstGeom prst="cloudCallout">
            <a:avLst>
              <a:gd name="adj1" fmla="val -110181"/>
              <a:gd name="adj2" fmla="val 8306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当且仅当分析器使用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归约时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，宣告分析成功</a:t>
            </a:r>
          </a:p>
        </p:txBody>
      </p:sp>
      <p:sp>
        <p:nvSpPr>
          <p:cNvPr id="464901" name="Text Box 5" descr="Green marble"/>
          <p:cNvSpPr txBox="1">
            <a:spLocks noChangeArrowheads="1"/>
          </p:cNvSpPr>
          <p:nvPr/>
        </p:nvSpPr>
        <p:spPr bwMode="auto">
          <a:xfrm>
            <a:off x="611188" y="4941888"/>
            <a:ext cx="63373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E+id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T+id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F+id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id+id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64902" name="Text Box 6" descr="Green marble"/>
          <p:cNvSpPr txBox="1">
            <a:spLocks noChangeArrowheads="1"/>
          </p:cNvSpPr>
          <p:nvPr/>
        </p:nvSpPr>
        <p:spPr bwMode="auto">
          <a:xfrm>
            <a:off x="7019925" y="2276475"/>
            <a:ext cx="1798638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id 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+</a:t>
            </a: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 + id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T+id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endParaRPr lang="en-US" altLang="zh-CN" sz="1600" i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63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有效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450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对于项目[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]，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不为空时，采取移进操作（同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项目）；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为空时，是根据搜索符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来决定归约，而不是根据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的后继符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来规约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（不同于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通常搜索符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的集合是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的子集。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55675"/>
            <a:ext cx="8496944" cy="4813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怎么加前向搜索符？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初始项目集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25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[S’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·S, $]   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作为向前的搜索符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计算闭包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CLOSURE(I)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(a)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中的任何项目都属于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(b)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若有项目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[A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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, a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中，而</a:t>
            </a:r>
            <a:endParaRPr lang="en-US" altLang="zh-CN" sz="2800" b="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zh-CN" sz="2800" b="0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 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是文法中的产生式，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FIRST(a)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中的元素，则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[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2800" b="0" i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, b]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也属于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CLOSURE(I)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76" name="Text Box 4" descr="Green marble"/>
          <p:cNvSpPr txBox="1">
            <a:spLocks noChangeArrowheads="1"/>
          </p:cNvSpPr>
          <p:nvPr/>
        </p:nvSpPr>
        <p:spPr bwMode="auto">
          <a:xfrm>
            <a:off x="1161628" y="4923507"/>
            <a:ext cx="64043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通过这个来保证在用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en-US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出现的输入字符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是句柄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的后继符号，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或者是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归约为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后可能出现的终结符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A480E7F9-7EF5-4EF6-AF6D-2EE36C541735}" type="slidenum">
              <a:rPr lang="en-US" altLang="zh-CN" sz="6600">
                <a:latin typeface="微软雅黑" pitchFamily="34" charset="-122"/>
                <a:ea typeface="微软雅黑" pitchFamily="34" charset="-122"/>
              </a:rPr>
              <a:pPr>
                <a:buNone/>
              </a:pPr>
              <a:t>31</a:t>
            </a:fld>
            <a:endParaRPr lang="en-US" altLang="zh-CN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9302" name="Text Box 6" descr="Green marble"/>
          <p:cNvSpPr txBox="1">
            <a:spLocks noChangeArrowheads="1"/>
          </p:cNvSpPr>
          <p:nvPr/>
        </p:nvSpPr>
        <p:spPr bwMode="auto">
          <a:xfrm>
            <a:off x="2555875" y="2288021"/>
            <a:ext cx="152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</p:txBody>
      </p:sp>
      <p:sp>
        <p:nvSpPr>
          <p:cNvPr id="439303" name="Text Box 7" descr="Green marble"/>
          <p:cNvSpPr txBox="1">
            <a:spLocks noChangeArrowheads="1"/>
          </p:cNvSpPr>
          <p:nvPr/>
        </p:nvSpPr>
        <p:spPr bwMode="auto">
          <a:xfrm>
            <a:off x="4251181" y="1130242"/>
            <a:ext cx="45302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期望看到的后续字符是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439311" name="Line 15"/>
          <p:cNvSpPr>
            <a:spLocks noChangeShapeType="1"/>
          </p:cNvSpPr>
          <p:nvPr/>
        </p:nvSpPr>
        <p:spPr bwMode="auto">
          <a:xfrm>
            <a:off x="6804025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2" name="Line 16"/>
          <p:cNvSpPr>
            <a:spLocks noChangeShapeType="1"/>
          </p:cNvSpPr>
          <p:nvPr/>
        </p:nvSpPr>
        <p:spPr bwMode="auto">
          <a:xfrm>
            <a:off x="65166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>
            <a:off x="63007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6011863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554513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7" name="Text Box 21" descr="Green marble"/>
          <p:cNvSpPr txBox="1">
            <a:spLocks noChangeArrowheads="1"/>
          </p:cNvSpPr>
          <p:nvPr/>
        </p:nvSpPr>
        <p:spPr bwMode="auto">
          <a:xfrm>
            <a:off x="5270500" y="3068638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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, 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endParaRPr lang="zh-CN" altLang="en-US" sz="20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9318" name="Text Box 22" descr="Green marble"/>
          <p:cNvSpPr txBox="1">
            <a:spLocks noChangeArrowheads="1"/>
          </p:cNvSpPr>
          <p:nvPr/>
        </p:nvSpPr>
        <p:spPr bwMode="auto">
          <a:xfrm>
            <a:off x="4300538" y="307498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定义里：</a:t>
            </a:r>
          </a:p>
        </p:txBody>
      </p:sp>
      <p:sp>
        <p:nvSpPr>
          <p:cNvPr id="439319" name="Text Box 23" descr="Green marble"/>
          <p:cNvSpPr txBox="1">
            <a:spLocks noChangeArrowheads="1"/>
          </p:cNvSpPr>
          <p:nvPr/>
        </p:nvSpPr>
        <p:spPr bwMode="auto">
          <a:xfrm>
            <a:off x="4284663" y="3656013"/>
            <a:ext cx="279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这里：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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, $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39320" name="AutoShape 24" descr="Green marble"/>
          <p:cNvSpPr>
            <a:spLocks noChangeArrowheads="1"/>
          </p:cNvSpPr>
          <p:nvPr/>
        </p:nvSpPr>
        <p:spPr bwMode="auto">
          <a:xfrm>
            <a:off x="2555875" y="4508500"/>
            <a:ext cx="2881313" cy="1401763"/>
          </a:xfrm>
          <a:prstGeom prst="wedgeRoundRectCallout">
            <a:avLst>
              <a:gd name="adj1" fmla="val 45264"/>
              <a:gd name="adj2" fmla="val -127801"/>
              <a:gd name="adj3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看看每个符号与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计算规则中的对应关系</a:t>
            </a:r>
          </a:p>
        </p:txBody>
      </p:sp>
      <p:sp>
        <p:nvSpPr>
          <p:cNvPr id="439321" name="Text Box 25" descr="Green marble"/>
          <p:cNvSpPr txBox="1">
            <a:spLocks noChangeArrowheads="1"/>
          </p:cNvSpPr>
          <p:nvPr/>
        </p:nvSpPr>
        <p:spPr bwMode="auto">
          <a:xfrm>
            <a:off x="7072313" y="3068960"/>
            <a:ext cx="1709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a)</a:t>
            </a:r>
          </a:p>
        </p:txBody>
      </p:sp>
      <p:sp>
        <p:nvSpPr>
          <p:cNvPr id="439322" name="Text Box 26" descr="Green marble"/>
          <p:cNvSpPr txBox="1">
            <a:spLocks noChangeArrowheads="1"/>
          </p:cNvSpPr>
          <p:nvPr/>
        </p:nvSpPr>
        <p:spPr bwMode="auto">
          <a:xfrm>
            <a:off x="6985000" y="3735388"/>
            <a:ext cx="19796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$)={$}</a:t>
            </a:r>
          </a:p>
        </p:txBody>
      </p:sp>
      <p:sp>
        <p:nvSpPr>
          <p:cNvPr id="439323" name="Text Box 27" descr="Green marble"/>
          <p:cNvSpPr txBox="1">
            <a:spLocks noChangeArrowheads="1"/>
          </p:cNvSpPr>
          <p:nvPr/>
        </p:nvSpPr>
        <p:spPr bwMode="auto">
          <a:xfrm>
            <a:off x="4372177" y="2327073"/>
            <a:ext cx="1728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计算闭包：</a:t>
            </a:r>
          </a:p>
        </p:txBody>
      </p:sp>
      <p:sp>
        <p:nvSpPr>
          <p:cNvPr id="439325" name="AutoShape 29" descr="Green marble"/>
          <p:cNvSpPr>
            <a:spLocks noChangeArrowheads="1"/>
          </p:cNvSpPr>
          <p:nvPr/>
        </p:nvSpPr>
        <p:spPr bwMode="auto">
          <a:xfrm>
            <a:off x="7596188" y="3454400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7" grpId="0"/>
      <p:bldP spid="439318" grpId="0"/>
      <p:bldP spid="439319" grpId="0"/>
      <p:bldP spid="439320" grpId="0" animBg="1"/>
      <p:bldP spid="439321" grpId="0"/>
      <p:bldP spid="439322" grpId="0"/>
      <p:bldP spid="439323" grpId="0"/>
      <p:bldP spid="4393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1590" name="Text Box 6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1597" name="Text Box 13" descr="Green marble"/>
          <p:cNvSpPr txBox="1">
            <a:spLocks noChangeArrowheads="1"/>
          </p:cNvSpPr>
          <p:nvPr/>
        </p:nvSpPr>
        <p:spPr bwMode="auto">
          <a:xfrm>
            <a:off x="4140200" y="1773238"/>
            <a:ext cx="430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继续计算闭包：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下一步要加入的项目是与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有关的</a:t>
            </a:r>
          </a:p>
        </p:txBody>
      </p:sp>
      <p:sp>
        <p:nvSpPr>
          <p:cNvPr id="451598" name="Text Box 14" descr="Green marble"/>
          <p:cNvSpPr txBox="1">
            <a:spLocks noChangeArrowheads="1"/>
          </p:cNvSpPr>
          <p:nvPr/>
        </p:nvSpPr>
        <p:spPr bwMode="auto">
          <a:xfrm>
            <a:off x="4435475" y="3403600"/>
            <a:ext cx="4529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加入的理由是通过这个产生式归约后，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得到的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的句柄的一部分，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于是期望的后续符号是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451600" name="AutoShape 16" descr="Green marble"/>
          <p:cNvSpPr>
            <a:spLocks noChangeArrowheads="1"/>
          </p:cNvSpPr>
          <p:nvPr/>
        </p:nvSpPr>
        <p:spPr bwMode="auto">
          <a:xfrm>
            <a:off x="4067175" y="3500438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1" name="Line 17"/>
          <p:cNvSpPr>
            <a:spLocks noChangeShapeType="1"/>
          </p:cNvSpPr>
          <p:nvPr/>
        </p:nvSpPr>
        <p:spPr bwMode="auto">
          <a:xfrm>
            <a:off x="2986088" y="36449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2" name="Line 18"/>
          <p:cNvSpPr>
            <a:spLocks noChangeShapeType="1"/>
          </p:cNvSpPr>
          <p:nvPr/>
        </p:nvSpPr>
        <p:spPr bwMode="auto">
          <a:xfrm>
            <a:off x="3346450" y="3717925"/>
            <a:ext cx="7302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3" name="Text Box 19" descr="Green marble"/>
          <p:cNvSpPr txBox="1">
            <a:spLocks noChangeArrowheads="1"/>
          </p:cNvSpPr>
          <p:nvPr/>
        </p:nvSpPr>
        <p:spPr bwMode="auto">
          <a:xfrm>
            <a:off x="2967038" y="4933950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至此，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计算完全了没？</a:t>
            </a:r>
          </a:p>
        </p:txBody>
      </p:sp>
      <p:sp>
        <p:nvSpPr>
          <p:cNvPr id="451604" name="Text Box 20" descr="Green marble"/>
          <p:cNvSpPr txBox="1">
            <a:spLocks noChangeArrowheads="1"/>
          </p:cNvSpPr>
          <p:nvPr/>
        </p:nvSpPr>
        <p:spPr bwMode="auto">
          <a:xfrm>
            <a:off x="3059113" y="529748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3200" i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没有！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7" grpId="0"/>
      <p:bldP spid="451598" grpId="0"/>
      <p:bldP spid="451600" grpId="0" animBg="1"/>
      <p:bldP spid="4516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4661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>
            <a:off x="2916238" y="45085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9" name="AutoShape 13" descr="Green marble"/>
          <p:cNvSpPr>
            <a:spLocks noChangeArrowheads="1"/>
          </p:cNvSpPr>
          <p:nvPr/>
        </p:nvSpPr>
        <p:spPr bwMode="auto">
          <a:xfrm>
            <a:off x="4716463" y="2997200"/>
            <a:ext cx="2303462" cy="1112838"/>
          </a:xfrm>
          <a:prstGeom prst="wedgeRoundRectCallout">
            <a:avLst>
              <a:gd name="adj1" fmla="val -83426"/>
              <a:gd name="adj2" fmla="val 7154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FF3399"/>
                </a:solidFill>
                <a:latin typeface="Tahoma" pitchFamily="34" charset="0"/>
              </a:rPr>
              <a:t>这一项的加入，使得闭包中又要加入新元素！</a:t>
            </a:r>
          </a:p>
        </p:txBody>
      </p:sp>
      <p:sp>
        <p:nvSpPr>
          <p:cNvPr id="454670" name="Text Box 14" descr="Green marble"/>
          <p:cNvSpPr txBox="1">
            <a:spLocks noChangeArrowheads="1"/>
          </p:cNvSpPr>
          <p:nvPr/>
        </p:nvSpPr>
        <p:spPr bwMode="auto">
          <a:xfrm>
            <a:off x="4192588" y="463391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他们是？</a:t>
            </a:r>
          </a:p>
        </p:txBody>
      </p:sp>
      <p:sp>
        <p:nvSpPr>
          <p:cNvPr id="454671" name="Text Box 15" descr="Green marble"/>
          <p:cNvSpPr txBox="1">
            <a:spLocks noChangeArrowheads="1"/>
          </p:cNvSpPr>
          <p:nvPr/>
        </p:nvSpPr>
        <p:spPr bwMode="auto">
          <a:xfrm>
            <a:off x="5632450" y="4572000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70" grpId="0"/>
      <p:bldP spid="4546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构建</a:t>
            </a:r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项目集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例：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5685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757362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2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5690" name="Text Box 10" descr="Green marble"/>
          <p:cNvSpPr txBox="1">
            <a:spLocks noChangeArrowheads="1"/>
          </p:cNvSpPr>
          <p:nvPr/>
        </p:nvSpPr>
        <p:spPr bwMode="auto">
          <a:xfrm>
            <a:off x="5370513" y="2324100"/>
            <a:ext cx="1609725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I2: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4500563" y="2852738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5692" name="Text Box 12" descr="Green marble"/>
          <p:cNvSpPr txBox="1">
            <a:spLocks noChangeArrowheads="1"/>
          </p:cNvSpPr>
          <p:nvPr/>
        </p:nvSpPr>
        <p:spPr bwMode="auto">
          <a:xfrm>
            <a:off x="4643438" y="24923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从另一个例子来完整地看一下构建识别活前缀的</a:t>
            </a:r>
            <a:r>
              <a:rPr lang="en-US" altLang="zh-CN" sz="3200" dirty="0" smtClean="0">
                <a:ea typeface="宋体" pitchFamily="2" charset="-122"/>
              </a:rPr>
              <a:t>DFA</a:t>
            </a:r>
            <a:r>
              <a:rPr lang="zh-CN" altLang="en-US" sz="3200" dirty="0" smtClean="0">
                <a:ea typeface="宋体" pitchFamily="2" charset="-122"/>
              </a:rPr>
              <a:t>的过程</a:t>
            </a:r>
            <a:endParaRPr lang="en-US" altLang="zh-CN" sz="3200" dirty="0" smtClean="0">
              <a:ea typeface="宋体" pitchFamily="2" charset="-122"/>
            </a:endParaRPr>
          </a:p>
          <a:p>
            <a:endParaRPr lang="en-US" altLang="zh-CN" sz="32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3200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、拓广文法</a:t>
            </a: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36</a:t>
            </a:fld>
            <a:endParaRPr lang="en-US" altLang="zh-CN" dirty="0"/>
          </a:p>
        </p:txBody>
      </p:sp>
      <p:sp>
        <p:nvSpPr>
          <p:cNvPr id="456708" name="Text Box 4" descr="Green marble"/>
          <p:cNvSpPr txBox="1">
            <a:spLocks noChangeArrowheads="1"/>
          </p:cNvSpPr>
          <p:nvPr/>
        </p:nvSpPr>
        <p:spPr bwMode="auto">
          <a:xfrm>
            <a:off x="899592" y="2081212"/>
            <a:ext cx="3332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</a:t>
            </a:r>
            <a:r>
              <a:rPr lang="zh-CN" altLang="en-US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sz="24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4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B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400" b="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lvl="1">
              <a:buFontTx/>
              <a:buNone/>
              <a:defRPr/>
            </a:pPr>
            <a:endParaRPr lang="zh-CN" altLang="en-US" sz="2400" b="1" i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37</a:t>
            </a:fld>
            <a:endParaRPr lang="en-US" altLang="zh-CN" dirty="0"/>
          </a:p>
        </p:txBody>
      </p:sp>
      <p:sp>
        <p:nvSpPr>
          <p:cNvPr id="459780" name="AutoShape 4" descr="Green marble"/>
          <p:cNvSpPr>
            <a:spLocks noChangeArrowheads="1"/>
          </p:cNvSpPr>
          <p:nvPr/>
        </p:nvSpPr>
        <p:spPr bwMode="auto">
          <a:xfrm>
            <a:off x="3600450" y="3141663"/>
            <a:ext cx="5364038" cy="2592387"/>
          </a:xfrm>
          <a:prstGeom prst="wedgeRoundRectCallout">
            <a:avLst>
              <a:gd name="adj1" fmla="val -71792"/>
              <a:gd name="adj2" fmla="val -30833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el-GR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7128052" y="1772816"/>
            <a:ext cx="165735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18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1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en-US" altLang="zh-CN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  <a:endParaRPr lang="en-US" altLang="zh-CN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38</a:t>
            </a:fld>
            <a:endParaRPr lang="en-US" altLang="zh-CN" dirty="0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7092280" y="2009651"/>
            <a:ext cx="1657350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0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896" y="3356992"/>
            <a:ext cx="4253087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非核心项目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通过对核心项目求闭包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而获得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39</a:t>
            </a:fld>
            <a:endParaRPr lang="en-US" altLang="zh-CN" dirty="0"/>
          </a:p>
        </p:txBody>
      </p:sp>
      <p:sp>
        <p:nvSpPr>
          <p:cNvPr id="35843" name="Rectangle 4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构造规范的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LR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分析表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4" name="Rectangle 49" descr="Green marble"/>
          <p:cNvSpPr>
            <a:spLocks noChangeArrowheads="1"/>
          </p:cNvSpPr>
          <p:nvPr/>
        </p:nvSpPr>
        <p:spPr bwMode="auto">
          <a:xfrm>
            <a:off x="7164388" y="0"/>
            <a:ext cx="165735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</a:t>
            </a:r>
            <a:r>
              <a:rPr lang="en-US" altLang="zh-CN" sz="1800" i="1"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latin typeface="Tahoma" pitchFamily="34" charset="0"/>
              </a:rPr>
              <a:t>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S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BB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a</a:t>
            </a:r>
            <a:endParaRPr lang="zh-CN" altLang="en-US" sz="1800" i="1">
              <a:latin typeface="Tahoma" pitchFamily="34" charset="0"/>
            </a:endParaRPr>
          </a:p>
        </p:txBody>
      </p:sp>
      <p:sp>
        <p:nvSpPr>
          <p:cNvPr id="35845" name="Text Box 90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6" name="Rectangle 93"/>
          <p:cNvSpPr>
            <a:spLocks noChangeArrowheads="1"/>
          </p:cNvSpPr>
          <p:nvPr/>
        </p:nvSpPr>
        <p:spPr bwMode="auto">
          <a:xfrm>
            <a:off x="179388" y="1157288"/>
            <a:ext cx="200977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14400" rIns="21600" bIns="46800"/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, $      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$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grpSp>
        <p:nvGrpSpPr>
          <p:cNvPr id="468099" name="Group 131"/>
          <p:cNvGrpSpPr>
            <a:grpSpLocks/>
          </p:cNvGrpSpPr>
          <p:nvPr/>
        </p:nvGrpSpPr>
        <p:grpSpPr bwMode="auto">
          <a:xfrm>
            <a:off x="2211388" y="1125538"/>
            <a:ext cx="3094037" cy="700087"/>
            <a:chOff x="1393" y="709"/>
            <a:chExt cx="1949" cy="441"/>
          </a:xfrm>
        </p:grpSpPr>
        <p:sp>
          <p:nvSpPr>
            <p:cNvPr id="35885" name="Rectangle 94"/>
            <p:cNvSpPr>
              <a:spLocks noChangeArrowheads="1"/>
            </p:cNvSpPr>
            <p:nvPr/>
          </p:nvSpPr>
          <p:spPr bwMode="auto">
            <a:xfrm>
              <a:off x="2076" y="740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8064" name="Line 96"/>
            <p:cNvSpPr>
              <a:spLocks noChangeShapeType="1"/>
            </p:cNvSpPr>
            <p:nvPr/>
          </p:nvSpPr>
          <p:spPr bwMode="auto">
            <a:xfrm>
              <a:off x="1393" y="940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7" name="Rectangle 97"/>
            <p:cNvSpPr>
              <a:spLocks noChangeArrowheads="1"/>
            </p:cNvSpPr>
            <p:nvPr/>
          </p:nvSpPr>
          <p:spPr bwMode="auto">
            <a:xfrm>
              <a:off x="1527" y="709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468100" name="Group 132"/>
          <p:cNvGrpSpPr>
            <a:grpSpLocks/>
          </p:cNvGrpSpPr>
          <p:nvPr/>
        </p:nvGrpSpPr>
        <p:grpSpPr bwMode="auto">
          <a:xfrm>
            <a:off x="1143000" y="2386013"/>
            <a:ext cx="4205288" cy="1219200"/>
            <a:chOff x="720" y="1503"/>
            <a:chExt cx="2649" cy="768"/>
          </a:xfrm>
        </p:grpSpPr>
        <p:sp>
          <p:nvSpPr>
            <p:cNvPr id="35882" name="Rectangle 95"/>
            <p:cNvSpPr>
              <a:spLocks noChangeArrowheads="1"/>
            </p:cNvSpPr>
            <p:nvPr/>
          </p:nvSpPr>
          <p:spPr bwMode="auto">
            <a:xfrm>
              <a:off x="2103" y="1503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68066" name="Freeform 98"/>
            <p:cNvSpPr>
              <a:spLocks/>
            </p:cNvSpPr>
            <p:nvPr/>
          </p:nvSpPr>
          <p:spPr bwMode="auto">
            <a:xfrm>
              <a:off x="720" y="1693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4" name="Rectangle 99"/>
            <p:cNvSpPr>
              <a:spLocks noChangeArrowheads="1"/>
            </p:cNvSpPr>
            <p:nvPr/>
          </p:nvSpPr>
          <p:spPr bwMode="auto">
            <a:xfrm>
              <a:off x="1352" y="1814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68101" name="Group 133"/>
          <p:cNvGrpSpPr>
            <a:grpSpLocks/>
          </p:cNvGrpSpPr>
          <p:nvPr/>
        </p:nvGrpSpPr>
        <p:grpSpPr bwMode="auto">
          <a:xfrm>
            <a:off x="1093788" y="2671763"/>
            <a:ext cx="4337050" cy="3863975"/>
            <a:chOff x="689" y="1683"/>
            <a:chExt cx="2732" cy="2434"/>
          </a:xfrm>
        </p:grpSpPr>
        <p:sp>
          <p:nvSpPr>
            <p:cNvPr id="468068" name="Line 100"/>
            <p:cNvSpPr>
              <a:spLocks noChangeShapeType="1"/>
            </p:cNvSpPr>
            <p:nvPr/>
          </p:nvSpPr>
          <p:spPr bwMode="auto">
            <a:xfrm flipH="1">
              <a:off x="689" y="1683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1" name="Rectangle 101"/>
            <p:cNvSpPr>
              <a:spLocks noChangeArrowheads="1"/>
            </p:cNvSpPr>
            <p:nvPr/>
          </p:nvSpPr>
          <p:spPr bwMode="auto">
            <a:xfrm>
              <a:off x="2155" y="2452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2" name="Rectangle 102"/>
            <p:cNvSpPr>
              <a:spLocks noChangeArrowheads="1"/>
            </p:cNvSpPr>
            <p:nvPr/>
          </p:nvSpPr>
          <p:spPr bwMode="auto">
            <a:xfrm>
              <a:off x="2141" y="3697"/>
              <a:ext cx="1267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8071" name="Freeform 103"/>
            <p:cNvSpPr>
              <a:spLocks/>
            </p:cNvSpPr>
            <p:nvPr/>
          </p:nvSpPr>
          <p:spPr bwMode="auto">
            <a:xfrm>
              <a:off x="692" y="2464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2" name="Freeform 104"/>
            <p:cNvSpPr>
              <a:spLocks/>
            </p:cNvSpPr>
            <p:nvPr/>
          </p:nvSpPr>
          <p:spPr bwMode="auto">
            <a:xfrm>
              <a:off x="692" y="3516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3" name="Line 105"/>
            <p:cNvSpPr>
              <a:spLocks noChangeShapeType="1"/>
            </p:cNvSpPr>
            <p:nvPr/>
          </p:nvSpPr>
          <p:spPr bwMode="auto">
            <a:xfrm>
              <a:off x="689" y="2542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6" name="Rectangle 106"/>
            <p:cNvSpPr>
              <a:spLocks noChangeArrowheads="1"/>
            </p:cNvSpPr>
            <p:nvPr/>
          </p:nvSpPr>
          <p:spPr bwMode="auto">
            <a:xfrm>
              <a:off x="1409" y="3589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75" name="Line 107"/>
            <p:cNvSpPr>
              <a:spLocks noChangeShapeType="1"/>
            </p:cNvSpPr>
            <p:nvPr/>
          </p:nvSpPr>
          <p:spPr bwMode="auto">
            <a:xfrm>
              <a:off x="2776" y="3256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8" name="Rectangle 108"/>
            <p:cNvSpPr>
              <a:spLocks noChangeArrowheads="1"/>
            </p:cNvSpPr>
            <p:nvPr/>
          </p:nvSpPr>
          <p:spPr bwMode="auto">
            <a:xfrm>
              <a:off x="2513" y="3301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9" name="Rectangle 109" descr="Green marble"/>
            <p:cNvSpPr>
              <a:spLocks noChangeArrowheads="1"/>
            </p:cNvSpPr>
            <p:nvPr/>
          </p:nvSpPr>
          <p:spPr bwMode="auto">
            <a:xfrm>
              <a:off x="1361" y="24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80" name="Rectangle 110" descr="Green marble"/>
            <p:cNvSpPr>
              <a:spLocks noChangeArrowheads="1"/>
            </p:cNvSpPr>
            <p:nvPr/>
          </p:nvSpPr>
          <p:spPr bwMode="auto">
            <a:xfrm>
              <a:off x="1649" y="32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79" name="Freeform 111" descr="Green marble"/>
            <p:cNvSpPr>
              <a:spLocks/>
            </p:cNvSpPr>
            <p:nvPr/>
          </p:nvSpPr>
          <p:spPr bwMode="auto">
            <a:xfrm>
              <a:off x="1865" y="3150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8102" name="Group 134"/>
          <p:cNvGrpSpPr>
            <a:grpSpLocks/>
          </p:cNvGrpSpPr>
          <p:nvPr/>
        </p:nvGrpSpPr>
        <p:grpSpPr bwMode="auto">
          <a:xfrm>
            <a:off x="5360988" y="1125538"/>
            <a:ext cx="3581400" cy="5334000"/>
            <a:chOff x="3377" y="709"/>
            <a:chExt cx="2256" cy="3360"/>
          </a:xfrm>
        </p:grpSpPr>
        <p:sp>
          <p:nvSpPr>
            <p:cNvPr id="35851" name="Rectangle 112"/>
            <p:cNvSpPr>
              <a:spLocks noChangeArrowheads="1"/>
            </p:cNvSpPr>
            <p:nvPr/>
          </p:nvSpPr>
          <p:spPr bwMode="auto">
            <a:xfrm>
              <a:off x="3761" y="709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52" name="Rectangle 113"/>
            <p:cNvSpPr>
              <a:spLocks noChangeArrowheads="1"/>
            </p:cNvSpPr>
            <p:nvPr/>
          </p:nvSpPr>
          <p:spPr bwMode="auto">
            <a:xfrm>
              <a:off x="3809" y="1525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3" name="Rectangle 114"/>
            <p:cNvSpPr>
              <a:spLocks noChangeArrowheads="1"/>
            </p:cNvSpPr>
            <p:nvPr/>
          </p:nvSpPr>
          <p:spPr bwMode="auto">
            <a:xfrm>
              <a:off x="4241" y="2485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5854" name="Rectangle 115"/>
            <p:cNvSpPr>
              <a:spLocks noChangeArrowheads="1"/>
            </p:cNvSpPr>
            <p:nvPr/>
          </p:nvSpPr>
          <p:spPr bwMode="auto">
            <a:xfrm>
              <a:off x="3809" y="3061"/>
              <a:ext cx="1152" cy="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55" name="Rectangle 116"/>
            <p:cNvSpPr>
              <a:spLocks noChangeArrowheads="1"/>
            </p:cNvSpPr>
            <p:nvPr/>
          </p:nvSpPr>
          <p:spPr bwMode="auto">
            <a:xfrm>
              <a:off x="3809" y="3781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56" name="Rectangle 117"/>
            <p:cNvSpPr>
              <a:spLocks noChangeArrowheads="1"/>
            </p:cNvSpPr>
            <p:nvPr/>
          </p:nvSpPr>
          <p:spPr bwMode="auto">
            <a:xfrm>
              <a:off x="3377" y="109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7" name="Rectangle 118"/>
            <p:cNvSpPr>
              <a:spLocks noChangeArrowheads="1"/>
            </p:cNvSpPr>
            <p:nvPr/>
          </p:nvSpPr>
          <p:spPr bwMode="auto">
            <a:xfrm>
              <a:off x="3473" y="162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8" name="Rectangle 119"/>
            <p:cNvSpPr>
              <a:spLocks noChangeArrowheads="1"/>
            </p:cNvSpPr>
            <p:nvPr/>
          </p:nvSpPr>
          <p:spPr bwMode="auto">
            <a:xfrm>
              <a:off x="5297" y="10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9" name="Rectangle 120"/>
            <p:cNvSpPr>
              <a:spLocks noChangeArrowheads="1"/>
            </p:cNvSpPr>
            <p:nvPr/>
          </p:nvSpPr>
          <p:spPr bwMode="auto">
            <a:xfrm>
              <a:off x="3377" y="33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89" name="Line 121"/>
            <p:cNvSpPr>
              <a:spLocks noChangeShapeType="1"/>
            </p:cNvSpPr>
            <p:nvPr/>
          </p:nvSpPr>
          <p:spPr bwMode="auto">
            <a:xfrm>
              <a:off x="4049" y="2245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0" name="Line 122"/>
            <p:cNvSpPr>
              <a:spLocks noChangeShapeType="1"/>
            </p:cNvSpPr>
            <p:nvPr/>
          </p:nvSpPr>
          <p:spPr bwMode="auto">
            <a:xfrm flipV="1">
              <a:off x="3377" y="1093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1" name="Freeform 123" descr="Green marble"/>
            <p:cNvSpPr>
              <a:spLocks/>
            </p:cNvSpPr>
            <p:nvPr/>
          </p:nvSpPr>
          <p:spPr bwMode="auto">
            <a:xfrm>
              <a:off x="5002" y="1251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2" name="Line 124"/>
            <p:cNvSpPr>
              <a:spLocks noChangeShapeType="1"/>
            </p:cNvSpPr>
            <p:nvPr/>
          </p:nvSpPr>
          <p:spPr bwMode="auto">
            <a:xfrm>
              <a:off x="3377" y="1861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4" name="Rectangle 125"/>
            <p:cNvSpPr>
              <a:spLocks noChangeArrowheads="1"/>
            </p:cNvSpPr>
            <p:nvPr/>
          </p:nvSpPr>
          <p:spPr bwMode="auto">
            <a:xfrm>
              <a:off x="3809" y="243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4" name="Line 126"/>
            <p:cNvSpPr>
              <a:spLocks noChangeShapeType="1"/>
            </p:cNvSpPr>
            <p:nvPr/>
          </p:nvSpPr>
          <p:spPr bwMode="auto">
            <a:xfrm>
              <a:off x="3425" y="3253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6" name="Rectangle 127"/>
            <p:cNvSpPr>
              <a:spLocks noChangeArrowheads="1"/>
            </p:cNvSpPr>
            <p:nvPr/>
          </p:nvSpPr>
          <p:spPr bwMode="auto">
            <a:xfrm>
              <a:off x="3521" y="22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6" name="Line 128"/>
            <p:cNvSpPr>
              <a:spLocks noChangeShapeType="1"/>
            </p:cNvSpPr>
            <p:nvPr/>
          </p:nvSpPr>
          <p:spPr bwMode="auto">
            <a:xfrm>
              <a:off x="3377" y="2245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7" name="Line 129"/>
            <p:cNvSpPr>
              <a:spLocks noChangeShapeType="1"/>
            </p:cNvSpPr>
            <p:nvPr/>
          </p:nvSpPr>
          <p:spPr bwMode="auto">
            <a:xfrm>
              <a:off x="5105" y="224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9" name="Rectangle 130"/>
            <p:cNvSpPr>
              <a:spLocks noChangeArrowheads="1"/>
            </p:cNvSpPr>
            <p:nvPr/>
          </p:nvSpPr>
          <p:spPr bwMode="auto">
            <a:xfrm>
              <a:off x="5153" y="21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15350" cy="453707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endParaRPr lang="en-US" altLang="zh-CN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29D01-84EB-4C95-9422-7B59562CBBF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5971" name="AutoShape 3" descr="Green marble"/>
          <p:cNvSpPr>
            <a:spLocks noChangeArrowheads="1"/>
          </p:cNvSpPr>
          <p:nvPr/>
        </p:nvSpPr>
        <p:spPr bwMode="auto">
          <a:xfrm>
            <a:off x="3419475" y="2997200"/>
            <a:ext cx="5543550" cy="2592388"/>
          </a:xfrm>
          <a:prstGeom prst="wedgeRoundRectCallout">
            <a:avLst>
              <a:gd name="adj1" fmla="val -75144"/>
              <a:gd name="adj2" fmla="val -5685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zh-CN" altLang="el-GR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el-GR" altLang="zh-CN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5972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rj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·, $]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中，那么置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 =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如果用上面规则构造出现了冲突，那么文法就不是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 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用上面规则未能定义的所有条目都置为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分析器的初始状态是包含[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的项目集对应的状态。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</a:t>
            </a:r>
          </a:p>
          <a:p>
            <a:r>
              <a:rPr lang="en-US" altLang="zh-CN" smtClean="0">
                <a:ea typeface="宋体" pitchFamily="2" charset="-122"/>
              </a:rPr>
              <a:t>LALR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文法和</a:t>
            </a:r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分析方法的特点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从前面的例子看到，</a:t>
            </a:r>
            <a:r>
              <a:rPr lang="en-US" altLang="zh-CN" sz="2800" dirty="0" smtClean="0">
                <a:ea typeface="宋体" pitchFamily="2" charset="-122"/>
              </a:rPr>
              <a:t>LR(1)</a:t>
            </a:r>
            <a:r>
              <a:rPr lang="zh-CN" altLang="en-US" sz="2800" dirty="0" smtClean="0">
                <a:ea typeface="宋体" pitchFamily="2" charset="-122"/>
              </a:rPr>
              <a:t>分析表的状态数目比较大</a:t>
            </a:r>
          </a:p>
          <a:p>
            <a:endParaRPr lang="zh-CN" altLang="en-US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LALR</a:t>
            </a:r>
            <a:r>
              <a:rPr lang="zh-CN" altLang="en-US" sz="2800" dirty="0" smtClean="0">
                <a:ea typeface="宋体" pitchFamily="2" charset="-122"/>
              </a:rPr>
              <a:t>是在</a:t>
            </a:r>
            <a:r>
              <a:rPr lang="en-US" altLang="zh-CN" sz="2800" dirty="0" smtClean="0">
                <a:ea typeface="宋体" pitchFamily="2" charset="-122"/>
              </a:rPr>
              <a:t>SLR(1)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LR(1)</a:t>
            </a:r>
            <a:r>
              <a:rPr lang="zh-CN" altLang="en-US" sz="2800" dirty="0" smtClean="0">
                <a:ea typeface="宋体" pitchFamily="2" charset="-122"/>
              </a:rPr>
              <a:t>之间进行了文法描述能力与分析表紧凑程度之间做的折衷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SLR(1)</a:t>
            </a:r>
            <a:r>
              <a:rPr lang="zh-CN" altLang="en-US" sz="2400" dirty="0" smtClean="0">
                <a:ea typeface="宋体" pitchFamily="2" charset="-122"/>
              </a:rPr>
              <a:t>文法描述能力稍弱，而由于状态数目较小能够得到高效实现（不必消耗太多内存）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LR(1)</a:t>
            </a:r>
            <a:r>
              <a:rPr lang="zh-CN" altLang="en-US" sz="2400" dirty="0" smtClean="0">
                <a:ea typeface="宋体" pitchFamily="2" charset="-122"/>
              </a:rPr>
              <a:t>文法描述能力较强，但是由于状态数目多，分析表较大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LALR</a:t>
            </a:r>
            <a:r>
              <a:rPr lang="zh-CN" altLang="en-US" sz="2400" dirty="0" smtClean="0">
                <a:ea typeface="宋体" pitchFamily="2" charset="-122"/>
              </a:rPr>
              <a:t>的描述能力与分析表大小介乎</a:t>
            </a:r>
            <a:r>
              <a:rPr lang="en-US" altLang="zh-CN" sz="2400" dirty="0" smtClean="0">
                <a:ea typeface="宋体" pitchFamily="2" charset="-122"/>
              </a:rPr>
              <a:t>SLR(1)</a:t>
            </a:r>
            <a:r>
              <a:rPr lang="zh-CN" altLang="en-US" sz="2400" dirty="0" smtClean="0">
                <a:ea typeface="宋体" pitchFamily="2" charset="-122"/>
              </a:rPr>
              <a:t>与</a:t>
            </a:r>
            <a:r>
              <a:rPr lang="en-US" altLang="zh-CN" sz="2400" dirty="0" smtClean="0">
                <a:ea typeface="宋体" pitchFamily="2" charset="-122"/>
              </a:rPr>
              <a:t>LR(1)</a:t>
            </a:r>
            <a:r>
              <a:rPr lang="zh-CN" altLang="en-US" sz="2400" dirty="0" smtClean="0">
                <a:ea typeface="宋体" pitchFamily="2" charset="-122"/>
              </a:rPr>
              <a:t>之间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LALR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LALR</a:t>
            </a:r>
            <a:r>
              <a:rPr lang="zh-CN" altLang="en-US" dirty="0" smtClean="0">
                <a:ea typeface="宋体" pitchFamily="2" charset="-122"/>
              </a:rPr>
              <a:t>的做法：</a:t>
            </a:r>
          </a:p>
          <a:p>
            <a:pPr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合并识别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文法的活前缀的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中的同心项目集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同心的</a:t>
            </a:r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项目集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略去搜索符后它们是相同的集合</a:t>
            </a: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宋体" pitchFamily="2" charset="-122"/>
              </a:rPr>
              <a:t>·</a:t>
            </a:r>
            <a:r>
              <a:rPr lang="en-US" altLang="zh-CN" i="1" dirty="0" err="1" smtClean="0">
                <a:ea typeface="宋体" pitchFamily="2" charset="-122"/>
              </a:rPr>
              <a:t>bB</a:t>
            </a:r>
            <a:r>
              <a:rPr lang="en-US" altLang="zh-CN" dirty="0" smtClean="0">
                <a:ea typeface="宋体" pitchFamily="2" charset="-122"/>
              </a:rPr>
              <a:t>, $</a:t>
            </a:r>
            <a:r>
              <a:rPr lang="en-US" altLang="zh-CN" dirty="0" smtClean="0">
                <a:solidFill>
                  <a:srgbClr val="996633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996633"/>
                </a:solidFill>
                <a:ea typeface="宋体" pitchFamily="2" charset="-122"/>
              </a:rPr>
              <a:t>与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45</a:t>
            </a:fld>
            <a:endParaRPr lang="en-US" altLang="zh-CN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3.5</a:t>
            </a:r>
            <a:r>
              <a:rPr lang="zh-CN" altLang="en-US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dirty="0" smtClean="0">
                <a:ea typeface="黑体" pitchFamily="49" charset="-122"/>
              </a:rPr>
              <a:t>LR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5795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5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795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5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95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95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9609" name="Rectangle 2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9610" name="Rectangle 2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9612" name="Rectangle 2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9613" name="Rectangle 2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4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5" name="Rectangle 3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6" name="Rectangle 3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7" name="Line 3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8" name="Line 3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9" name="Freeform 3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0" name="Line 3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1" name="Rectangle 3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2" name="Line 3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3" name="Rectangle 3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4" name="Line 4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5" name="Line 4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6" name="Rectangle 4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46</a:t>
            </a:fld>
            <a:endParaRPr lang="en-US" altLang="zh-CN" dirty="0"/>
          </a:p>
        </p:txBody>
      </p:sp>
      <p:sp>
        <p:nvSpPr>
          <p:cNvPr id="43011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3012" name="Text Box 4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480301" name="Rectangle 4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02" name="Rectangle 4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0303" name="Rectangle 4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0304" name="Line 4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5" name="Rectangle 4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0306" name="Freeform 5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7" name="Rectangle 5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08" name="Line 5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9" name="Rectangle 5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endParaRPr lang="en-US" altLang="zh-CN" sz="2400" dirty="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0310" name="Rectangle 5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0311" name="Freeform 5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2" name="Freeform 5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3" name="Line 5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4" name="Rectangle 5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5" name="Line 5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6" name="Rectangle 6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7" name="Rectangle 6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8" name="Rectangle 6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9" name="Freeform 6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20" name="Rectangle 6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0321" name="Rectangle 6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$   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0322" name="Rectangle 6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0323" name="Rectangle 6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0324" name="Rectangle 6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0325" name="Rectangle 6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6" name="Rectangle 7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7" name="Rectangle 7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8" name="Rectangle 7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9" name="Line 7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0" name="Line 7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1" name="Freeform 7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2" name="Line 7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3" name="Rectangle 7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4" name="Line 7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5" name="Rectangle 7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6" name="Line 8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7" name="Line 8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8" name="Rectangle 8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47</a:t>
            </a:fld>
            <a:endParaRPr lang="en-US" altLang="zh-CN" dirty="0"/>
          </a:p>
        </p:txBody>
      </p:sp>
      <p:sp>
        <p:nvSpPr>
          <p:cNvPr id="44035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4036" name="Text Box 3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4037" name="Group 35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482340" name="Rectangle 36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41" name="Rectangle 37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42" name="Rectangle 38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2343" name="Line 39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4" name="Rectangle 40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2345" name="Freeform 41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6" name="Rectangle 42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47" name="Line 43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8" name="Rectangle 44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482349" name="Rectangle 45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482350" name="Freeform 46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1" name="Freeform 47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2" name="Line 48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4" name="Line 50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5" name="Rectangle 51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6" name="Rectangle 52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7" name="Rectangle 53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8" name="Freeform 54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9" name="Rectangle 55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2360" name="Rectangle 56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482361" name="Rectangle 57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2" name="Rectangle 58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3" name="Rectangle 59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4" name="Line 60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5" name="Line 61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6" name="Rectangle 62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67" name="Freeform 63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8" name="Freeform 64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48</a:t>
            </a:fld>
            <a:endParaRPr lang="en-US" altLang="zh-CN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229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29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229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229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230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230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231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231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2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2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232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bba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49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434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4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434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434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434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4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435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435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436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436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6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437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46418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	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F4752-65D9-4EDA-B0CD-1E5FC49784F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8019" name="AutoShape 3" descr="Green marble"/>
          <p:cNvSpPr>
            <a:spLocks noChangeArrowheads="1"/>
          </p:cNvSpPr>
          <p:nvPr/>
        </p:nvSpPr>
        <p:spPr bwMode="auto">
          <a:xfrm>
            <a:off x="5940425" y="2492375"/>
            <a:ext cx="3059113" cy="1728788"/>
          </a:xfrm>
          <a:prstGeom prst="cloudCallout">
            <a:avLst>
              <a:gd name="adj1" fmla="val -89648"/>
              <a:gd name="adj2" fmla="val -26676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·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E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及所有的点不在产生式右部的左端的项目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598020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9875" y="3744109"/>
            <a:ext cx="52341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非核心项目</a:t>
            </a: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</a:t>
            </a:r>
            <a:endParaRPr lang="en-US" altLang="zh-CN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通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过对核心项目求闭</a:t>
            </a:r>
            <a:r>
              <a:rPr lang="zh-CN" altLang="en-US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包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而获得）</a:t>
            </a:r>
            <a:endParaRPr lang="zh-CN" altLang="en-US" b="0" dirty="0">
              <a:solidFill>
                <a:srgbClr val="16379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50</a:t>
            </a:fld>
            <a:endParaRPr lang="en-US" altLang="zh-CN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63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3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63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63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63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3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63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6409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6410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1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2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3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4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5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16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7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6418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          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51</a:t>
            </a:fld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8439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8440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8442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44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5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8446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8447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8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9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0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1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2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3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4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5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6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8457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8458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9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0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1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2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3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64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5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8466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47      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52</a:t>
            </a:fld>
            <a:endParaRPr lang="en-US" altLang="zh-CN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0485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86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0487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89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0490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1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3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0494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0495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6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8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0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01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2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3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4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7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8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9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0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1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12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3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0514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53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253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3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253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253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254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255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6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6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6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      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54</a:t>
            </a:fld>
            <a:endParaRPr lang="en-US" altLang="zh-CN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458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8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458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458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8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459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459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460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460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60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461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                 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84358" name="Text Box 6" descr="Green marble"/>
          <p:cNvSpPr txBox="1">
            <a:spLocks noChangeArrowheads="1"/>
          </p:cNvSpPr>
          <p:nvPr/>
        </p:nvSpPr>
        <p:spPr bwMode="auto">
          <a:xfrm>
            <a:off x="1403350" y="4319588"/>
            <a:ext cx="600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如果存在，那么在合并前也存在这样的冲突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于是对应的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文法中存在冲突，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矛盾</a:t>
            </a:r>
          </a:p>
        </p:txBody>
      </p:sp>
      <p:sp>
        <p:nvSpPr>
          <p:cNvPr id="484359" name="Text Box 7" descr="Green marble"/>
          <p:cNvSpPr txBox="1">
            <a:spLocks noChangeArrowheads="1"/>
          </p:cNvSpPr>
          <p:nvPr/>
        </p:nvSpPr>
        <p:spPr bwMode="auto">
          <a:xfrm>
            <a:off x="539750" y="2740025"/>
            <a:ext cx="2065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a/b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c/d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0" name="Text Box 8" descr="Green marble"/>
          <p:cNvSpPr txBox="1">
            <a:spLocks noChangeArrowheads="1"/>
          </p:cNvSpPr>
          <p:nvPr/>
        </p:nvSpPr>
        <p:spPr bwMode="auto">
          <a:xfrm>
            <a:off x="4284663" y="2740025"/>
            <a:ext cx="1792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x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1" name="Text Box 9" descr="Green marble"/>
          <p:cNvSpPr txBox="1">
            <a:spLocks noChangeArrowheads="1"/>
          </p:cNvSpPr>
          <p:nvPr/>
        </p:nvSpPr>
        <p:spPr bwMode="auto">
          <a:xfrm>
            <a:off x="539750" y="23034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同心集中有：</a:t>
            </a:r>
          </a:p>
        </p:txBody>
      </p:sp>
      <p:sp>
        <p:nvSpPr>
          <p:cNvPr id="484362" name="AutoShape 10" descr="Green marble"/>
          <p:cNvSpPr>
            <a:spLocks noChangeArrowheads="1"/>
          </p:cNvSpPr>
          <p:nvPr/>
        </p:nvSpPr>
        <p:spPr bwMode="auto">
          <a:xfrm>
            <a:off x="2627313" y="28146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63" name="Text Box 11" descr="Green marble"/>
          <p:cNvSpPr txBox="1">
            <a:spLocks noChangeArrowheads="1"/>
          </p:cNvSpPr>
          <p:nvPr/>
        </p:nvSpPr>
        <p:spPr bwMode="auto">
          <a:xfrm>
            <a:off x="3943350" y="2316163"/>
            <a:ext cx="411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合并前的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项目集中有：</a:t>
            </a:r>
          </a:p>
        </p:txBody>
      </p:sp>
      <p:sp>
        <p:nvSpPr>
          <p:cNvPr id="2" name="矩形 1"/>
          <p:cNvSpPr/>
          <p:nvPr/>
        </p:nvSpPr>
        <p:spPr>
          <a:xfrm>
            <a:off x="9324528" y="2640471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dirty="0"/>
              <a:t>肯定有个</a:t>
            </a:r>
            <a:r>
              <a:rPr lang="en-US" altLang="zh-CN" sz="2000" dirty="0"/>
              <a:t>X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，则一定有冲突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/>
      <p:bldP spid="484361" grpId="0"/>
      <p:bldP spid="484362" grpId="0" animBg="1"/>
      <p:bldP spid="4843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56</a:t>
            </a:fld>
            <a:endParaRPr lang="en-US" altLang="zh-CN" dirty="0"/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600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同心集的合并有可能产生新的归约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96644" name="Rectangle 4" descr="Green marble"/>
          <p:cNvSpPr>
            <a:spLocks noChangeArrowheads="1"/>
          </p:cNvSpPr>
          <p:nvPr/>
        </p:nvSpPr>
        <p:spPr bwMode="auto">
          <a:xfrm>
            <a:off x="152400" y="2873375"/>
            <a:ext cx="2895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S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aAd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bBd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aBe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bAe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</a:t>
            </a:r>
          </a:p>
        </p:txBody>
      </p:sp>
      <p:sp>
        <p:nvSpPr>
          <p:cNvPr id="496645" name="Rectangle 5" descr="Green marble"/>
          <p:cNvSpPr>
            <a:spLocks noChangeArrowheads="1"/>
          </p:cNvSpPr>
          <p:nvPr/>
        </p:nvSpPr>
        <p:spPr bwMode="auto">
          <a:xfrm>
            <a:off x="28956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6" name="Rectangle 6" descr="Green marble"/>
          <p:cNvSpPr>
            <a:spLocks noChangeArrowheads="1"/>
          </p:cNvSpPr>
          <p:nvPr/>
        </p:nvSpPr>
        <p:spPr bwMode="auto">
          <a:xfrm>
            <a:off x="32766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7" name="Rectangle 7" descr="Green marble"/>
          <p:cNvSpPr>
            <a:spLocks noChangeArrowheads="1"/>
          </p:cNvSpPr>
          <p:nvPr/>
        </p:nvSpPr>
        <p:spPr bwMode="auto">
          <a:xfrm>
            <a:off x="60198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8" name="Rectangle 8" descr="Green marble"/>
          <p:cNvSpPr>
            <a:spLocks noChangeArrowheads="1"/>
          </p:cNvSpPr>
          <p:nvPr/>
        </p:nvSpPr>
        <p:spPr bwMode="auto">
          <a:xfrm>
            <a:off x="64770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9" name="Rectangle 9" descr="Green marble"/>
          <p:cNvSpPr>
            <a:spLocks noChangeArrowheads="1"/>
          </p:cNvSpPr>
          <p:nvPr/>
        </p:nvSpPr>
        <p:spPr bwMode="auto">
          <a:xfrm>
            <a:off x="2895600" y="46259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合并同心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集后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0" name="Rectangle 10" descr="Green marble"/>
          <p:cNvSpPr>
            <a:spLocks noChangeArrowheads="1"/>
          </p:cNvSpPr>
          <p:nvPr/>
        </p:nvSpPr>
        <p:spPr bwMode="auto">
          <a:xfrm>
            <a:off x="3352800" y="5159375"/>
            <a:ext cx="20574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1" name="Rectangle 11" descr="Green marble"/>
          <p:cNvSpPr>
            <a:spLocks noChangeArrowheads="1"/>
          </p:cNvSpPr>
          <p:nvPr/>
        </p:nvSpPr>
        <p:spPr bwMode="auto">
          <a:xfrm>
            <a:off x="5562600" y="4930775"/>
            <a:ext cx="327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该文法是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的，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但不是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的。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  <p:bldP spid="496645" grpId="0"/>
      <p:bldP spid="496646" grpId="0" animBg="1"/>
      <p:bldP spid="496647" grpId="0"/>
      <p:bldP spid="496648" grpId="0" animBg="1"/>
      <p:bldP spid="496649" grpId="0"/>
      <p:bldP spid="496650" grpId="0" animBg="1"/>
      <p:bldP spid="4966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LALR(1)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表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项目集规范族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= {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, …, 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i="1" baseline="-30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}。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寻找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项目集规范族中同心的项目集，用它们的并集代替它们。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按构造规范的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分析表的方式进行构造。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分析练习题目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323850" y="1016794"/>
            <a:ext cx="8534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323850" y="2582863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答：</a:t>
            </a:r>
          </a:p>
          <a:p>
            <a:r>
              <a:rPr lang="en-US" altLang="zh-CN" dirty="0" smtClean="0">
                <a:ea typeface="宋体" pitchFamily="2" charset="-122"/>
              </a:rPr>
              <a:t>Step 1. </a:t>
            </a:r>
            <a:r>
              <a:rPr lang="zh-CN" altLang="en-US" dirty="0" smtClean="0">
                <a:ea typeface="宋体" pitchFamily="2" charset="-122"/>
              </a:rPr>
              <a:t>对原文法进行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拓广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添加产生式</a:t>
            </a:r>
            <a:r>
              <a:rPr lang="en-US" altLang="zh-CN" i="1" dirty="0" smtClean="0">
                <a:ea typeface="宋体" pitchFamily="2" charset="-122"/>
              </a:rPr>
              <a:t>S-&gt;S’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566738" y="306863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4959350" y="306863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S’</a:t>
            </a:r>
            <a:endParaRPr lang="en-US" altLang="zh-CN" sz="32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8" name="AutoShape 6" descr="Green marble"/>
          <p:cNvSpPr>
            <a:spLocks noChangeArrowheads="1"/>
          </p:cNvSpPr>
          <p:nvPr/>
        </p:nvSpPr>
        <p:spPr bwMode="auto">
          <a:xfrm>
            <a:off x="3203575" y="369887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/>
      <p:bldP spid="648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021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05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				 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E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	E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E· 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+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  I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	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94E4C-DF45-49EC-94F4-1A6AAFD86E3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2115" name="Rectangle 3" descr="Green marble"/>
          <p:cNvSpPr>
            <a:spLocks noChangeArrowheads="1"/>
          </p:cNvSpPr>
          <p:nvPr/>
        </p:nvSpPr>
        <p:spPr bwMode="auto">
          <a:xfrm>
            <a:off x="6732588" y="4941888"/>
            <a:ext cx="2376487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5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>
                <a:ea typeface="宋体" pitchFamily="2" charset="-122"/>
              </a:rPr>
              <a:t>拓广文法</a:t>
            </a:r>
            <a:r>
              <a:rPr lang="en-US" altLang="zh-CN" sz="2400" i="1" smtClean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smtClean="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smtClean="0">
                <a:ea typeface="宋体" pitchFamily="2" charset="-122"/>
                <a:sym typeface="Symbol" pitchFamily="18" charset="2"/>
              </a:rPr>
              <a:t>项目集规范族为：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26670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200400" y="1341438"/>
            <a:ext cx="28194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096000" y="1341438"/>
            <a:ext cx="28956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6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7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8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9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识别产生式文法活前缀的</a:t>
            </a:r>
            <a:r>
              <a:rPr lang="en-US" altLang="zh-CN" smtClean="0">
                <a:ea typeface="宋体" pitchFamily="2" charset="-122"/>
              </a:rPr>
              <a:t>DFA</a:t>
            </a:r>
          </a:p>
        </p:txBody>
      </p:sp>
      <p:sp>
        <p:nvSpPr>
          <p:cNvPr id="65024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4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5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5026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5026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6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5026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6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6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6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50270" name="AutoShape 30"/>
          <p:cNvCxnSpPr>
            <a:cxnSpLocks noChangeShapeType="1"/>
            <a:stCxn id="650250" idx="3"/>
            <a:endCxn id="65026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7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7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7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5027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7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7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8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8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5028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5028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8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9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E2D7B594-D7DF-438E-BCEC-B201C73C565E}" type="slidenum">
              <a:rPr lang="en-US" altLang="zh-CN"/>
              <a:pPr>
                <a:buNone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5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4" grpId="0" autoUpdateAnimBg="0"/>
      <p:bldP spid="650248" grpId="0" animBg="1" autoUpdateAnimBg="0"/>
      <p:bldP spid="650249" grpId="0" animBg="1" autoUpdateAnimBg="0"/>
      <p:bldP spid="650250" grpId="0" animBg="1" autoUpdateAnimBg="0"/>
      <p:bldP spid="650251" grpId="0" animBg="1" autoUpdateAnimBg="0"/>
      <p:bldP spid="650254" grpId="0" autoUpdateAnimBg="0"/>
      <p:bldP spid="650255" grpId="0" autoUpdateAnimBg="0"/>
      <p:bldP spid="650256" grpId="0" autoUpdateAnimBg="0"/>
      <p:bldP spid="650258" grpId="0" autoUpdateAnimBg="0"/>
      <p:bldP spid="650259" grpId="0" animBg="1" autoUpdateAnimBg="0"/>
      <p:bldP spid="650260" grpId="0" autoUpdateAnimBg="0"/>
      <p:bldP spid="650261" grpId="0" animBg="1" autoUpdateAnimBg="0"/>
      <p:bldP spid="650263" grpId="0" autoUpdateAnimBg="0"/>
      <p:bldP spid="650264" grpId="0" autoUpdateAnimBg="0"/>
      <p:bldP spid="650265" grpId="0" autoUpdateAnimBg="0"/>
      <p:bldP spid="650266" grpId="0" autoUpdateAnimBg="0"/>
      <p:bldP spid="650267" grpId="0" autoUpdateAnimBg="0"/>
      <p:bldP spid="650268" grpId="0" autoUpdateAnimBg="0"/>
      <p:bldP spid="650269" grpId="0" animBg="1" autoUpdateAnimBg="0"/>
      <p:bldP spid="650271" grpId="0" autoUpdateAnimBg="0"/>
      <p:bldP spid="650272" grpId="0" autoUpdateAnimBg="0"/>
      <p:bldP spid="650273" grpId="0" autoUpdateAnimBg="0"/>
      <p:bldP spid="650274" grpId="0" animBg="1" autoUpdateAnimBg="0"/>
      <p:bldP spid="650275" grpId="0" animBg="1" autoUpdateAnimBg="0"/>
      <p:bldP spid="650277" grpId="0" autoUpdateAnimBg="0"/>
      <p:bldP spid="650278" grpId="0" autoUpdateAnimBg="0"/>
      <p:bldP spid="650279" grpId="0" autoUpdateAnimBg="0"/>
      <p:bldP spid="650281" grpId="0" autoUpdateAnimBg="0"/>
      <p:bldP spid="650282" grpId="0" autoUpdateAnimBg="0"/>
      <p:bldP spid="650284" grpId="0" autoUpdateAnimBg="0"/>
      <p:bldP spid="650285" grpId="0" autoUpdateAnimBg="0"/>
      <p:bldP spid="650287" grpId="0" animBg="1" autoUpdateAnimBg="0"/>
      <p:bldP spid="650288" grpId="0" autoUpdateAnimBg="0"/>
      <p:bldP spid="650289" grpId="0" autoUpdateAnimBg="0"/>
      <p:bldP spid="65029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62</a:t>
            </a:fld>
            <a:endParaRPr lang="en-US" altLang="zh-CN" dirty="0"/>
          </a:p>
        </p:txBody>
      </p:sp>
      <p:sp>
        <p:nvSpPr>
          <p:cNvPr id="59450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LR(1)</a:t>
            </a:r>
            <a:r>
              <a:rPr lang="zh-CN" altLang="en-US" smtClean="0">
                <a:ea typeface="宋体" pitchFamily="2" charset="-122"/>
              </a:rPr>
              <a:t>分析练习解答过程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55588" y="1021556"/>
            <a:ext cx="8569325" cy="4525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Step 2: </a:t>
            </a:r>
            <a:r>
              <a:rPr lang="zh-CN" altLang="en-US" dirty="0" smtClean="0">
                <a:ea typeface="宋体" pitchFamily="2" charset="-122"/>
              </a:rPr>
              <a:t>构建识别（拓广）文法活前缀的</a:t>
            </a:r>
            <a:r>
              <a:rPr lang="en-US" altLang="zh-CN" dirty="0" smtClean="0">
                <a:ea typeface="宋体" pitchFamily="2" charset="-122"/>
              </a:rPr>
              <a:t>DFA</a:t>
            </a:r>
          </a:p>
        </p:txBody>
      </p:sp>
      <p:sp>
        <p:nvSpPr>
          <p:cNvPr id="666627" name="Text Box 3" descr="Green marble"/>
          <p:cNvSpPr txBox="1">
            <a:spLocks noChangeArrowheads="1"/>
          </p:cNvSpPr>
          <p:nvPr/>
        </p:nvSpPr>
        <p:spPr bwMode="auto">
          <a:xfrm>
            <a:off x="539750" y="2205038"/>
            <a:ext cx="1590675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666628" name="Text Box 4" descr="Green marble"/>
          <p:cNvSpPr txBox="1">
            <a:spLocks noChangeArrowheads="1"/>
          </p:cNvSpPr>
          <p:nvPr/>
        </p:nvSpPr>
        <p:spPr bwMode="auto">
          <a:xfrm>
            <a:off x="2555875" y="2060575"/>
            <a:ext cx="118268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2124075" y="2333625"/>
            <a:ext cx="43180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2155825" y="198913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2484438" y="2852738"/>
            <a:ext cx="1457325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2" name="Line 8"/>
          <p:cNvSpPr>
            <a:spLocks noChangeShapeType="1"/>
          </p:cNvSpPr>
          <p:nvPr/>
        </p:nvSpPr>
        <p:spPr bwMode="auto">
          <a:xfrm>
            <a:off x="2124075" y="335597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3" name="Text Box 9" descr="Green marble"/>
          <p:cNvSpPr txBox="1">
            <a:spLocks noChangeArrowheads="1"/>
          </p:cNvSpPr>
          <p:nvPr/>
        </p:nvSpPr>
        <p:spPr bwMode="auto">
          <a:xfrm>
            <a:off x="2124075" y="3011488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2124075" y="4054475"/>
            <a:ext cx="431800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5" name="Text Box 11" descr="Green marble"/>
          <p:cNvSpPr txBox="1">
            <a:spLocks noChangeArrowheads="1"/>
          </p:cNvSpPr>
          <p:nvPr/>
        </p:nvSpPr>
        <p:spPr bwMode="auto">
          <a:xfrm>
            <a:off x="2124075" y="37099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36" name="Text Box 12" descr="Green marble"/>
          <p:cNvSpPr txBox="1">
            <a:spLocks noChangeArrowheads="1"/>
          </p:cNvSpPr>
          <p:nvPr/>
        </p:nvSpPr>
        <p:spPr bwMode="auto">
          <a:xfrm>
            <a:off x="2555875" y="3940175"/>
            <a:ext cx="111601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>
            <a:off x="1547813" y="4221163"/>
            <a:ext cx="792162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8" name="Text Box 14" descr="Green marble"/>
          <p:cNvSpPr txBox="1">
            <a:spLocks noChangeArrowheads="1"/>
          </p:cNvSpPr>
          <p:nvPr/>
        </p:nvSpPr>
        <p:spPr bwMode="auto">
          <a:xfrm>
            <a:off x="1835150" y="43656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39" name="Text Box 15" descr="Green marble"/>
          <p:cNvSpPr txBox="1">
            <a:spLocks noChangeArrowheads="1"/>
          </p:cNvSpPr>
          <p:nvPr/>
        </p:nvSpPr>
        <p:spPr bwMode="auto">
          <a:xfrm>
            <a:off x="1908175" y="4975225"/>
            <a:ext cx="1590675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</p:txBody>
      </p:sp>
      <p:sp>
        <p:nvSpPr>
          <p:cNvPr id="666640" name="Line 16"/>
          <p:cNvSpPr>
            <a:spLocks noChangeShapeType="1"/>
          </p:cNvSpPr>
          <p:nvPr/>
        </p:nvSpPr>
        <p:spPr bwMode="auto">
          <a:xfrm flipH="1">
            <a:off x="1041400" y="4221163"/>
            <a:ext cx="1588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1" name="Text Box 17" descr="Green marble"/>
          <p:cNvSpPr txBox="1">
            <a:spLocks noChangeArrowheads="1"/>
          </p:cNvSpPr>
          <p:nvPr/>
        </p:nvSpPr>
        <p:spPr bwMode="auto">
          <a:xfrm>
            <a:off x="1042988" y="45085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42" name="Text Box 18" descr="Green marble"/>
          <p:cNvSpPr txBox="1">
            <a:spLocks noChangeArrowheads="1"/>
          </p:cNvSpPr>
          <p:nvPr/>
        </p:nvSpPr>
        <p:spPr bwMode="auto">
          <a:xfrm>
            <a:off x="250825" y="5151438"/>
            <a:ext cx="15160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3" name="Line 19"/>
          <p:cNvSpPr>
            <a:spLocks noChangeShapeType="1"/>
          </p:cNvSpPr>
          <p:nvPr/>
        </p:nvSpPr>
        <p:spPr bwMode="auto">
          <a:xfrm flipV="1">
            <a:off x="3924300" y="2349500"/>
            <a:ext cx="1008063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4" name="Text Box 20" descr="Green marble"/>
          <p:cNvSpPr txBox="1">
            <a:spLocks noChangeArrowheads="1"/>
          </p:cNvSpPr>
          <p:nvPr/>
        </p:nvSpPr>
        <p:spPr bwMode="auto">
          <a:xfrm>
            <a:off x="4200525" y="234950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666645" name="Text Box 21" descr="Green marble"/>
          <p:cNvSpPr txBox="1">
            <a:spLocks noChangeArrowheads="1"/>
          </p:cNvSpPr>
          <p:nvPr/>
        </p:nvSpPr>
        <p:spPr bwMode="auto">
          <a:xfrm>
            <a:off x="4932363" y="1951038"/>
            <a:ext cx="1458912" cy="1477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666646" name="Line 22"/>
          <p:cNvSpPr>
            <a:spLocks noChangeShapeType="1"/>
          </p:cNvSpPr>
          <p:nvPr/>
        </p:nvSpPr>
        <p:spPr bwMode="auto">
          <a:xfrm flipV="1">
            <a:off x="3492500" y="4868863"/>
            <a:ext cx="57467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7" name="Text Box 23" descr="Green marble"/>
          <p:cNvSpPr txBox="1">
            <a:spLocks noChangeArrowheads="1"/>
          </p:cNvSpPr>
          <p:nvPr/>
        </p:nvSpPr>
        <p:spPr bwMode="auto">
          <a:xfrm>
            <a:off x="3635375" y="46466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48" name="Text Box 24" descr="Green marble"/>
          <p:cNvSpPr txBox="1">
            <a:spLocks noChangeArrowheads="1"/>
          </p:cNvSpPr>
          <p:nvPr/>
        </p:nvSpPr>
        <p:spPr bwMode="auto">
          <a:xfrm>
            <a:off x="4070350" y="4287838"/>
            <a:ext cx="158115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S-&gt;*E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9" name="Line 25"/>
          <p:cNvSpPr>
            <a:spLocks noChangeShapeType="1"/>
          </p:cNvSpPr>
          <p:nvPr/>
        </p:nvSpPr>
        <p:spPr bwMode="auto">
          <a:xfrm flipV="1">
            <a:off x="3492500" y="54451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0" name="Text Box 26" descr="Green marble"/>
          <p:cNvSpPr txBox="1">
            <a:spLocks noChangeArrowheads="1"/>
          </p:cNvSpPr>
          <p:nvPr/>
        </p:nvSpPr>
        <p:spPr bwMode="auto">
          <a:xfrm>
            <a:off x="3563938" y="5084763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51" name="Text Box 27" descr="Green marble"/>
          <p:cNvSpPr txBox="1">
            <a:spLocks noChangeArrowheads="1"/>
          </p:cNvSpPr>
          <p:nvPr/>
        </p:nvSpPr>
        <p:spPr bwMode="auto">
          <a:xfrm>
            <a:off x="4356100" y="5084763"/>
            <a:ext cx="14446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9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52" name="Freeform 28"/>
          <p:cNvSpPr>
            <a:spLocks/>
          </p:cNvSpPr>
          <p:nvPr/>
        </p:nvSpPr>
        <p:spPr bwMode="auto">
          <a:xfrm>
            <a:off x="3481388" y="5583238"/>
            <a:ext cx="514350" cy="357187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3" name="Text Box 29" descr="Green marble"/>
          <p:cNvSpPr txBox="1">
            <a:spLocks noChangeArrowheads="1"/>
          </p:cNvSpPr>
          <p:nvPr/>
        </p:nvSpPr>
        <p:spPr bwMode="auto">
          <a:xfrm>
            <a:off x="3851275" y="54451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54" name="Text Box 30" descr="Green marble"/>
          <p:cNvSpPr txBox="1">
            <a:spLocks noChangeArrowheads="1"/>
          </p:cNvSpPr>
          <p:nvPr/>
        </p:nvSpPr>
        <p:spPr bwMode="auto">
          <a:xfrm>
            <a:off x="3563938" y="60150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55" name="Line 31"/>
          <p:cNvSpPr>
            <a:spLocks noChangeShapeType="1"/>
          </p:cNvSpPr>
          <p:nvPr/>
        </p:nvSpPr>
        <p:spPr bwMode="auto">
          <a:xfrm>
            <a:off x="3492500" y="630872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6" name="Text Box 32" descr="Green marble"/>
          <p:cNvSpPr txBox="1">
            <a:spLocks noChangeArrowheads="1"/>
          </p:cNvSpPr>
          <p:nvPr/>
        </p:nvSpPr>
        <p:spPr bwMode="auto">
          <a:xfrm>
            <a:off x="4067175" y="609282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57" name="Line 33"/>
          <p:cNvSpPr>
            <a:spLocks noChangeShapeType="1"/>
          </p:cNvSpPr>
          <p:nvPr/>
        </p:nvSpPr>
        <p:spPr bwMode="auto">
          <a:xfrm>
            <a:off x="6426200" y="2349500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8" name="Text Box 34" descr="Green marble"/>
          <p:cNvSpPr txBox="1">
            <a:spLocks noChangeArrowheads="1"/>
          </p:cNvSpPr>
          <p:nvPr/>
        </p:nvSpPr>
        <p:spPr bwMode="auto">
          <a:xfrm>
            <a:off x="6372225" y="19891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59" name="Text Box 35" descr="Green marble"/>
          <p:cNvSpPr txBox="1">
            <a:spLocks noChangeArrowheads="1"/>
          </p:cNvSpPr>
          <p:nvPr/>
        </p:nvSpPr>
        <p:spPr bwMode="auto">
          <a:xfrm>
            <a:off x="6715125" y="2060575"/>
            <a:ext cx="14573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0" name="Text Box 36" descr="Green marble"/>
          <p:cNvSpPr txBox="1">
            <a:spLocks noChangeArrowheads="1"/>
          </p:cNvSpPr>
          <p:nvPr/>
        </p:nvSpPr>
        <p:spPr bwMode="auto">
          <a:xfrm>
            <a:off x="6156325" y="350043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61" name="Line 37"/>
          <p:cNvSpPr>
            <a:spLocks noChangeShapeType="1"/>
          </p:cNvSpPr>
          <p:nvPr/>
        </p:nvSpPr>
        <p:spPr bwMode="auto">
          <a:xfrm>
            <a:off x="6084888" y="3429000"/>
            <a:ext cx="360362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2" name="Text Box 38" descr="Green marble"/>
          <p:cNvSpPr txBox="1">
            <a:spLocks noChangeArrowheads="1"/>
          </p:cNvSpPr>
          <p:nvPr/>
        </p:nvSpPr>
        <p:spPr bwMode="auto">
          <a:xfrm>
            <a:off x="5867400" y="4005263"/>
            <a:ext cx="1366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3" name="Text Box 39" descr="Green marble"/>
          <p:cNvSpPr txBox="1">
            <a:spLocks noChangeArrowheads="1"/>
          </p:cNvSpPr>
          <p:nvPr/>
        </p:nvSpPr>
        <p:spPr bwMode="auto">
          <a:xfrm>
            <a:off x="4500563" y="3573463"/>
            <a:ext cx="112553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4" name="Text Box 40" descr="Green marble"/>
          <p:cNvSpPr txBox="1">
            <a:spLocks noChangeArrowheads="1"/>
          </p:cNvSpPr>
          <p:nvPr/>
        </p:nvSpPr>
        <p:spPr bwMode="auto">
          <a:xfrm>
            <a:off x="6443663" y="2636838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65" name="Line 41"/>
          <p:cNvSpPr>
            <a:spLocks noChangeShapeType="1"/>
          </p:cNvSpPr>
          <p:nvPr/>
        </p:nvSpPr>
        <p:spPr bwMode="auto">
          <a:xfrm>
            <a:off x="6372225" y="2997200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6" name="Text Box 42" descr="Green marble"/>
          <p:cNvSpPr txBox="1">
            <a:spLocks noChangeArrowheads="1"/>
          </p:cNvSpPr>
          <p:nvPr/>
        </p:nvSpPr>
        <p:spPr bwMode="auto">
          <a:xfrm>
            <a:off x="6891338" y="2781300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7" name="Text Box 43" descr="Green marble"/>
          <p:cNvSpPr txBox="1">
            <a:spLocks noChangeArrowheads="1"/>
          </p:cNvSpPr>
          <p:nvPr/>
        </p:nvSpPr>
        <p:spPr bwMode="auto">
          <a:xfrm>
            <a:off x="6445250" y="30686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68" name="Line 44"/>
          <p:cNvSpPr>
            <a:spLocks noChangeShapeType="1"/>
          </p:cNvSpPr>
          <p:nvPr/>
        </p:nvSpPr>
        <p:spPr bwMode="auto">
          <a:xfrm>
            <a:off x="6372225" y="3284538"/>
            <a:ext cx="50482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9" name="Text Box 45" descr="Green marble"/>
          <p:cNvSpPr txBox="1">
            <a:spLocks noChangeArrowheads="1"/>
          </p:cNvSpPr>
          <p:nvPr/>
        </p:nvSpPr>
        <p:spPr bwMode="auto">
          <a:xfrm>
            <a:off x="6877050" y="3213100"/>
            <a:ext cx="119697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0" name="Line 46"/>
          <p:cNvSpPr>
            <a:spLocks noChangeShapeType="1"/>
          </p:cNvSpPr>
          <p:nvPr/>
        </p:nvSpPr>
        <p:spPr bwMode="auto">
          <a:xfrm>
            <a:off x="7235825" y="44370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1" name="Text Box 47" descr="Green marble"/>
          <p:cNvSpPr txBox="1">
            <a:spLocks noChangeArrowheads="1"/>
          </p:cNvSpPr>
          <p:nvPr/>
        </p:nvSpPr>
        <p:spPr bwMode="auto">
          <a:xfrm>
            <a:off x="7164388" y="407670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72" name="Text Box 48" descr="Green marble"/>
          <p:cNvSpPr txBox="1">
            <a:spLocks noChangeArrowheads="1"/>
          </p:cNvSpPr>
          <p:nvPr/>
        </p:nvSpPr>
        <p:spPr bwMode="auto">
          <a:xfrm>
            <a:off x="7562850" y="4005263"/>
            <a:ext cx="12620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S-&gt;*E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3" name="Text Box 49" descr="Green marble"/>
          <p:cNvSpPr txBox="1">
            <a:spLocks noChangeArrowheads="1"/>
          </p:cNvSpPr>
          <p:nvPr/>
        </p:nvSpPr>
        <p:spPr bwMode="auto">
          <a:xfrm>
            <a:off x="7307263" y="4646613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74" name="Line 50"/>
          <p:cNvSpPr>
            <a:spLocks noChangeShapeType="1"/>
          </p:cNvSpPr>
          <p:nvPr/>
        </p:nvSpPr>
        <p:spPr bwMode="auto">
          <a:xfrm>
            <a:off x="7235825" y="500697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5" name="Text Box 51" descr="Green marble"/>
          <p:cNvSpPr txBox="1">
            <a:spLocks noChangeArrowheads="1"/>
          </p:cNvSpPr>
          <p:nvPr/>
        </p:nvSpPr>
        <p:spPr bwMode="auto">
          <a:xfrm>
            <a:off x="7812088" y="48625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76" name="Freeform 52"/>
          <p:cNvSpPr>
            <a:spLocks/>
          </p:cNvSpPr>
          <p:nvPr/>
        </p:nvSpPr>
        <p:spPr bwMode="auto">
          <a:xfrm>
            <a:off x="7235825" y="5222875"/>
            <a:ext cx="514350" cy="357188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7" name="Text Box 53" descr="Green marble"/>
          <p:cNvSpPr txBox="1">
            <a:spLocks noChangeArrowheads="1"/>
          </p:cNvSpPr>
          <p:nvPr/>
        </p:nvSpPr>
        <p:spPr bwMode="auto">
          <a:xfrm>
            <a:off x="7605713" y="508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78" name="Line 54"/>
          <p:cNvSpPr>
            <a:spLocks noChangeShapeType="1"/>
          </p:cNvSpPr>
          <p:nvPr/>
        </p:nvSpPr>
        <p:spPr bwMode="auto">
          <a:xfrm>
            <a:off x="7235825" y="5661025"/>
            <a:ext cx="5762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9" name="Text Box 55" descr="Green marble"/>
          <p:cNvSpPr txBox="1">
            <a:spLocks noChangeArrowheads="1"/>
          </p:cNvSpPr>
          <p:nvPr/>
        </p:nvSpPr>
        <p:spPr bwMode="auto">
          <a:xfrm>
            <a:off x="7380288" y="55832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80" name="Text Box 56" descr="Green marble"/>
          <p:cNvSpPr txBox="1">
            <a:spLocks noChangeArrowheads="1"/>
          </p:cNvSpPr>
          <p:nvPr/>
        </p:nvSpPr>
        <p:spPr bwMode="auto">
          <a:xfrm>
            <a:off x="7812088" y="5726113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3.19,3.20, </a:t>
            </a:r>
            <a:r>
              <a:rPr lang="en-US" altLang="zh-CN" dirty="0" smtClean="0">
                <a:ea typeface="宋体" pitchFamily="2" charset="-122"/>
              </a:rPr>
              <a:t>3.21(a)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6FCCC-2E12-46DC-AD3F-A554DA4463E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0659" name="Rectangle 2" descr="Green marble"/>
          <p:cNvSpPr>
            <a:spLocks noChangeArrowheads="1"/>
          </p:cNvSpPr>
          <p:nvPr/>
        </p:nvSpPr>
        <p:spPr bwMode="auto">
          <a:xfrm>
            <a:off x="3276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b="0" i="1">
              <a:solidFill>
                <a:srgbClr val="00FF00"/>
              </a:solidFill>
              <a:latin typeface="Courier New" pitchFamily="49" charset="0"/>
            </a:endParaRPr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533400" y="115888"/>
            <a:ext cx="8001000" cy="6324600"/>
            <a:chOff x="336" y="288"/>
            <a:chExt cx="5040" cy="3984"/>
          </a:xfrm>
        </p:grpSpPr>
        <p:sp>
          <p:nvSpPr>
            <p:cNvPr id="577541" name="Oval 5"/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 flipV="1">
              <a:off x="3955" y="584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5" name="Oval 9"/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 flipV="1">
              <a:off x="2859" y="584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7" name="Rectangle 11"/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48" name="Rectangle 12"/>
            <p:cNvSpPr>
              <a:spLocks noChangeArrowheads="1"/>
            </p:cNvSpPr>
            <p:nvPr/>
          </p:nvSpPr>
          <p:spPr bwMode="auto">
            <a:xfrm>
              <a:off x="4695" y="440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49" name="Rectangle 13"/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>
              <a:off x="3595" y="44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>
              <a:off x="3554" y="2712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7556" name="Oval 20"/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7557" name="Oval 21"/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7558" name="Oval 22"/>
            <p:cNvSpPr>
              <a:spLocks noChangeArrowheads="1"/>
            </p:cNvSpPr>
            <p:nvPr/>
          </p:nvSpPr>
          <p:spPr bwMode="auto">
            <a:xfrm>
              <a:off x="3597" y="175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0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77559" name="Rectangle 23"/>
            <p:cNvSpPr>
              <a:spLocks noChangeArrowheads="1"/>
            </p:cNvSpPr>
            <p:nvPr/>
          </p:nvSpPr>
          <p:spPr bwMode="auto">
            <a:xfrm>
              <a:off x="4128" y="336"/>
              <a:ext cx="29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 b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60" name="Rectangle 24"/>
            <p:cNvSpPr>
              <a:spLocks noChangeArrowheads="1"/>
            </p:cNvSpPr>
            <p:nvPr/>
          </p:nvSpPr>
          <p:spPr bwMode="auto">
            <a:xfrm>
              <a:off x="3024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2682" y="744"/>
              <a:ext cx="854" cy="821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407 h 1211"/>
                <a:gd name="T4" fmla="*/ 12 w 1036"/>
                <a:gd name="T5" fmla="*/ 469 h 1211"/>
                <a:gd name="T6" fmla="*/ 52 w 1036"/>
                <a:gd name="T7" fmla="*/ 525 h 1211"/>
                <a:gd name="T8" fmla="*/ 144 w 1036"/>
                <a:gd name="T9" fmla="*/ 552 h 1211"/>
                <a:gd name="T10" fmla="*/ 256 w 1036"/>
                <a:gd name="T11" fmla="*/ 552 h 1211"/>
                <a:gd name="T12" fmla="*/ 704 w 1036"/>
                <a:gd name="T13" fmla="*/ 552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2682" y="723"/>
              <a:ext cx="854" cy="537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1 h 1211"/>
                <a:gd name="T6" fmla="*/ 52 w 1036"/>
                <a:gd name="T7" fmla="*/ 224 h 1211"/>
                <a:gd name="T8" fmla="*/ 144 w 1036"/>
                <a:gd name="T9" fmla="*/ 236 h 1211"/>
                <a:gd name="T10" fmla="*/ 256 w 1036"/>
                <a:gd name="T11" fmla="*/ 236 h 1211"/>
                <a:gd name="T12" fmla="*/ 704 w 1036"/>
                <a:gd name="T13" fmla="*/ 236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2680" y="745"/>
              <a:ext cx="856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3 w 1038"/>
                <a:gd name="T7" fmla="*/ 153 h 367"/>
                <a:gd name="T8" fmla="*/ 165 w 1038"/>
                <a:gd name="T9" fmla="*/ 167 h 367"/>
                <a:gd name="T10" fmla="*/ 257 w 1038"/>
                <a:gd name="T11" fmla="*/ 167 h 367"/>
                <a:gd name="T12" fmla="*/ 706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5" name="Line 28"/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6" name="Line 29"/>
            <p:cNvSpPr>
              <a:spLocks noChangeShapeType="1"/>
            </p:cNvSpPr>
            <p:nvPr/>
          </p:nvSpPr>
          <p:spPr bwMode="auto">
            <a:xfrm flipV="1">
              <a:off x="2869" y="1898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7" name="Freeform 30"/>
            <p:cNvSpPr>
              <a:spLocks/>
            </p:cNvSpPr>
            <p:nvPr/>
          </p:nvSpPr>
          <p:spPr bwMode="auto">
            <a:xfrm>
              <a:off x="2656" y="2046"/>
              <a:ext cx="853" cy="536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0 h 1211"/>
                <a:gd name="T6" fmla="*/ 52 w 1036"/>
                <a:gd name="T7" fmla="*/ 224 h 1211"/>
                <a:gd name="T8" fmla="*/ 144 w 1036"/>
                <a:gd name="T9" fmla="*/ 235 h 1211"/>
                <a:gd name="T10" fmla="*/ 255 w 1036"/>
                <a:gd name="T11" fmla="*/ 235 h 1211"/>
                <a:gd name="T12" fmla="*/ 702 w 1036"/>
                <a:gd name="T13" fmla="*/ 235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8" name="Line 31"/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9" name="Line 32"/>
            <p:cNvSpPr>
              <a:spLocks noChangeShapeType="1"/>
            </p:cNvSpPr>
            <p:nvPr/>
          </p:nvSpPr>
          <p:spPr bwMode="auto">
            <a:xfrm flipV="1">
              <a:off x="2847" y="285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69" name="Oval 33"/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847 h 2291"/>
                <a:gd name="T4" fmla="*/ 12 w 1037"/>
                <a:gd name="T5" fmla="*/ 945 h 2291"/>
                <a:gd name="T6" fmla="*/ 52 w 1037"/>
                <a:gd name="T7" fmla="*/ 1006 h 2291"/>
                <a:gd name="T8" fmla="*/ 154 w 1037"/>
                <a:gd name="T9" fmla="*/ 1049 h 2291"/>
                <a:gd name="T10" fmla="*/ 256 w 1037"/>
                <a:gd name="T11" fmla="*/ 1058 h 2291"/>
                <a:gd name="T12" fmla="*/ 702 w 1037"/>
                <a:gd name="T13" fmla="*/ 1057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2" name="Line 35"/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3" name="Freeform 36"/>
            <p:cNvSpPr>
              <a:spLocks/>
            </p:cNvSpPr>
            <p:nvPr/>
          </p:nvSpPr>
          <p:spPr bwMode="auto">
            <a:xfrm>
              <a:off x="2633" y="3027"/>
              <a:ext cx="853" cy="248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8 h 367"/>
                <a:gd name="T4" fmla="*/ 12 w 1038"/>
                <a:gd name="T5" fmla="*/ 109 h 367"/>
                <a:gd name="T6" fmla="*/ 62 w 1038"/>
                <a:gd name="T7" fmla="*/ 151 h 367"/>
                <a:gd name="T8" fmla="*/ 164 w 1038"/>
                <a:gd name="T9" fmla="*/ 164 h 367"/>
                <a:gd name="T10" fmla="*/ 256 w 1038"/>
                <a:gd name="T11" fmla="*/ 164 h 367"/>
                <a:gd name="T12" fmla="*/ 701 w 1038"/>
                <a:gd name="T13" fmla="*/ 168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4" name="Freeform 37"/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5" name="Freeform 38"/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75" name="Rectangle 39"/>
            <p:cNvSpPr>
              <a:spLocks noChangeArrowheads="1"/>
            </p:cNvSpPr>
            <p:nvPr/>
          </p:nvSpPr>
          <p:spPr bwMode="auto">
            <a:xfrm>
              <a:off x="3560" y="1112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6" name="Rectangle 40"/>
            <p:cNvSpPr>
              <a:spLocks noChangeArrowheads="1"/>
            </p:cNvSpPr>
            <p:nvPr/>
          </p:nvSpPr>
          <p:spPr bwMode="auto">
            <a:xfrm>
              <a:off x="3560" y="847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7" name="Rectangle 41"/>
            <p:cNvSpPr>
              <a:spLocks noChangeArrowheads="1"/>
            </p:cNvSpPr>
            <p:nvPr/>
          </p:nvSpPr>
          <p:spPr bwMode="auto">
            <a:xfrm>
              <a:off x="3560" y="141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8" name="Rectangle 42"/>
            <p:cNvSpPr>
              <a:spLocks noChangeArrowheads="1"/>
            </p:cNvSpPr>
            <p:nvPr/>
          </p:nvSpPr>
          <p:spPr bwMode="auto">
            <a:xfrm>
              <a:off x="3536" y="2160"/>
              <a:ext cx="680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9" name="Rectangle 43"/>
            <p:cNvSpPr>
              <a:spLocks noChangeArrowheads="1"/>
            </p:cNvSpPr>
            <p:nvPr/>
          </p:nvSpPr>
          <p:spPr bwMode="auto">
            <a:xfrm>
              <a:off x="3546" y="2436"/>
              <a:ext cx="681" cy="2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3511" y="313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1" name="Rectangle 45"/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2" name="Rectangle 46"/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024" y="720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4" name="Rectangle 48"/>
            <p:cNvSpPr>
              <a:spLocks noChangeArrowheads="1"/>
            </p:cNvSpPr>
            <p:nvPr/>
          </p:nvSpPr>
          <p:spPr bwMode="auto">
            <a:xfrm>
              <a:off x="3024" y="100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85" name="Rectangle 49"/>
            <p:cNvSpPr>
              <a:spLocks noChangeArrowheads="1"/>
            </p:cNvSpPr>
            <p:nvPr/>
          </p:nvSpPr>
          <p:spPr bwMode="auto">
            <a:xfrm>
              <a:off x="3024" y="163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7587" name="Rectangle 51"/>
            <p:cNvSpPr>
              <a:spLocks noChangeArrowheads="1"/>
            </p:cNvSpPr>
            <p:nvPr/>
          </p:nvSpPr>
          <p:spPr bwMode="auto">
            <a:xfrm>
              <a:off x="3024" y="1303"/>
              <a:ext cx="34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88" name="Rectangle 52"/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3030" y="2341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0" name="Rectangle 54"/>
            <p:cNvSpPr>
              <a:spLocks noChangeArrowheads="1"/>
            </p:cNvSpPr>
            <p:nvPr/>
          </p:nvSpPr>
          <p:spPr bwMode="auto">
            <a:xfrm>
              <a:off x="3024" y="2016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1" name="Rectangle 55"/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92" name="Rectangle 56"/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3" name="Rectangle 57"/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94" name="Rectangle 58"/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2976" y="2976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96" name="Rectangle 60"/>
            <p:cNvSpPr>
              <a:spLocks noChangeArrowheads="1"/>
            </p:cNvSpPr>
            <p:nvPr/>
          </p:nvSpPr>
          <p:spPr bwMode="auto">
            <a:xfrm>
              <a:off x="3072" y="2599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77597" name="Rectangle 61"/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8" name="Rectangle 62"/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9" name="Rectangle 63"/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600" name="Rectangle 64"/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722" name="Freeform 65"/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329 w 484"/>
                <a:gd name="T1" fmla="*/ 54 h 512"/>
                <a:gd name="T2" fmla="*/ 237 w 484"/>
                <a:gd name="T3" fmla="*/ 200 h 512"/>
                <a:gd name="T4" fmla="*/ 156 w 484"/>
                <a:gd name="T5" fmla="*/ 234 h 512"/>
                <a:gd name="T6" fmla="*/ 41 w 484"/>
                <a:gd name="T7" fmla="*/ 214 h 512"/>
                <a:gd name="T8" fmla="*/ 2 w 484"/>
                <a:gd name="T9" fmla="*/ 158 h 512"/>
                <a:gd name="T10" fmla="*/ 44 w 484"/>
                <a:gd name="T11" fmla="*/ 89 h 512"/>
                <a:gd name="T12" fmla="*/ 265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3" name="Freeform 66" descr="Green marble"/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4" name="Freeform 67" descr="Green marble"/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5" name="Freeform 68" descr="Green marble"/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324 h 1211"/>
                <a:gd name="T4" fmla="*/ 198 w 882"/>
                <a:gd name="T5" fmla="*/ 412 h 1211"/>
                <a:gd name="T6" fmla="*/ 479 w 882"/>
                <a:gd name="T7" fmla="*/ 437 h 1211"/>
                <a:gd name="T8" fmla="*/ 882 w 882"/>
                <a:gd name="T9" fmla="*/ 437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6" name="Freeform 69" descr="Green marble"/>
            <p:cNvSpPr>
              <a:spLocks/>
            </p:cNvSpPr>
            <p:nvPr/>
          </p:nvSpPr>
          <p:spPr bwMode="auto">
            <a:xfrm>
              <a:off x="2640" y="2064"/>
              <a:ext cx="864" cy="247"/>
            </a:xfrm>
            <a:custGeom>
              <a:avLst/>
              <a:gdLst>
                <a:gd name="T0" fmla="*/ 0 w 864"/>
                <a:gd name="T1" fmla="*/ 0 h 247"/>
                <a:gd name="T2" fmla="*/ 100 w 864"/>
                <a:gd name="T3" fmla="*/ 164 h 247"/>
                <a:gd name="T4" fmla="*/ 324 w 864"/>
                <a:gd name="T5" fmla="*/ 234 h 247"/>
                <a:gd name="T6" fmla="*/ 864 w 864"/>
                <a:gd name="T7" fmla="*/ 24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7"/>
                <a:gd name="T14" fmla="*/ 864 w 864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7">
                  <a:moveTo>
                    <a:pt x="0" y="0"/>
                  </a:moveTo>
                  <a:cubicBezTo>
                    <a:pt x="17" y="27"/>
                    <a:pt x="46" y="125"/>
                    <a:pt x="100" y="164"/>
                  </a:cubicBezTo>
                  <a:cubicBezTo>
                    <a:pt x="154" y="203"/>
                    <a:pt x="197" y="221"/>
                    <a:pt x="324" y="234"/>
                  </a:cubicBezTo>
                  <a:cubicBezTo>
                    <a:pt x="451" y="247"/>
                    <a:pt x="752" y="239"/>
                    <a:pt x="864" y="2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4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SLR(1)</a:t>
            </a:r>
            <a:r>
              <a:rPr lang="zh-CN" altLang="en-US" dirty="0" smtClean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 smtClean="0">
                <a:ea typeface="宋体" pitchFamily="2" charset="-122"/>
              </a:rPr>
              <a:t>LR(1)</a:t>
            </a:r>
            <a:r>
              <a:rPr lang="zh-CN" altLang="en-US" dirty="0" smtClean="0">
                <a:ea typeface="宋体" pitchFamily="2" charset="-122"/>
              </a:rPr>
              <a:t>分析</a:t>
            </a:r>
          </a:p>
          <a:p>
            <a:r>
              <a:rPr lang="en-US" altLang="zh-CN" dirty="0" smtClean="0">
                <a:ea typeface="宋体" pitchFamily="2" charset="-122"/>
              </a:rPr>
              <a:t>LALR</a:t>
            </a:r>
          </a:p>
          <a:p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文法和</a:t>
            </a:r>
            <a:r>
              <a:rPr lang="en-US" altLang="zh-CN" dirty="0" smtClean="0">
                <a:ea typeface="宋体" pitchFamily="2" charset="-122"/>
              </a:rPr>
              <a:t>LR</a:t>
            </a:r>
            <a:r>
              <a:rPr lang="zh-CN" altLang="en-US" dirty="0" smtClean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44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黑体" pitchFamily="49" charset="-122"/>
              </a:rPr>
              <a:t>3.5</a:t>
            </a:r>
            <a:r>
              <a:rPr lang="zh-CN" altLang="en-US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LR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概念：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A</a:t>
            </a:r>
            <a:r>
              <a:rPr lang="en-US" altLang="zh-CN" sz="2800" b="1" u="sng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</a:t>
            </a:r>
            <a:r>
              <a:rPr lang="en-US" altLang="zh-CN" sz="2800" b="1" u="sng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对任何活前缀</a:t>
            </a:r>
            <a:r>
              <a:rPr lang="zh-CN" altLang="en-US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，从项目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有效这个事实可以知道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 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，应该移进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，应该用产生式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44000" y="2996952"/>
            <a:ext cx="3610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00000"/>
              </a:lnSpc>
              <a:buClr>
                <a:srgbClr val="6699FF"/>
              </a:buClr>
              <a:buNone/>
              <a:defRPr/>
            </a:pPr>
            <a:r>
              <a:rPr lang="zh-CN" altLang="en-US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A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·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2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对活前缀</a:t>
            </a:r>
            <a:r>
              <a:rPr lang="zh-CN" altLang="en-US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</a:t>
            </a:r>
            <a:r>
              <a:rPr lang="en-US" altLang="zh-CN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A</a:t>
            </a:r>
            <a:r>
              <a:rPr lang="zh-CN" altLang="en-US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zh-CN" altLang="en-US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有效的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7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16-软件学院-徐秀娟-浅色</Template>
  <TotalTime>15833</TotalTime>
  <Words>5048</Words>
  <Application>Microsoft Macintosh PowerPoint</Application>
  <PresentationFormat>全屏显示(4:3)</PresentationFormat>
  <Paragraphs>1232</Paragraphs>
  <Slides>63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sample</vt:lpstr>
      <vt:lpstr>1_sample</vt:lpstr>
      <vt:lpstr>温故知新</vt:lpstr>
      <vt:lpstr>回顾</vt:lpstr>
      <vt:lpstr>3.5 LR分析器</vt:lpstr>
      <vt:lpstr>3.5 LR分析器</vt:lpstr>
      <vt:lpstr>3.5 LR分析器</vt:lpstr>
      <vt:lpstr>3.5 LR分析器</vt:lpstr>
      <vt:lpstr> </vt:lpstr>
      <vt:lpstr>本讲纲要</vt:lpstr>
      <vt:lpstr>3.5 LR分析器</vt:lpstr>
      <vt:lpstr>3.5 LR分析器</vt:lpstr>
      <vt:lpstr>3.5 LR分析器</vt:lpstr>
      <vt:lpstr>SLR分析表的构建</vt:lpstr>
      <vt:lpstr>SLR分析表的构建</vt:lpstr>
      <vt:lpstr>SLR分析表的构建</vt:lpstr>
      <vt:lpstr>SLR分析表的构建</vt:lpstr>
      <vt:lpstr>练习1</vt:lpstr>
      <vt:lpstr>练习1</vt:lpstr>
      <vt:lpstr>PowerPoint 演示文稿</vt:lpstr>
      <vt:lpstr>LR(1)分析练习题目</vt:lpstr>
      <vt:lpstr>LR(1)分析练习解答过程</vt:lpstr>
      <vt:lpstr>识别产生式文法活前缀的DFA</vt:lpstr>
      <vt:lpstr>本讲纲要</vt:lpstr>
      <vt:lpstr>SLR(1)文法的弱点</vt:lpstr>
      <vt:lpstr>SLR(1)文法的弱点</vt:lpstr>
      <vt:lpstr>温故知新</vt:lpstr>
      <vt:lpstr>本讲纲要</vt:lpstr>
      <vt:lpstr>LR(1)文法</vt:lpstr>
      <vt:lpstr>构造规范的LR分析表</vt:lpstr>
      <vt:lpstr>有效</vt:lpstr>
      <vt:lpstr>有效</vt:lpstr>
      <vt:lpstr>LR(1)文法</vt:lpstr>
      <vt:lpstr>构建LR(1)项目集</vt:lpstr>
      <vt:lpstr>构建LR(1)项目集</vt:lpstr>
      <vt:lpstr>构建LR(1)项目集</vt:lpstr>
      <vt:lpstr>构建LR(1)项目集</vt:lpstr>
      <vt:lpstr>LR(1)分析</vt:lpstr>
      <vt:lpstr>构造规范的LR分析表</vt:lpstr>
      <vt:lpstr>构造规范的LR分析表</vt:lpstr>
      <vt:lpstr>构造规范的LR分析表</vt:lpstr>
      <vt:lpstr>构造规范的LR分析表</vt:lpstr>
      <vt:lpstr>构造规范的LR分析表</vt:lpstr>
      <vt:lpstr>本讲纲要</vt:lpstr>
      <vt:lpstr>LALR</vt:lpstr>
      <vt:lpstr>LALR</vt:lpstr>
      <vt:lpstr>3.5 LR分析器</vt:lpstr>
      <vt:lpstr>3.5 LR分析器</vt:lpstr>
      <vt:lpstr>3.5 LR分析器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构造LALR(1)分析表</vt:lpstr>
      <vt:lpstr>LR(1)分析练习题目</vt:lpstr>
      <vt:lpstr>LR(1)分析练习解答过程</vt:lpstr>
      <vt:lpstr>拓广文法G的LR(0)项目集规范族为：</vt:lpstr>
      <vt:lpstr>识别产生式文法活前缀的DFA</vt:lpstr>
      <vt:lpstr>LR(1)分析练习解答过程</vt:lpstr>
      <vt:lpstr>作业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1018</cp:revision>
  <dcterms:created xsi:type="dcterms:W3CDTF">2000-08-08T16:59:41Z</dcterms:created>
  <dcterms:modified xsi:type="dcterms:W3CDTF">2021-10-17T11:55:06Z</dcterms:modified>
</cp:coreProperties>
</file>