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2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6"/>
  </p:notesMasterIdLst>
  <p:handoutMasterIdLst>
    <p:handoutMasterId r:id="rId57"/>
  </p:handoutMasterIdLst>
  <p:sldIdLst>
    <p:sldId id="600" r:id="rId2"/>
    <p:sldId id="601" r:id="rId3"/>
    <p:sldId id="602" r:id="rId4"/>
    <p:sldId id="603" r:id="rId5"/>
    <p:sldId id="604" r:id="rId6"/>
    <p:sldId id="605" r:id="rId7"/>
    <p:sldId id="606" r:id="rId8"/>
    <p:sldId id="607" r:id="rId9"/>
    <p:sldId id="608" r:id="rId10"/>
    <p:sldId id="609" r:id="rId11"/>
    <p:sldId id="610" r:id="rId12"/>
    <p:sldId id="611" r:id="rId13"/>
    <p:sldId id="612" r:id="rId14"/>
    <p:sldId id="597" r:id="rId15"/>
    <p:sldId id="598" r:id="rId16"/>
    <p:sldId id="599" r:id="rId17"/>
    <p:sldId id="576" r:id="rId18"/>
    <p:sldId id="579" r:id="rId19"/>
    <p:sldId id="580" r:id="rId20"/>
    <p:sldId id="581" r:id="rId21"/>
    <p:sldId id="582" r:id="rId22"/>
    <p:sldId id="583" r:id="rId23"/>
    <p:sldId id="584" r:id="rId24"/>
    <p:sldId id="585" r:id="rId25"/>
    <p:sldId id="586" r:id="rId26"/>
    <p:sldId id="587" r:id="rId27"/>
    <p:sldId id="557" r:id="rId28"/>
    <p:sldId id="589" r:id="rId29"/>
    <p:sldId id="590" r:id="rId30"/>
    <p:sldId id="591" r:id="rId31"/>
    <p:sldId id="558" r:id="rId32"/>
    <p:sldId id="559" r:id="rId33"/>
    <p:sldId id="561" r:id="rId34"/>
    <p:sldId id="562" r:id="rId35"/>
    <p:sldId id="572" r:id="rId36"/>
    <p:sldId id="573" r:id="rId37"/>
    <p:sldId id="574" r:id="rId38"/>
    <p:sldId id="460" r:id="rId39"/>
    <p:sldId id="546" r:id="rId40"/>
    <p:sldId id="415" r:id="rId41"/>
    <p:sldId id="416" r:id="rId42"/>
    <p:sldId id="417" r:id="rId43"/>
    <p:sldId id="418" r:id="rId44"/>
    <p:sldId id="419" r:id="rId45"/>
    <p:sldId id="592" r:id="rId46"/>
    <p:sldId id="421" r:id="rId47"/>
    <p:sldId id="422" r:id="rId48"/>
    <p:sldId id="423" r:id="rId49"/>
    <p:sldId id="424" r:id="rId50"/>
    <p:sldId id="552" r:id="rId51"/>
    <p:sldId id="553" r:id="rId52"/>
    <p:sldId id="554" r:id="rId53"/>
    <p:sldId id="596" r:id="rId54"/>
    <p:sldId id="445" r:id="rId55"/>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89" autoAdjust="0"/>
    <p:restoredTop sz="78913" autoAdjust="0"/>
  </p:normalViewPr>
  <p:slideViewPr>
    <p:cSldViewPr>
      <p:cViewPr>
        <p:scale>
          <a:sx n="40" d="100"/>
          <a:sy n="40" d="100"/>
        </p:scale>
        <p:origin x="-22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1" Type="http://schemas.openxmlformats.org/officeDocument/2006/relationships/image" Target="../media/image4.wmf"/><Relationship Id="rId2"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CFECF28C-F883-4951-BC2F-3F8D2CEC3DE5}" type="slidenum">
              <a:rPr lang="zh-CN" altLang="en-US"/>
              <a:pPr>
                <a:defRPr/>
              </a:pPr>
              <a:t>‹#›</a:t>
            </a:fld>
            <a:endParaRPr lang="en-US" altLang="zh-CN"/>
          </a:p>
        </p:txBody>
      </p:sp>
    </p:spTree>
    <p:extLst>
      <p:ext uri="{BB962C8B-B14F-4D97-AF65-F5344CB8AC3E}">
        <p14:creationId xmlns:p14="http://schemas.microsoft.com/office/powerpoint/2010/main" val="3149076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7703C345-4CCA-40C5-85A0-6FDABF5A5528}" type="slidenum">
              <a:rPr lang="zh-CN" altLang="en-US"/>
              <a:pPr>
                <a:defRPr/>
              </a:pPr>
              <a:t>‹#›</a:t>
            </a:fld>
            <a:endParaRPr lang="en-US" altLang="zh-CN"/>
          </a:p>
        </p:txBody>
      </p:sp>
    </p:spTree>
    <p:extLst>
      <p:ext uri="{BB962C8B-B14F-4D97-AF65-F5344CB8AC3E}">
        <p14:creationId xmlns:p14="http://schemas.microsoft.com/office/powerpoint/2010/main" val="3769910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A2243C3E-D7C0-4277-90D7-81E193DD2694}" type="slidenum">
              <a:rPr lang="zh-CN" altLang="en-US" sz="1200" smtClean="0">
                <a:solidFill>
                  <a:schemeClr val="tx1"/>
                </a:solidFill>
                <a:latin typeface="Times New Roman" pitchFamily="18" charset="0"/>
              </a:rPr>
              <a:pPr/>
              <a:t>5</a:t>
            </a:fld>
            <a:endParaRPr lang="en-US" altLang="zh-CN" sz="1200" smtClean="0">
              <a:solidFill>
                <a:schemeClr val="tx1"/>
              </a:solidFill>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algn="just" eaLnBrk="1" hangingPunct="1"/>
            <a:endParaRPr lang="zh-CN" altLang="en-US" smtClean="0"/>
          </a:p>
        </p:txBody>
      </p:sp>
    </p:spTree>
    <p:extLst>
      <p:ext uri="{BB962C8B-B14F-4D97-AF65-F5344CB8AC3E}">
        <p14:creationId xmlns:p14="http://schemas.microsoft.com/office/powerpoint/2010/main" val="50790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12AABC6-2C91-4BF1-ADAB-44223FAEE42E}" type="slidenum">
              <a:rPr lang="zh-CN" altLang="en-US" sz="1200" smtClean="0">
                <a:latin typeface="Times New Roman" pitchFamily="18" charset="0"/>
              </a:rPr>
              <a:pPr/>
              <a:t>22</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86690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8F7CBA4-6688-4445-B9AB-797960351BBD}" type="slidenum">
              <a:rPr lang="zh-CN" altLang="en-US" sz="1200" smtClean="0">
                <a:latin typeface="Times New Roman" pitchFamily="18" charset="0"/>
              </a:rPr>
              <a:pPr/>
              <a:t>23</a:t>
            </a:fld>
            <a:endParaRPr lang="en-US" altLang="zh-CN" sz="1200"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58770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C187950-FB97-4088-AAB0-5567F0E9EA0C}" type="slidenum">
              <a:rPr lang="zh-CN" altLang="en-US" sz="1200" smtClean="0">
                <a:latin typeface="Times New Roman" pitchFamily="18" charset="0"/>
              </a:rPr>
              <a:pPr/>
              <a:t>24</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339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7EA52E2-B355-4C26-9537-EE7C9C4DAEA7}"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216007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966FD37-A0A8-4270-A105-101CFEE7334B}" type="slidenum">
              <a:rPr lang="zh-CN" altLang="en-US" sz="1200" smtClean="0">
                <a:latin typeface="Times New Roman" pitchFamily="18" charset="0"/>
              </a:rPr>
              <a:pPr/>
              <a:t>26</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730228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CAEEB2E-838D-408C-8708-3711722513C9}" type="slidenum">
              <a:rPr lang="zh-CN" altLang="en-US" sz="1200" smtClean="0">
                <a:latin typeface="Times New Roman" pitchFamily="18" charset="0"/>
              </a:rPr>
              <a:pPr/>
              <a:t>28</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4008607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B10148D-351F-446A-A745-F0540D2AFF4F}" type="slidenum">
              <a:rPr lang="zh-CN" altLang="en-US" sz="1200" smtClean="0">
                <a:latin typeface="Times New Roman" pitchFamily="18" charset="0"/>
              </a:rPr>
              <a:pPr/>
              <a:t>29</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655070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0BADF8C-2832-49C7-AA63-686CEC47BBE6}" type="slidenum">
              <a:rPr lang="zh-CN" altLang="en-US" sz="1200" smtClean="0">
                <a:latin typeface="Times New Roman" pitchFamily="18" charset="0"/>
              </a:rPr>
              <a:pPr/>
              <a:t>31</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118777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1D28013-D6E6-42B5-A2AC-3FCE7D75546E}" type="slidenum">
              <a:rPr lang="zh-CN" altLang="en-US" sz="1200" smtClean="0">
                <a:latin typeface="Times New Roman" pitchFamily="18" charset="0"/>
              </a:rPr>
              <a:pPr/>
              <a:t>32</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872473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B3204CC-F184-41E6-AA74-9258F3189651}" type="slidenum">
              <a:rPr lang="zh-CN" altLang="en-US" sz="1200" smtClean="0">
                <a:latin typeface="Times New Roman" pitchFamily="18" charset="0"/>
              </a:rPr>
              <a:pPr/>
              <a:t>33</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64915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6B69EA45-B9FD-4195-ACF7-84E03E789A21}" type="slidenum">
              <a:rPr lang="zh-CN" altLang="en-US" sz="1200" smtClean="0">
                <a:solidFill>
                  <a:schemeClr val="tx1"/>
                </a:solidFill>
                <a:latin typeface="Times New Roman" pitchFamily="18" charset="0"/>
              </a:rPr>
              <a:pPr/>
              <a:t>7</a:t>
            </a:fld>
            <a:endParaRPr lang="en-US" altLang="zh-CN" sz="1200" smtClean="0">
              <a:solidFill>
                <a:schemeClr val="tx1"/>
              </a:solidFill>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lgn="just" eaLnBrk="1" hangingPunct="1"/>
            <a:endParaRPr lang="zh-CN" altLang="en-US" smtClean="0"/>
          </a:p>
        </p:txBody>
      </p:sp>
    </p:spTree>
    <p:extLst>
      <p:ext uri="{BB962C8B-B14F-4D97-AF65-F5344CB8AC3E}">
        <p14:creationId xmlns:p14="http://schemas.microsoft.com/office/powerpoint/2010/main" val="1964430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63DF8A7-0AAF-42B5-B228-ECE253257732}" type="slidenum">
              <a:rPr lang="zh-CN" altLang="en-US" sz="1200" smtClean="0">
                <a:latin typeface="Times New Roman" pitchFamily="18" charset="0"/>
              </a:rPr>
              <a:pPr/>
              <a:t>34</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646928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357F0659-17D0-4631-B1BF-F70E01F1E03D}" type="slidenum">
              <a:rPr lang="zh-CN" altLang="en-US" sz="1200" smtClean="0">
                <a:latin typeface="Times New Roman" pitchFamily="18" charset="0"/>
              </a:rPr>
              <a:pPr/>
              <a:t>35</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158897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D23F638-0890-4737-B6E1-0CD68C999F0E}" type="slidenum">
              <a:rPr lang="zh-CN" altLang="en-US" sz="1200" smtClean="0">
                <a:latin typeface="Times New Roman" pitchFamily="18" charset="0"/>
              </a:rPr>
              <a:pPr/>
              <a:t>36</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376525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218D8FB-491F-44B3-A67B-1AA36EA93DE7}" type="slidenum">
              <a:rPr lang="zh-CN" altLang="en-US" sz="1200" smtClean="0">
                <a:latin typeface="Times New Roman" pitchFamily="18" charset="0"/>
              </a:rPr>
              <a:pPr/>
              <a:t>37</a:t>
            </a:fld>
            <a:endParaRPr lang="en-US" altLang="zh-CN" sz="1200"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753490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67BC8EA-18D6-407A-9772-D9719FE1963B}" type="slidenum">
              <a:rPr lang="zh-CN" altLang="en-US" sz="1200" smtClean="0">
                <a:latin typeface="Times New Roman" pitchFamily="18" charset="0"/>
              </a:rPr>
              <a:pPr/>
              <a:t>40</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723592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650CA1A-9DAA-4CBC-A56B-9CD7EA6A4009}" type="slidenum">
              <a:rPr lang="zh-CN" altLang="en-US" sz="1200" smtClean="0">
                <a:latin typeface="Times New Roman" pitchFamily="18" charset="0"/>
              </a:rPr>
              <a:pPr/>
              <a:t>41</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2584005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E43C7816-7332-478E-B038-145A55B1AE98}" type="slidenum">
              <a:rPr lang="zh-CN" altLang="en-US" sz="1200" smtClean="0">
                <a:latin typeface="Times New Roman" pitchFamily="18" charset="0"/>
              </a:rPr>
              <a:pPr/>
              <a:t>42</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US" altLang="zh-CN" sz="2800" smtClean="0">
                <a:ea typeface="宋体" charset="-122"/>
              </a:rPr>
              <a:t>%token </a:t>
            </a:r>
          </a:p>
        </p:txBody>
      </p:sp>
    </p:spTree>
    <p:extLst>
      <p:ext uri="{BB962C8B-B14F-4D97-AF65-F5344CB8AC3E}">
        <p14:creationId xmlns:p14="http://schemas.microsoft.com/office/powerpoint/2010/main" val="3526361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8B81F82A-E8D7-4134-AD80-D92ADB76BA9E}" type="slidenum">
              <a:rPr lang="zh-CN" altLang="en-US" sz="1200" smtClean="0">
                <a:latin typeface="Times New Roman" pitchFamily="18" charset="0"/>
              </a:rPr>
              <a:pPr/>
              <a:t>43</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892765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352FE2E-125F-41C3-9BA5-D9AD2158BD44}" type="slidenum">
              <a:rPr lang="zh-CN" altLang="en-US" sz="1200" smtClean="0">
                <a:latin typeface="Times New Roman" pitchFamily="18" charset="0"/>
              </a:rPr>
              <a:pPr/>
              <a:t>44</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2337482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899E76F-5DEA-48A1-9AAD-47A2AC702E01}" type="slidenum">
              <a:rPr lang="zh-CN" altLang="en-US" sz="1200" smtClean="0">
                <a:latin typeface="Times New Roman" pitchFamily="18" charset="0"/>
              </a:rPr>
              <a:pPr/>
              <a:t>46</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8879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1BE9E698-9EEB-4ED9-A288-B82A697C52BD}" type="slidenum">
              <a:rPr lang="zh-CN" altLang="en-US" sz="1200" smtClean="0">
                <a:solidFill>
                  <a:schemeClr val="tx1"/>
                </a:solidFill>
                <a:latin typeface="Times New Roman" pitchFamily="18" charset="0"/>
              </a:rPr>
              <a:pPr/>
              <a:t>8</a:t>
            </a:fld>
            <a:endParaRPr lang="en-US" altLang="zh-CN" sz="1200" smtClean="0">
              <a:solidFill>
                <a:schemeClr val="tx1"/>
              </a:solidFill>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algn="just" eaLnBrk="1" hangingPunct="1"/>
            <a:endParaRPr lang="zh-CN" altLang="en-US" smtClean="0"/>
          </a:p>
        </p:txBody>
      </p:sp>
    </p:spTree>
    <p:extLst>
      <p:ext uri="{BB962C8B-B14F-4D97-AF65-F5344CB8AC3E}">
        <p14:creationId xmlns:p14="http://schemas.microsoft.com/office/powerpoint/2010/main" val="1550123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AC25553-8862-409E-A716-C46BF96A9C11}" type="slidenum">
              <a:rPr lang="zh-CN" altLang="en-US" sz="1200" smtClean="0">
                <a:latin typeface="Times New Roman" pitchFamily="18" charset="0"/>
              </a:rPr>
              <a:pPr/>
              <a:t>47</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en-US" altLang="zh-CN" smtClean="0">
                <a:ea typeface="宋体" charset="-122"/>
              </a:rPr>
              <a:t>%left  </a:t>
            </a:r>
            <a:r>
              <a:rPr lang="zh-CN" altLang="en-US" smtClean="0">
                <a:ea typeface="宋体" charset="-122"/>
              </a:rPr>
              <a:t>左结合</a:t>
            </a:r>
          </a:p>
          <a:p>
            <a:pPr algn="just" eaLnBrk="1" hangingPunct="1"/>
            <a:endParaRPr lang="zh-CN" altLang="en-US" smtClean="0">
              <a:ea typeface="宋体" charset="-122"/>
            </a:endParaRPr>
          </a:p>
          <a:p>
            <a:pPr algn="just" eaLnBrk="1" hangingPunct="1"/>
            <a:r>
              <a:rPr lang="en-US" altLang="zh-CN" smtClean="0">
                <a:ea typeface="宋体" charset="-122"/>
              </a:rPr>
              <a:t>%right  </a:t>
            </a:r>
            <a:r>
              <a:rPr lang="zh-CN" altLang="en-US" smtClean="0">
                <a:ea typeface="宋体" charset="-122"/>
              </a:rPr>
              <a:t>右结合</a:t>
            </a:r>
          </a:p>
          <a:p>
            <a:pPr algn="just" eaLnBrk="1" hangingPunct="1"/>
            <a:endParaRPr lang="zh-CN" altLang="en-US" smtClean="0">
              <a:ea typeface="宋体" charset="-122"/>
            </a:endParaRPr>
          </a:p>
          <a:p>
            <a:pPr algn="just" eaLnBrk="1" hangingPunct="1"/>
            <a:endParaRPr lang="zh-CN" altLang="en-US" smtClean="0">
              <a:ea typeface="宋体" charset="-122"/>
            </a:endParaRPr>
          </a:p>
        </p:txBody>
      </p:sp>
    </p:spTree>
    <p:extLst>
      <p:ext uri="{BB962C8B-B14F-4D97-AF65-F5344CB8AC3E}">
        <p14:creationId xmlns:p14="http://schemas.microsoft.com/office/powerpoint/2010/main" val="3605158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3AFCF6D-A834-4CA6-8830-98D6813DB984}" type="slidenum">
              <a:rPr lang="zh-CN" altLang="en-US" sz="1200" smtClean="0">
                <a:latin typeface="Times New Roman" pitchFamily="18" charset="0"/>
              </a:rPr>
              <a:pPr/>
              <a:t>48</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r>
              <a:rPr lang="en-US" altLang="zh-CN" smtClean="0">
                <a:ea typeface="宋体" charset="-122"/>
              </a:rPr>
              <a:t>%prec    </a:t>
            </a:r>
            <a:r>
              <a:rPr lang="zh-CN" altLang="en-US" smtClean="0">
                <a:ea typeface="宋体" charset="-122"/>
              </a:rPr>
              <a:t>跟在一个语法规则后面，说明其优先级的下限</a:t>
            </a:r>
          </a:p>
          <a:p>
            <a:pPr algn="just" eaLnBrk="1" hangingPunct="1"/>
            <a:endParaRPr lang="zh-CN" altLang="en-US" smtClean="0">
              <a:ea typeface="宋体" charset="-122"/>
            </a:endParaRPr>
          </a:p>
          <a:p>
            <a:pPr algn="just" eaLnBrk="1" hangingPunct="1"/>
            <a:endParaRPr lang="en-US" altLang="zh-CN" smtClean="0">
              <a:ea typeface="宋体" charset="-122"/>
            </a:endParaRPr>
          </a:p>
        </p:txBody>
      </p:sp>
    </p:spTree>
    <p:extLst>
      <p:ext uri="{BB962C8B-B14F-4D97-AF65-F5344CB8AC3E}">
        <p14:creationId xmlns:p14="http://schemas.microsoft.com/office/powerpoint/2010/main" val="2953995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DCF2EA1-DF78-41F0-9CBE-614A5ACF2A37}" type="slidenum">
              <a:rPr lang="zh-CN" altLang="en-US" sz="1200" smtClean="0">
                <a:latin typeface="Times New Roman" pitchFamily="18" charset="0"/>
              </a:rPr>
              <a:pPr/>
              <a:t>49</a:t>
            </a:fld>
            <a:endParaRPr lang="en-US" altLang="zh-CN" sz="1200"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386261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56BC5AD-6655-4E12-AFCB-ADB6E4379DC0}" type="slidenum">
              <a:rPr lang="zh-CN" altLang="en-US" sz="1200" smtClean="0">
                <a:latin typeface="Times New Roman" pitchFamily="18" charset="0"/>
              </a:rPr>
              <a:pPr/>
              <a:t>50</a:t>
            </a:fld>
            <a:endParaRPr lang="en-US" altLang="zh-CN" sz="120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693332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454A954-C533-4EF5-BBFF-9CCA946270DA}" type="slidenum">
              <a:rPr lang="zh-CN" altLang="en-US" sz="1200" smtClean="0">
                <a:latin typeface="Times New Roman" pitchFamily="18" charset="0"/>
              </a:rPr>
              <a:pPr/>
              <a:t>51</a:t>
            </a:fld>
            <a:endParaRPr lang="en-US" altLang="zh-CN" sz="120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856211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0F0111A-5C2A-4A0E-9CFA-22383138B6F8}" type="slidenum">
              <a:rPr lang="zh-CN" altLang="en-US" sz="1200" smtClean="0">
                <a:latin typeface="Times New Roman" pitchFamily="18" charset="0"/>
              </a:rPr>
              <a:pPr/>
              <a:t>52</a:t>
            </a:fld>
            <a:endParaRPr lang="en-US" altLang="zh-CN" sz="1200"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4221427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12AFF693-2BE3-4D4F-9D2D-1434A551DDB9}" type="slidenum">
              <a:rPr lang="zh-CN" altLang="en-US" sz="1200" smtClean="0">
                <a:solidFill>
                  <a:schemeClr val="tx1"/>
                </a:solidFill>
                <a:latin typeface="Times New Roman" pitchFamily="18" charset="0"/>
              </a:rPr>
              <a:pPr/>
              <a:t>11</a:t>
            </a:fld>
            <a:endParaRPr lang="en-US" altLang="zh-CN" sz="1200" smtClean="0">
              <a:solidFill>
                <a:schemeClr val="tx1"/>
              </a:solidFill>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algn="just" eaLnBrk="1" hangingPunct="1"/>
            <a:r>
              <a:rPr lang="zh-CN" altLang="en-US" dirty="0" smtClean="0"/>
              <a:t>肯定有个</a:t>
            </a:r>
            <a:r>
              <a:rPr lang="en-US" altLang="zh-CN" dirty="0" smtClean="0"/>
              <a:t>X</a:t>
            </a:r>
            <a:r>
              <a:rPr lang="zh-CN" altLang="en-US" dirty="0" smtClean="0"/>
              <a:t>是</a:t>
            </a:r>
            <a:r>
              <a:rPr lang="en-US" altLang="zh-CN" dirty="0" smtClean="0"/>
              <a:t>a</a:t>
            </a:r>
            <a:r>
              <a:rPr lang="zh-CN" altLang="en-US" dirty="0" smtClean="0"/>
              <a:t>，则一定有冲突</a:t>
            </a:r>
          </a:p>
        </p:txBody>
      </p:sp>
    </p:spTree>
    <p:extLst>
      <p:ext uri="{BB962C8B-B14F-4D97-AF65-F5344CB8AC3E}">
        <p14:creationId xmlns:p14="http://schemas.microsoft.com/office/powerpoint/2010/main" val="229513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F5F65A33-E955-457C-8584-14B21FC624D1}" type="slidenum">
              <a:rPr lang="zh-CN" altLang="en-US" sz="1200" smtClean="0">
                <a:solidFill>
                  <a:schemeClr val="tx1"/>
                </a:solidFill>
                <a:latin typeface="Times New Roman" pitchFamily="18" charset="0"/>
              </a:rPr>
              <a:pPr/>
              <a:t>12</a:t>
            </a:fld>
            <a:endParaRPr lang="en-US" altLang="zh-CN" sz="1200" smtClean="0">
              <a:solidFill>
                <a:schemeClr val="tx1"/>
              </a:solidFill>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algn="just" eaLnBrk="1" hangingPunct="1"/>
            <a:endParaRPr lang="zh-CN" altLang="en-US" smtClean="0"/>
          </a:p>
        </p:txBody>
      </p:sp>
    </p:spTree>
    <p:extLst>
      <p:ext uri="{BB962C8B-B14F-4D97-AF65-F5344CB8AC3E}">
        <p14:creationId xmlns:p14="http://schemas.microsoft.com/office/powerpoint/2010/main" val="202586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068FC87-1983-41C7-B5BA-0C75E4ADAC89}" type="slidenum">
              <a:rPr lang="zh-CN" altLang="en-US" sz="1200" smtClean="0">
                <a:latin typeface="Times New Roman" pitchFamily="18" charset="0"/>
              </a:rPr>
              <a:pPr/>
              <a:t>18</a:t>
            </a:fld>
            <a:endParaRPr lang="en-US" altLang="zh-CN" sz="1200" smtClean="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46231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496A11A-9DDE-4E85-A61D-2412028BB97D}" type="slidenum">
              <a:rPr lang="zh-CN" altLang="en-US" sz="1200" smtClean="0">
                <a:latin typeface="Times New Roman" pitchFamily="18" charset="0"/>
              </a:rPr>
              <a:pPr/>
              <a:t>19</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3901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D11F9FA-BF21-498F-8C3C-992B594887FC}" type="slidenum">
              <a:rPr lang="zh-CN" altLang="en-US" sz="1200" smtClean="0">
                <a:latin typeface="Times New Roman" pitchFamily="18" charset="0"/>
              </a:rPr>
              <a:pPr/>
              <a:t>20</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056671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C44C739-0795-4A79-9513-51F96D45FD45}" type="slidenum">
              <a:rPr lang="zh-CN" altLang="en-US" sz="1200" smtClean="0">
                <a:latin typeface="Times New Roman" pitchFamily="18" charset="0"/>
              </a:rPr>
              <a:pPr/>
              <a:t>21</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2793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lvl1pPr>
              <a:defRPr/>
            </a:lvl1pPr>
          </a:lstStyle>
          <a:p>
            <a:pPr>
              <a:defRPr/>
            </a:pPr>
            <a:r>
              <a:rPr lang="en-US" altLang="zh-CN"/>
              <a:t>中国科大Copyright © 2009, Software School</a:t>
            </a:r>
          </a:p>
        </p:txBody>
      </p:sp>
      <p:sp>
        <p:nvSpPr>
          <p:cNvPr id="4" name="灯片编号占位符 3"/>
          <p:cNvSpPr>
            <a:spLocks noGrp="1"/>
          </p:cNvSpPr>
          <p:nvPr>
            <p:ph type="sldNum" sz="quarter" idx="11"/>
          </p:nvPr>
        </p:nvSpPr>
        <p:spPr/>
        <p:txBody>
          <a:bodyPr/>
          <a:lstStyle>
            <a:lvl1pPr>
              <a:defRPr/>
            </a:lvl1pPr>
          </a:lstStyle>
          <a:p>
            <a:pPr>
              <a:defRPr/>
            </a:pPr>
            <a:fld id="{97D2F30C-7E0C-41EA-8DB1-17D63FDCC83B}" type="slidenum">
              <a:rPr lang="en-US" altLang="zh-CN"/>
              <a:pPr>
                <a:defRPr/>
              </a:pPr>
              <a:t>‹#›</a:t>
            </a:fld>
            <a:endParaRPr lang="en-US" altLang="zh-CN"/>
          </a:p>
        </p:txBody>
      </p:sp>
      <p:sp>
        <p:nvSpPr>
          <p:cNvPr id="5" name="日期占位符 4"/>
          <p:cNvSpPr>
            <a:spLocks noGrp="1"/>
          </p:cNvSpPr>
          <p:nvPr>
            <p:ph type="dt" sz="half" idx="12"/>
          </p:nvPr>
        </p:nvSpPr>
        <p:spPr>
          <a:xfrm>
            <a:off x="0" y="6596063"/>
            <a:ext cx="8458200" cy="228600"/>
          </a:xfrm>
        </p:spPr>
        <p:txBody>
          <a:bodyPr/>
          <a:lstStyle>
            <a:lvl1pPr>
              <a:defRPr>
                <a:solidFill>
                  <a:schemeClr val="tx1"/>
                </a:solidFill>
              </a:defRPr>
            </a:lvl1pPr>
          </a:lstStyle>
          <a:p>
            <a:pPr>
              <a:defRPr/>
            </a:pPr>
            <a:fld id="{18CFFF40-5784-478E-A15B-56A4F663F7F2}" type="datetime1">
              <a:rPr lang="zh-CN" altLang="en-US"/>
              <a:pPr>
                <a:defRPr/>
              </a:pPr>
              <a:t>21/10/24</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281277304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44450"/>
            <a:ext cx="10080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extLst>
      <p:ext uri="{BB962C8B-B14F-4D97-AF65-F5344CB8AC3E}">
        <p14:creationId xmlns:p14="http://schemas.microsoft.com/office/powerpoint/2010/main" val="7283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288" y="6484938"/>
            <a:ext cx="4897437" cy="328612"/>
          </a:xfrm>
        </p:spPr>
        <p:txBody>
          <a:bodyPr/>
          <a:lstStyle>
            <a:lvl1pPr algn="l">
              <a:defRPr/>
            </a:lvl1pPr>
          </a:lstStyle>
          <a:p>
            <a:pPr>
              <a:defRPr/>
            </a:pPr>
            <a:r>
              <a:rPr lang="en-US" altLang="zh-CN"/>
              <a:t>中国科大Copyright © 2009, Software School</a:t>
            </a:r>
          </a:p>
        </p:txBody>
      </p:sp>
      <p:sp>
        <p:nvSpPr>
          <p:cNvPr id="5" name="灯片编号占位符 4"/>
          <p:cNvSpPr>
            <a:spLocks noGrp="1"/>
          </p:cNvSpPr>
          <p:nvPr>
            <p:ph type="sldNum" sz="quarter" idx="11"/>
          </p:nvPr>
        </p:nvSpPr>
        <p:spPr>
          <a:xfrm>
            <a:off x="7524750" y="5516563"/>
            <a:ext cx="1619250" cy="1296987"/>
          </a:xfrm>
        </p:spPr>
        <p:txBody>
          <a:bodyPr/>
          <a:lstStyle>
            <a:lvl1pPr>
              <a:defRPr sz="7200">
                <a:solidFill>
                  <a:schemeClr val="bg2">
                    <a:lumMod val="40000"/>
                    <a:lumOff val="60000"/>
                  </a:schemeClr>
                </a:solidFill>
                <a:latin typeface="+mn-lt"/>
              </a:defRPr>
            </a:lvl1pPr>
          </a:lstStyle>
          <a:p>
            <a:pPr>
              <a:defRPr/>
            </a:pPr>
            <a:fld id="{B75D3EE9-2199-4977-865D-3E17443A03E6}" type="slidenum">
              <a:rPr lang="en-US" altLang="zh-CN"/>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EA16BF87-C23F-4FF1-8810-8576DF4D7986}" type="datetime1">
              <a:rPr lang="zh-CN" altLang="en-US"/>
              <a:pPr>
                <a:defRPr/>
              </a:pPr>
              <a:t>21/10/24</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115810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0AC23BC4-B8EB-4CAC-8A12-6D039A9A1184}" type="datetime1">
              <a:rPr lang="zh-CN" altLang="en-US"/>
              <a:pPr>
                <a:defRPr/>
              </a:pPr>
              <a:t>21/10/24</a:t>
            </a:fld>
            <a:r>
              <a:rPr lang="en-US" altLang="zh-CN"/>
              <a:t>Monday, Sep 7</a:t>
            </a:r>
            <a:r>
              <a:rPr lang="en-US" altLang="zh-CN" baseline="30000"/>
              <a:t>th</a:t>
            </a:r>
            <a:r>
              <a:rPr lang="en-US" altLang="zh-CN"/>
              <a:t>, 2009</a:t>
            </a:r>
          </a:p>
        </p:txBody>
      </p:sp>
      <p:sp>
        <p:nvSpPr>
          <p:cNvPr id="4" name="Rectangle 8"/>
          <p:cNvSpPr>
            <a:spLocks noGrp="1" noChangeArrowheads="1"/>
          </p:cNvSpPr>
          <p:nvPr>
            <p:ph type="ftr" sz="quarter" idx="11"/>
          </p:nvPr>
        </p:nvSpPr>
        <p:spPr>
          <a:xfrm>
            <a:off x="2438400" y="6538913"/>
            <a:ext cx="4267200" cy="136525"/>
          </a:xfrm>
        </p:spPr>
        <p:txBody>
          <a:bodyPr/>
          <a:lstStyle>
            <a:lvl1pPr>
              <a:defRPr/>
            </a:lvl1pPr>
          </a:lstStyle>
          <a:p>
            <a:pPr>
              <a:defRPr/>
            </a:pPr>
            <a:r>
              <a:rPr lang="en-US" altLang="zh-CN"/>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80DD806E-69EF-4899-9929-8C138A7679D9}" type="slidenum">
              <a:rPr lang="en-US" altLang="zh-CN"/>
              <a:pPr>
                <a:defRPr/>
              </a:pPr>
              <a:t>‹#›</a:t>
            </a:fld>
            <a:endParaRPr lang="en-US" altLang="zh-CN"/>
          </a:p>
        </p:txBody>
      </p:sp>
    </p:spTree>
    <p:extLst>
      <p:ext uri="{BB962C8B-B14F-4D97-AF65-F5344CB8AC3E}">
        <p14:creationId xmlns:p14="http://schemas.microsoft.com/office/powerpoint/2010/main" val="373180411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836613"/>
          </a:xfrm>
          <a:prstGeom prst="rect">
            <a:avLst/>
          </a:prstGeom>
          <a:gradFill rotWithShape="0">
            <a:gsLst>
              <a:gs pos="0">
                <a:srgbClr val="181CC7"/>
              </a:gs>
              <a:gs pos="88000">
                <a:srgbClr val="7005D4"/>
              </a:gs>
              <a:gs pos="100000">
                <a:srgbClr val="8C3D91"/>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107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F6BD5933-E8FF-4DA9-9158-1D6B0C968AC0}" type="slidenum">
              <a:rPr lang="en-US" altLang="zh-CN"/>
              <a:pPr>
                <a:defRPr/>
              </a:pPr>
              <a:t>‹#›</a:t>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1" name="Text Box 16"/>
          <p:cNvSpPr txBox="1">
            <a:spLocks noChangeArrowheads="1"/>
          </p:cNvSpPr>
          <p:nvPr/>
        </p:nvSpPr>
        <p:spPr bwMode="gray">
          <a:xfrm>
            <a:off x="-36513" y="6613525"/>
            <a:ext cx="9180513" cy="2444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defRPr/>
            </a:pPr>
            <a:endParaRPr lang="zh-CN" altLang="zh-CN" sz="1000" b="1" smtClean="0">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388"/>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8BB50C52-5136-45C3-AF58-4BECC8AEC873}" type="datetime1">
              <a:rPr lang="zh-CN" altLang="en-US"/>
              <a:pPr>
                <a:defRPr/>
              </a:pPr>
              <a:t>21/10/24</a:t>
            </a:fld>
            <a:r>
              <a:rPr lang="en-US" altLang="zh-CN"/>
              <a:t>Monday, Sep 7</a:t>
            </a:r>
            <a:r>
              <a:rPr lang="en-US" altLang="zh-CN" baseline="30000"/>
              <a:t>th</a:t>
            </a:r>
            <a:r>
              <a:rPr lang="en-US" altLang="zh-CN"/>
              <a:t>, 2009</a:t>
            </a:r>
          </a:p>
        </p:txBody>
      </p:sp>
      <p:pic>
        <p:nvPicPr>
          <p:cNvPr id="10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773113"/>
            <a:ext cx="8351838" cy="6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iming>
    <p:tnLst>
      <p:par>
        <p:cTn xmlns:p14="http://schemas.microsoft.com/office/powerpoint/2010/main" id="1" dur="indefinite" restart="never" nodeType="tmRoot"/>
      </p:par>
    </p:tnLst>
  </p:timing>
  <p:hf hdr="0"/>
  <p:txStyles>
    <p:titleStyle>
      <a:lvl1pPr algn="ctr" rtl="0" eaLnBrk="0" fontAlgn="base" hangingPunct="0">
        <a:spcBef>
          <a:spcPct val="0"/>
        </a:spcBef>
        <a:spcAft>
          <a:spcPct val="0"/>
        </a:spcAft>
        <a:defRPr sz="4000" b="1">
          <a:solidFill>
            <a:schemeClr val="bg1"/>
          </a:solidFill>
          <a:latin typeface="楷体" pitchFamily="49" charset="-122"/>
          <a:ea typeface="楷体" pitchFamily="49" charset="-122"/>
          <a:cs typeface="+mj-cs"/>
        </a:defRPr>
      </a:lvl1pPr>
      <a:lvl2pPr algn="ctr" rtl="0" eaLnBrk="0" fontAlgn="base" hangingPunct="0">
        <a:spcBef>
          <a:spcPct val="0"/>
        </a:spcBef>
        <a:spcAft>
          <a:spcPct val="0"/>
        </a:spcAft>
        <a:defRPr sz="4000" b="1">
          <a:solidFill>
            <a:schemeClr val="bg1"/>
          </a:solidFill>
          <a:latin typeface="楷体" pitchFamily="49" charset="-122"/>
          <a:ea typeface="楷体" pitchFamily="49" charset="-122"/>
        </a:defRPr>
      </a:lvl2pPr>
      <a:lvl3pPr algn="ctr" rtl="0" eaLnBrk="0" fontAlgn="base" hangingPunct="0">
        <a:spcBef>
          <a:spcPct val="0"/>
        </a:spcBef>
        <a:spcAft>
          <a:spcPct val="0"/>
        </a:spcAft>
        <a:defRPr sz="4000" b="1">
          <a:solidFill>
            <a:schemeClr val="bg1"/>
          </a:solidFill>
          <a:latin typeface="楷体" pitchFamily="49" charset="-122"/>
          <a:ea typeface="楷体" pitchFamily="49" charset="-122"/>
        </a:defRPr>
      </a:lvl3pPr>
      <a:lvl4pPr algn="ctr" rtl="0" eaLnBrk="0" fontAlgn="base" hangingPunct="0">
        <a:spcBef>
          <a:spcPct val="0"/>
        </a:spcBef>
        <a:spcAft>
          <a:spcPct val="0"/>
        </a:spcAft>
        <a:defRPr sz="4000" b="1">
          <a:solidFill>
            <a:schemeClr val="bg1"/>
          </a:solidFill>
          <a:latin typeface="楷体" pitchFamily="49" charset="-122"/>
          <a:ea typeface="楷体" pitchFamily="49" charset="-122"/>
        </a:defRPr>
      </a:lvl4pPr>
      <a:lvl5pPr algn="ctr" rtl="0" eaLnBrk="0" fontAlgn="base" hangingPunct="0">
        <a:spcBef>
          <a:spcPct val="0"/>
        </a:spcBef>
        <a:spcAft>
          <a:spcPct val="0"/>
        </a:spcAft>
        <a:defRPr sz="4000" b="1">
          <a:solidFill>
            <a:schemeClr val="bg1"/>
          </a:solidFill>
          <a:latin typeface="楷体" pitchFamily="49" charset="-122"/>
          <a:ea typeface="楷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3.bin"/><Relationship Id="rId5" Type="http://schemas.openxmlformats.org/officeDocument/2006/relationships/image" Target="../media/image4.wmf"/><Relationship Id="rId6"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1" Type="http://schemas.openxmlformats.org/officeDocument/2006/relationships/oleObject" Target="../embeddings/oleObject9.bin"/><Relationship Id="rId12"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3.xml"/><Relationship Id="rId3" Type="http://schemas.openxmlformats.org/officeDocument/2006/relationships/notesSlide" Target="../notesSlides/notesSlide23.xml"/><Relationship Id="rId4" Type="http://schemas.openxmlformats.org/officeDocument/2006/relationships/oleObject" Target="../embeddings/oleObject5.bin"/><Relationship Id="rId5" Type="http://schemas.openxmlformats.org/officeDocument/2006/relationships/image" Target="../media/image4.wmf"/><Relationship Id="rId6" Type="http://schemas.openxmlformats.org/officeDocument/2006/relationships/oleObject" Target="../embeddings/oleObject6.bin"/><Relationship Id="rId7" Type="http://schemas.openxmlformats.org/officeDocument/2006/relationships/oleObject" Target="../embeddings/oleObject7.bin"/><Relationship Id="rId8" Type="http://schemas.openxmlformats.org/officeDocument/2006/relationships/image" Target="../media/image5.wmf"/><Relationship Id="rId9" Type="http://schemas.openxmlformats.org/officeDocument/2006/relationships/oleObject" Target="../embeddings/oleObject8.bin"/><Relationship Id="rId10"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0.bin"/><Relationship Id="rId5" Type="http://schemas.openxmlformats.org/officeDocument/2006/relationships/image" Target="../media/image4.wmf"/><Relationship Id="rId6" Type="http://schemas.openxmlformats.org/officeDocument/2006/relationships/oleObject" Target="../embeddings/oleObject11.bin"/><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2.bin"/><Relationship Id="rId5" Type="http://schemas.openxmlformats.org/officeDocument/2006/relationships/image" Target="../media/image4.wmf"/><Relationship Id="rId6" Type="http://schemas.openxmlformats.org/officeDocument/2006/relationships/oleObject" Target="../embeddings/oleObject13.bin"/><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Rectangle 65"/>
          <p:cNvSpPr>
            <a:spLocks noGrp="1" noChangeArrowheads="1"/>
          </p:cNvSpPr>
          <p:nvPr>
            <p:ph type="ctrTitle" sz="quarter"/>
          </p:nvPr>
        </p:nvSpPr>
        <p:spPr>
          <a:xfrm>
            <a:off x="13542" y="0"/>
            <a:ext cx="9130457" cy="704850"/>
          </a:xfrm>
        </p:spPr>
        <p:txBody>
          <a:bodyPr/>
          <a:lstStyle/>
          <a:p>
            <a:r>
              <a:rPr lang="zh-CN" altLang="en-US" dirty="0" smtClean="0">
                <a:solidFill>
                  <a:srgbClr val="FF0000"/>
                </a:solidFill>
                <a:ea typeface="宋体" pitchFamily="2" charset="-122"/>
              </a:rPr>
              <a:t>温故知新</a:t>
            </a:r>
          </a:p>
        </p:txBody>
      </p:sp>
      <p:sp>
        <p:nvSpPr>
          <p:cNvPr id="578563" name="Text Box 3" descr="Green marble"/>
          <p:cNvSpPr txBox="1">
            <a:spLocks noChangeArrowheads="1"/>
          </p:cNvSpPr>
          <p:nvPr/>
        </p:nvSpPr>
        <p:spPr bwMode="auto">
          <a:xfrm>
            <a:off x="1763267" y="1125538"/>
            <a:ext cx="1873250" cy="3794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上下文无关文法</a:t>
            </a:r>
          </a:p>
        </p:txBody>
      </p:sp>
      <p:sp>
        <p:nvSpPr>
          <p:cNvPr id="578564" name="Line 4"/>
          <p:cNvSpPr>
            <a:spLocks noChangeShapeType="1"/>
          </p:cNvSpPr>
          <p:nvPr/>
        </p:nvSpPr>
        <p:spPr bwMode="auto">
          <a:xfrm flipH="1">
            <a:off x="1979167" y="1485900"/>
            <a:ext cx="647700" cy="3603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65" name="Line 5"/>
          <p:cNvSpPr>
            <a:spLocks noChangeShapeType="1"/>
          </p:cNvSpPr>
          <p:nvPr/>
        </p:nvSpPr>
        <p:spPr bwMode="auto">
          <a:xfrm>
            <a:off x="2915792" y="1484313"/>
            <a:ext cx="647700" cy="360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66" name="Text Box 6" descr="Green marble"/>
          <p:cNvSpPr txBox="1">
            <a:spLocks noChangeArrowheads="1"/>
          </p:cNvSpPr>
          <p:nvPr/>
        </p:nvSpPr>
        <p:spPr bwMode="auto">
          <a:xfrm>
            <a:off x="1260029" y="1844675"/>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自上而下</a:t>
            </a:r>
          </a:p>
        </p:txBody>
      </p:sp>
      <p:sp>
        <p:nvSpPr>
          <p:cNvPr id="578567" name="Text Box 7" descr="Green marble"/>
          <p:cNvSpPr txBox="1">
            <a:spLocks noChangeArrowheads="1"/>
          </p:cNvSpPr>
          <p:nvPr/>
        </p:nvSpPr>
        <p:spPr bwMode="auto">
          <a:xfrm>
            <a:off x="2987229" y="1844675"/>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自下而上</a:t>
            </a:r>
          </a:p>
        </p:txBody>
      </p:sp>
      <p:sp>
        <p:nvSpPr>
          <p:cNvPr id="578568" name="Text Box 8" descr="Green marble"/>
          <p:cNvSpPr txBox="1">
            <a:spLocks noChangeArrowheads="1"/>
          </p:cNvSpPr>
          <p:nvPr/>
        </p:nvSpPr>
        <p:spPr bwMode="auto">
          <a:xfrm>
            <a:off x="178942" y="3359150"/>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en-US" altLang="zh-CN" sz="1800">
                <a:effectLst>
                  <a:outerShdw blurRad="38100" dist="38100" dir="2700000" algn="tl">
                    <a:srgbClr val="C0C0C0"/>
                  </a:outerShdw>
                </a:effectLst>
                <a:latin typeface="Tahoma" pitchFamily="34" charset="0"/>
              </a:rPr>
              <a:t>LL(1)</a:t>
            </a:r>
            <a:r>
              <a:rPr lang="zh-CN" altLang="en-US" sz="1800">
                <a:effectLst>
                  <a:outerShdw blurRad="38100" dist="38100" dir="2700000" algn="tl">
                    <a:srgbClr val="C0C0C0"/>
                  </a:outerShdw>
                </a:effectLst>
                <a:latin typeface="Tahoma" pitchFamily="34" charset="0"/>
              </a:rPr>
              <a:t>文法</a:t>
            </a:r>
          </a:p>
        </p:txBody>
      </p:sp>
      <p:sp>
        <p:nvSpPr>
          <p:cNvPr id="578569" name="Line 9"/>
          <p:cNvSpPr>
            <a:spLocks noChangeShapeType="1"/>
          </p:cNvSpPr>
          <p:nvPr/>
        </p:nvSpPr>
        <p:spPr bwMode="auto">
          <a:xfrm flipH="1">
            <a:off x="755204" y="2212975"/>
            <a:ext cx="1008063" cy="11525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0" name="Line 10"/>
          <p:cNvSpPr>
            <a:spLocks noChangeShapeType="1"/>
          </p:cNvSpPr>
          <p:nvPr/>
        </p:nvSpPr>
        <p:spPr bwMode="auto">
          <a:xfrm flipH="1">
            <a:off x="466279" y="3717925"/>
            <a:ext cx="73025" cy="7921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1" name="Text Box 11" descr="Green marble"/>
          <p:cNvSpPr txBox="1">
            <a:spLocks noChangeArrowheads="1"/>
          </p:cNvSpPr>
          <p:nvPr/>
        </p:nvSpPr>
        <p:spPr bwMode="auto">
          <a:xfrm>
            <a:off x="107504" y="4510088"/>
            <a:ext cx="1152525" cy="3794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en-US" altLang="zh-CN" sz="1800">
                <a:effectLst>
                  <a:outerShdw blurRad="38100" dist="38100" dir="2700000" algn="tl">
                    <a:srgbClr val="C0C0C0"/>
                  </a:outerShdw>
                </a:effectLst>
                <a:latin typeface="Tahoma" pitchFamily="34" charset="0"/>
              </a:rPr>
              <a:t>2</a:t>
            </a:r>
            <a:r>
              <a:rPr lang="zh-CN" altLang="en-US" sz="1800">
                <a:effectLst>
                  <a:outerShdw blurRad="38100" dist="38100" dir="2700000" algn="tl">
                    <a:srgbClr val="C0C0C0"/>
                  </a:outerShdw>
                </a:effectLst>
                <a:latin typeface="Tahoma" pitchFamily="34" charset="0"/>
              </a:rPr>
              <a:t>个函数</a:t>
            </a:r>
          </a:p>
        </p:txBody>
      </p:sp>
      <p:sp>
        <p:nvSpPr>
          <p:cNvPr id="578572" name="AutoShape 12" descr="Green marble"/>
          <p:cNvSpPr>
            <a:spLocks/>
          </p:cNvSpPr>
          <p:nvPr/>
        </p:nvSpPr>
        <p:spPr bwMode="auto">
          <a:xfrm>
            <a:off x="1547367" y="3070225"/>
            <a:ext cx="215900" cy="1368425"/>
          </a:xfrm>
          <a:prstGeom prst="leftBrace">
            <a:avLst>
              <a:gd name="adj1" fmla="val 52819"/>
              <a:gd name="adj2" fmla="val 30065"/>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78573" name="Text Box 13" descr="Green marble"/>
          <p:cNvSpPr txBox="1">
            <a:spLocks noChangeArrowheads="1"/>
          </p:cNvSpPr>
          <p:nvPr/>
        </p:nvSpPr>
        <p:spPr bwMode="auto">
          <a:xfrm>
            <a:off x="1907729" y="2854325"/>
            <a:ext cx="1295400" cy="6540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递归下降预测分析</a:t>
            </a:r>
          </a:p>
        </p:txBody>
      </p:sp>
      <p:sp>
        <p:nvSpPr>
          <p:cNvPr id="578574" name="Rectangle 14" descr="Green marble"/>
          <p:cNvSpPr>
            <a:spLocks noChangeArrowheads="1"/>
          </p:cNvSpPr>
          <p:nvPr/>
        </p:nvSpPr>
        <p:spPr bwMode="auto">
          <a:xfrm>
            <a:off x="1907729" y="4078288"/>
            <a:ext cx="1223963" cy="6540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1800">
                <a:effectLst>
                  <a:outerShdw blurRad="38100" dist="38100" dir="2700000" algn="tl">
                    <a:srgbClr val="C0C0C0"/>
                  </a:outerShdw>
                </a:effectLst>
                <a:latin typeface="Tahoma" pitchFamily="34" charset="0"/>
              </a:rPr>
              <a:t>非递归的预测分析</a:t>
            </a:r>
          </a:p>
        </p:txBody>
      </p:sp>
      <p:sp>
        <p:nvSpPr>
          <p:cNvPr id="578575" name="Line 15"/>
          <p:cNvSpPr>
            <a:spLocks noChangeShapeType="1"/>
          </p:cNvSpPr>
          <p:nvPr/>
        </p:nvSpPr>
        <p:spPr bwMode="auto">
          <a:xfrm>
            <a:off x="359917" y="1917700"/>
            <a:ext cx="9366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6" name="Text Box 16" descr="Green marble"/>
          <p:cNvSpPr txBox="1">
            <a:spLocks noChangeArrowheads="1"/>
          </p:cNvSpPr>
          <p:nvPr/>
        </p:nvSpPr>
        <p:spPr bwMode="auto">
          <a:xfrm>
            <a:off x="107504" y="1484313"/>
            <a:ext cx="1512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最左推导</a:t>
            </a:r>
          </a:p>
        </p:txBody>
      </p:sp>
      <p:sp>
        <p:nvSpPr>
          <p:cNvPr id="578577" name="Line 17"/>
          <p:cNvSpPr>
            <a:spLocks noChangeShapeType="1"/>
          </p:cNvSpPr>
          <p:nvPr/>
        </p:nvSpPr>
        <p:spPr bwMode="auto">
          <a:xfrm flipH="1" flipV="1">
            <a:off x="4284217" y="1917700"/>
            <a:ext cx="1081087"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8" name="Text Box 18" descr="Green marble"/>
          <p:cNvSpPr txBox="1">
            <a:spLocks noChangeArrowheads="1"/>
          </p:cNvSpPr>
          <p:nvPr/>
        </p:nvSpPr>
        <p:spPr bwMode="auto">
          <a:xfrm>
            <a:off x="4284217" y="1484313"/>
            <a:ext cx="151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solidFill>
                  <a:srgbClr val="0000FF"/>
                </a:solidFill>
                <a:effectLst>
                  <a:outerShdw blurRad="38100" dist="38100" dir="2700000" algn="tl">
                    <a:srgbClr val="C0C0C0"/>
                  </a:outerShdw>
                </a:effectLst>
                <a:latin typeface="Tahoma" pitchFamily="34" charset="0"/>
              </a:rPr>
              <a:t>最右推导</a:t>
            </a:r>
          </a:p>
        </p:txBody>
      </p:sp>
      <p:sp>
        <p:nvSpPr>
          <p:cNvPr id="2066" name="Text Box 19" descr="Green marble"/>
          <p:cNvSpPr txBox="1">
            <a:spLocks noChangeArrowheads="1"/>
          </p:cNvSpPr>
          <p:nvPr/>
        </p:nvSpPr>
        <p:spPr bwMode="auto">
          <a:xfrm>
            <a:off x="5076379" y="1268413"/>
            <a:ext cx="647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spcBef>
                <a:spcPct val="50000"/>
              </a:spcBef>
              <a:buFontTx/>
              <a:buNone/>
            </a:pPr>
            <a:r>
              <a:rPr lang="zh-CN" altLang="en-US" sz="4400">
                <a:solidFill>
                  <a:srgbClr val="FF0000"/>
                </a:solidFill>
                <a:latin typeface="Tahoma" pitchFamily="34" charset="0"/>
              </a:rPr>
              <a:t>！</a:t>
            </a:r>
          </a:p>
        </p:txBody>
      </p:sp>
      <p:sp>
        <p:nvSpPr>
          <p:cNvPr id="578580" name="Line 20"/>
          <p:cNvSpPr>
            <a:spLocks noChangeShapeType="1"/>
          </p:cNvSpPr>
          <p:nvPr/>
        </p:nvSpPr>
        <p:spPr bwMode="auto">
          <a:xfrm>
            <a:off x="3707954" y="2205038"/>
            <a:ext cx="360363" cy="576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1" name="Text Box 21" descr="Green marble"/>
          <p:cNvSpPr txBox="1">
            <a:spLocks noChangeArrowheads="1"/>
          </p:cNvSpPr>
          <p:nvPr/>
        </p:nvSpPr>
        <p:spPr bwMode="auto">
          <a:xfrm>
            <a:off x="3563492" y="4076700"/>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en-US" altLang="zh-CN" sz="1800">
                <a:effectLst>
                  <a:outerShdw blurRad="38100" dist="38100" dir="2700000" algn="tl">
                    <a:srgbClr val="C0C0C0"/>
                  </a:outerShdw>
                </a:effectLst>
                <a:latin typeface="Tahoma" pitchFamily="34" charset="0"/>
              </a:rPr>
              <a:t>LR</a:t>
            </a:r>
            <a:r>
              <a:rPr lang="zh-CN" altLang="en-US" sz="1800">
                <a:effectLst>
                  <a:outerShdw blurRad="38100" dist="38100" dir="2700000" algn="tl">
                    <a:srgbClr val="C0C0C0"/>
                  </a:outerShdw>
                </a:effectLst>
                <a:latin typeface="Tahoma" pitchFamily="34" charset="0"/>
              </a:rPr>
              <a:t>文法</a:t>
            </a:r>
          </a:p>
        </p:txBody>
      </p:sp>
      <p:grpSp>
        <p:nvGrpSpPr>
          <p:cNvPr id="2069" name="Group 22"/>
          <p:cNvGrpSpPr>
            <a:grpSpLocks noChangeAspect="1"/>
          </p:cNvGrpSpPr>
          <p:nvPr/>
        </p:nvGrpSpPr>
        <p:grpSpPr bwMode="auto">
          <a:xfrm>
            <a:off x="4356560" y="3834589"/>
            <a:ext cx="3640761" cy="2413811"/>
            <a:chOff x="603" y="1167"/>
            <a:chExt cx="4585" cy="3039"/>
          </a:xfrm>
        </p:grpSpPr>
        <p:sp>
          <p:nvSpPr>
            <p:cNvPr id="578583" name="Rectangle 23"/>
            <p:cNvSpPr>
              <a:spLocks noChangeAspect="1" noChangeArrowheads="1"/>
            </p:cNvSpPr>
            <p:nvPr/>
          </p:nvSpPr>
          <p:spPr bwMode="auto">
            <a:xfrm>
              <a:off x="1707" y="1167"/>
              <a:ext cx="823" cy="48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1400" b="0" dirty="0">
                  <a:solidFill>
                    <a:schemeClr val="tx1"/>
                  </a:solidFill>
                  <a:effectLst>
                    <a:outerShdw blurRad="38100" dist="38100" dir="2700000" algn="tl">
                      <a:srgbClr val="C0C0C0"/>
                    </a:outerShdw>
                  </a:effectLst>
                  <a:latin typeface="Times New Roman" pitchFamily="18" charset="0"/>
                </a:rPr>
                <a:t>输入</a:t>
              </a:r>
            </a:p>
          </p:txBody>
        </p:sp>
        <p:sp>
          <p:nvSpPr>
            <p:cNvPr id="578584" name="Rectangle 24"/>
            <p:cNvSpPr>
              <a:spLocks noChangeAspect="1" noChangeArrowheads="1"/>
            </p:cNvSpPr>
            <p:nvPr/>
          </p:nvSpPr>
          <p:spPr bwMode="auto">
            <a:xfrm>
              <a:off x="2193" y="1981"/>
              <a:ext cx="1803" cy="5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1400" b="0">
                  <a:solidFill>
                    <a:schemeClr val="tx1"/>
                  </a:solidFill>
                  <a:effectLst>
                    <a:outerShdw blurRad="38100" dist="38100" dir="2700000" algn="tl">
                      <a:srgbClr val="C0C0C0"/>
                    </a:outerShdw>
                  </a:effectLst>
                  <a:latin typeface="Times New Roman" pitchFamily="18" charset="0"/>
                </a:rPr>
                <a:t>LR</a:t>
              </a:r>
              <a:r>
                <a:rPr lang="zh-CN" altLang="en-US" sz="1400" b="0">
                  <a:solidFill>
                    <a:schemeClr val="tx1"/>
                  </a:solidFill>
                  <a:effectLst>
                    <a:outerShdw blurRad="38100" dist="38100" dir="2700000" algn="tl">
                      <a:srgbClr val="C0C0C0"/>
                    </a:outerShdw>
                  </a:effectLst>
                  <a:latin typeface="Times New Roman" pitchFamily="18" charset="0"/>
                </a:rPr>
                <a:t>分析程序</a:t>
              </a:r>
            </a:p>
          </p:txBody>
        </p:sp>
        <p:sp>
          <p:nvSpPr>
            <p:cNvPr id="578585" name="Line 25"/>
            <p:cNvSpPr>
              <a:spLocks noChangeAspect="1" noChangeShapeType="1"/>
            </p:cNvSpPr>
            <p:nvPr/>
          </p:nvSpPr>
          <p:spPr bwMode="auto">
            <a:xfrm flipV="1">
              <a:off x="3075" y="1530"/>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6" name="Line 26"/>
            <p:cNvSpPr>
              <a:spLocks noChangeAspect="1"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7" name="Rectangle 27"/>
            <p:cNvSpPr>
              <a:spLocks noChangeAspect="1" noChangeArrowheads="1"/>
            </p:cNvSpPr>
            <p:nvPr/>
          </p:nvSpPr>
          <p:spPr bwMode="auto">
            <a:xfrm>
              <a:off x="4451" y="2079"/>
              <a:ext cx="737" cy="4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1400" b="0" dirty="0">
                  <a:solidFill>
                    <a:schemeClr val="tx1"/>
                  </a:solidFill>
                  <a:effectLst>
                    <a:outerShdw blurRad="38100" dist="38100" dir="2700000" algn="tl">
                      <a:srgbClr val="C0C0C0"/>
                    </a:outerShdw>
                  </a:effectLst>
                  <a:latin typeface="Times New Roman" pitchFamily="18" charset="0"/>
                </a:rPr>
                <a:t>输出  </a:t>
              </a:r>
            </a:p>
          </p:txBody>
        </p:sp>
        <p:sp>
          <p:nvSpPr>
            <p:cNvPr id="578588" name="Line 28"/>
            <p:cNvSpPr>
              <a:spLocks noChangeAspect="1" noChangeShapeType="1"/>
            </p:cNvSpPr>
            <p:nvPr/>
          </p:nvSpPr>
          <p:spPr bwMode="auto">
            <a:xfrm flipH="1">
              <a:off x="1529" y="2263"/>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9" name="Rectangle 29"/>
            <p:cNvSpPr>
              <a:spLocks noChangeAspect="1" noChangeArrowheads="1"/>
            </p:cNvSpPr>
            <p:nvPr/>
          </p:nvSpPr>
          <p:spPr bwMode="auto">
            <a:xfrm>
              <a:off x="603" y="2033"/>
              <a:ext cx="650" cy="38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1400" b="0" dirty="0">
                  <a:solidFill>
                    <a:schemeClr val="tx1"/>
                  </a:solidFill>
                  <a:effectLst>
                    <a:outerShdw blurRad="38100" dist="38100" dir="2700000" algn="tl">
                      <a:srgbClr val="C0C0C0"/>
                    </a:outerShdw>
                  </a:effectLst>
                  <a:latin typeface="Times New Roman" pitchFamily="18" charset="0"/>
                </a:rPr>
                <a:t>栈</a:t>
              </a:r>
            </a:p>
          </p:txBody>
        </p:sp>
        <p:sp>
          <p:nvSpPr>
            <p:cNvPr id="578590" name="Rectangle 30"/>
            <p:cNvSpPr>
              <a:spLocks noChangeAspect="1" noChangeArrowheads="1"/>
            </p:cNvSpPr>
            <p:nvPr/>
          </p:nvSpPr>
          <p:spPr bwMode="auto">
            <a:xfrm>
              <a:off x="1296" y="3792"/>
              <a:ext cx="3739" cy="41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00000"/>
                </a:lnSpc>
                <a:buFontTx/>
                <a:buNone/>
                <a:defRPr/>
              </a:pPr>
              <a:r>
                <a:rPr lang="en-US" altLang="zh-CN" sz="1400" b="0">
                  <a:solidFill>
                    <a:schemeClr val="tx1"/>
                  </a:solidFill>
                  <a:effectLst>
                    <a:outerShdw blurRad="38100" dist="38100" dir="2700000" algn="tl">
                      <a:srgbClr val="C0C0C0"/>
                    </a:outerShdw>
                  </a:effectLst>
                  <a:latin typeface="Times New Roman" pitchFamily="18" charset="0"/>
                </a:rPr>
                <a:t>LR</a:t>
              </a:r>
              <a:r>
                <a:rPr lang="zh-CN" altLang="en-US" sz="1400" b="0">
                  <a:solidFill>
                    <a:schemeClr val="tx1"/>
                  </a:solidFill>
                  <a:effectLst>
                    <a:outerShdw blurRad="38100" dist="38100" dir="2700000" algn="tl">
                      <a:srgbClr val="C0C0C0"/>
                    </a:outerShdw>
                  </a:effectLst>
                  <a:latin typeface="Times New Roman" pitchFamily="18" charset="0"/>
                </a:rPr>
                <a:t>分析器的模型</a:t>
              </a:r>
            </a:p>
          </p:txBody>
        </p:sp>
        <p:grpSp>
          <p:nvGrpSpPr>
            <p:cNvPr id="2093" name="Group 31"/>
            <p:cNvGrpSpPr>
              <a:grpSpLocks noChangeAspect="1"/>
            </p:cNvGrpSpPr>
            <p:nvPr/>
          </p:nvGrpSpPr>
          <p:grpSpPr bwMode="auto">
            <a:xfrm>
              <a:off x="2334" y="3024"/>
              <a:ext cx="1572" cy="587"/>
              <a:chOff x="2334" y="3072"/>
              <a:chExt cx="1572" cy="587"/>
            </a:xfrm>
          </p:grpSpPr>
          <p:sp>
            <p:nvSpPr>
              <p:cNvPr id="578592" name="Rectangle 32"/>
              <p:cNvSpPr>
                <a:spLocks noChangeAspect="1" noChangeArrowheads="1"/>
              </p:cNvSpPr>
              <p:nvPr/>
            </p:nvSpPr>
            <p:spPr bwMode="auto">
              <a:xfrm>
                <a:off x="2331" y="3073"/>
                <a:ext cx="790" cy="5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97200" rIns="0"/>
              <a:lstStyle/>
              <a:p>
                <a:pPr algn="ctr">
                  <a:lnSpc>
                    <a:spcPct val="13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action</a:t>
                </a:r>
              </a:p>
            </p:txBody>
          </p:sp>
          <p:sp>
            <p:nvSpPr>
              <p:cNvPr id="578593" name="Rectangle 33"/>
              <p:cNvSpPr>
                <a:spLocks noChangeAspect="1" noChangeArrowheads="1"/>
              </p:cNvSpPr>
              <p:nvPr/>
            </p:nvSpPr>
            <p:spPr bwMode="auto">
              <a:xfrm>
                <a:off x="3121" y="3073"/>
                <a:ext cx="788" cy="5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goto</a:t>
                </a:r>
              </a:p>
            </p:txBody>
          </p:sp>
        </p:grpSp>
        <p:grpSp>
          <p:nvGrpSpPr>
            <p:cNvPr id="2094" name="Group 34"/>
            <p:cNvGrpSpPr>
              <a:grpSpLocks noChangeAspect="1"/>
            </p:cNvGrpSpPr>
            <p:nvPr/>
          </p:nvGrpSpPr>
          <p:grpSpPr bwMode="auto">
            <a:xfrm>
              <a:off x="1056" y="2112"/>
              <a:ext cx="458" cy="1840"/>
              <a:chOff x="3805" y="12274"/>
              <a:chExt cx="507" cy="2072"/>
            </a:xfrm>
          </p:grpSpPr>
          <p:sp>
            <p:nvSpPr>
              <p:cNvPr id="578595" name="Rectangle 35"/>
              <p:cNvSpPr>
                <a:spLocks noChangeAspect="1" noChangeArrowheads="1"/>
              </p:cNvSpPr>
              <p:nvPr/>
            </p:nvSpPr>
            <p:spPr bwMode="auto">
              <a:xfrm>
                <a:off x="3807" y="12273"/>
                <a:ext cx="494"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bIns="36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s</a:t>
                </a:r>
                <a:r>
                  <a:rPr lang="en-US" altLang="zh-CN" sz="1400" b="0" i="1" baseline="-25000">
                    <a:solidFill>
                      <a:schemeClr val="tx1"/>
                    </a:solidFill>
                    <a:effectLst>
                      <a:outerShdw blurRad="38100" dist="38100" dir="2700000" algn="tl">
                        <a:srgbClr val="C0C0C0"/>
                      </a:outerShdw>
                    </a:effectLst>
                    <a:latin typeface="Times New Roman" pitchFamily="18" charset="0"/>
                  </a:rPr>
                  <a:t>m</a:t>
                </a:r>
              </a:p>
            </p:txBody>
          </p:sp>
          <p:sp>
            <p:nvSpPr>
              <p:cNvPr id="578596" name="Rectangle 36"/>
              <p:cNvSpPr>
                <a:spLocks noChangeAspect="1" noChangeArrowheads="1"/>
              </p:cNvSpPr>
              <p:nvPr/>
            </p:nvSpPr>
            <p:spPr bwMode="auto">
              <a:xfrm>
                <a:off x="3809" y="12604"/>
                <a:ext cx="494"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54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X</a:t>
                </a:r>
                <a:r>
                  <a:rPr lang="en-US" altLang="zh-CN" sz="1400" b="0" i="1" baseline="-25000">
                    <a:solidFill>
                      <a:schemeClr val="tx1"/>
                    </a:solidFill>
                    <a:effectLst>
                      <a:outerShdw blurRad="38100" dist="38100" dir="2700000" algn="tl">
                        <a:srgbClr val="C0C0C0"/>
                      </a:outerShdw>
                    </a:effectLst>
                    <a:latin typeface="Times New Roman" pitchFamily="18" charset="0"/>
                  </a:rPr>
                  <a:t>m</a:t>
                </a:r>
              </a:p>
            </p:txBody>
          </p:sp>
          <p:sp>
            <p:nvSpPr>
              <p:cNvPr id="578597" name="Rectangle 37"/>
              <p:cNvSpPr>
                <a:spLocks noChangeAspect="1" noChangeArrowheads="1"/>
              </p:cNvSpPr>
              <p:nvPr/>
            </p:nvSpPr>
            <p:spPr bwMode="auto">
              <a:xfrm>
                <a:off x="3809" y="12949"/>
                <a:ext cx="491"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18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s</a:t>
                </a:r>
                <a:r>
                  <a:rPr lang="en-US" altLang="zh-CN" sz="1400" b="0" i="1" baseline="-25000">
                    <a:solidFill>
                      <a:schemeClr val="tx1"/>
                    </a:solidFill>
                    <a:effectLst>
                      <a:outerShdw blurRad="38100" dist="38100" dir="2700000" algn="tl">
                        <a:srgbClr val="C0C0C0"/>
                      </a:outerShdw>
                    </a:effectLst>
                    <a:latin typeface="Times New Roman" pitchFamily="18" charset="0"/>
                  </a:rPr>
                  <a:t>m</a:t>
                </a:r>
                <a:r>
                  <a:rPr lang="en-US" altLang="zh-CN" sz="1400" b="0" baseline="-25000">
                    <a:solidFill>
                      <a:schemeClr val="tx1"/>
                    </a:solidFill>
                    <a:effectLst>
                      <a:outerShdw blurRad="38100" dist="38100" dir="2700000" algn="tl">
                        <a:srgbClr val="C0C0C0"/>
                      </a:outerShdw>
                    </a:effectLst>
                    <a:latin typeface="Times New Roman" pitchFamily="18" charset="0"/>
                  </a:rPr>
                  <a:t>-1</a:t>
                </a:r>
              </a:p>
            </p:txBody>
          </p:sp>
          <p:sp>
            <p:nvSpPr>
              <p:cNvPr id="578598" name="Rectangle 38"/>
              <p:cNvSpPr>
                <a:spLocks noChangeAspect="1" noChangeArrowheads="1"/>
              </p:cNvSpPr>
              <p:nvPr/>
            </p:nvSpPr>
            <p:spPr bwMode="auto">
              <a:xfrm>
                <a:off x="3805" y="13282"/>
                <a:ext cx="494"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0" rIns="18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X</a:t>
                </a:r>
                <a:r>
                  <a:rPr lang="en-US" altLang="zh-CN" sz="1400" b="0" i="1" baseline="-25000">
                    <a:solidFill>
                      <a:schemeClr val="tx1"/>
                    </a:solidFill>
                    <a:effectLst>
                      <a:outerShdw blurRad="38100" dist="38100" dir="2700000" algn="tl">
                        <a:srgbClr val="C0C0C0"/>
                      </a:outerShdw>
                    </a:effectLst>
                    <a:latin typeface="Times New Roman" pitchFamily="18" charset="0"/>
                  </a:rPr>
                  <a:t>m</a:t>
                </a:r>
                <a:r>
                  <a:rPr lang="en-US" altLang="zh-CN" sz="1400" b="0" baseline="-25000">
                    <a:solidFill>
                      <a:schemeClr val="tx1"/>
                    </a:solidFill>
                    <a:effectLst>
                      <a:outerShdw blurRad="38100" dist="38100" dir="2700000" algn="tl">
                        <a:srgbClr val="C0C0C0"/>
                      </a:outerShdw>
                    </a:effectLst>
                    <a:latin typeface="Times New Roman" pitchFamily="18" charset="0"/>
                  </a:rPr>
                  <a:t>-1</a:t>
                </a:r>
                <a:endParaRPr lang="en-US" altLang="zh-CN" sz="1400" b="0">
                  <a:solidFill>
                    <a:schemeClr val="tx1"/>
                  </a:solidFill>
                  <a:effectLst>
                    <a:outerShdw blurRad="38100" dist="38100" dir="2700000" algn="tl">
                      <a:srgbClr val="C0C0C0"/>
                    </a:outerShdw>
                  </a:effectLst>
                  <a:latin typeface="Times New Roman" pitchFamily="18" charset="0"/>
                </a:endParaRPr>
              </a:p>
            </p:txBody>
          </p:sp>
          <p:sp>
            <p:nvSpPr>
              <p:cNvPr id="578599" name="Rectangle 39"/>
              <p:cNvSpPr>
                <a:spLocks noChangeAspect="1" noChangeArrowheads="1"/>
              </p:cNvSpPr>
              <p:nvPr/>
            </p:nvSpPr>
            <p:spPr bwMode="auto">
              <a:xfrm>
                <a:off x="3809" y="13642"/>
                <a:ext cx="491"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sp>
            <p:nvSpPr>
              <p:cNvPr id="578600" name="Rectangle 40"/>
              <p:cNvSpPr>
                <a:spLocks noChangeAspect="1" noChangeArrowheads="1"/>
              </p:cNvSpPr>
              <p:nvPr/>
            </p:nvSpPr>
            <p:spPr bwMode="auto">
              <a:xfrm>
                <a:off x="3805" y="14000"/>
                <a:ext cx="507"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90000" tIns="0" rIns="72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s</a:t>
                </a:r>
                <a:r>
                  <a:rPr lang="en-US" altLang="zh-CN" sz="1400" b="0" baseline="-25000">
                    <a:solidFill>
                      <a:schemeClr val="tx1"/>
                    </a:solidFill>
                    <a:effectLst>
                      <a:outerShdw blurRad="38100" dist="38100" dir="2700000" algn="tl">
                        <a:srgbClr val="C0C0C0"/>
                      </a:outerShdw>
                    </a:effectLst>
                    <a:latin typeface="Times New Roman" pitchFamily="18" charset="0"/>
                  </a:rPr>
                  <a:t>0</a:t>
                </a:r>
              </a:p>
            </p:txBody>
          </p:sp>
        </p:grpSp>
        <p:grpSp>
          <p:nvGrpSpPr>
            <p:cNvPr id="2095" name="Group 41"/>
            <p:cNvGrpSpPr>
              <a:grpSpLocks noChangeAspect="1"/>
            </p:cNvGrpSpPr>
            <p:nvPr/>
          </p:nvGrpSpPr>
          <p:grpSpPr bwMode="auto">
            <a:xfrm>
              <a:off x="2400" y="1200"/>
              <a:ext cx="1536" cy="349"/>
              <a:chOff x="2400" y="1200"/>
              <a:chExt cx="1536" cy="349"/>
            </a:xfrm>
          </p:grpSpPr>
          <p:sp>
            <p:nvSpPr>
              <p:cNvPr id="578602" name="Rectangle 42"/>
              <p:cNvSpPr>
                <a:spLocks noChangeAspect="1" noChangeArrowheads="1"/>
              </p:cNvSpPr>
              <p:nvPr/>
            </p:nvSpPr>
            <p:spPr bwMode="auto">
              <a:xfrm>
                <a:off x="2657" y="1202"/>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sp>
            <p:nvSpPr>
              <p:cNvPr id="578603" name="Rectangle 43"/>
              <p:cNvSpPr>
                <a:spLocks noChangeAspect="1" noChangeArrowheads="1"/>
              </p:cNvSpPr>
              <p:nvPr/>
            </p:nvSpPr>
            <p:spPr bwMode="auto">
              <a:xfrm>
                <a:off x="2397" y="1204"/>
                <a:ext cx="262" cy="3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a:t>
                </a:r>
                <a:r>
                  <a:rPr lang="en-US" altLang="zh-CN" sz="1400" b="0" baseline="-25000">
                    <a:solidFill>
                      <a:schemeClr val="tx1"/>
                    </a:solidFill>
                    <a:effectLst>
                      <a:outerShdw blurRad="38100" dist="38100" dir="2700000" algn="tl">
                        <a:srgbClr val="C0C0C0"/>
                      </a:outerShdw>
                    </a:effectLst>
                    <a:latin typeface="Times New Roman" pitchFamily="18" charset="0"/>
                  </a:rPr>
                  <a:t>1</a:t>
                </a:r>
              </a:p>
            </p:txBody>
          </p:sp>
          <p:sp>
            <p:nvSpPr>
              <p:cNvPr id="578604" name="Rectangle 44"/>
              <p:cNvSpPr>
                <a:spLocks noChangeAspect="1" noChangeArrowheads="1"/>
              </p:cNvSpPr>
              <p:nvPr/>
            </p:nvSpPr>
            <p:spPr bwMode="auto">
              <a:xfrm>
                <a:off x="2901" y="1202"/>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a:t>
                </a:r>
                <a:r>
                  <a:rPr lang="en-US" altLang="zh-CN" sz="1400" b="0" i="1" baseline="-25000">
                    <a:solidFill>
                      <a:schemeClr val="tx1"/>
                    </a:solidFill>
                    <a:effectLst>
                      <a:outerShdw blurRad="38100" dist="38100" dir="2700000" algn="tl">
                        <a:srgbClr val="C0C0C0"/>
                      </a:outerShdw>
                    </a:effectLst>
                    <a:latin typeface="Times New Roman" pitchFamily="18" charset="0"/>
                  </a:rPr>
                  <a:t>i</a:t>
                </a:r>
                <a:endParaRPr lang="en-US" altLang="zh-CN" sz="1400" b="0" i="1">
                  <a:solidFill>
                    <a:schemeClr val="tx1"/>
                  </a:solidFill>
                  <a:effectLst>
                    <a:outerShdw blurRad="38100" dist="38100" dir="2700000" algn="tl">
                      <a:srgbClr val="C0C0C0"/>
                    </a:outerShdw>
                  </a:effectLst>
                  <a:latin typeface="Times New Roman" pitchFamily="18" charset="0"/>
                </a:endParaRPr>
              </a:p>
            </p:txBody>
          </p:sp>
          <p:sp>
            <p:nvSpPr>
              <p:cNvPr id="578605" name="Rectangle 45"/>
              <p:cNvSpPr>
                <a:spLocks noChangeAspect="1" noChangeArrowheads="1"/>
              </p:cNvSpPr>
              <p:nvPr/>
            </p:nvSpPr>
            <p:spPr bwMode="auto">
              <a:xfrm>
                <a:off x="3161" y="1202"/>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sp>
            <p:nvSpPr>
              <p:cNvPr id="578606" name="Rectangle 46"/>
              <p:cNvSpPr>
                <a:spLocks noChangeAspect="1" noChangeArrowheads="1"/>
              </p:cNvSpPr>
              <p:nvPr/>
            </p:nvSpPr>
            <p:spPr bwMode="auto">
              <a:xfrm>
                <a:off x="3417" y="1202"/>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a:t>
                </a:r>
                <a:r>
                  <a:rPr lang="en-US" altLang="zh-CN" sz="1400" b="0" i="1" baseline="-25000">
                    <a:solidFill>
                      <a:schemeClr val="tx1"/>
                    </a:solidFill>
                    <a:effectLst>
                      <a:outerShdw blurRad="38100" dist="38100" dir="2700000" algn="tl">
                        <a:srgbClr val="C0C0C0"/>
                      </a:outerShdw>
                    </a:effectLst>
                    <a:latin typeface="Times New Roman" pitchFamily="18" charset="0"/>
                  </a:rPr>
                  <a:t>n</a:t>
                </a:r>
                <a:endParaRPr lang="en-US" altLang="zh-CN" sz="1400" b="0">
                  <a:solidFill>
                    <a:schemeClr val="tx1"/>
                  </a:solidFill>
                  <a:effectLst>
                    <a:outerShdw blurRad="38100" dist="38100" dir="2700000" algn="tl">
                      <a:srgbClr val="C0C0C0"/>
                    </a:outerShdw>
                  </a:effectLst>
                  <a:latin typeface="Times New Roman" pitchFamily="18" charset="0"/>
                </a:endParaRPr>
              </a:p>
            </p:txBody>
          </p:sp>
          <p:sp>
            <p:nvSpPr>
              <p:cNvPr id="578607" name="Rectangle 47"/>
              <p:cNvSpPr>
                <a:spLocks noChangeAspect="1" noChangeArrowheads="1"/>
              </p:cNvSpPr>
              <p:nvPr/>
            </p:nvSpPr>
            <p:spPr bwMode="auto">
              <a:xfrm>
                <a:off x="3677" y="1200"/>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grpSp>
        <p:sp>
          <p:nvSpPr>
            <p:cNvPr id="578608" name="Freeform 48"/>
            <p:cNvSpPr>
              <a:spLocks noChangeAspect="1"/>
            </p:cNvSpPr>
            <p:nvPr/>
          </p:nvSpPr>
          <p:spPr bwMode="auto">
            <a:xfrm>
              <a:off x="2613" y="2561"/>
              <a:ext cx="468" cy="454"/>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09" name="Freeform 49"/>
            <p:cNvSpPr>
              <a:spLocks noChangeAspect="1"/>
            </p:cNvSpPr>
            <p:nvPr/>
          </p:nvSpPr>
          <p:spPr bwMode="auto">
            <a:xfrm flipH="1">
              <a:off x="3087" y="2563"/>
              <a:ext cx="466" cy="454"/>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578610" name="Text Box 50" descr="Green marble"/>
          <p:cNvSpPr txBox="1">
            <a:spLocks noChangeArrowheads="1"/>
          </p:cNvSpPr>
          <p:nvPr/>
        </p:nvSpPr>
        <p:spPr bwMode="auto">
          <a:xfrm>
            <a:off x="3492054" y="2781300"/>
            <a:ext cx="1728788"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effectLst>
                  <a:outerShdw blurRad="38100" dist="38100" dir="2700000" algn="tl">
                    <a:srgbClr val="C0C0C0"/>
                  </a:outerShdw>
                </a:effectLst>
                <a:latin typeface="Tahoma" pitchFamily="34" charset="0"/>
              </a:rPr>
              <a:t>移进</a:t>
            </a:r>
            <a:r>
              <a:rPr lang="en-US" altLang="zh-CN" sz="1800" dirty="0" smtClean="0">
                <a:effectLst>
                  <a:outerShdw blurRad="38100" dist="38100" dir="2700000" algn="tl">
                    <a:srgbClr val="C0C0C0"/>
                  </a:outerShdw>
                </a:effectLst>
                <a:latin typeface="Tahoma" pitchFamily="34" charset="0"/>
              </a:rPr>
              <a:t>-</a:t>
            </a:r>
            <a:r>
              <a:rPr lang="zh-CN" altLang="en-US" sz="1800" dirty="0">
                <a:effectLst>
                  <a:outerShdw blurRad="38100" dist="38100" dir="2700000" algn="tl">
                    <a:srgbClr val="C0C0C0"/>
                  </a:outerShdw>
                </a:effectLst>
                <a:latin typeface="Tahoma" pitchFamily="34" charset="0"/>
              </a:rPr>
              <a:t>归约</a:t>
            </a:r>
            <a:r>
              <a:rPr lang="zh-CN" altLang="en-US" sz="1800" dirty="0" smtClean="0">
                <a:effectLst>
                  <a:outerShdw blurRad="38100" dist="38100" dir="2700000" algn="tl">
                    <a:srgbClr val="C0C0C0"/>
                  </a:outerShdw>
                </a:effectLst>
                <a:latin typeface="Tahoma" pitchFamily="34" charset="0"/>
              </a:rPr>
              <a:t>分析</a:t>
            </a:r>
            <a:endParaRPr lang="zh-CN" altLang="en-US" sz="1800" dirty="0">
              <a:effectLst>
                <a:outerShdw blurRad="38100" dist="38100" dir="2700000" algn="tl">
                  <a:srgbClr val="C0C0C0"/>
                </a:outerShdw>
              </a:effectLst>
              <a:latin typeface="Tahoma" pitchFamily="34" charset="0"/>
            </a:endParaRPr>
          </a:p>
        </p:txBody>
      </p:sp>
      <p:sp>
        <p:nvSpPr>
          <p:cNvPr id="578611" name="Line 51"/>
          <p:cNvSpPr>
            <a:spLocks noChangeShapeType="1"/>
          </p:cNvSpPr>
          <p:nvPr/>
        </p:nvSpPr>
        <p:spPr bwMode="auto">
          <a:xfrm>
            <a:off x="4212779" y="3141663"/>
            <a:ext cx="0" cy="9350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12" name="Text Box 52" descr="Green marble"/>
          <p:cNvSpPr txBox="1">
            <a:spLocks noChangeArrowheads="1"/>
          </p:cNvSpPr>
          <p:nvPr/>
        </p:nvSpPr>
        <p:spPr bwMode="auto">
          <a:xfrm>
            <a:off x="3923854" y="2276475"/>
            <a:ext cx="865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1800" dirty="0" smtClean="0">
                <a:solidFill>
                  <a:srgbClr val="0000FF"/>
                </a:solidFill>
                <a:effectLst>
                  <a:outerShdw blurRad="38100" dist="38100" dir="2700000" algn="tl">
                    <a:srgbClr val="C0C0C0"/>
                  </a:outerShdw>
                </a:effectLst>
                <a:latin typeface="Tahoma" pitchFamily="34" charset="0"/>
              </a:rPr>
              <a:t>归约</a:t>
            </a:r>
            <a:endParaRPr lang="zh-CN" altLang="en-US" sz="1800" dirty="0">
              <a:solidFill>
                <a:srgbClr val="0000FF"/>
              </a:solidFill>
              <a:effectLst>
                <a:outerShdw blurRad="38100" dist="38100" dir="2700000" algn="tl">
                  <a:srgbClr val="C0C0C0"/>
                </a:outerShdw>
              </a:effectLst>
              <a:latin typeface="Tahoma" pitchFamily="34" charset="0"/>
            </a:endParaRPr>
          </a:p>
        </p:txBody>
      </p:sp>
      <p:sp>
        <p:nvSpPr>
          <p:cNvPr id="578613" name="AutoShape 53" descr="Green marble"/>
          <p:cNvSpPr>
            <a:spLocks/>
          </p:cNvSpPr>
          <p:nvPr/>
        </p:nvSpPr>
        <p:spPr bwMode="auto">
          <a:xfrm>
            <a:off x="5292279" y="2492375"/>
            <a:ext cx="73025" cy="936625"/>
          </a:xfrm>
          <a:prstGeom prst="leftBrace">
            <a:avLst>
              <a:gd name="adj1" fmla="val 106884"/>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78614" name="Text Box 54" descr="Green marble"/>
          <p:cNvSpPr txBox="1">
            <a:spLocks noChangeArrowheads="1"/>
          </p:cNvSpPr>
          <p:nvPr/>
        </p:nvSpPr>
        <p:spPr bwMode="auto">
          <a:xfrm>
            <a:off x="5508179" y="2349500"/>
            <a:ext cx="172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移进</a:t>
            </a:r>
            <a:r>
              <a:rPr lang="en-US" altLang="zh-CN" sz="1800" dirty="0" smtClean="0">
                <a:solidFill>
                  <a:srgbClr val="0000FF"/>
                </a:solidFill>
                <a:effectLst>
                  <a:outerShdw blurRad="38100" dist="38100" dir="2700000" algn="tl">
                    <a:srgbClr val="C0C0C0"/>
                  </a:outerShdw>
                </a:effectLst>
                <a:latin typeface="Tahoma" pitchFamily="34" charset="0"/>
              </a:rPr>
              <a:t>-</a:t>
            </a:r>
            <a:r>
              <a:rPr lang="zh-CN" altLang="en-US" sz="1800" dirty="0">
                <a:solidFill>
                  <a:srgbClr val="0000FF"/>
                </a:solidFill>
                <a:effectLst>
                  <a:outerShdw blurRad="38100" dist="38100" dir="2700000" algn="tl">
                    <a:srgbClr val="C0C0C0"/>
                  </a:outerShdw>
                </a:effectLst>
                <a:latin typeface="Tahoma" pitchFamily="34" charset="0"/>
              </a:rPr>
              <a:t>归约</a:t>
            </a:r>
            <a:r>
              <a:rPr lang="zh-CN" altLang="en-US" sz="1800" dirty="0" smtClean="0">
                <a:solidFill>
                  <a:srgbClr val="0000FF"/>
                </a:solidFill>
                <a:effectLst>
                  <a:outerShdw blurRad="38100" dist="38100" dir="2700000" algn="tl">
                    <a:srgbClr val="C0C0C0"/>
                  </a:outerShdw>
                </a:effectLst>
                <a:latin typeface="Tahoma" pitchFamily="34" charset="0"/>
              </a:rPr>
              <a:t>冲突</a:t>
            </a:r>
            <a:endParaRPr lang="zh-CN" altLang="en-US" sz="1800" dirty="0">
              <a:solidFill>
                <a:srgbClr val="0000FF"/>
              </a:solidFill>
              <a:effectLst>
                <a:outerShdw blurRad="38100" dist="38100" dir="2700000" algn="tl">
                  <a:srgbClr val="C0C0C0"/>
                </a:outerShdw>
              </a:effectLst>
              <a:latin typeface="Tahoma" pitchFamily="34" charset="0"/>
            </a:endParaRPr>
          </a:p>
        </p:txBody>
      </p:sp>
      <p:sp>
        <p:nvSpPr>
          <p:cNvPr id="578615" name="Text Box 55" descr="Green marble"/>
          <p:cNvSpPr txBox="1">
            <a:spLocks noChangeArrowheads="1"/>
          </p:cNvSpPr>
          <p:nvPr/>
        </p:nvSpPr>
        <p:spPr bwMode="auto">
          <a:xfrm>
            <a:off x="5508179" y="3141663"/>
            <a:ext cx="187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归</a:t>
            </a:r>
            <a:r>
              <a:rPr lang="zh-CN" altLang="en-US" sz="1800" dirty="0" smtClean="0">
                <a:solidFill>
                  <a:srgbClr val="0000FF"/>
                </a:solidFill>
                <a:effectLst>
                  <a:outerShdw blurRad="38100" dist="38100" dir="2700000" algn="tl">
                    <a:srgbClr val="C0C0C0"/>
                  </a:outerShdw>
                </a:effectLst>
                <a:latin typeface="Tahoma" pitchFamily="34" charset="0"/>
              </a:rPr>
              <a:t>约</a:t>
            </a:r>
            <a:r>
              <a:rPr lang="en-US" altLang="zh-CN" sz="1800" dirty="0" smtClean="0">
                <a:solidFill>
                  <a:srgbClr val="0000FF"/>
                </a:solidFill>
                <a:effectLst>
                  <a:outerShdw blurRad="38100" dist="38100" dir="2700000" algn="tl">
                    <a:srgbClr val="C0C0C0"/>
                  </a:outerShdw>
                </a:effectLst>
                <a:latin typeface="Tahoma" pitchFamily="34" charset="0"/>
              </a:rPr>
              <a:t>-</a:t>
            </a:r>
            <a:r>
              <a:rPr lang="zh-CN" altLang="en-US" sz="1800" dirty="0">
                <a:solidFill>
                  <a:srgbClr val="0000FF"/>
                </a:solidFill>
                <a:effectLst>
                  <a:outerShdw blurRad="38100" dist="38100" dir="2700000" algn="tl">
                    <a:srgbClr val="C0C0C0"/>
                  </a:outerShdw>
                </a:effectLst>
                <a:latin typeface="Tahoma" pitchFamily="34" charset="0"/>
              </a:rPr>
              <a:t>归约</a:t>
            </a:r>
            <a:r>
              <a:rPr lang="zh-CN" altLang="en-US" sz="1800" dirty="0" smtClean="0">
                <a:solidFill>
                  <a:srgbClr val="0000FF"/>
                </a:solidFill>
                <a:effectLst>
                  <a:outerShdw blurRad="38100" dist="38100" dir="2700000" algn="tl">
                    <a:srgbClr val="C0C0C0"/>
                  </a:outerShdw>
                </a:effectLst>
                <a:latin typeface="Tahoma" pitchFamily="34" charset="0"/>
              </a:rPr>
              <a:t>冲突</a:t>
            </a:r>
            <a:endParaRPr lang="zh-CN" altLang="en-US" sz="1800" dirty="0">
              <a:solidFill>
                <a:srgbClr val="0000FF"/>
              </a:solidFill>
              <a:effectLst>
                <a:outerShdw blurRad="38100" dist="38100" dir="2700000" algn="tl">
                  <a:srgbClr val="C0C0C0"/>
                </a:outerShdw>
              </a:effectLst>
              <a:latin typeface="Tahoma" pitchFamily="34" charset="0"/>
            </a:endParaRPr>
          </a:p>
        </p:txBody>
      </p:sp>
      <p:sp>
        <p:nvSpPr>
          <p:cNvPr id="578616" name="Line 56"/>
          <p:cNvSpPr>
            <a:spLocks noChangeShapeType="1"/>
          </p:cNvSpPr>
          <p:nvPr/>
        </p:nvSpPr>
        <p:spPr bwMode="auto">
          <a:xfrm>
            <a:off x="4212779" y="2133600"/>
            <a:ext cx="503238" cy="714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17" name="Text Box 57" descr="Green marble"/>
          <p:cNvSpPr txBox="1">
            <a:spLocks noChangeArrowheads="1"/>
          </p:cNvSpPr>
          <p:nvPr/>
        </p:nvSpPr>
        <p:spPr bwMode="auto">
          <a:xfrm>
            <a:off x="4716017" y="2060575"/>
            <a:ext cx="719137"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句柄</a:t>
            </a:r>
          </a:p>
        </p:txBody>
      </p:sp>
      <p:sp>
        <p:nvSpPr>
          <p:cNvPr id="578618" name="Line 58"/>
          <p:cNvSpPr>
            <a:spLocks noChangeShapeType="1"/>
          </p:cNvSpPr>
          <p:nvPr/>
        </p:nvSpPr>
        <p:spPr bwMode="auto">
          <a:xfrm flipV="1">
            <a:off x="3563492" y="4437063"/>
            <a:ext cx="431800" cy="576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19" name="Text Box 59" descr="Green marble"/>
          <p:cNvSpPr txBox="1">
            <a:spLocks noChangeArrowheads="1"/>
          </p:cNvSpPr>
          <p:nvPr/>
        </p:nvSpPr>
        <p:spPr bwMode="auto">
          <a:xfrm>
            <a:off x="2915792" y="4941888"/>
            <a:ext cx="1008062" cy="3794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solidFill>
                  <a:srgbClr val="0000FF"/>
                </a:solidFill>
                <a:effectLst>
                  <a:outerShdw blurRad="38100" dist="38100" dir="2700000" algn="tl">
                    <a:srgbClr val="C0C0C0"/>
                  </a:outerShdw>
                </a:effectLst>
                <a:latin typeface="Tahoma" pitchFamily="34" charset="0"/>
              </a:rPr>
              <a:t>活前缀</a:t>
            </a:r>
          </a:p>
        </p:txBody>
      </p:sp>
      <p:sp>
        <p:nvSpPr>
          <p:cNvPr id="578620" name="AutoShape 60" descr="Green marble"/>
          <p:cNvSpPr>
            <a:spLocks noChangeArrowheads="1"/>
          </p:cNvSpPr>
          <p:nvPr/>
        </p:nvSpPr>
        <p:spPr bwMode="auto">
          <a:xfrm>
            <a:off x="611560" y="5084763"/>
            <a:ext cx="1727969" cy="936625"/>
          </a:xfrm>
          <a:prstGeom prst="wedgeRoundRectCallout">
            <a:avLst>
              <a:gd name="adj1" fmla="val 89579"/>
              <a:gd name="adj2" fmla="val -44236"/>
              <a:gd name="adj3" fmla="val 16667"/>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lstStyle/>
          <a:p>
            <a:pPr eaLnBrk="1" hangingPunct="1">
              <a:lnSpc>
                <a:spcPct val="100000"/>
              </a:lnSpc>
              <a:buFontTx/>
              <a:buNone/>
              <a:defRPr/>
            </a:pPr>
            <a:r>
              <a:rPr lang="zh-CN" altLang="en-US" sz="1600" dirty="0">
                <a:solidFill>
                  <a:schemeClr val="tx1"/>
                </a:solidFill>
                <a:effectLst>
                  <a:outerShdw blurRad="38100" dist="38100" dir="2700000" algn="tl">
                    <a:srgbClr val="FFFFFF"/>
                  </a:outerShdw>
                </a:effectLst>
                <a:latin typeface="Tahoma" pitchFamily="34" charset="0"/>
              </a:rPr>
              <a:t>右句型的前缀，该前缀不超过最右句柄的右</a:t>
            </a:r>
            <a:r>
              <a:rPr lang="zh-CN" altLang="en-US" sz="1600" dirty="0" smtClean="0">
                <a:solidFill>
                  <a:schemeClr val="tx1"/>
                </a:solidFill>
                <a:effectLst>
                  <a:outerShdw blurRad="38100" dist="38100" dir="2700000" algn="tl">
                    <a:srgbClr val="FFFFFF"/>
                  </a:outerShdw>
                </a:effectLst>
                <a:latin typeface="Tahoma" pitchFamily="34" charset="0"/>
              </a:rPr>
              <a:t>端</a:t>
            </a:r>
            <a:endParaRPr lang="zh-CN" altLang="en-US" sz="2000" b="0" dirty="0">
              <a:solidFill>
                <a:schemeClr val="tx1"/>
              </a:solidFill>
              <a:latin typeface="Tahoma" pitchFamily="34" charset="0"/>
            </a:endParaRPr>
          </a:p>
        </p:txBody>
      </p:sp>
      <p:sp>
        <p:nvSpPr>
          <p:cNvPr id="578621" name="AutoShape 61"/>
          <p:cNvSpPr>
            <a:spLocks noChangeArrowheads="1"/>
          </p:cNvSpPr>
          <p:nvPr/>
        </p:nvSpPr>
        <p:spPr bwMode="auto">
          <a:xfrm>
            <a:off x="5797104" y="260350"/>
            <a:ext cx="2736031" cy="1439863"/>
          </a:xfrm>
          <a:prstGeom prst="wedgeRectCallout">
            <a:avLst>
              <a:gd name="adj1" fmla="val -68903"/>
              <a:gd name="adj2" fmla="val 78227"/>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lstStyle/>
          <a:p>
            <a:pPr marL="457200" indent="-457200" eaLnBrk="1" hangingPunct="1">
              <a:lnSpc>
                <a:spcPct val="100000"/>
              </a:lnSpc>
              <a:buFontTx/>
              <a:buNone/>
              <a:defRPr/>
            </a:pPr>
            <a:r>
              <a:rPr lang="en-US" altLang="zh-CN" sz="1600">
                <a:effectLst>
                  <a:outerShdw blurRad="38100" dist="38100" dir="2700000" algn="tl">
                    <a:srgbClr val="C0C0C0"/>
                  </a:outerShdw>
                </a:effectLst>
                <a:latin typeface="Tahoma" pitchFamily="34" charset="0"/>
              </a:rPr>
              <a:t>1</a:t>
            </a:r>
            <a:r>
              <a:rPr lang="zh-CN" altLang="en-US" sz="1600">
                <a:effectLst>
                  <a:outerShdw blurRad="38100" dist="38100" dir="2700000" algn="tl">
                    <a:srgbClr val="C0C0C0"/>
                  </a:outerShdw>
                </a:effectLst>
                <a:latin typeface="Tahoma" pitchFamily="34" charset="0"/>
              </a:rPr>
              <a:t>。句柄与某个产生式的右部符号串相同</a:t>
            </a:r>
          </a:p>
          <a:p>
            <a:pPr marL="457200" indent="-457200" eaLnBrk="1" hangingPunct="1">
              <a:lnSpc>
                <a:spcPct val="100000"/>
              </a:lnSpc>
              <a:buFontTx/>
              <a:buNone/>
              <a:defRPr/>
            </a:pPr>
            <a:r>
              <a:rPr lang="en-US" altLang="zh-CN" sz="1600">
                <a:effectLst>
                  <a:outerShdw blurRad="38100" dist="38100" dir="2700000" algn="tl">
                    <a:srgbClr val="C0C0C0"/>
                  </a:outerShdw>
                </a:effectLst>
                <a:latin typeface="Tahoma" pitchFamily="34" charset="0"/>
              </a:rPr>
              <a:t>2</a:t>
            </a:r>
            <a:r>
              <a:rPr lang="zh-CN" altLang="en-US" sz="1600">
                <a:effectLst>
                  <a:outerShdw blurRad="38100" dist="38100" dir="2700000" algn="tl">
                    <a:srgbClr val="C0C0C0"/>
                  </a:outerShdw>
                </a:effectLst>
                <a:latin typeface="Tahoma" pitchFamily="34" charset="0"/>
              </a:rPr>
              <a:t>。句柄是句型的一个子串</a:t>
            </a:r>
          </a:p>
          <a:p>
            <a:pPr marL="457200" indent="-457200" eaLnBrk="1" hangingPunct="1">
              <a:lnSpc>
                <a:spcPct val="100000"/>
              </a:lnSpc>
              <a:buFontTx/>
              <a:buNone/>
              <a:defRPr/>
            </a:pPr>
            <a:r>
              <a:rPr lang="en-US" altLang="zh-CN" sz="1600">
                <a:effectLst>
                  <a:outerShdw blurRad="38100" dist="38100" dir="2700000" algn="tl">
                    <a:srgbClr val="C0C0C0"/>
                  </a:outerShdw>
                </a:effectLst>
                <a:latin typeface="Tahoma" pitchFamily="34" charset="0"/>
              </a:rPr>
              <a:t>3</a:t>
            </a:r>
            <a:r>
              <a:rPr lang="zh-CN" altLang="en-US" sz="1600">
                <a:effectLst>
                  <a:outerShdw blurRad="38100" dist="38100" dir="2700000" algn="tl">
                    <a:srgbClr val="C0C0C0"/>
                  </a:outerShdw>
                </a:effectLst>
                <a:latin typeface="Tahoma" pitchFamily="34" charset="0"/>
              </a:rPr>
              <a:t>。把句柄归约成非终结符代表了最右推导逆过程的一步</a:t>
            </a:r>
          </a:p>
        </p:txBody>
      </p:sp>
      <p:sp>
        <p:nvSpPr>
          <p:cNvPr id="578622" name="Rectangle 62" descr="Green marble"/>
          <p:cNvSpPr>
            <a:spLocks noChangeArrowheads="1"/>
          </p:cNvSpPr>
          <p:nvPr/>
        </p:nvSpPr>
        <p:spPr bwMode="auto">
          <a:xfrm>
            <a:off x="6660257" y="5084763"/>
            <a:ext cx="25209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lvl="1" eaLnBrk="1" hangingPunct="1">
              <a:lnSpc>
                <a:spcPct val="100000"/>
              </a:lnSpc>
              <a:buFontTx/>
              <a:buNone/>
              <a:defRPr/>
            </a:pPr>
            <a:r>
              <a:rPr lang="zh-CN" altLang="en-US" sz="1400" dirty="0">
                <a:solidFill>
                  <a:schemeClr val="tx1"/>
                </a:solidFill>
                <a:effectLst>
                  <a:outerShdw blurRad="38100" dist="38100" dir="2700000" algn="tl">
                    <a:srgbClr val="C0C0C0"/>
                  </a:outerShdw>
                </a:effectLst>
                <a:latin typeface="Tahoma" pitchFamily="34" charset="0"/>
              </a:rPr>
              <a:t>简单的</a:t>
            </a:r>
            <a:r>
              <a:rPr lang="en-US" altLang="zh-CN" sz="1400" dirty="0">
                <a:solidFill>
                  <a:schemeClr val="tx1"/>
                </a:solidFill>
                <a:effectLst>
                  <a:outerShdw blurRad="38100" dist="38100" dir="2700000" algn="tl">
                    <a:srgbClr val="C0C0C0"/>
                  </a:outerShdw>
                </a:effectLst>
                <a:latin typeface="Tahoma" pitchFamily="34" charset="0"/>
              </a:rPr>
              <a:t>LR</a:t>
            </a:r>
            <a:r>
              <a:rPr lang="zh-CN" altLang="en-US" sz="1400" dirty="0">
                <a:solidFill>
                  <a:schemeClr val="tx1"/>
                </a:solidFill>
                <a:effectLst>
                  <a:outerShdw blurRad="38100" dist="38100" dir="2700000" algn="tl">
                    <a:srgbClr val="C0C0C0"/>
                  </a:outerShdw>
                </a:effectLst>
                <a:latin typeface="Tahoma" pitchFamily="34" charset="0"/>
              </a:rPr>
              <a:t>方法（</a:t>
            </a:r>
            <a:r>
              <a:rPr lang="en-US" altLang="zh-CN" sz="1400" dirty="0">
                <a:solidFill>
                  <a:schemeClr val="tx1"/>
                </a:solidFill>
                <a:effectLst>
                  <a:outerShdw blurRad="38100" dist="38100" dir="2700000" algn="tl">
                    <a:srgbClr val="C0C0C0"/>
                  </a:outerShdw>
                </a:effectLst>
                <a:latin typeface="Tahoma" pitchFamily="34" charset="0"/>
              </a:rPr>
              <a:t>SLR）</a:t>
            </a:r>
          </a:p>
          <a:p>
            <a:pPr lvl="1" eaLnBrk="1" hangingPunct="1">
              <a:lnSpc>
                <a:spcPct val="100000"/>
              </a:lnSpc>
              <a:buFontTx/>
              <a:buNone/>
              <a:defRPr/>
            </a:pPr>
            <a:r>
              <a:rPr lang="zh-CN" altLang="en-US" sz="1400" dirty="0">
                <a:solidFill>
                  <a:schemeClr val="tx1"/>
                </a:solidFill>
                <a:effectLst>
                  <a:outerShdw blurRad="38100" dist="38100" dir="2700000" algn="tl">
                    <a:srgbClr val="C0C0C0"/>
                  </a:outerShdw>
                </a:effectLst>
                <a:latin typeface="Tahoma" pitchFamily="34" charset="0"/>
              </a:rPr>
              <a:t>规范的</a:t>
            </a:r>
            <a:r>
              <a:rPr lang="en-US" altLang="zh-CN" sz="1400" dirty="0">
                <a:solidFill>
                  <a:schemeClr val="tx1"/>
                </a:solidFill>
                <a:effectLst>
                  <a:outerShdw blurRad="38100" dist="38100" dir="2700000" algn="tl">
                    <a:srgbClr val="C0C0C0"/>
                  </a:outerShdw>
                </a:effectLst>
                <a:latin typeface="Tahoma" pitchFamily="34" charset="0"/>
              </a:rPr>
              <a:t>LR</a:t>
            </a:r>
            <a:r>
              <a:rPr lang="zh-CN" altLang="en-US" sz="1400" dirty="0">
                <a:solidFill>
                  <a:schemeClr val="tx1"/>
                </a:solidFill>
                <a:effectLst>
                  <a:outerShdw blurRad="38100" dist="38100" dir="2700000" algn="tl">
                    <a:srgbClr val="C0C0C0"/>
                  </a:outerShdw>
                </a:effectLst>
                <a:latin typeface="Tahoma" pitchFamily="34" charset="0"/>
              </a:rPr>
              <a:t>方法</a:t>
            </a:r>
          </a:p>
          <a:p>
            <a:pPr lvl="1" eaLnBrk="1" hangingPunct="1">
              <a:lnSpc>
                <a:spcPct val="100000"/>
              </a:lnSpc>
              <a:buFontTx/>
              <a:buNone/>
              <a:defRPr/>
            </a:pPr>
            <a:r>
              <a:rPr lang="zh-CN" altLang="en-US" sz="1400" dirty="0">
                <a:solidFill>
                  <a:schemeClr val="tx1"/>
                </a:solidFill>
                <a:effectLst>
                  <a:outerShdw blurRad="38100" dist="38100" dir="2700000" algn="tl">
                    <a:srgbClr val="C0C0C0"/>
                  </a:outerShdw>
                </a:effectLst>
                <a:latin typeface="Tahoma" pitchFamily="34" charset="0"/>
              </a:rPr>
              <a:t>向前看的</a:t>
            </a:r>
            <a:r>
              <a:rPr lang="en-US" altLang="zh-CN" sz="1400" dirty="0">
                <a:solidFill>
                  <a:schemeClr val="tx1"/>
                </a:solidFill>
                <a:effectLst>
                  <a:outerShdw blurRad="38100" dist="38100" dir="2700000" algn="tl">
                    <a:srgbClr val="C0C0C0"/>
                  </a:outerShdw>
                </a:effectLst>
                <a:latin typeface="Tahoma" pitchFamily="34" charset="0"/>
              </a:rPr>
              <a:t>LR</a:t>
            </a:r>
            <a:r>
              <a:rPr lang="zh-CN" altLang="en-US" sz="1400" dirty="0">
                <a:solidFill>
                  <a:schemeClr val="tx1"/>
                </a:solidFill>
                <a:effectLst>
                  <a:outerShdw blurRad="38100" dist="38100" dir="2700000" algn="tl">
                    <a:srgbClr val="C0C0C0"/>
                  </a:outerShdw>
                </a:effectLst>
                <a:latin typeface="Tahoma" pitchFamily="34" charset="0"/>
              </a:rPr>
              <a:t>方法</a:t>
            </a:r>
            <a:r>
              <a:rPr lang="en-US" altLang="zh-CN" sz="1400" dirty="0">
                <a:solidFill>
                  <a:schemeClr val="tx1"/>
                </a:solidFill>
                <a:effectLst>
                  <a:outerShdw blurRad="38100" dist="38100" dir="2700000" algn="tl">
                    <a:srgbClr val="C0C0C0"/>
                  </a:outerShdw>
                </a:effectLst>
                <a:latin typeface="Tahoma" pitchFamily="34" charset="0"/>
              </a:rPr>
              <a:t>(LALR）</a:t>
            </a:r>
            <a:endParaRPr lang="zh-CN" altLang="en-US" sz="1400" dirty="0">
              <a:solidFill>
                <a:schemeClr val="tx1"/>
              </a:solidFill>
              <a:effectLst>
                <a:outerShdw blurRad="38100" dist="38100" dir="2700000" algn="tl">
                  <a:srgbClr val="C0C0C0"/>
                </a:outerShdw>
              </a:effectLst>
              <a:latin typeface="Tahoma" pitchFamily="34" charset="0"/>
            </a:endParaRPr>
          </a:p>
        </p:txBody>
      </p:sp>
      <p:sp>
        <p:nvSpPr>
          <p:cNvPr id="578623" name="AutoShape 63" descr="Green marble"/>
          <p:cNvSpPr>
            <a:spLocks/>
          </p:cNvSpPr>
          <p:nvPr/>
        </p:nvSpPr>
        <p:spPr bwMode="auto">
          <a:xfrm>
            <a:off x="6949629" y="5157788"/>
            <a:ext cx="144463" cy="647700"/>
          </a:xfrm>
          <a:prstGeom prst="leftBrace">
            <a:avLst>
              <a:gd name="adj1" fmla="val 3736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097037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smtClean="0">
                <a:ea typeface="宋体" pitchFamily="2" charset="-122"/>
              </a:rPr>
              <a:t>LALR</a:t>
            </a:r>
          </a:p>
        </p:txBody>
      </p:sp>
      <p:sp>
        <p:nvSpPr>
          <p:cNvPr id="479235" name="Rectangle 3"/>
          <p:cNvSpPr>
            <a:spLocks noGrp="1" noChangeArrowheads="1"/>
          </p:cNvSpPr>
          <p:nvPr>
            <p:ph idx="1"/>
          </p:nvPr>
        </p:nvSpPr>
        <p:spPr/>
        <p:txBody>
          <a:bodyPr/>
          <a:lstStyle/>
          <a:p>
            <a:pPr>
              <a:defRPr/>
            </a:pPr>
            <a:r>
              <a:rPr lang="en-US" altLang="zh-CN" dirty="0" smtClean="0">
                <a:ea typeface="宋体" pitchFamily="2" charset="-122"/>
              </a:rPr>
              <a:t>LALR</a:t>
            </a:r>
            <a:r>
              <a:rPr lang="zh-CN" altLang="en-US" dirty="0" smtClean="0">
                <a:ea typeface="宋体" pitchFamily="2" charset="-122"/>
              </a:rPr>
              <a:t>的做法：</a:t>
            </a:r>
          </a:p>
          <a:p>
            <a:pPr>
              <a:defRPr/>
            </a:pPr>
            <a:r>
              <a:rPr lang="zh-CN" altLang="en-US" sz="3200" b="0" dirty="0" smtClean="0">
                <a:latin typeface="微软雅黑" pitchFamily="34" charset="-122"/>
                <a:ea typeface="微软雅黑" pitchFamily="34" charset="-122"/>
              </a:rPr>
              <a:t>合并识别 </a:t>
            </a:r>
            <a:r>
              <a:rPr lang="en-US" altLang="zh-CN" sz="3200" b="0" dirty="0" smtClean="0">
                <a:latin typeface="微软雅黑" pitchFamily="34" charset="-122"/>
                <a:ea typeface="微软雅黑" pitchFamily="34" charset="-122"/>
              </a:rPr>
              <a:t>LR(1)</a:t>
            </a:r>
            <a:r>
              <a:rPr lang="zh-CN" altLang="en-US" sz="3200" b="0" dirty="0" smtClean="0">
                <a:latin typeface="微软雅黑" pitchFamily="34" charset="-122"/>
                <a:ea typeface="微软雅黑" pitchFamily="34" charset="-122"/>
              </a:rPr>
              <a:t>文法的活前缀的</a:t>
            </a:r>
            <a:r>
              <a:rPr lang="en-US" altLang="zh-CN" sz="3200" b="0" dirty="0" smtClean="0">
                <a:latin typeface="微软雅黑" pitchFamily="34" charset="-122"/>
                <a:ea typeface="微软雅黑" pitchFamily="34" charset="-122"/>
              </a:rPr>
              <a:t>DFA</a:t>
            </a:r>
            <a:r>
              <a:rPr lang="zh-CN" altLang="en-US" sz="3200" b="0" dirty="0" smtClean="0">
                <a:latin typeface="微软雅黑" pitchFamily="34" charset="-122"/>
                <a:ea typeface="微软雅黑" pitchFamily="34" charset="-122"/>
              </a:rPr>
              <a:t>中的同心项目集</a:t>
            </a:r>
          </a:p>
          <a:p>
            <a:pPr>
              <a:defRPr/>
            </a:pPr>
            <a:endParaRPr lang="zh-CN" altLang="en-US" dirty="0" smtClean="0">
              <a:ea typeface="宋体" pitchFamily="2" charset="-122"/>
            </a:endParaRPr>
          </a:p>
          <a:p>
            <a:pPr>
              <a:defRPr/>
            </a:pPr>
            <a:r>
              <a:rPr lang="zh-CN" altLang="en-US" dirty="0" smtClean="0">
                <a:ea typeface="宋体" pitchFamily="2" charset="-122"/>
              </a:rPr>
              <a:t>同心的</a:t>
            </a:r>
            <a:r>
              <a:rPr lang="en-US" altLang="zh-CN" dirty="0" smtClean="0">
                <a:ea typeface="宋体" pitchFamily="2" charset="-122"/>
              </a:rPr>
              <a:t>LR(1)</a:t>
            </a:r>
            <a:r>
              <a:rPr lang="zh-CN" altLang="en-US" dirty="0" smtClean="0">
                <a:ea typeface="宋体" pitchFamily="2" charset="-122"/>
              </a:rPr>
              <a:t>项目集</a:t>
            </a:r>
          </a:p>
          <a:p>
            <a:pPr lvl="1">
              <a:defRPr/>
            </a:pPr>
            <a:r>
              <a:rPr lang="zh-CN" altLang="en-US" b="1" dirty="0" smtClean="0">
                <a:solidFill>
                  <a:srgbClr val="996633"/>
                </a:solidFill>
                <a:effectLst>
                  <a:outerShdw blurRad="38100" dist="38100" dir="2700000" algn="tl">
                    <a:srgbClr val="C0C0C0"/>
                  </a:outerShdw>
                </a:effectLst>
                <a:latin typeface="宋体" pitchFamily="2" charset="-122"/>
                <a:ea typeface="宋体" pitchFamily="2" charset="-122"/>
              </a:rPr>
              <a:t>略去搜索符后它们是相同的集合</a:t>
            </a:r>
            <a:endParaRPr lang="zh-CN" altLang="en-US" b="1" dirty="0" smtClean="0">
              <a:solidFill>
                <a:srgbClr val="996633"/>
              </a:solidFill>
              <a:effectLst>
                <a:outerShdw blurRad="38100" dist="38100" dir="2700000" algn="tl">
                  <a:srgbClr val="C0C0C0"/>
                </a:outerShdw>
              </a:effectLst>
              <a:ea typeface="宋体" pitchFamily="2" charset="-122"/>
            </a:endParaRPr>
          </a:p>
          <a:p>
            <a:pPr lvl="1">
              <a:defRPr/>
            </a:pPr>
            <a:r>
              <a:rPr lang="zh-CN" altLang="en-US" b="1" dirty="0" smtClean="0">
                <a:solidFill>
                  <a:srgbClr val="996633"/>
                </a:solidFill>
                <a:effectLst>
                  <a:outerShdw blurRad="38100" dist="38100" dir="2700000" algn="tl">
                    <a:srgbClr val="C0C0C0"/>
                  </a:outerShdw>
                </a:effectLst>
                <a:ea typeface="宋体" pitchFamily="2" charset="-122"/>
              </a:rPr>
              <a:t>例： </a:t>
            </a:r>
            <a:r>
              <a:rPr lang="en-US" altLang="zh-CN" i="1" dirty="0" smtClean="0">
                <a:ea typeface="宋体" pitchFamily="2" charset="-122"/>
              </a:rPr>
              <a:t>B </a:t>
            </a:r>
            <a:r>
              <a:rPr lang="en-US" altLang="zh-CN" dirty="0" smtClean="0">
                <a:ea typeface="宋体" pitchFamily="2" charset="-122"/>
                <a:sym typeface="Symbol" pitchFamily="18" charset="2"/>
              </a:rPr>
              <a:t></a:t>
            </a:r>
            <a:r>
              <a:rPr lang="en-US" altLang="zh-CN" dirty="0" smtClean="0">
                <a:ea typeface="宋体" pitchFamily="2" charset="-122"/>
              </a:rPr>
              <a:t>·</a:t>
            </a:r>
            <a:r>
              <a:rPr lang="en-US" altLang="zh-CN" i="1" dirty="0" err="1" smtClean="0">
                <a:ea typeface="宋体" pitchFamily="2" charset="-122"/>
              </a:rPr>
              <a:t>bB</a:t>
            </a:r>
            <a:r>
              <a:rPr lang="en-US" altLang="zh-CN" dirty="0" smtClean="0">
                <a:ea typeface="宋体" pitchFamily="2" charset="-122"/>
              </a:rPr>
              <a:t>, $</a:t>
            </a:r>
            <a:r>
              <a:rPr lang="en-US" altLang="zh-CN" dirty="0" smtClean="0">
                <a:solidFill>
                  <a:srgbClr val="996633"/>
                </a:solidFill>
                <a:ea typeface="宋体" pitchFamily="2" charset="-122"/>
              </a:rPr>
              <a:t> </a:t>
            </a:r>
            <a:r>
              <a:rPr lang="zh-CN" altLang="en-US" dirty="0" smtClean="0">
                <a:solidFill>
                  <a:srgbClr val="996633"/>
                </a:solidFill>
                <a:ea typeface="宋体" pitchFamily="2" charset="-122"/>
              </a:rPr>
              <a:t>与 </a:t>
            </a:r>
            <a:r>
              <a:rPr lang="en-US" altLang="zh-CN" i="1" dirty="0" smtClean="0">
                <a:effectLst>
                  <a:outerShdw blurRad="38100" dist="38100" dir="2700000" algn="tl">
                    <a:srgbClr val="C0C0C0"/>
                  </a:outerShdw>
                </a:effectLst>
                <a:ea typeface="宋体" pitchFamily="2" charset="-122"/>
              </a:rPr>
              <a:t>B </a:t>
            </a:r>
            <a:r>
              <a:rPr lang="en-US" altLang="zh-CN" dirty="0" smtClean="0">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rPr>
              <a:t>·</a:t>
            </a:r>
            <a:r>
              <a:rPr lang="en-US" altLang="zh-CN" i="1" dirty="0" err="1" smtClean="0">
                <a:effectLst>
                  <a:outerShdw blurRad="38100" dist="38100" dir="2700000" algn="tl">
                    <a:srgbClr val="C0C0C0"/>
                  </a:outerShdw>
                </a:effectLst>
                <a:ea typeface="宋体" pitchFamily="2" charset="-122"/>
              </a:rPr>
              <a:t>bB</a:t>
            </a:r>
            <a:r>
              <a:rPr lang="en-US" altLang="zh-CN" dirty="0" smtClean="0">
                <a:effectLst>
                  <a:outerShdw blurRad="38100" dist="38100" dir="2700000" algn="tl">
                    <a:srgbClr val="C0C0C0"/>
                  </a:outerShdw>
                </a:effectLst>
                <a:ea typeface="宋体" pitchFamily="2" charset="-122"/>
              </a:rPr>
              <a:t>, </a:t>
            </a:r>
            <a:r>
              <a:rPr lang="en-US" altLang="zh-CN" i="1" dirty="0" smtClean="0">
                <a:effectLst>
                  <a:outerShdw blurRad="38100" dist="38100" dir="2700000" algn="tl">
                    <a:srgbClr val="C0C0C0"/>
                  </a:outerShdw>
                </a:effectLst>
                <a:ea typeface="宋体" pitchFamily="2" charset="-122"/>
              </a:rPr>
              <a:t>b</a:t>
            </a:r>
            <a:r>
              <a:rPr lang="en-US" altLang="zh-CN" dirty="0" smtClean="0">
                <a:effectLst>
                  <a:outerShdw blurRad="38100" dist="38100" dir="2700000" algn="tl">
                    <a:srgbClr val="C0C0C0"/>
                  </a:outerShdw>
                </a:effectLst>
                <a:ea typeface="宋体" pitchFamily="2" charset="-122"/>
              </a:rPr>
              <a:t>/</a:t>
            </a:r>
            <a:r>
              <a:rPr lang="en-US" altLang="zh-CN" i="1" dirty="0" smtClean="0">
                <a:effectLst>
                  <a:outerShdw blurRad="38100" dist="38100" dir="2700000" algn="tl">
                    <a:srgbClr val="C0C0C0"/>
                  </a:outerShdw>
                </a:effectLst>
                <a:ea typeface="宋体" pitchFamily="2" charset="-122"/>
              </a:rPr>
              <a:t>a</a:t>
            </a:r>
            <a:r>
              <a:rPr lang="zh-CN" altLang="en-US" b="1" dirty="0" smtClean="0">
                <a:solidFill>
                  <a:srgbClr val="996633"/>
                </a:solidFill>
                <a:effectLst>
                  <a:outerShdw blurRad="38100" dist="38100" dir="2700000" algn="tl">
                    <a:srgbClr val="C0C0C0"/>
                  </a:outerShdw>
                </a:effectLst>
                <a:ea typeface="宋体" pitchFamily="2" charset="-122"/>
              </a:rPr>
              <a:t> </a:t>
            </a:r>
            <a:endParaRPr lang="en-US" altLang="zh-CN" b="1" dirty="0" smtClean="0">
              <a:solidFill>
                <a:srgbClr val="996633"/>
              </a:solidFill>
              <a:effectLst>
                <a:outerShdw blurRad="38100" dist="38100" dir="2700000" algn="tl">
                  <a:srgbClr val="C0C0C0"/>
                </a:outerShdw>
              </a:effectLst>
              <a:ea typeface="宋体" pitchFamily="2" charset="-12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10</a:t>
            </a:fld>
            <a:endParaRPr lang="en-US" altLang="zh-CN" dirty="0"/>
          </a:p>
        </p:txBody>
      </p:sp>
    </p:spTree>
    <p:extLst>
      <p:ext uri="{BB962C8B-B14F-4D97-AF65-F5344CB8AC3E}">
        <p14:creationId xmlns:p14="http://schemas.microsoft.com/office/powerpoint/2010/main" val="273416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checkerboard(across)">
                                      <p:cBhvr>
                                        <p:cTn id="7" dur="500"/>
                                        <p:tgtEl>
                                          <p:spTgt spid="47923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79235">
                                            <p:txEl>
                                              <p:pRg st="1" end="1"/>
                                            </p:txEl>
                                          </p:spTgt>
                                        </p:tgtEl>
                                        <p:attrNameLst>
                                          <p:attrName>style.visibility</p:attrName>
                                        </p:attrNameLst>
                                      </p:cBhvr>
                                      <p:to>
                                        <p:strVal val="visible"/>
                                      </p:to>
                                    </p:set>
                                    <p:animEffect transition="in" filter="checkerboard(across)">
                                      <p:cBhvr>
                                        <p:cTn id="10" dur="500"/>
                                        <p:tgtEl>
                                          <p:spTgt spid="4792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79235">
                                            <p:txEl>
                                              <p:pRg st="3" end="3"/>
                                            </p:txEl>
                                          </p:spTgt>
                                        </p:tgtEl>
                                        <p:attrNameLst>
                                          <p:attrName>style.visibility</p:attrName>
                                        </p:attrNameLst>
                                      </p:cBhvr>
                                      <p:to>
                                        <p:strVal val="visible"/>
                                      </p:to>
                                    </p:set>
                                    <p:animEffect transition="in" filter="checkerboard(across)">
                                      <p:cBhvr>
                                        <p:cTn id="15" dur="500"/>
                                        <p:tgtEl>
                                          <p:spTgt spid="47923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79235">
                                            <p:txEl>
                                              <p:pRg st="4" end="4"/>
                                            </p:txEl>
                                          </p:spTgt>
                                        </p:tgtEl>
                                        <p:attrNameLst>
                                          <p:attrName>style.visibility</p:attrName>
                                        </p:attrNameLst>
                                      </p:cBhvr>
                                      <p:to>
                                        <p:strVal val="visible"/>
                                      </p:to>
                                    </p:set>
                                    <p:animEffect transition="in" filter="checkerboard(across)">
                                      <p:cBhvr>
                                        <p:cTn id="18" dur="500"/>
                                        <p:tgtEl>
                                          <p:spTgt spid="47923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479235">
                                            <p:txEl>
                                              <p:pRg st="5" end="5"/>
                                            </p:txEl>
                                          </p:spTgt>
                                        </p:tgtEl>
                                        <p:attrNameLst>
                                          <p:attrName>style.visibility</p:attrName>
                                        </p:attrNameLst>
                                      </p:cBhvr>
                                      <p:to>
                                        <p:strVal val="visible"/>
                                      </p:to>
                                    </p:set>
                                    <p:animEffect transition="in" filter="checkerboard(across)">
                                      <p:cBhvr>
                                        <p:cTn id="23" dur="500"/>
                                        <p:tgtEl>
                                          <p:spTgt spid="479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4" name="Rectangle 12"/>
          <p:cNvSpPr>
            <a:spLocks noGrp="1" noChangeArrowheads="1"/>
          </p:cNvSpPr>
          <p:nvPr>
            <p:ph type="title"/>
          </p:nvPr>
        </p:nvSpPr>
        <p:spPr/>
        <p:txBody>
          <a:bodyPr/>
          <a:lstStyle/>
          <a:p>
            <a:r>
              <a:rPr lang="en-US" altLang="zh-CN" b="0" dirty="0">
                <a:latin typeface="微软雅黑" pitchFamily="34" charset="-122"/>
                <a:ea typeface="微软雅黑" pitchFamily="34" charset="-122"/>
              </a:rPr>
              <a:t>LALR</a:t>
            </a:r>
            <a:endParaRPr lang="zh-CN" altLang="en-US" dirty="0" smtClean="0">
              <a:latin typeface="宋体" pitchFamily="2" charset="-122"/>
              <a:ea typeface="宋体" pitchFamily="2" charset="-122"/>
            </a:endParaRPr>
          </a:p>
        </p:txBody>
      </p:sp>
      <p:sp>
        <p:nvSpPr>
          <p:cNvPr id="484355" name="Rectangle 3"/>
          <p:cNvSpPr>
            <a:spLocks noGrp="1" noChangeArrowheads="1"/>
          </p:cNvSpPr>
          <p:nvPr>
            <p:ph idx="1"/>
          </p:nvPr>
        </p:nvSpPr>
        <p:spPr>
          <a:xfrm>
            <a:off x="304800" y="11969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合并同心</a:t>
            </a:r>
            <a:r>
              <a:rPr lang="zh-CN" altLang="en-US" sz="2800" b="1" dirty="0" smtClean="0">
                <a:effectLst>
                  <a:outerShdw blurRad="38100" dist="38100" dir="2700000" algn="tl">
                    <a:srgbClr val="C0C0C0"/>
                  </a:outerShdw>
                </a:effectLst>
                <a:latin typeface="宋体" pitchFamily="2" charset="-122"/>
                <a:ea typeface="宋体" pitchFamily="2" charset="-122"/>
              </a:rPr>
              <a:t>项目集</a:t>
            </a:r>
            <a:r>
              <a:rPr lang="zh-CN" altLang="en-US" sz="2800" b="1" dirty="0" smtClean="0">
                <a:effectLst>
                  <a:outerShdw blurRad="38100" dist="38100" dir="2700000" algn="tl">
                    <a:srgbClr val="C0C0C0"/>
                  </a:outerShdw>
                </a:effectLst>
                <a:ea typeface="宋体" pitchFamily="2" charset="-122"/>
              </a:rPr>
              <a:t>可能会引起冲突</a:t>
            </a:r>
          </a:p>
          <a:p>
            <a:pPr>
              <a:spcBef>
                <a:spcPct val="0"/>
              </a:spcBef>
              <a:defRPr/>
            </a:pPr>
            <a:r>
              <a:rPr lang="zh-CN" altLang="en-US" sz="2800" b="1" dirty="0" smtClean="0">
                <a:effectLst>
                  <a:outerShdw blurRad="38100" dist="38100" dir="2700000" algn="tl">
                    <a:srgbClr val="C0C0C0"/>
                  </a:outerShdw>
                </a:effectLst>
                <a:latin typeface="宋体" pitchFamily="2" charset="-122"/>
                <a:ea typeface="宋体" pitchFamily="2" charset="-122"/>
              </a:rPr>
              <a:t>同心集的合并不会引起新的移进</a:t>
            </a:r>
            <a:r>
              <a:rPr lang="zh-CN" altLang="en-US" sz="2800" b="1" dirty="0" smtClean="0">
                <a:effectLst>
                  <a:outerShdw blurRad="38100" dist="38100" dir="2700000" algn="tl">
                    <a:srgbClr val="C0C0C0"/>
                  </a:outerShdw>
                </a:effectLst>
                <a:ea typeface="宋体" pitchFamily="2" charset="-122"/>
                <a:sym typeface="Symbol" pitchFamily="18" charset="2"/>
              </a:rPr>
              <a:t></a:t>
            </a:r>
            <a:r>
              <a:rPr lang="zh-CN" altLang="en-US" sz="2800" b="1" dirty="0" smtClean="0">
                <a:effectLst>
                  <a:outerShdw blurRad="38100" dist="38100" dir="2700000" algn="tl">
                    <a:srgbClr val="C0C0C0"/>
                  </a:outerShdw>
                </a:effectLst>
                <a:latin typeface="宋体" pitchFamily="2" charset="-122"/>
                <a:ea typeface="宋体" pitchFamily="2" charset="-122"/>
              </a:rPr>
              <a:t>归约冲突</a:t>
            </a:r>
          </a:p>
          <a:p>
            <a:pPr>
              <a:spcBef>
                <a:spcPct val="0"/>
              </a:spcBef>
              <a:buFontTx/>
              <a:buNone/>
              <a:defRPr/>
            </a:pP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ea typeface="宋体" pitchFamily="2" charset="-122"/>
              </a:rPr>
              <a:t>			</a:t>
            </a:r>
            <a:endParaRPr lang="zh-CN" altLang="en-US" sz="2800" b="1" dirty="0" smtClean="0">
              <a:effectLst>
                <a:outerShdw blurRad="38100" dist="38100" dir="2700000" algn="tl">
                  <a:srgbClr val="C0C0C0"/>
                </a:outerShdw>
              </a:effectLst>
              <a:ea typeface="宋体" pitchFamily="2" charset="-122"/>
            </a:endParaRPr>
          </a:p>
        </p:txBody>
      </p:sp>
      <p:sp>
        <p:nvSpPr>
          <p:cNvPr id="484358" name="Text Box 6" descr="Green marble"/>
          <p:cNvSpPr txBox="1">
            <a:spLocks noChangeArrowheads="1"/>
          </p:cNvSpPr>
          <p:nvPr/>
        </p:nvSpPr>
        <p:spPr bwMode="auto">
          <a:xfrm>
            <a:off x="1403350" y="4319588"/>
            <a:ext cx="60055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zh-CN" altLang="en-US" sz="2400">
                <a:solidFill>
                  <a:srgbClr val="FF3399"/>
                </a:solidFill>
                <a:effectLst>
                  <a:outerShdw blurRad="38100" dist="38100" dir="2700000" algn="tl">
                    <a:srgbClr val="C0C0C0"/>
                  </a:outerShdw>
                </a:effectLst>
                <a:latin typeface="Tahoma" pitchFamily="34" charset="0"/>
              </a:rPr>
              <a:t>如果存在，那么在合并前也存在这样的冲突</a:t>
            </a:r>
          </a:p>
          <a:p>
            <a:pPr eaLnBrk="1" hangingPunct="1">
              <a:lnSpc>
                <a:spcPct val="100000"/>
              </a:lnSpc>
              <a:buFontTx/>
              <a:buNone/>
              <a:defRPr/>
            </a:pPr>
            <a:r>
              <a:rPr lang="zh-CN" altLang="en-US" sz="2400">
                <a:solidFill>
                  <a:srgbClr val="FF3399"/>
                </a:solidFill>
                <a:effectLst>
                  <a:outerShdw blurRad="38100" dist="38100" dir="2700000" algn="tl">
                    <a:srgbClr val="C0C0C0"/>
                  </a:outerShdw>
                </a:effectLst>
                <a:latin typeface="Tahoma" pitchFamily="34" charset="0"/>
              </a:rPr>
              <a:t>于是对应的</a:t>
            </a:r>
            <a:r>
              <a:rPr lang="en-US" altLang="zh-CN" sz="2400">
                <a:solidFill>
                  <a:srgbClr val="FF3399"/>
                </a:solidFill>
                <a:effectLst>
                  <a:outerShdw blurRad="38100" dist="38100" dir="2700000" algn="tl">
                    <a:srgbClr val="C0C0C0"/>
                  </a:outerShdw>
                </a:effectLst>
                <a:latin typeface="Tahoma" pitchFamily="34" charset="0"/>
              </a:rPr>
              <a:t>LR(1)</a:t>
            </a:r>
            <a:r>
              <a:rPr lang="zh-CN" altLang="en-US" sz="2400">
                <a:solidFill>
                  <a:srgbClr val="FF3399"/>
                </a:solidFill>
                <a:effectLst>
                  <a:outerShdw blurRad="38100" dist="38100" dir="2700000" algn="tl">
                    <a:srgbClr val="C0C0C0"/>
                  </a:outerShdw>
                </a:effectLst>
                <a:latin typeface="Tahoma" pitchFamily="34" charset="0"/>
              </a:rPr>
              <a:t>文法中存在冲突，</a:t>
            </a:r>
          </a:p>
          <a:p>
            <a:pPr eaLnBrk="1" hangingPunct="1">
              <a:lnSpc>
                <a:spcPct val="100000"/>
              </a:lnSpc>
              <a:buFontTx/>
              <a:buNone/>
              <a:defRPr/>
            </a:pPr>
            <a:r>
              <a:rPr lang="zh-CN" altLang="en-US" sz="2400">
                <a:solidFill>
                  <a:srgbClr val="FF3399"/>
                </a:solidFill>
                <a:effectLst>
                  <a:outerShdw blurRad="38100" dist="38100" dir="2700000" algn="tl">
                    <a:srgbClr val="C0C0C0"/>
                  </a:outerShdw>
                </a:effectLst>
                <a:latin typeface="Tahoma" pitchFamily="34" charset="0"/>
              </a:rPr>
              <a:t>矛盾</a:t>
            </a:r>
          </a:p>
        </p:txBody>
      </p:sp>
      <p:sp>
        <p:nvSpPr>
          <p:cNvPr id="484359" name="Text Box 7" descr="Green marble"/>
          <p:cNvSpPr txBox="1">
            <a:spLocks noChangeArrowheads="1"/>
          </p:cNvSpPr>
          <p:nvPr/>
        </p:nvSpPr>
        <p:spPr bwMode="auto">
          <a:xfrm>
            <a:off x="539750" y="2740025"/>
            <a:ext cx="20653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zh-CN" altLang="en-US" sz="2400" b="0">
                <a:effectLst>
                  <a:outerShdw blurRad="38100" dist="38100" dir="2700000" algn="tl">
                    <a:srgbClr val="C0C0C0"/>
                  </a:outerShdw>
                </a:effectLst>
                <a:latin typeface="Tahoma" pitchFamily="34" charset="0"/>
              </a:rPr>
              <a:t>[</a:t>
            </a:r>
            <a:r>
              <a:rPr lang="en-US" altLang="zh-CN" sz="2400" b="0" i="1">
                <a:effectLst>
                  <a:outerShdw blurRad="38100" dist="38100" dir="2700000" algn="tl">
                    <a:srgbClr val="C0C0C0"/>
                  </a:outerShdw>
                </a:effectLst>
                <a:latin typeface="Tahoma" pitchFamily="34" charset="0"/>
              </a:rPr>
              <a:t>A</a:t>
            </a:r>
            <a:r>
              <a:rPr lang="en-US" altLang="zh-CN" sz="2400" b="0">
                <a:effectLst>
                  <a:outerShdw blurRad="38100" dist="38100" dir="2700000" algn="tl">
                    <a:srgbClr val="C0C0C0"/>
                  </a:outerShdw>
                </a:effectLst>
                <a:latin typeface="Tahoma" pitchFamily="34" charset="0"/>
                <a:sym typeface="Symbol" pitchFamily="18" charset="2"/>
              </a:rPr>
              <a:t></a:t>
            </a:r>
            <a:r>
              <a:rPr lang="en-US" altLang="zh-CN" sz="2400" b="0" i="1">
                <a:effectLst>
                  <a:outerShdw blurRad="38100" dist="38100" dir="2700000" algn="tl">
                    <a:srgbClr val="C0C0C0"/>
                  </a:outerShdw>
                </a:effectLst>
                <a:latin typeface="Tahoma" pitchFamily="34" charset="0"/>
                <a:sym typeface="Symbol" pitchFamily="18" charset="2"/>
              </a:rPr>
              <a:t></a:t>
            </a:r>
            <a:r>
              <a:rPr lang="en-US" altLang="zh-CN" sz="2400" b="0">
                <a:effectLst>
                  <a:outerShdw blurRad="38100" dist="38100" dir="2700000" algn="tl">
                    <a:srgbClr val="C0C0C0"/>
                  </a:outerShdw>
                </a:effectLst>
                <a:latin typeface="Arial"/>
              </a:rPr>
              <a:t>·</a:t>
            </a:r>
            <a:r>
              <a:rPr lang="en-US" altLang="zh-CN" sz="2400" b="0">
                <a:effectLst>
                  <a:outerShdw blurRad="38100" dist="38100" dir="2700000" algn="tl">
                    <a:srgbClr val="C0C0C0"/>
                  </a:outerShdw>
                </a:effectLst>
                <a:latin typeface="Tahoma" pitchFamily="34" charset="0"/>
              </a:rPr>
              <a:t>, </a:t>
            </a:r>
            <a:r>
              <a:rPr lang="en-US" altLang="zh-CN" sz="2400" b="0" i="1">
                <a:effectLst>
                  <a:outerShdw blurRad="38100" dist="38100" dir="2700000" algn="tl">
                    <a:srgbClr val="C0C0C0"/>
                  </a:outerShdw>
                </a:effectLst>
                <a:latin typeface="Tahoma" pitchFamily="34" charset="0"/>
              </a:rPr>
              <a:t>a/b</a:t>
            </a:r>
            <a:r>
              <a:rPr lang="en-US" altLang="zh-CN" sz="2400" b="0">
                <a:effectLst>
                  <a:outerShdw blurRad="38100" dist="38100" dir="2700000" algn="tl">
                    <a:srgbClr val="C0C0C0"/>
                  </a:outerShdw>
                </a:effectLst>
                <a:latin typeface="Tahoma" pitchFamily="34" charset="0"/>
              </a:rPr>
              <a:t>]</a:t>
            </a:r>
          </a:p>
          <a:p>
            <a:pPr eaLnBrk="1" hangingPunct="1">
              <a:lnSpc>
                <a:spcPct val="100000"/>
              </a:lnSpc>
              <a:buFontTx/>
              <a:buNone/>
              <a:defRPr/>
            </a:pPr>
            <a:r>
              <a:rPr lang="zh-CN" altLang="en-US" sz="2400" b="0">
                <a:effectLst>
                  <a:outerShdw blurRad="38100" dist="38100" dir="2700000" algn="tl">
                    <a:srgbClr val="C0C0C0"/>
                  </a:outerShdw>
                </a:effectLst>
                <a:latin typeface="Tahoma" pitchFamily="34" charset="0"/>
              </a:rPr>
              <a:t>[</a:t>
            </a:r>
            <a:r>
              <a:rPr lang="en-US" altLang="zh-CN" sz="2400" b="0" i="1">
                <a:effectLst>
                  <a:outerShdw blurRad="38100" dist="38100" dir="2700000" algn="tl">
                    <a:srgbClr val="C0C0C0"/>
                  </a:outerShdw>
                </a:effectLst>
                <a:latin typeface="Tahoma" pitchFamily="34" charset="0"/>
              </a:rPr>
              <a:t>B</a:t>
            </a:r>
            <a:r>
              <a:rPr lang="en-US" altLang="zh-CN" sz="2400" b="0">
                <a:effectLst>
                  <a:outerShdw blurRad="38100" dist="38100" dir="2700000" algn="tl">
                    <a:srgbClr val="C0C0C0"/>
                  </a:outerShdw>
                </a:effectLst>
                <a:latin typeface="Tahoma" pitchFamily="34" charset="0"/>
                <a:sym typeface="Symbol" pitchFamily="18" charset="2"/>
              </a:rPr>
              <a:t></a:t>
            </a:r>
            <a:r>
              <a:rPr lang="en-US" altLang="zh-CN" sz="2400" b="0" i="1">
                <a:effectLst>
                  <a:outerShdw blurRad="38100" dist="38100" dir="2700000" algn="tl">
                    <a:srgbClr val="C0C0C0"/>
                  </a:outerShdw>
                </a:effectLst>
                <a:latin typeface="Tahoma" pitchFamily="34" charset="0"/>
                <a:sym typeface="Symbol" pitchFamily="18" charset="2"/>
              </a:rPr>
              <a:t></a:t>
            </a:r>
            <a:r>
              <a:rPr lang="en-US" altLang="zh-CN" sz="2400" b="0">
                <a:effectLst>
                  <a:outerShdw blurRad="38100" dist="38100" dir="2700000" algn="tl">
                    <a:srgbClr val="C0C0C0"/>
                  </a:outerShdw>
                </a:effectLst>
                <a:latin typeface="Arial"/>
              </a:rPr>
              <a:t>·</a:t>
            </a:r>
            <a:r>
              <a:rPr lang="en-US" altLang="zh-CN" sz="2400" b="0" i="1">
                <a:effectLst>
                  <a:outerShdw blurRad="38100" dist="38100" dir="2700000" algn="tl">
                    <a:srgbClr val="C0C0C0"/>
                  </a:outerShdw>
                </a:effectLst>
                <a:latin typeface="Tahoma" pitchFamily="34" charset="0"/>
              </a:rPr>
              <a:t>a</a:t>
            </a:r>
            <a:r>
              <a:rPr lang="en-US" altLang="zh-CN" sz="2400" b="0" i="1">
                <a:effectLst>
                  <a:outerShdw blurRad="38100" dist="38100" dir="2700000" algn="tl">
                    <a:srgbClr val="C0C0C0"/>
                  </a:outerShdw>
                </a:effectLst>
                <a:latin typeface="Tahoma" pitchFamily="34" charset="0"/>
                <a:sym typeface="Symbol" pitchFamily="18" charset="2"/>
              </a:rPr>
              <a:t></a:t>
            </a:r>
            <a:r>
              <a:rPr lang="en-US" altLang="zh-CN" sz="2400" b="0">
                <a:effectLst>
                  <a:outerShdw blurRad="38100" dist="38100" dir="2700000" algn="tl">
                    <a:srgbClr val="C0C0C0"/>
                  </a:outerShdw>
                </a:effectLst>
                <a:latin typeface="Tahoma" pitchFamily="34" charset="0"/>
              </a:rPr>
              <a:t>, </a:t>
            </a:r>
            <a:r>
              <a:rPr lang="en-US" altLang="zh-CN" sz="2400" b="0" i="1">
                <a:effectLst>
                  <a:outerShdw blurRad="38100" dist="38100" dir="2700000" algn="tl">
                    <a:srgbClr val="C0C0C0"/>
                  </a:outerShdw>
                </a:effectLst>
                <a:latin typeface="Tahoma" pitchFamily="34" charset="0"/>
              </a:rPr>
              <a:t>c/d</a:t>
            </a:r>
            <a:r>
              <a:rPr lang="en-US" altLang="zh-CN" sz="2400" b="0">
                <a:effectLst>
                  <a:outerShdw blurRad="38100" dist="38100" dir="2700000" algn="tl">
                    <a:srgbClr val="C0C0C0"/>
                  </a:outerShdw>
                </a:effectLst>
                <a:latin typeface="Tahoma" pitchFamily="34" charset="0"/>
              </a:rPr>
              <a:t>]</a:t>
            </a:r>
          </a:p>
        </p:txBody>
      </p:sp>
      <p:sp>
        <p:nvSpPr>
          <p:cNvPr id="484360" name="Text Box 8" descr="Green marble"/>
          <p:cNvSpPr txBox="1">
            <a:spLocks noChangeArrowheads="1"/>
          </p:cNvSpPr>
          <p:nvPr/>
        </p:nvSpPr>
        <p:spPr bwMode="auto">
          <a:xfrm>
            <a:off x="4284663" y="2740025"/>
            <a:ext cx="1792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zh-CN" altLang="en-US" sz="2400" b="0">
                <a:effectLst>
                  <a:outerShdw blurRad="38100" dist="38100" dir="2700000" algn="tl">
                    <a:srgbClr val="C0C0C0"/>
                  </a:outerShdw>
                </a:effectLst>
                <a:latin typeface="Tahoma" pitchFamily="34" charset="0"/>
              </a:rPr>
              <a:t>[</a:t>
            </a:r>
            <a:r>
              <a:rPr lang="en-US" altLang="zh-CN" sz="2400" b="0" i="1">
                <a:effectLst>
                  <a:outerShdw blurRad="38100" dist="38100" dir="2700000" algn="tl">
                    <a:srgbClr val="C0C0C0"/>
                  </a:outerShdw>
                </a:effectLst>
                <a:latin typeface="Tahoma" pitchFamily="34" charset="0"/>
              </a:rPr>
              <a:t>A</a:t>
            </a:r>
            <a:r>
              <a:rPr lang="en-US" altLang="zh-CN" sz="2400" b="0">
                <a:effectLst>
                  <a:outerShdw blurRad="38100" dist="38100" dir="2700000" algn="tl">
                    <a:srgbClr val="C0C0C0"/>
                  </a:outerShdw>
                </a:effectLst>
                <a:latin typeface="Tahoma" pitchFamily="34" charset="0"/>
                <a:sym typeface="Symbol" pitchFamily="18" charset="2"/>
              </a:rPr>
              <a:t></a:t>
            </a:r>
            <a:r>
              <a:rPr lang="en-US" altLang="zh-CN" sz="2400" b="0" i="1">
                <a:effectLst>
                  <a:outerShdw blurRad="38100" dist="38100" dir="2700000" algn="tl">
                    <a:srgbClr val="C0C0C0"/>
                  </a:outerShdw>
                </a:effectLst>
                <a:latin typeface="Tahoma" pitchFamily="34" charset="0"/>
                <a:sym typeface="Symbol" pitchFamily="18" charset="2"/>
              </a:rPr>
              <a:t></a:t>
            </a:r>
            <a:r>
              <a:rPr lang="en-US" altLang="zh-CN" sz="2400" b="0">
                <a:effectLst>
                  <a:outerShdw blurRad="38100" dist="38100" dir="2700000" algn="tl">
                    <a:srgbClr val="C0C0C0"/>
                  </a:outerShdw>
                </a:effectLst>
                <a:latin typeface="Arial"/>
              </a:rPr>
              <a:t>·</a:t>
            </a:r>
            <a:r>
              <a:rPr lang="en-US" altLang="zh-CN" sz="2400" b="0">
                <a:effectLst>
                  <a:outerShdw blurRad="38100" dist="38100" dir="2700000" algn="tl">
                    <a:srgbClr val="C0C0C0"/>
                  </a:outerShdw>
                </a:effectLst>
                <a:latin typeface="Tahoma" pitchFamily="34" charset="0"/>
              </a:rPr>
              <a:t>, </a:t>
            </a:r>
            <a:r>
              <a:rPr lang="en-US" altLang="zh-CN" sz="2400" b="0" i="1">
                <a:effectLst>
                  <a:outerShdw blurRad="38100" dist="38100" dir="2700000" algn="tl">
                    <a:srgbClr val="C0C0C0"/>
                  </a:outerShdw>
                </a:effectLst>
                <a:latin typeface="Tahoma" pitchFamily="34" charset="0"/>
              </a:rPr>
              <a:t>x</a:t>
            </a:r>
            <a:r>
              <a:rPr lang="en-US" altLang="zh-CN" sz="2400" b="0">
                <a:effectLst>
                  <a:outerShdw blurRad="38100" dist="38100" dir="2700000" algn="tl">
                    <a:srgbClr val="C0C0C0"/>
                  </a:outerShdw>
                </a:effectLst>
                <a:latin typeface="Tahoma" pitchFamily="34" charset="0"/>
              </a:rPr>
              <a:t>]</a:t>
            </a:r>
          </a:p>
          <a:p>
            <a:pPr eaLnBrk="1" hangingPunct="1">
              <a:lnSpc>
                <a:spcPct val="100000"/>
              </a:lnSpc>
              <a:buFontTx/>
              <a:buNone/>
              <a:defRPr/>
            </a:pPr>
            <a:r>
              <a:rPr lang="zh-CN" altLang="en-US" sz="2400" b="0">
                <a:effectLst>
                  <a:outerShdw blurRad="38100" dist="38100" dir="2700000" algn="tl">
                    <a:srgbClr val="C0C0C0"/>
                  </a:outerShdw>
                </a:effectLst>
                <a:latin typeface="Tahoma" pitchFamily="34" charset="0"/>
              </a:rPr>
              <a:t>[</a:t>
            </a:r>
            <a:r>
              <a:rPr lang="en-US" altLang="zh-CN" sz="2400" b="0" i="1">
                <a:effectLst>
                  <a:outerShdw blurRad="38100" dist="38100" dir="2700000" algn="tl">
                    <a:srgbClr val="C0C0C0"/>
                  </a:outerShdw>
                </a:effectLst>
                <a:latin typeface="Tahoma" pitchFamily="34" charset="0"/>
              </a:rPr>
              <a:t>B</a:t>
            </a:r>
            <a:r>
              <a:rPr lang="en-US" altLang="zh-CN" sz="2400" b="0">
                <a:effectLst>
                  <a:outerShdw blurRad="38100" dist="38100" dir="2700000" algn="tl">
                    <a:srgbClr val="C0C0C0"/>
                  </a:outerShdw>
                </a:effectLst>
                <a:latin typeface="Tahoma" pitchFamily="34" charset="0"/>
                <a:sym typeface="Symbol" pitchFamily="18" charset="2"/>
              </a:rPr>
              <a:t></a:t>
            </a:r>
            <a:r>
              <a:rPr lang="en-US" altLang="zh-CN" sz="2400" b="0" i="1">
                <a:effectLst>
                  <a:outerShdw blurRad="38100" dist="38100" dir="2700000" algn="tl">
                    <a:srgbClr val="C0C0C0"/>
                  </a:outerShdw>
                </a:effectLst>
                <a:latin typeface="Tahoma" pitchFamily="34" charset="0"/>
                <a:sym typeface="Symbol" pitchFamily="18" charset="2"/>
              </a:rPr>
              <a:t></a:t>
            </a:r>
            <a:r>
              <a:rPr lang="en-US" altLang="zh-CN" sz="2400" b="0">
                <a:effectLst>
                  <a:outerShdw blurRad="38100" dist="38100" dir="2700000" algn="tl">
                    <a:srgbClr val="C0C0C0"/>
                  </a:outerShdw>
                </a:effectLst>
                <a:latin typeface="Arial"/>
              </a:rPr>
              <a:t>·</a:t>
            </a:r>
            <a:r>
              <a:rPr lang="en-US" altLang="zh-CN" sz="2400" b="0" i="1">
                <a:effectLst>
                  <a:outerShdw blurRad="38100" dist="38100" dir="2700000" algn="tl">
                    <a:srgbClr val="C0C0C0"/>
                  </a:outerShdw>
                </a:effectLst>
                <a:latin typeface="Tahoma" pitchFamily="34" charset="0"/>
              </a:rPr>
              <a:t>a</a:t>
            </a:r>
            <a:r>
              <a:rPr lang="en-US" altLang="zh-CN" sz="2400" b="0" i="1">
                <a:effectLst>
                  <a:outerShdw blurRad="38100" dist="38100" dir="2700000" algn="tl">
                    <a:srgbClr val="C0C0C0"/>
                  </a:outerShdw>
                </a:effectLst>
                <a:latin typeface="Tahoma" pitchFamily="34" charset="0"/>
                <a:sym typeface="Symbol" pitchFamily="18" charset="2"/>
              </a:rPr>
              <a:t></a:t>
            </a:r>
            <a:r>
              <a:rPr lang="en-US" altLang="zh-CN" sz="2400" b="0">
                <a:effectLst>
                  <a:outerShdw blurRad="38100" dist="38100" dir="2700000" algn="tl">
                    <a:srgbClr val="C0C0C0"/>
                  </a:outerShdw>
                </a:effectLst>
                <a:latin typeface="Tahoma" pitchFamily="34" charset="0"/>
              </a:rPr>
              <a:t>, </a:t>
            </a:r>
            <a:r>
              <a:rPr lang="en-US" altLang="zh-CN" sz="2400" b="0" i="1">
                <a:effectLst>
                  <a:outerShdw blurRad="38100" dist="38100" dir="2700000" algn="tl">
                    <a:srgbClr val="C0C0C0"/>
                  </a:outerShdw>
                </a:effectLst>
                <a:latin typeface="Tahoma" pitchFamily="34" charset="0"/>
              </a:rPr>
              <a:t>y</a:t>
            </a:r>
            <a:r>
              <a:rPr lang="en-US" altLang="zh-CN" sz="2400" b="0">
                <a:effectLst>
                  <a:outerShdw blurRad="38100" dist="38100" dir="2700000" algn="tl">
                    <a:srgbClr val="C0C0C0"/>
                  </a:outerShdw>
                </a:effectLst>
                <a:latin typeface="Tahoma" pitchFamily="34" charset="0"/>
              </a:rPr>
              <a:t>]</a:t>
            </a:r>
          </a:p>
        </p:txBody>
      </p:sp>
      <p:sp>
        <p:nvSpPr>
          <p:cNvPr id="484361" name="Text Box 9" descr="Green marble"/>
          <p:cNvSpPr txBox="1">
            <a:spLocks noChangeArrowheads="1"/>
          </p:cNvSpPr>
          <p:nvPr/>
        </p:nvSpPr>
        <p:spPr bwMode="auto">
          <a:xfrm>
            <a:off x="539750" y="230346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zh-CN" altLang="en-US" sz="2400">
                <a:solidFill>
                  <a:srgbClr val="FF3399"/>
                </a:solidFill>
                <a:effectLst>
                  <a:outerShdw blurRad="38100" dist="38100" dir="2700000" algn="tl">
                    <a:srgbClr val="C0C0C0"/>
                  </a:outerShdw>
                </a:effectLst>
                <a:latin typeface="Tahoma" pitchFamily="34" charset="0"/>
              </a:rPr>
              <a:t>同心集中有：</a:t>
            </a:r>
          </a:p>
        </p:txBody>
      </p:sp>
      <p:sp>
        <p:nvSpPr>
          <p:cNvPr id="484362" name="AutoShape 10" descr="Green marble"/>
          <p:cNvSpPr>
            <a:spLocks noChangeArrowheads="1"/>
          </p:cNvSpPr>
          <p:nvPr/>
        </p:nvSpPr>
        <p:spPr bwMode="auto">
          <a:xfrm>
            <a:off x="2627313" y="2814638"/>
            <a:ext cx="976312" cy="485775"/>
          </a:xfrm>
          <a:prstGeom prst="rightArrow">
            <a:avLst>
              <a:gd name="adj1" fmla="val 50000"/>
              <a:gd name="adj2" fmla="val 50245"/>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4363" name="Text Box 11" descr="Green marble"/>
          <p:cNvSpPr txBox="1">
            <a:spLocks noChangeArrowheads="1"/>
          </p:cNvSpPr>
          <p:nvPr/>
        </p:nvSpPr>
        <p:spPr bwMode="auto">
          <a:xfrm>
            <a:off x="3943350" y="2316163"/>
            <a:ext cx="411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zh-CN" altLang="en-US" sz="2400">
                <a:solidFill>
                  <a:srgbClr val="FF3399"/>
                </a:solidFill>
                <a:effectLst>
                  <a:outerShdw blurRad="38100" dist="38100" dir="2700000" algn="tl">
                    <a:srgbClr val="C0C0C0"/>
                  </a:outerShdw>
                </a:effectLst>
                <a:latin typeface="Tahoma" pitchFamily="34" charset="0"/>
              </a:rPr>
              <a:t>合并前的</a:t>
            </a:r>
            <a:r>
              <a:rPr lang="en-US" altLang="zh-CN" sz="2400">
                <a:solidFill>
                  <a:srgbClr val="FF3399"/>
                </a:solidFill>
                <a:effectLst>
                  <a:outerShdw blurRad="38100" dist="38100" dir="2700000" algn="tl">
                    <a:srgbClr val="C0C0C0"/>
                  </a:outerShdw>
                </a:effectLst>
                <a:latin typeface="Tahoma" pitchFamily="34" charset="0"/>
              </a:rPr>
              <a:t>LR(1)</a:t>
            </a:r>
            <a:r>
              <a:rPr lang="zh-CN" altLang="en-US" sz="2400">
                <a:solidFill>
                  <a:srgbClr val="FF3399"/>
                </a:solidFill>
                <a:effectLst>
                  <a:outerShdw blurRad="38100" dist="38100" dir="2700000" algn="tl">
                    <a:srgbClr val="C0C0C0"/>
                  </a:outerShdw>
                </a:effectLst>
                <a:latin typeface="Tahoma" pitchFamily="34" charset="0"/>
              </a:rPr>
              <a:t>项目集中有：</a:t>
            </a:r>
          </a:p>
        </p:txBody>
      </p:sp>
      <p:sp>
        <p:nvSpPr>
          <p:cNvPr id="2" name="矩形 1"/>
          <p:cNvSpPr/>
          <p:nvPr/>
        </p:nvSpPr>
        <p:spPr>
          <a:xfrm>
            <a:off x="9324528" y="2640471"/>
            <a:ext cx="2304256" cy="646331"/>
          </a:xfrm>
          <a:prstGeom prst="rect">
            <a:avLst/>
          </a:prstGeom>
        </p:spPr>
        <p:txBody>
          <a:bodyPr wrap="square">
            <a:spAutoFit/>
          </a:bodyPr>
          <a:lstStyle/>
          <a:p>
            <a:pPr algn="just" eaLnBrk="1" hangingPunct="1"/>
            <a:r>
              <a:rPr lang="zh-CN" altLang="en-US" sz="2000" dirty="0"/>
              <a:t>肯定有个</a:t>
            </a:r>
            <a:r>
              <a:rPr lang="en-US" altLang="zh-CN" sz="2000" dirty="0"/>
              <a:t>X</a:t>
            </a:r>
            <a:r>
              <a:rPr lang="zh-CN" altLang="en-US" sz="2000" dirty="0"/>
              <a:t>是</a:t>
            </a:r>
            <a:r>
              <a:rPr lang="en-US" altLang="zh-CN" sz="2000" dirty="0"/>
              <a:t>a</a:t>
            </a:r>
            <a:r>
              <a:rPr lang="zh-CN" altLang="en-US" sz="2000" dirty="0"/>
              <a:t>，则一定有冲突</a:t>
            </a:r>
          </a:p>
        </p:txBody>
      </p:sp>
      <p:sp>
        <p:nvSpPr>
          <p:cNvPr id="3" name="灯片编号占位符 2"/>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11</a:t>
            </a:fld>
            <a:endParaRPr lang="en-US" altLang="zh-CN" dirty="0"/>
          </a:p>
        </p:txBody>
      </p:sp>
    </p:spTree>
    <p:extLst>
      <p:ext uri="{BB962C8B-B14F-4D97-AF65-F5344CB8AC3E}">
        <p14:creationId xmlns:p14="http://schemas.microsoft.com/office/powerpoint/2010/main" val="24679165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84355">
                                            <p:txEl>
                                              <p:pRg st="1" end="1"/>
                                            </p:txEl>
                                          </p:spTgt>
                                        </p:tgtEl>
                                        <p:attrNameLst>
                                          <p:attrName>style.visibility</p:attrName>
                                        </p:attrNameLst>
                                      </p:cBhvr>
                                      <p:to>
                                        <p:strVal val="visible"/>
                                      </p:to>
                                    </p:set>
                                    <p:animEffect transition="in" filter="checkerboard(across)">
                                      <p:cBhvr>
                                        <p:cTn id="7" dur="500"/>
                                        <p:tgtEl>
                                          <p:spTgt spid="484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361"/>
                                        </p:tgtEl>
                                        <p:attrNameLst>
                                          <p:attrName>style.visibility</p:attrName>
                                        </p:attrNameLst>
                                      </p:cBhvr>
                                      <p:to>
                                        <p:strVal val="visible"/>
                                      </p:to>
                                    </p:set>
                                    <p:animEffect transition="in" filter="blinds(horizontal)">
                                      <p:cBhvr>
                                        <p:cTn id="12" dur="500"/>
                                        <p:tgtEl>
                                          <p:spTgt spid="48436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84359"/>
                                        </p:tgtEl>
                                        <p:attrNameLst>
                                          <p:attrName>style.visibility</p:attrName>
                                        </p:attrNameLst>
                                      </p:cBhvr>
                                      <p:to>
                                        <p:strVal val="visible"/>
                                      </p:to>
                                    </p:set>
                                    <p:animEffect transition="in" filter="blinds(horizontal)">
                                      <p:cBhvr>
                                        <p:cTn id="15" dur="500"/>
                                        <p:tgtEl>
                                          <p:spTgt spid="4843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84362"/>
                                        </p:tgtEl>
                                        <p:attrNameLst>
                                          <p:attrName>style.visibility</p:attrName>
                                        </p:attrNameLst>
                                      </p:cBhvr>
                                      <p:to>
                                        <p:strVal val="visible"/>
                                      </p:to>
                                    </p:set>
                                    <p:animEffect transition="in" filter="checkerboard(across)">
                                      <p:cBhvr>
                                        <p:cTn id="20" dur="500"/>
                                        <p:tgtEl>
                                          <p:spTgt spid="484362"/>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84363"/>
                                        </p:tgtEl>
                                        <p:attrNameLst>
                                          <p:attrName>style.visibility</p:attrName>
                                        </p:attrNameLst>
                                      </p:cBhvr>
                                      <p:to>
                                        <p:strVal val="visible"/>
                                      </p:to>
                                    </p:set>
                                    <p:animEffect transition="in" filter="blinds(horizontal)">
                                      <p:cBhvr>
                                        <p:cTn id="24" dur="500"/>
                                        <p:tgtEl>
                                          <p:spTgt spid="484363"/>
                                        </p:tgtEl>
                                      </p:cBhvr>
                                    </p:animEffect>
                                  </p:childTnLst>
                                </p:cTn>
                              </p:par>
                            </p:childTnLst>
                          </p:cTn>
                        </p:par>
                        <p:par>
                          <p:cTn id="25" fill="hold" nodeType="afterGroup">
                            <p:stCondLst>
                              <p:cond delay="1000"/>
                            </p:stCondLst>
                            <p:childTnLst>
                              <p:par>
                                <p:cTn id="26" presetID="5" presetClass="entr" presetSubtype="10" fill="hold" nodeType="afterEffect">
                                  <p:stCondLst>
                                    <p:cond delay="0"/>
                                  </p:stCondLst>
                                  <p:childTnLst>
                                    <p:set>
                                      <p:cBhvr>
                                        <p:cTn id="27" dur="1" fill="hold">
                                          <p:stCondLst>
                                            <p:cond delay="0"/>
                                          </p:stCondLst>
                                        </p:cTn>
                                        <p:tgtEl>
                                          <p:spTgt spid="484360">
                                            <p:txEl>
                                              <p:pRg st="0" end="0"/>
                                            </p:txEl>
                                          </p:spTgt>
                                        </p:tgtEl>
                                        <p:attrNameLst>
                                          <p:attrName>style.visibility</p:attrName>
                                        </p:attrNameLst>
                                      </p:cBhvr>
                                      <p:to>
                                        <p:strVal val="visible"/>
                                      </p:to>
                                    </p:set>
                                    <p:animEffect transition="in" filter="checkerboard(across)">
                                      <p:cBhvr>
                                        <p:cTn id="28" dur="500"/>
                                        <p:tgtEl>
                                          <p:spTgt spid="484360">
                                            <p:txEl>
                                              <p:pRg st="0" end="0"/>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84360">
                                            <p:txEl>
                                              <p:pRg st="1" end="1"/>
                                            </p:txEl>
                                          </p:spTgt>
                                        </p:tgtEl>
                                        <p:attrNameLst>
                                          <p:attrName>style.visibility</p:attrName>
                                        </p:attrNameLst>
                                      </p:cBhvr>
                                      <p:to>
                                        <p:strVal val="visible"/>
                                      </p:to>
                                    </p:set>
                                    <p:animEffect transition="in" filter="checkerboard(across)">
                                      <p:cBhvr>
                                        <p:cTn id="31" dur="500"/>
                                        <p:tgtEl>
                                          <p:spTgt spid="484360">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84358">
                                            <p:txEl>
                                              <p:pRg st="0" end="0"/>
                                            </p:txEl>
                                          </p:spTgt>
                                        </p:tgtEl>
                                        <p:attrNameLst>
                                          <p:attrName>style.visibility</p:attrName>
                                        </p:attrNameLst>
                                      </p:cBhvr>
                                      <p:to>
                                        <p:strVal val="visible"/>
                                      </p:to>
                                    </p:set>
                                    <p:animEffect transition="in" filter="blinds(horizontal)">
                                      <p:cBhvr>
                                        <p:cTn id="36" dur="500"/>
                                        <p:tgtEl>
                                          <p:spTgt spid="484358">
                                            <p:txEl>
                                              <p:pRg st="0" end="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84358">
                                            <p:txEl>
                                              <p:pRg st="1" end="1"/>
                                            </p:txEl>
                                          </p:spTgt>
                                        </p:tgtEl>
                                        <p:attrNameLst>
                                          <p:attrName>style.visibility</p:attrName>
                                        </p:attrNameLst>
                                      </p:cBhvr>
                                      <p:to>
                                        <p:strVal val="visible"/>
                                      </p:to>
                                    </p:set>
                                    <p:animEffect transition="in" filter="blinds(horizontal)">
                                      <p:cBhvr>
                                        <p:cTn id="39" dur="500"/>
                                        <p:tgtEl>
                                          <p:spTgt spid="484358">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84358">
                                            <p:txEl>
                                              <p:pRg st="2" end="2"/>
                                            </p:txEl>
                                          </p:spTgt>
                                        </p:tgtEl>
                                        <p:attrNameLst>
                                          <p:attrName>style.visibility</p:attrName>
                                        </p:attrNameLst>
                                      </p:cBhvr>
                                      <p:to>
                                        <p:strVal val="visible"/>
                                      </p:to>
                                    </p:set>
                                    <p:animEffect transition="in" filter="blinds(horizontal)">
                                      <p:cBhvr>
                                        <p:cTn id="42" dur="500"/>
                                        <p:tgtEl>
                                          <p:spTgt spid="4843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9" grpId="0"/>
      <p:bldP spid="484361" grpId="0"/>
      <p:bldP spid="484362" grpId="0" animBg="1"/>
      <p:bldP spid="4843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12</a:t>
            </a:fld>
            <a:endParaRPr lang="en-US" altLang="zh-CN" dirty="0"/>
          </a:p>
        </p:txBody>
      </p:sp>
      <p:sp>
        <p:nvSpPr>
          <p:cNvPr id="53260" name="Rectangle 12"/>
          <p:cNvSpPr>
            <a:spLocks noGrp="1" noChangeArrowheads="1"/>
          </p:cNvSpPr>
          <p:nvPr>
            <p:ph type="title"/>
          </p:nvPr>
        </p:nvSpPr>
        <p:spPr/>
        <p:txBody>
          <a:bodyPr/>
          <a:lstStyle/>
          <a:p>
            <a:r>
              <a:rPr lang="en-US" altLang="zh-CN" b="0" dirty="0">
                <a:latin typeface="微软雅黑" pitchFamily="34" charset="-122"/>
                <a:ea typeface="微软雅黑" pitchFamily="34" charset="-122"/>
              </a:rPr>
              <a:t>LALR</a:t>
            </a:r>
            <a:endParaRPr lang="zh-CN" altLang="en-US" dirty="0" smtClean="0">
              <a:latin typeface="宋体" pitchFamily="2" charset="-122"/>
              <a:ea typeface="宋体" pitchFamily="2" charset="-122"/>
            </a:endParaRPr>
          </a:p>
        </p:txBody>
      </p:sp>
      <p:sp>
        <p:nvSpPr>
          <p:cNvPr id="496643" name="Rectangle 3"/>
          <p:cNvSpPr>
            <a:spLocks noGrp="1" noChangeArrowheads="1"/>
          </p:cNvSpPr>
          <p:nvPr>
            <p:ph idx="1"/>
          </p:nvPr>
        </p:nvSpPr>
        <p:spPr>
          <a:xfrm>
            <a:off x="304800" y="1196975"/>
            <a:ext cx="8534400" cy="1600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800" b="1" smtClean="0">
                <a:effectLst>
                  <a:outerShdw blurRad="38100" dist="38100" dir="2700000" algn="tl">
                    <a:srgbClr val="C0C0C0"/>
                  </a:outerShdw>
                </a:effectLst>
                <a:ea typeface="宋体" pitchFamily="2" charset="-122"/>
              </a:rPr>
              <a:t>合并同心</a:t>
            </a:r>
            <a:r>
              <a:rPr lang="zh-CN" altLang="en-US" sz="2800" b="1" smtClean="0">
                <a:effectLst>
                  <a:outerShdw blurRad="38100" dist="38100" dir="2700000" algn="tl">
                    <a:srgbClr val="C0C0C0"/>
                  </a:outerShdw>
                </a:effectLst>
                <a:latin typeface="宋体" pitchFamily="2" charset="-122"/>
                <a:ea typeface="宋体" pitchFamily="2" charset="-122"/>
              </a:rPr>
              <a:t>项目集</a:t>
            </a:r>
            <a:r>
              <a:rPr lang="zh-CN" altLang="en-US" sz="2800" b="1" smtClean="0">
                <a:effectLst>
                  <a:outerShdw blurRad="38100" dist="38100" dir="2700000" algn="tl">
                    <a:srgbClr val="C0C0C0"/>
                  </a:outerShdw>
                </a:effectLst>
                <a:ea typeface="宋体" pitchFamily="2" charset="-122"/>
              </a:rPr>
              <a:t>可能会引起冲突</a:t>
            </a:r>
          </a:p>
          <a:p>
            <a:pPr>
              <a:spcBef>
                <a:spcPct val="0"/>
              </a:spcBef>
              <a:defRPr/>
            </a:pPr>
            <a:r>
              <a:rPr lang="zh-CN" altLang="en-US" sz="2800" b="1" smtClean="0">
                <a:effectLst>
                  <a:outerShdw blurRad="38100" dist="38100" dir="2700000" algn="tl">
                    <a:srgbClr val="C0C0C0"/>
                  </a:outerShdw>
                </a:effectLst>
                <a:latin typeface="宋体" pitchFamily="2" charset="-122"/>
                <a:ea typeface="宋体" pitchFamily="2" charset="-122"/>
              </a:rPr>
              <a:t>同心集的合并不会引起新的移进</a:t>
            </a:r>
            <a:r>
              <a:rPr lang="zh-CN" altLang="en-US" sz="2800" b="1" smtClean="0">
                <a:effectLst>
                  <a:outerShdw blurRad="38100" dist="38100" dir="2700000" algn="tl">
                    <a:srgbClr val="C0C0C0"/>
                  </a:outerShdw>
                </a:effectLst>
                <a:ea typeface="宋体" pitchFamily="2" charset="-122"/>
                <a:sym typeface="Symbol" pitchFamily="18" charset="2"/>
              </a:rPr>
              <a:t></a:t>
            </a:r>
            <a:r>
              <a:rPr lang="zh-CN" altLang="en-US" sz="2800" b="1" smtClean="0">
                <a:effectLst>
                  <a:outerShdw blurRad="38100" dist="38100" dir="2700000" algn="tl">
                    <a:srgbClr val="C0C0C0"/>
                  </a:outerShdw>
                </a:effectLst>
                <a:latin typeface="宋体" pitchFamily="2" charset="-122"/>
                <a:ea typeface="宋体" pitchFamily="2" charset="-122"/>
              </a:rPr>
              <a:t>归约冲突</a:t>
            </a:r>
          </a:p>
          <a:p>
            <a:pPr>
              <a:spcBef>
                <a:spcPct val="0"/>
              </a:spcBef>
              <a:defRPr/>
            </a:pPr>
            <a:r>
              <a:rPr lang="zh-CN" altLang="en-US" sz="2800" b="1" smtClean="0">
                <a:effectLst>
                  <a:outerShdw blurRad="38100" dist="38100" dir="2700000" algn="tl">
                    <a:srgbClr val="C0C0C0"/>
                  </a:outerShdw>
                </a:effectLst>
                <a:latin typeface="宋体" pitchFamily="2" charset="-122"/>
                <a:ea typeface="宋体" pitchFamily="2" charset="-122"/>
              </a:rPr>
              <a:t>同心集的合并有可能产生新的归约</a:t>
            </a:r>
            <a:r>
              <a:rPr lang="zh-CN" altLang="en-US" sz="2800" b="1" smtClean="0">
                <a:effectLst>
                  <a:outerShdw blurRad="38100" dist="38100" dir="2700000" algn="tl">
                    <a:srgbClr val="C0C0C0"/>
                  </a:outerShdw>
                </a:effectLst>
                <a:ea typeface="宋体" pitchFamily="2" charset="-122"/>
                <a:sym typeface="Symbol" pitchFamily="18" charset="2"/>
              </a:rPr>
              <a:t></a:t>
            </a:r>
            <a:r>
              <a:rPr lang="zh-CN" altLang="en-US" sz="2800" b="1" smtClean="0">
                <a:effectLst>
                  <a:outerShdw blurRad="38100" dist="38100" dir="2700000" algn="tl">
                    <a:srgbClr val="C0C0C0"/>
                  </a:outerShdw>
                </a:effectLst>
                <a:latin typeface="宋体" pitchFamily="2" charset="-122"/>
                <a:ea typeface="宋体" pitchFamily="2" charset="-122"/>
              </a:rPr>
              <a:t>归约冲突</a:t>
            </a:r>
            <a:endParaRPr lang="zh-CN" altLang="en-US" sz="2800" b="1" smtClean="0">
              <a:effectLst>
                <a:outerShdw blurRad="38100" dist="38100" dir="2700000" algn="tl">
                  <a:srgbClr val="C0C0C0"/>
                </a:outerShdw>
              </a:effectLst>
              <a:ea typeface="宋体" pitchFamily="2" charset="-122"/>
            </a:endParaRPr>
          </a:p>
        </p:txBody>
      </p:sp>
      <p:sp>
        <p:nvSpPr>
          <p:cNvPr id="496644" name="Rectangle 4" descr="Green marble"/>
          <p:cNvSpPr>
            <a:spLocks noChangeArrowheads="1"/>
          </p:cNvSpPr>
          <p:nvPr/>
        </p:nvSpPr>
        <p:spPr bwMode="auto">
          <a:xfrm>
            <a:off x="152400" y="2873375"/>
            <a:ext cx="2895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rPr>
              <a:t>S</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a:solidFill>
                  <a:schemeClr val="accent2"/>
                </a:solidFill>
                <a:effectLst>
                  <a:outerShdw blurRad="38100" dist="38100" dir="2700000" algn="tl">
                    <a:srgbClr val="C0C0C0"/>
                  </a:outerShdw>
                </a:effectLst>
                <a:latin typeface="Times New Roman" pitchFamily="18" charset="0"/>
              </a:rPr>
              <a:t>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i="1">
                <a:solidFill>
                  <a:schemeClr val="accent2"/>
                </a:solidFill>
                <a:effectLst>
                  <a:outerShdw blurRad="38100" dist="38100" dir="2700000" algn="tl">
                    <a:srgbClr val="C0C0C0"/>
                  </a:outerShdw>
                </a:effectLst>
                <a:latin typeface="Times New Roman" pitchFamily="18" charset="0"/>
              </a:rPr>
              <a:t> S</a:t>
            </a:r>
          </a:p>
          <a:p>
            <a:pPr algn="just">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rPr>
              <a:t>S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i="1">
                <a:solidFill>
                  <a:schemeClr val="accent2"/>
                </a:solidFill>
                <a:effectLst>
                  <a:outerShdw blurRad="38100" dist="38100" dir="2700000" algn="tl">
                    <a:srgbClr val="C0C0C0"/>
                  </a:outerShdw>
                </a:effectLst>
                <a:latin typeface="Times New Roman" pitchFamily="18" charset="0"/>
              </a:rPr>
              <a:t> aAd </a:t>
            </a:r>
            <a:r>
              <a:rPr lang="en-US" altLang="zh-CN">
                <a:solidFill>
                  <a:schemeClr val="accent2"/>
                </a:solidFill>
                <a:effectLst>
                  <a:outerShdw blurRad="38100" dist="38100" dir="2700000" algn="tl">
                    <a:srgbClr val="C0C0C0"/>
                  </a:outerShdw>
                </a:effectLst>
                <a:latin typeface="Times New Roman" pitchFamily="18" charset="0"/>
              </a:rPr>
              <a:t>|</a:t>
            </a:r>
            <a:r>
              <a:rPr lang="en-US" altLang="zh-CN" i="1">
                <a:solidFill>
                  <a:schemeClr val="accent2"/>
                </a:solidFill>
                <a:effectLst>
                  <a:outerShdw blurRad="38100" dist="38100" dir="2700000" algn="tl">
                    <a:srgbClr val="C0C0C0"/>
                  </a:outerShdw>
                </a:effectLst>
                <a:latin typeface="Times New Roman" pitchFamily="18" charset="0"/>
              </a:rPr>
              <a:t> bBd </a:t>
            </a:r>
            <a:r>
              <a:rPr lang="en-US" altLang="zh-CN">
                <a:solidFill>
                  <a:schemeClr val="accent2"/>
                </a:solidFill>
                <a:effectLst>
                  <a:outerShdw blurRad="38100" dist="38100" dir="2700000" algn="tl">
                    <a:srgbClr val="C0C0C0"/>
                  </a:outerShdw>
                </a:effectLst>
                <a:latin typeface="Times New Roman" pitchFamily="18" charset="0"/>
              </a:rPr>
              <a:t>|</a:t>
            </a:r>
          </a:p>
          <a:p>
            <a:pPr algn="just">
              <a:lnSpc>
                <a:spcPct val="100000"/>
              </a:lnSpc>
              <a:spcBef>
                <a:spcPct val="20000"/>
              </a:spcBef>
              <a:buFontTx/>
              <a:buNone/>
              <a:defRPr/>
            </a:pPr>
            <a:r>
              <a:rPr lang="en-US" altLang="zh-CN">
                <a:solidFill>
                  <a:schemeClr val="accent2"/>
                </a:solidFill>
                <a:effectLst>
                  <a:outerShdw blurRad="38100" dist="38100" dir="2700000" algn="tl">
                    <a:srgbClr val="C0C0C0"/>
                  </a:outerShdw>
                </a:effectLst>
                <a:latin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rPr>
              <a:t> aBe</a:t>
            </a:r>
            <a:r>
              <a:rPr lang="en-US" altLang="zh-CN">
                <a:solidFill>
                  <a:schemeClr val="accent2"/>
                </a:solidFill>
                <a:effectLst>
                  <a:outerShdw blurRad="38100" dist="38100" dir="2700000" algn="tl">
                    <a:srgbClr val="C0C0C0"/>
                  </a:outerShdw>
                </a:effectLst>
                <a:latin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rPr>
              <a:t> bAe</a:t>
            </a:r>
          </a:p>
          <a:p>
            <a:pPr algn="just">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rPr>
              <a:t>A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i="1">
                <a:solidFill>
                  <a:schemeClr val="accent2"/>
                </a:solidFill>
                <a:effectLst>
                  <a:outerShdw blurRad="38100" dist="38100" dir="2700000" algn="tl">
                    <a:srgbClr val="C0C0C0"/>
                  </a:outerShdw>
                </a:effectLst>
                <a:latin typeface="Times New Roman" pitchFamily="18" charset="0"/>
              </a:rPr>
              <a:t> c </a:t>
            </a:r>
          </a:p>
          <a:p>
            <a:pPr algn="just">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rPr>
              <a:t>B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i="1">
                <a:solidFill>
                  <a:schemeClr val="accent2"/>
                </a:solidFill>
                <a:effectLst>
                  <a:outerShdw blurRad="38100" dist="38100" dir="2700000" algn="tl">
                    <a:srgbClr val="C0C0C0"/>
                  </a:outerShdw>
                </a:effectLst>
                <a:latin typeface="Times New Roman" pitchFamily="18" charset="0"/>
              </a:rPr>
              <a:t> c</a:t>
            </a:r>
          </a:p>
        </p:txBody>
      </p:sp>
      <p:sp>
        <p:nvSpPr>
          <p:cNvPr id="496645" name="Rectangle 5" descr="Green marble"/>
          <p:cNvSpPr>
            <a:spLocks noChangeArrowheads="1"/>
          </p:cNvSpPr>
          <p:nvPr/>
        </p:nvSpPr>
        <p:spPr bwMode="auto">
          <a:xfrm>
            <a:off x="2895600" y="2873375"/>
            <a:ext cx="297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20000"/>
              </a:spcBef>
              <a:buFontTx/>
              <a:buNone/>
              <a:defRPr/>
            </a:pPr>
            <a:r>
              <a:rPr lang="zh-CN" altLang="en-US">
                <a:solidFill>
                  <a:schemeClr val="accent2"/>
                </a:solidFill>
                <a:effectLst>
                  <a:outerShdw blurRad="38100" dist="38100" dir="2700000" algn="tl">
                    <a:srgbClr val="C0C0C0"/>
                  </a:outerShdw>
                </a:effectLst>
                <a:latin typeface="Courier New" pitchFamily="49" charset="0"/>
              </a:rPr>
              <a:t>对</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ac</a:t>
            </a:r>
            <a:r>
              <a:rPr lang="zh-CN" altLang="en-US">
                <a:solidFill>
                  <a:schemeClr val="accent2"/>
                </a:solidFill>
                <a:effectLst>
                  <a:outerShdw blurRad="38100" dist="38100" dir="2700000" algn="tl">
                    <a:srgbClr val="C0C0C0"/>
                  </a:outerShdw>
                </a:effectLst>
              </a:rPr>
              <a:t>有效的项目集</a:t>
            </a:r>
            <a:endParaRPr lang="zh-CN" altLang="en-US">
              <a:solidFill>
                <a:schemeClr val="accent2"/>
              </a:solidFill>
              <a:effectLst>
                <a:outerShdw blurRad="38100" dist="38100" dir="2700000" algn="tl">
                  <a:srgbClr val="C0C0C0"/>
                </a:outerShdw>
              </a:effectLst>
              <a:latin typeface="Courier New" pitchFamily="49" charset="0"/>
            </a:endParaRPr>
          </a:p>
        </p:txBody>
      </p:sp>
      <p:sp>
        <p:nvSpPr>
          <p:cNvPr id="496646" name="Rectangle 6" descr="Green marble"/>
          <p:cNvSpPr>
            <a:spLocks noChangeArrowheads="1"/>
          </p:cNvSpPr>
          <p:nvPr/>
        </p:nvSpPr>
        <p:spPr bwMode="auto">
          <a:xfrm>
            <a:off x="3276600" y="3406775"/>
            <a:ext cx="1828800" cy="11430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A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c </a:t>
            </a:r>
            <a:r>
              <a:rPr lang="en-US" altLang="zh-CN">
                <a:solidFill>
                  <a:schemeClr val="accent2"/>
                </a:solidFill>
                <a:effectLst>
                  <a:outerShdw blurRad="38100" dist="38100" dir="2700000" algn="tl">
                    <a:srgbClr val="C0C0C0"/>
                  </a:outerShdw>
                </a:effectLst>
                <a:latin typeface="Times New Roman" pitchFamily="18" charset="0"/>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d</a:t>
            </a:r>
            <a:endParaRPr lang="en-US" altLang="zh-CN">
              <a:solidFill>
                <a:schemeClr val="accent2"/>
              </a:solidFill>
              <a:effectLst>
                <a:outerShdw blurRad="38100" dist="38100" dir="2700000" algn="tl">
                  <a:srgbClr val="C0C0C0"/>
                </a:outerShdw>
              </a:effectLst>
              <a:latin typeface="Times New Roman" pitchFamily="18" charset="0"/>
            </a:endParaRPr>
          </a:p>
          <a:p>
            <a:pPr>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B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c </a:t>
            </a:r>
            <a:r>
              <a:rPr lang="en-US" altLang="zh-CN">
                <a:solidFill>
                  <a:schemeClr val="accent2"/>
                </a:solidFill>
                <a:effectLst>
                  <a:outerShdw blurRad="38100" dist="38100" dir="2700000" algn="tl">
                    <a:srgbClr val="C0C0C0"/>
                  </a:outerShdw>
                </a:effectLst>
                <a:latin typeface="Times New Roman" pitchFamily="18" charset="0"/>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e</a:t>
            </a:r>
            <a:r>
              <a:rPr lang="en-US" altLang="zh-CN">
                <a:solidFill>
                  <a:schemeClr val="accent2"/>
                </a:solidFill>
                <a:effectLst>
                  <a:outerShdw blurRad="38100" dist="38100" dir="2700000" algn="tl">
                    <a:srgbClr val="C0C0C0"/>
                  </a:outerShdw>
                </a:effectLst>
                <a:latin typeface="Courier New" pitchFamily="49" charset="0"/>
              </a:rPr>
              <a:t> </a:t>
            </a:r>
            <a:endParaRPr lang="zh-CN" altLang="en-US">
              <a:solidFill>
                <a:schemeClr val="accent2"/>
              </a:solidFill>
              <a:effectLst>
                <a:outerShdw blurRad="38100" dist="38100" dir="2700000" algn="tl">
                  <a:srgbClr val="C0C0C0"/>
                </a:outerShdw>
              </a:effectLst>
              <a:latin typeface="Courier New" pitchFamily="49" charset="0"/>
            </a:endParaRPr>
          </a:p>
        </p:txBody>
      </p:sp>
      <p:sp>
        <p:nvSpPr>
          <p:cNvPr id="496647" name="Rectangle 7" descr="Green marble"/>
          <p:cNvSpPr>
            <a:spLocks noChangeArrowheads="1"/>
          </p:cNvSpPr>
          <p:nvPr/>
        </p:nvSpPr>
        <p:spPr bwMode="auto">
          <a:xfrm>
            <a:off x="6019800" y="2873375"/>
            <a:ext cx="297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20000"/>
              </a:spcBef>
              <a:buFontTx/>
              <a:buNone/>
              <a:defRPr/>
            </a:pPr>
            <a:r>
              <a:rPr lang="zh-CN" altLang="en-US">
                <a:solidFill>
                  <a:schemeClr val="accent2"/>
                </a:solidFill>
                <a:effectLst>
                  <a:outerShdw blurRad="38100" dist="38100" dir="2700000" algn="tl">
                    <a:srgbClr val="C0C0C0"/>
                  </a:outerShdw>
                </a:effectLst>
                <a:latin typeface="Courier New" pitchFamily="49" charset="0"/>
              </a:rPr>
              <a:t>对</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bc</a:t>
            </a:r>
            <a:r>
              <a:rPr lang="zh-CN" altLang="en-US">
                <a:solidFill>
                  <a:schemeClr val="accent2"/>
                </a:solidFill>
                <a:effectLst>
                  <a:outerShdw blurRad="38100" dist="38100" dir="2700000" algn="tl">
                    <a:srgbClr val="C0C0C0"/>
                  </a:outerShdw>
                </a:effectLst>
              </a:rPr>
              <a:t>有效的项目集</a:t>
            </a:r>
            <a:endParaRPr lang="zh-CN" altLang="en-US">
              <a:solidFill>
                <a:schemeClr val="accent2"/>
              </a:solidFill>
              <a:effectLst>
                <a:outerShdw blurRad="38100" dist="38100" dir="2700000" algn="tl">
                  <a:srgbClr val="C0C0C0"/>
                </a:outerShdw>
              </a:effectLst>
              <a:latin typeface="Courier New" pitchFamily="49" charset="0"/>
            </a:endParaRPr>
          </a:p>
        </p:txBody>
      </p:sp>
      <p:sp>
        <p:nvSpPr>
          <p:cNvPr id="496648" name="Rectangle 8" descr="Green marble"/>
          <p:cNvSpPr>
            <a:spLocks noChangeArrowheads="1"/>
          </p:cNvSpPr>
          <p:nvPr/>
        </p:nvSpPr>
        <p:spPr bwMode="auto">
          <a:xfrm>
            <a:off x="6477000" y="3406775"/>
            <a:ext cx="1828800" cy="11430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A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c </a:t>
            </a:r>
            <a:r>
              <a:rPr lang="en-US" altLang="zh-CN">
                <a:solidFill>
                  <a:schemeClr val="accent2"/>
                </a:solidFill>
                <a:effectLst>
                  <a:outerShdw blurRad="38100" dist="38100" dir="2700000" algn="tl">
                    <a:srgbClr val="C0C0C0"/>
                  </a:outerShdw>
                </a:effectLst>
                <a:latin typeface="Times New Roman" pitchFamily="18" charset="0"/>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e</a:t>
            </a:r>
            <a:endParaRPr lang="en-US" altLang="zh-CN">
              <a:solidFill>
                <a:schemeClr val="accent2"/>
              </a:solidFill>
              <a:effectLst>
                <a:outerShdw blurRad="38100" dist="38100" dir="2700000" algn="tl">
                  <a:srgbClr val="C0C0C0"/>
                </a:outerShdw>
              </a:effectLst>
              <a:latin typeface="Times New Roman" pitchFamily="18" charset="0"/>
            </a:endParaRPr>
          </a:p>
          <a:p>
            <a:pPr>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B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c </a:t>
            </a:r>
            <a:r>
              <a:rPr lang="en-US" altLang="zh-CN">
                <a:solidFill>
                  <a:schemeClr val="accent2"/>
                </a:solidFill>
                <a:effectLst>
                  <a:outerShdw blurRad="38100" dist="38100" dir="2700000" algn="tl">
                    <a:srgbClr val="C0C0C0"/>
                  </a:outerShdw>
                </a:effectLst>
                <a:latin typeface="Times New Roman" pitchFamily="18" charset="0"/>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d</a:t>
            </a:r>
            <a:r>
              <a:rPr lang="en-US" altLang="zh-CN">
                <a:solidFill>
                  <a:schemeClr val="accent2"/>
                </a:solidFill>
                <a:effectLst>
                  <a:outerShdw blurRad="38100" dist="38100" dir="2700000" algn="tl">
                    <a:srgbClr val="C0C0C0"/>
                  </a:outerShdw>
                </a:effectLst>
                <a:latin typeface="Courier New" pitchFamily="49" charset="0"/>
              </a:rPr>
              <a:t> </a:t>
            </a:r>
            <a:endParaRPr lang="zh-CN" altLang="en-US">
              <a:solidFill>
                <a:schemeClr val="accent2"/>
              </a:solidFill>
              <a:effectLst>
                <a:outerShdw blurRad="38100" dist="38100" dir="2700000" algn="tl">
                  <a:srgbClr val="C0C0C0"/>
                </a:outerShdw>
              </a:effectLst>
              <a:latin typeface="Courier New" pitchFamily="49" charset="0"/>
            </a:endParaRPr>
          </a:p>
        </p:txBody>
      </p:sp>
      <p:sp>
        <p:nvSpPr>
          <p:cNvPr id="496649" name="Rectangle 9" descr="Green marble"/>
          <p:cNvSpPr>
            <a:spLocks noChangeArrowheads="1"/>
          </p:cNvSpPr>
          <p:nvPr/>
        </p:nvSpPr>
        <p:spPr bwMode="auto">
          <a:xfrm>
            <a:off x="2895600" y="4625975"/>
            <a:ext cx="2971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20000"/>
              </a:spcBef>
              <a:buFontTx/>
              <a:buNone/>
              <a:defRPr/>
            </a:pPr>
            <a:r>
              <a:rPr lang="zh-CN" altLang="en-US">
                <a:solidFill>
                  <a:schemeClr val="accent2"/>
                </a:solidFill>
                <a:effectLst>
                  <a:outerShdw blurRad="38100" dist="38100" dir="2700000" algn="tl">
                    <a:srgbClr val="C0C0C0"/>
                  </a:outerShdw>
                </a:effectLst>
                <a:latin typeface="Courier New" pitchFamily="49" charset="0"/>
              </a:rPr>
              <a:t>合并同心</a:t>
            </a:r>
            <a:r>
              <a:rPr lang="zh-CN" altLang="en-US">
                <a:solidFill>
                  <a:schemeClr val="accent2"/>
                </a:solidFill>
                <a:effectLst>
                  <a:outerShdw blurRad="38100" dist="38100" dir="2700000" algn="tl">
                    <a:srgbClr val="C0C0C0"/>
                  </a:outerShdw>
                </a:effectLst>
              </a:rPr>
              <a:t>集后</a:t>
            </a:r>
            <a:endParaRPr lang="zh-CN" altLang="en-US">
              <a:solidFill>
                <a:schemeClr val="accent2"/>
              </a:solidFill>
              <a:effectLst>
                <a:outerShdw blurRad="38100" dist="38100" dir="2700000" algn="tl">
                  <a:srgbClr val="C0C0C0"/>
                </a:outerShdw>
              </a:effectLst>
              <a:latin typeface="Courier New" pitchFamily="49" charset="0"/>
            </a:endParaRPr>
          </a:p>
        </p:txBody>
      </p:sp>
      <p:sp>
        <p:nvSpPr>
          <p:cNvPr id="496650" name="Rectangle 10" descr="Green marble"/>
          <p:cNvSpPr>
            <a:spLocks noChangeArrowheads="1"/>
          </p:cNvSpPr>
          <p:nvPr/>
        </p:nvSpPr>
        <p:spPr bwMode="auto">
          <a:xfrm>
            <a:off x="3352800" y="5159375"/>
            <a:ext cx="2057400" cy="1143000"/>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A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c </a:t>
            </a:r>
            <a:r>
              <a:rPr lang="en-US" altLang="zh-CN">
                <a:solidFill>
                  <a:schemeClr val="accent2"/>
                </a:solidFill>
                <a:effectLst>
                  <a:outerShdw blurRad="38100" dist="38100" dir="2700000" algn="tl">
                    <a:srgbClr val="C0C0C0"/>
                  </a:outerShdw>
                </a:effectLst>
                <a:latin typeface="Times New Roman" pitchFamily="18" charset="0"/>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d</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e</a:t>
            </a:r>
            <a:endParaRPr lang="en-US" altLang="zh-CN">
              <a:solidFill>
                <a:schemeClr val="accent2"/>
              </a:solidFill>
              <a:effectLst>
                <a:outerShdw blurRad="38100" dist="38100" dir="2700000" algn="tl">
                  <a:srgbClr val="C0C0C0"/>
                </a:outerShdw>
              </a:effectLst>
              <a:latin typeface="Times New Roman" pitchFamily="18" charset="0"/>
            </a:endParaRPr>
          </a:p>
          <a:p>
            <a:pPr>
              <a:lnSpc>
                <a:spcPct val="100000"/>
              </a:lnSpc>
              <a:spcBef>
                <a:spcPct val="20000"/>
              </a:spcBef>
              <a:buFontTx/>
              <a:buNone/>
              <a:defRPr/>
            </a:pP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B </a:t>
            </a:r>
            <a:r>
              <a:rPr lang="en-US" altLang="zh-CN">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c </a:t>
            </a:r>
            <a:r>
              <a:rPr lang="en-US" altLang="zh-CN">
                <a:solidFill>
                  <a:schemeClr val="accent2"/>
                </a:solidFill>
                <a:effectLst>
                  <a:outerShdw blurRad="38100" dist="38100" dir="2700000" algn="tl">
                    <a:srgbClr val="C0C0C0"/>
                  </a:outerShdw>
                </a:effectLst>
                <a:latin typeface="Times New Roman" pitchFamily="18" charset="0"/>
              </a:rPr>
              <a:t>·</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d</a:t>
            </a:r>
            <a:r>
              <a:rPr lang="en-US" altLang="zh-CN">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i="1">
                <a:solidFill>
                  <a:schemeClr val="accent2"/>
                </a:solidFill>
                <a:effectLst>
                  <a:outerShdw blurRad="38100" dist="38100" dir="2700000" algn="tl">
                    <a:srgbClr val="C0C0C0"/>
                  </a:outerShdw>
                </a:effectLst>
                <a:latin typeface="Times New Roman" pitchFamily="18" charset="0"/>
                <a:cs typeface="Times New Roman" pitchFamily="18" charset="0"/>
              </a:rPr>
              <a:t>e</a:t>
            </a:r>
            <a:r>
              <a:rPr lang="en-US" altLang="zh-CN">
                <a:solidFill>
                  <a:schemeClr val="accent2"/>
                </a:solidFill>
                <a:effectLst>
                  <a:outerShdw blurRad="38100" dist="38100" dir="2700000" algn="tl">
                    <a:srgbClr val="C0C0C0"/>
                  </a:outerShdw>
                </a:effectLst>
                <a:latin typeface="Courier New" pitchFamily="49" charset="0"/>
              </a:rPr>
              <a:t> </a:t>
            </a:r>
            <a:endParaRPr lang="zh-CN" altLang="en-US">
              <a:solidFill>
                <a:schemeClr val="accent2"/>
              </a:solidFill>
              <a:effectLst>
                <a:outerShdw blurRad="38100" dist="38100" dir="2700000" algn="tl">
                  <a:srgbClr val="C0C0C0"/>
                </a:outerShdw>
              </a:effectLst>
              <a:latin typeface="Courier New" pitchFamily="49" charset="0"/>
            </a:endParaRPr>
          </a:p>
        </p:txBody>
      </p:sp>
      <p:sp>
        <p:nvSpPr>
          <p:cNvPr id="496651" name="Rectangle 11" descr="Green marble"/>
          <p:cNvSpPr>
            <a:spLocks noChangeArrowheads="1"/>
          </p:cNvSpPr>
          <p:nvPr/>
        </p:nvSpPr>
        <p:spPr bwMode="auto">
          <a:xfrm>
            <a:off x="5562600" y="4930775"/>
            <a:ext cx="3276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buFontTx/>
              <a:buNone/>
              <a:defRPr/>
            </a:pPr>
            <a:r>
              <a:rPr lang="zh-CN" altLang="en-US" dirty="0">
                <a:solidFill>
                  <a:schemeClr val="accent2"/>
                </a:solidFill>
                <a:effectLst>
                  <a:outerShdw blurRad="38100" dist="38100" dir="2700000" algn="tl">
                    <a:srgbClr val="C0C0C0"/>
                  </a:outerShdw>
                </a:effectLst>
                <a:latin typeface="Courier New" pitchFamily="49" charset="0"/>
              </a:rPr>
              <a:t>该文法是</a:t>
            </a:r>
            <a:r>
              <a:rPr lang="en-US" altLang="zh-CN" dirty="0">
                <a:solidFill>
                  <a:schemeClr val="accent2"/>
                </a:solidFill>
                <a:effectLst>
                  <a:outerShdw blurRad="38100" dist="38100" dir="2700000" algn="tl">
                    <a:srgbClr val="C0C0C0"/>
                  </a:outerShdw>
                </a:effectLst>
                <a:latin typeface="Times New Roman" pitchFamily="18" charset="0"/>
              </a:rPr>
              <a:t>LR(1)</a:t>
            </a:r>
            <a:r>
              <a:rPr lang="zh-CN" altLang="en-US" dirty="0">
                <a:solidFill>
                  <a:schemeClr val="accent2"/>
                </a:solidFill>
                <a:effectLst>
                  <a:outerShdw blurRad="38100" dist="38100" dir="2700000" algn="tl">
                    <a:srgbClr val="C0C0C0"/>
                  </a:outerShdw>
                </a:effectLst>
                <a:latin typeface="Courier New" pitchFamily="49" charset="0"/>
              </a:rPr>
              <a:t>的，</a:t>
            </a:r>
          </a:p>
          <a:p>
            <a:pPr>
              <a:lnSpc>
                <a:spcPct val="100000"/>
              </a:lnSpc>
              <a:spcBef>
                <a:spcPct val="20000"/>
              </a:spcBef>
              <a:buFontTx/>
              <a:buNone/>
              <a:defRPr/>
            </a:pPr>
            <a:r>
              <a:rPr lang="zh-CN" altLang="en-US" dirty="0">
                <a:solidFill>
                  <a:schemeClr val="accent2"/>
                </a:solidFill>
                <a:effectLst>
                  <a:outerShdw blurRad="38100" dist="38100" dir="2700000" algn="tl">
                    <a:srgbClr val="C0C0C0"/>
                  </a:outerShdw>
                </a:effectLst>
                <a:latin typeface="Courier New" pitchFamily="49" charset="0"/>
              </a:rPr>
              <a:t>但不是</a:t>
            </a:r>
            <a:r>
              <a:rPr lang="en-US" altLang="zh-CN" dirty="0">
                <a:solidFill>
                  <a:schemeClr val="accent2"/>
                </a:solidFill>
                <a:effectLst>
                  <a:outerShdw blurRad="38100" dist="38100" dir="2700000" algn="tl">
                    <a:srgbClr val="C0C0C0"/>
                  </a:outerShdw>
                </a:effectLst>
                <a:latin typeface="Times New Roman" pitchFamily="18" charset="0"/>
              </a:rPr>
              <a:t>LALR(1)</a:t>
            </a:r>
            <a:r>
              <a:rPr lang="zh-CN" altLang="en-US" dirty="0">
                <a:solidFill>
                  <a:schemeClr val="accent2"/>
                </a:solidFill>
                <a:effectLst>
                  <a:outerShdw blurRad="38100" dist="38100" dir="2700000" algn="tl">
                    <a:srgbClr val="C0C0C0"/>
                  </a:outerShdw>
                </a:effectLst>
                <a:latin typeface="Courier New" pitchFamily="49" charset="0"/>
              </a:rPr>
              <a:t>的。</a:t>
            </a:r>
            <a:endParaRPr lang="en-US" altLang="zh-CN" dirty="0">
              <a:solidFill>
                <a:schemeClr val="accent2"/>
              </a:solidFill>
              <a:effectLst>
                <a:outerShdw blurRad="38100" dist="38100" dir="2700000" algn="tl">
                  <a:srgbClr val="C0C0C0"/>
                </a:outerShdw>
              </a:effectLst>
              <a:latin typeface="Courier New" pitchFamily="49" charset="0"/>
            </a:endParaRPr>
          </a:p>
        </p:txBody>
      </p:sp>
    </p:spTree>
    <p:extLst>
      <p:ext uri="{BB962C8B-B14F-4D97-AF65-F5344CB8AC3E}">
        <p14:creationId xmlns:p14="http://schemas.microsoft.com/office/powerpoint/2010/main" val="499260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blinds(horizontal)">
                                      <p:cBhvr>
                                        <p:cTn id="7" dur="500"/>
                                        <p:tgtEl>
                                          <p:spTgt spid="496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6645"/>
                                        </p:tgtEl>
                                        <p:attrNameLst>
                                          <p:attrName>style.visibility</p:attrName>
                                        </p:attrNameLst>
                                      </p:cBhvr>
                                      <p:to>
                                        <p:strVal val="visible"/>
                                      </p:to>
                                    </p:set>
                                    <p:animEffect transition="in" filter="blinds(horizontal)">
                                      <p:cBhvr>
                                        <p:cTn id="12" dur="500"/>
                                        <p:tgtEl>
                                          <p:spTgt spid="49664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6646"/>
                                        </p:tgtEl>
                                        <p:attrNameLst>
                                          <p:attrName>style.visibility</p:attrName>
                                        </p:attrNameLst>
                                      </p:cBhvr>
                                      <p:to>
                                        <p:strVal val="visible"/>
                                      </p:to>
                                    </p:set>
                                    <p:animEffect transition="in" filter="blinds(horizontal)">
                                      <p:cBhvr>
                                        <p:cTn id="15" dur="500"/>
                                        <p:tgtEl>
                                          <p:spTgt spid="4966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96647"/>
                                        </p:tgtEl>
                                        <p:attrNameLst>
                                          <p:attrName>style.visibility</p:attrName>
                                        </p:attrNameLst>
                                      </p:cBhvr>
                                      <p:to>
                                        <p:strVal val="visible"/>
                                      </p:to>
                                    </p:set>
                                    <p:animEffect transition="in" filter="blinds(horizontal)">
                                      <p:cBhvr>
                                        <p:cTn id="20" dur="500"/>
                                        <p:tgtEl>
                                          <p:spTgt spid="4966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96648"/>
                                        </p:tgtEl>
                                        <p:attrNameLst>
                                          <p:attrName>style.visibility</p:attrName>
                                        </p:attrNameLst>
                                      </p:cBhvr>
                                      <p:to>
                                        <p:strVal val="visible"/>
                                      </p:to>
                                    </p:set>
                                    <p:animEffect transition="in" filter="blinds(horizontal)">
                                      <p:cBhvr>
                                        <p:cTn id="23" dur="500"/>
                                        <p:tgtEl>
                                          <p:spTgt spid="4966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96649"/>
                                        </p:tgtEl>
                                        <p:attrNameLst>
                                          <p:attrName>style.visibility</p:attrName>
                                        </p:attrNameLst>
                                      </p:cBhvr>
                                      <p:to>
                                        <p:strVal val="visible"/>
                                      </p:to>
                                    </p:set>
                                    <p:animEffect transition="in" filter="blinds(horizontal)">
                                      <p:cBhvr>
                                        <p:cTn id="28" dur="500"/>
                                        <p:tgtEl>
                                          <p:spTgt spid="4966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96650"/>
                                        </p:tgtEl>
                                        <p:attrNameLst>
                                          <p:attrName>style.visibility</p:attrName>
                                        </p:attrNameLst>
                                      </p:cBhvr>
                                      <p:to>
                                        <p:strVal val="visible"/>
                                      </p:to>
                                    </p:set>
                                    <p:animEffect transition="in" filter="blinds(horizontal)">
                                      <p:cBhvr>
                                        <p:cTn id="31" dur="500"/>
                                        <p:tgtEl>
                                          <p:spTgt spid="4966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96651"/>
                                        </p:tgtEl>
                                        <p:attrNameLst>
                                          <p:attrName>style.visibility</p:attrName>
                                        </p:attrNameLst>
                                      </p:cBhvr>
                                      <p:to>
                                        <p:strVal val="visible"/>
                                      </p:to>
                                    </p:set>
                                    <p:animEffect transition="in" filter="blinds(horizontal)">
                                      <p:cBhvr>
                                        <p:cTn id="36" dur="500"/>
                                        <p:tgtEl>
                                          <p:spTgt spid="496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p:bldP spid="496645" grpId="0"/>
      <p:bldP spid="496646" grpId="0" animBg="1"/>
      <p:bldP spid="496647" grpId="0"/>
      <p:bldP spid="496648" grpId="0" animBg="1"/>
      <p:bldP spid="496649" grpId="0"/>
      <p:bldP spid="496650" grpId="0" animBg="1"/>
      <p:bldP spid="4966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zh-CN" altLang="en-US" dirty="0">
                <a:effectLst>
                  <a:outerShdw blurRad="38100" dist="38100" dir="2700000" algn="tl">
                    <a:srgbClr val="C0C0C0"/>
                  </a:outerShdw>
                </a:effectLst>
                <a:latin typeface="宋体" pitchFamily="2" charset="-122"/>
                <a:ea typeface="宋体" pitchFamily="2" charset="-122"/>
              </a:rPr>
              <a:t>构造</a:t>
            </a:r>
            <a:r>
              <a:rPr lang="en-US" altLang="zh-CN" dirty="0">
                <a:effectLst>
                  <a:outerShdw blurRad="38100" dist="38100" dir="2700000" algn="tl">
                    <a:srgbClr val="C0C0C0"/>
                  </a:outerShdw>
                </a:effectLst>
                <a:ea typeface="宋体" pitchFamily="2" charset="-122"/>
              </a:rPr>
              <a:t>LALR(1)</a:t>
            </a:r>
            <a:r>
              <a:rPr lang="zh-CN" altLang="en-US" dirty="0">
                <a:effectLst>
                  <a:outerShdw blurRad="38100" dist="38100" dir="2700000" algn="tl">
                    <a:srgbClr val="C0C0C0"/>
                  </a:outerShdw>
                </a:effectLst>
                <a:latin typeface="宋体" pitchFamily="2" charset="-122"/>
                <a:ea typeface="宋体" pitchFamily="2" charset="-122"/>
              </a:rPr>
              <a:t>分析</a:t>
            </a:r>
            <a:r>
              <a:rPr lang="zh-CN" altLang="en-US" dirty="0" smtClean="0">
                <a:effectLst>
                  <a:outerShdw blurRad="38100" dist="38100" dir="2700000" algn="tl">
                    <a:srgbClr val="C0C0C0"/>
                  </a:outerShdw>
                </a:effectLst>
                <a:latin typeface="宋体" pitchFamily="2" charset="-122"/>
                <a:ea typeface="宋体" pitchFamily="2" charset="-122"/>
              </a:rPr>
              <a:t>表</a:t>
            </a:r>
            <a:endParaRPr lang="zh-CN" altLang="en-US" dirty="0" smtClean="0">
              <a:latin typeface="宋体" pitchFamily="2" charset="-122"/>
              <a:ea typeface="宋体" pitchFamily="2" charset="-122"/>
            </a:endParaRPr>
          </a:p>
        </p:txBody>
      </p:sp>
      <p:sp>
        <p:nvSpPr>
          <p:cNvPr id="667651" name="Rectangle 3"/>
          <p:cNvSpPr>
            <a:spLocks noGrp="1" noChangeArrowheads="1"/>
          </p:cNvSpPr>
          <p:nvPr>
            <p:ph idx="1"/>
          </p:nvPr>
        </p:nvSpPr>
        <p:spPr/>
        <p:txBody>
          <a:bodyPr/>
          <a:lstStyle/>
          <a:p>
            <a:pPr>
              <a:lnSpc>
                <a:spcPct val="110000"/>
              </a:lnSpc>
              <a:spcBef>
                <a:spcPct val="0"/>
              </a:spcBef>
              <a:buFont typeface="Wingdings" pitchFamily="2" charset="2"/>
              <a:buChar char="Ø"/>
              <a:defRPr/>
            </a:pPr>
            <a:r>
              <a:rPr lang="zh-CN" altLang="en-US" sz="2800" b="0" dirty="0" smtClean="0">
                <a:latin typeface="微软雅黑" pitchFamily="34" charset="-122"/>
                <a:ea typeface="微软雅黑" pitchFamily="34" charset="-122"/>
              </a:rPr>
              <a:t>构造</a:t>
            </a:r>
            <a:r>
              <a:rPr lang="en-US" altLang="zh-CN" sz="2800" b="0" dirty="0" smtClean="0">
                <a:latin typeface="微软雅黑" pitchFamily="34" charset="-122"/>
                <a:ea typeface="微软雅黑" pitchFamily="34" charset="-122"/>
              </a:rPr>
              <a:t>LR(1)</a:t>
            </a:r>
            <a:r>
              <a:rPr lang="zh-CN" altLang="en-US" sz="2800" b="0" dirty="0" smtClean="0">
                <a:latin typeface="微软雅黑" pitchFamily="34" charset="-122"/>
                <a:ea typeface="微软雅黑" pitchFamily="34" charset="-122"/>
              </a:rPr>
              <a:t>项目集规范族</a:t>
            </a:r>
            <a:r>
              <a:rPr lang="en-US" altLang="zh-CN" sz="2800" b="0" i="1" dirty="0" smtClean="0">
                <a:latin typeface="微软雅黑" pitchFamily="34" charset="-122"/>
                <a:ea typeface="微软雅黑" pitchFamily="34" charset="-122"/>
              </a:rPr>
              <a:t>C</a:t>
            </a:r>
            <a:r>
              <a:rPr lang="en-US" altLang="zh-CN" sz="2800" b="0" dirty="0" smtClean="0">
                <a:latin typeface="微软雅黑" pitchFamily="34" charset="-122"/>
                <a:ea typeface="微软雅黑" pitchFamily="34" charset="-122"/>
              </a:rPr>
              <a:t> = {</a:t>
            </a:r>
            <a:r>
              <a:rPr lang="en-US" altLang="zh-CN" sz="2800" b="0" i="1" dirty="0" smtClean="0">
                <a:latin typeface="微软雅黑" pitchFamily="34" charset="-122"/>
                <a:ea typeface="微软雅黑" pitchFamily="34" charset="-122"/>
              </a:rPr>
              <a:t>I</a:t>
            </a:r>
            <a:r>
              <a:rPr lang="en-US" altLang="zh-CN" sz="2800" b="0" baseline="-30000" dirty="0" smtClean="0">
                <a:latin typeface="微软雅黑" pitchFamily="34" charset="-122"/>
                <a:ea typeface="微软雅黑" pitchFamily="34" charset="-122"/>
              </a:rPr>
              <a:t>0</a:t>
            </a:r>
            <a:r>
              <a:rPr lang="en-US" altLang="zh-CN" sz="2800" b="0" dirty="0" smtClean="0">
                <a:latin typeface="微软雅黑" pitchFamily="34" charset="-122"/>
                <a:ea typeface="微软雅黑" pitchFamily="34" charset="-122"/>
              </a:rPr>
              <a:t>, </a:t>
            </a:r>
            <a:r>
              <a:rPr lang="en-US" altLang="zh-CN" sz="2800" b="0" i="1" dirty="0" smtClean="0">
                <a:latin typeface="微软雅黑" pitchFamily="34" charset="-122"/>
                <a:ea typeface="微软雅黑" pitchFamily="34" charset="-122"/>
              </a:rPr>
              <a:t>I</a:t>
            </a:r>
            <a:r>
              <a:rPr lang="en-US" altLang="zh-CN" sz="2800" b="0" baseline="-30000" dirty="0" smtClean="0">
                <a:latin typeface="微软雅黑" pitchFamily="34" charset="-122"/>
                <a:ea typeface="微软雅黑" pitchFamily="34" charset="-122"/>
              </a:rPr>
              <a:t>1</a:t>
            </a:r>
            <a:r>
              <a:rPr lang="en-US" altLang="zh-CN" sz="2800" b="0" dirty="0" smtClean="0">
                <a:latin typeface="微软雅黑" pitchFamily="34" charset="-122"/>
                <a:ea typeface="微软雅黑" pitchFamily="34" charset="-122"/>
              </a:rPr>
              <a:t>, …, </a:t>
            </a:r>
            <a:r>
              <a:rPr lang="en-US" altLang="zh-CN" sz="2800" b="0" i="1" dirty="0" smtClean="0">
                <a:latin typeface="微软雅黑" pitchFamily="34" charset="-122"/>
                <a:ea typeface="微软雅黑" pitchFamily="34" charset="-122"/>
              </a:rPr>
              <a:t>I</a:t>
            </a:r>
            <a:r>
              <a:rPr lang="en-US" altLang="zh-CN" sz="2800" b="0" i="1" baseline="-30000" dirty="0" smtClean="0">
                <a:latin typeface="微软雅黑" pitchFamily="34" charset="-122"/>
                <a:ea typeface="微软雅黑" pitchFamily="34" charset="-122"/>
              </a:rPr>
              <a:t>n</a:t>
            </a:r>
            <a:r>
              <a:rPr lang="en-US" altLang="zh-CN" sz="2800" b="0" dirty="0" smtClean="0">
                <a:latin typeface="微软雅黑" pitchFamily="34" charset="-122"/>
                <a:ea typeface="微软雅黑" pitchFamily="34" charset="-122"/>
              </a:rPr>
              <a:t>}。</a:t>
            </a:r>
          </a:p>
          <a:p>
            <a:pPr>
              <a:lnSpc>
                <a:spcPct val="110000"/>
              </a:lnSpc>
              <a:spcBef>
                <a:spcPct val="0"/>
              </a:spcBef>
              <a:buFont typeface="Wingdings" pitchFamily="2" charset="2"/>
              <a:buChar char="Ø"/>
              <a:defRPr/>
            </a:pPr>
            <a:r>
              <a:rPr lang="zh-CN" altLang="en-US" sz="2800" b="0" dirty="0" smtClean="0">
                <a:latin typeface="微软雅黑" pitchFamily="34" charset="-122"/>
                <a:ea typeface="微软雅黑" pitchFamily="34" charset="-122"/>
              </a:rPr>
              <a:t>寻找</a:t>
            </a:r>
            <a:r>
              <a:rPr lang="en-US" altLang="zh-CN" sz="2800" b="0" dirty="0" smtClean="0">
                <a:latin typeface="微软雅黑" pitchFamily="34" charset="-122"/>
                <a:ea typeface="微软雅黑" pitchFamily="34" charset="-122"/>
              </a:rPr>
              <a:t>LR(1)</a:t>
            </a:r>
            <a:r>
              <a:rPr lang="zh-CN" altLang="en-US" sz="2800" b="0" dirty="0" smtClean="0">
                <a:latin typeface="微软雅黑" pitchFamily="34" charset="-122"/>
                <a:ea typeface="微软雅黑" pitchFamily="34" charset="-122"/>
              </a:rPr>
              <a:t>项目集规范族中同心的项目集，用它们的并集代替它们。</a:t>
            </a:r>
          </a:p>
          <a:p>
            <a:pPr>
              <a:lnSpc>
                <a:spcPct val="110000"/>
              </a:lnSpc>
              <a:spcBef>
                <a:spcPct val="0"/>
              </a:spcBef>
              <a:buFont typeface="Wingdings" pitchFamily="2" charset="2"/>
              <a:buChar char="Ø"/>
              <a:defRPr/>
            </a:pPr>
            <a:r>
              <a:rPr lang="zh-CN" altLang="en-US" sz="2800" b="0" dirty="0" smtClean="0">
                <a:latin typeface="微软雅黑" pitchFamily="34" charset="-122"/>
                <a:ea typeface="微软雅黑" pitchFamily="34" charset="-122"/>
              </a:rPr>
              <a:t>按构造规范的</a:t>
            </a:r>
            <a:r>
              <a:rPr lang="en-US" altLang="zh-CN" sz="2800" b="0" dirty="0" smtClean="0">
                <a:latin typeface="微软雅黑" pitchFamily="34" charset="-122"/>
                <a:ea typeface="微软雅黑" pitchFamily="34" charset="-122"/>
              </a:rPr>
              <a:t>LR(1)</a:t>
            </a:r>
            <a:r>
              <a:rPr lang="zh-CN" altLang="en-US" sz="2800" b="0" dirty="0" smtClean="0">
                <a:latin typeface="微软雅黑" pitchFamily="34" charset="-122"/>
                <a:ea typeface="微软雅黑" pitchFamily="34" charset="-122"/>
              </a:rPr>
              <a:t>分析表的方式进行构造。</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13</a:t>
            </a:fld>
            <a:endParaRPr lang="en-US" altLang="zh-CN" dirty="0"/>
          </a:p>
        </p:txBody>
      </p:sp>
    </p:spTree>
    <p:extLst>
      <p:ext uri="{BB962C8B-B14F-4D97-AF65-F5344CB8AC3E}">
        <p14:creationId xmlns:p14="http://schemas.microsoft.com/office/powerpoint/2010/main" val="58071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第三章语法分析</a:t>
            </a:r>
            <a:r>
              <a:rPr lang="en-US" altLang="zh-CN" dirty="0" smtClean="0"/>
              <a:t>—</a:t>
            </a:r>
            <a:r>
              <a:rPr lang="zh-CN" altLang="en-US" dirty="0" smtClean="0"/>
              <a:t>自下而上分析习</a:t>
            </a:r>
            <a:r>
              <a:rPr lang="zh-CN" altLang="en-US" dirty="0"/>
              <a:t>题</a:t>
            </a:r>
          </a:p>
        </p:txBody>
      </p:sp>
      <p:sp>
        <p:nvSpPr>
          <p:cNvPr id="3" name="内容占位符 2"/>
          <p:cNvSpPr>
            <a:spLocks noGrp="1"/>
          </p:cNvSpPr>
          <p:nvPr>
            <p:ph idx="1"/>
          </p:nvPr>
        </p:nvSpPr>
        <p:spPr/>
        <p:txBody>
          <a:bodyPr/>
          <a:lstStyle/>
          <a:p>
            <a:r>
              <a:rPr lang="zh-CN" altLang="en-US" sz="2800" dirty="0" smtClean="0"/>
              <a:t>例题</a:t>
            </a:r>
            <a:r>
              <a:rPr lang="en-US" altLang="zh-CN" sz="2800" dirty="0" smtClean="0"/>
              <a:t>3-2</a:t>
            </a:r>
            <a:r>
              <a:rPr lang="zh-CN" altLang="en-US" sz="2800" dirty="0" smtClean="0"/>
              <a:t>：</a:t>
            </a:r>
            <a:endParaRPr lang="en-US" altLang="zh-CN" sz="2800" dirty="0" smtClean="0"/>
          </a:p>
          <a:p>
            <a:pPr lvl="0"/>
            <a:r>
              <a:rPr lang="zh-CN" altLang="zh-CN" sz="2800" dirty="0"/>
              <a:t>给定文法</a:t>
            </a:r>
            <a:r>
              <a:rPr lang="en-US" altLang="zh-CN" sz="2800" dirty="0"/>
              <a:t>G</a:t>
            </a:r>
            <a:r>
              <a:rPr lang="zh-CN" altLang="zh-CN" sz="2800" dirty="0"/>
              <a:t>：</a:t>
            </a:r>
          </a:p>
          <a:p>
            <a:r>
              <a:rPr lang="en-US" altLang="zh-CN" sz="2800" dirty="0"/>
              <a:t>S</a:t>
            </a:r>
            <a:r>
              <a:rPr lang="zh-CN" altLang="zh-CN" sz="2800" dirty="0"/>
              <a:t>→</a:t>
            </a:r>
            <a:r>
              <a:rPr lang="en-US" altLang="zh-CN" sz="2800" dirty="0"/>
              <a:t>do S or S | do S | S ; S | action</a:t>
            </a:r>
            <a:endParaRPr lang="zh-CN" altLang="zh-CN" sz="2800" dirty="0"/>
          </a:p>
          <a:p>
            <a:pPr lvl="0"/>
            <a:r>
              <a:rPr lang="zh-CN" altLang="zh-CN" sz="2800" dirty="0" smtClean="0"/>
              <a:t>构造</a:t>
            </a:r>
            <a:r>
              <a:rPr lang="zh-CN" altLang="zh-CN" sz="2800" dirty="0"/>
              <a:t>识别该文法活前缀的</a:t>
            </a:r>
            <a:r>
              <a:rPr lang="en-US" altLang="zh-CN" sz="2800" dirty="0"/>
              <a:t>DFA</a:t>
            </a:r>
            <a:r>
              <a:rPr lang="zh-CN" altLang="zh-CN" sz="2800" dirty="0"/>
              <a:t>。</a:t>
            </a:r>
          </a:p>
          <a:p>
            <a:pPr lvl="0"/>
            <a:r>
              <a:rPr lang="zh-CN" altLang="zh-CN" sz="2800" dirty="0"/>
              <a:t>判断该文法是否是</a:t>
            </a:r>
            <a:r>
              <a:rPr lang="en-US" altLang="zh-CN" sz="2800" dirty="0"/>
              <a:t>SLR(1)</a:t>
            </a:r>
            <a:r>
              <a:rPr lang="zh-CN" altLang="zh-CN" sz="2800" dirty="0"/>
              <a:t>文法。说明理由</a:t>
            </a:r>
            <a:r>
              <a:rPr lang="zh-CN" altLang="zh-CN" sz="2800" dirty="0" smtClean="0"/>
              <a:t>。</a:t>
            </a:r>
            <a:endParaRPr lang="en-US" altLang="zh-CN" sz="2800" dirty="0" smtClean="0"/>
          </a:p>
          <a:p>
            <a:r>
              <a:rPr lang="en-US" altLang="zh-CN" sz="2800" dirty="0" smtClean="0"/>
              <a:t>S’</a:t>
            </a:r>
            <a:r>
              <a:rPr lang="zh-CN" altLang="zh-CN" sz="2800" dirty="0" smtClean="0"/>
              <a:t>→</a:t>
            </a:r>
            <a:r>
              <a:rPr lang="en-US" altLang="zh-CN" sz="2800" dirty="0" smtClean="0"/>
              <a:t>S</a:t>
            </a:r>
          </a:p>
          <a:p>
            <a:r>
              <a:rPr lang="en-US" altLang="zh-CN" sz="2800" dirty="0" smtClean="0"/>
              <a:t>S </a:t>
            </a:r>
            <a:r>
              <a:rPr lang="zh-CN" altLang="zh-CN" sz="2800" dirty="0" smtClean="0"/>
              <a:t>→</a:t>
            </a:r>
            <a:r>
              <a:rPr lang="en-US" altLang="zh-CN" sz="2800" dirty="0" smtClean="0"/>
              <a:t> do </a:t>
            </a:r>
            <a:r>
              <a:rPr lang="en-US" altLang="zh-CN" sz="2800" dirty="0"/>
              <a:t>S or S </a:t>
            </a:r>
            <a:endParaRPr lang="en-US" altLang="zh-CN" sz="2800" dirty="0" smtClean="0"/>
          </a:p>
          <a:p>
            <a:r>
              <a:rPr lang="en-US" altLang="zh-CN" sz="2800" dirty="0" smtClean="0"/>
              <a:t>S</a:t>
            </a:r>
            <a:r>
              <a:rPr lang="zh-CN" altLang="zh-CN" sz="2800" dirty="0"/>
              <a:t> → </a:t>
            </a:r>
            <a:r>
              <a:rPr lang="en-US" altLang="zh-CN" sz="2800" dirty="0" smtClean="0"/>
              <a:t>do </a:t>
            </a:r>
            <a:r>
              <a:rPr lang="en-US" altLang="zh-CN" sz="2800" dirty="0"/>
              <a:t>S </a:t>
            </a:r>
            <a:endParaRPr lang="en-US" altLang="zh-CN" sz="2800" dirty="0" smtClean="0"/>
          </a:p>
          <a:p>
            <a:r>
              <a:rPr lang="en-US" altLang="zh-CN" sz="2800" dirty="0" smtClean="0"/>
              <a:t>S</a:t>
            </a:r>
            <a:r>
              <a:rPr lang="zh-CN" altLang="zh-CN" sz="2800" dirty="0"/>
              <a:t> →</a:t>
            </a:r>
            <a:r>
              <a:rPr lang="en-US" altLang="zh-CN" sz="2800" dirty="0" smtClean="0"/>
              <a:t> </a:t>
            </a:r>
            <a:r>
              <a:rPr lang="en-US" altLang="zh-CN" sz="2800" dirty="0"/>
              <a:t>S ; S </a:t>
            </a:r>
            <a:endParaRPr lang="en-US" altLang="zh-CN" sz="2800" dirty="0" smtClean="0"/>
          </a:p>
          <a:p>
            <a:r>
              <a:rPr lang="en-US" altLang="zh-CN" sz="2800" dirty="0" smtClean="0"/>
              <a:t>S</a:t>
            </a:r>
            <a:r>
              <a:rPr lang="zh-CN" altLang="zh-CN" sz="2800" dirty="0"/>
              <a:t> → </a:t>
            </a:r>
            <a:r>
              <a:rPr lang="en-US" altLang="zh-CN" sz="2800" dirty="0" smtClean="0"/>
              <a:t>action</a:t>
            </a:r>
            <a:endParaRPr lang="zh-CN" altLang="zh-CN" sz="2800" dirty="0"/>
          </a:p>
          <a:p>
            <a:pPr lvl="0"/>
            <a:endParaRPr lang="en-US" altLang="zh-CN" sz="2800" dirty="0"/>
          </a:p>
          <a:p>
            <a:endParaRPr lang="zh-CN" altLang="en-US" sz="2800" dirty="0"/>
          </a:p>
        </p:txBody>
      </p:sp>
    </p:spTree>
    <p:extLst>
      <p:ext uri="{BB962C8B-B14F-4D97-AF65-F5344CB8AC3E}">
        <p14:creationId xmlns:p14="http://schemas.microsoft.com/office/powerpoint/2010/main" val="40443927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1" descr="D:\Users\blue\AppData\Roaming\Tencent\Users\84434617\QQ\WinTemp\RichOle\{@TT%4V~WHXSU%~G3`(PW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528" y="411485"/>
            <a:ext cx="5025623" cy="3457253"/>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2"/>
          <p:cNvSpPr>
            <a:spLocks/>
          </p:cNvSpPr>
          <p:nvPr/>
        </p:nvSpPr>
        <p:spPr bwMode="auto">
          <a:xfrm rot="12005512">
            <a:off x="3945588" y="3845187"/>
            <a:ext cx="495300" cy="495300"/>
          </a:xfrm>
          <a:custGeom>
            <a:avLst/>
            <a:gdLst>
              <a:gd name="T0" fmla="*/ 190500 w 312"/>
              <a:gd name="T1" fmla="*/ 0 h 312"/>
              <a:gd name="T2" fmla="*/ 38100 w 312"/>
              <a:gd name="T3" fmla="*/ 304800 h 312"/>
              <a:gd name="T4" fmla="*/ 419100 w 312"/>
              <a:gd name="T5" fmla="*/ 457200 h 312"/>
              <a:gd name="T6" fmla="*/ 495300 w 312"/>
              <a:gd name="T7" fmla="*/ 76200 h 3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2" h="312">
                <a:moveTo>
                  <a:pt x="120" y="0"/>
                </a:moveTo>
                <a:cubicBezTo>
                  <a:pt x="60" y="72"/>
                  <a:pt x="0" y="144"/>
                  <a:pt x="24" y="192"/>
                </a:cubicBezTo>
                <a:cubicBezTo>
                  <a:pt x="48" y="240"/>
                  <a:pt x="216" y="312"/>
                  <a:pt x="264" y="288"/>
                </a:cubicBezTo>
                <a:cubicBezTo>
                  <a:pt x="312" y="264"/>
                  <a:pt x="312" y="156"/>
                  <a:pt x="312" y="48"/>
                </a:cubicBez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4"/>
          <p:cNvSpPr txBox="1">
            <a:spLocks noChangeArrowheads="1"/>
          </p:cNvSpPr>
          <p:nvPr/>
        </p:nvSpPr>
        <p:spPr bwMode="auto">
          <a:xfrm>
            <a:off x="2541868" y="1314147"/>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
        <p:nvSpPr>
          <p:cNvPr id="11" name="Text Box 8"/>
          <p:cNvSpPr txBox="1">
            <a:spLocks noChangeArrowheads="1"/>
          </p:cNvSpPr>
          <p:nvPr/>
        </p:nvSpPr>
        <p:spPr bwMode="auto">
          <a:xfrm>
            <a:off x="107504" y="2770817"/>
            <a:ext cx="1903085" cy="1477328"/>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rPr>
              <a:t>S'</a:t>
            </a:r>
            <a:r>
              <a:rPr lang="en-US" altLang="zh-CN" sz="1800" dirty="0">
                <a:latin typeface="Comic Sans MS" pitchFamily="66" charset="0"/>
                <a:sym typeface="Symbol" pitchFamily="18" charset="2"/>
              </a:rPr>
              <a:t> S</a:t>
            </a:r>
          </a:p>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  do S or 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  do S</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 </a:t>
            </a:r>
            <a:r>
              <a:rPr lang="en-US" altLang="zh-CN" sz="1800" dirty="0" smtClean="0">
                <a:latin typeface="Comic Sans MS" pitchFamily="66" charset="0"/>
                <a:sym typeface="Symbol" pitchFamily="18" charset="2"/>
              </a:rPr>
              <a:t>S ; S</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 </a:t>
            </a:r>
            <a:r>
              <a:rPr lang="en-US" altLang="zh-CN" sz="1800" dirty="0" smtClean="0">
                <a:latin typeface="Comic Sans MS" pitchFamily="66" charset="0"/>
                <a:sym typeface="Symbol" pitchFamily="18" charset="2"/>
              </a:rPr>
              <a:t>action</a:t>
            </a:r>
            <a:endParaRPr lang="en-US" altLang="zh-CN" sz="1800" dirty="0">
              <a:latin typeface="Comic Sans MS" pitchFamily="66" charset="0"/>
              <a:sym typeface="Symbol" pitchFamily="18" charset="2"/>
            </a:endParaRPr>
          </a:p>
        </p:txBody>
      </p:sp>
      <p:sp>
        <p:nvSpPr>
          <p:cNvPr id="13" name="Text Box 10"/>
          <p:cNvSpPr txBox="1">
            <a:spLocks noChangeArrowheads="1"/>
          </p:cNvSpPr>
          <p:nvPr/>
        </p:nvSpPr>
        <p:spPr bwMode="auto">
          <a:xfrm>
            <a:off x="2363416" y="3321079"/>
            <a:ext cx="1468672" cy="369332"/>
          </a:xfrm>
          <a:prstGeom prst="rect">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action </a:t>
            </a:r>
            <a:endParaRPr lang="en-US" altLang="zh-CN" sz="1800" dirty="0">
              <a:latin typeface="Comic Sans MS" pitchFamily="66" charset="0"/>
              <a:sym typeface="Symbol" pitchFamily="18" charset="2"/>
            </a:endParaRPr>
          </a:p>
        </p:txBody>
      </p:sp>
      <p:sp>
        <p:nvSpPr>
          <p:cNvPr id="14" name="Text Box 11"/>
          <p:cNvSpPr txBox="1">
            <a:spLocks noChangeArrowheads="1"/>
          </p:cNvSpPr>
          <p:nvPr/>
        </p:nvSpPr>
        <p:spPr bwMode="auto">
          <a:xfrm>
            <a:off x="347192" y="1314147"/>
            <a:ext cx="1412566" cy="646331"/>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rPr>
              <a:t>S'</a:t>
            </a:r>
            <a:r>
              <a:rPr lang="en-US" altLang="zh-CN" sz="1800" dirty="0">
                <a:latin typeface="Comic Sans MS" pitchFamily="66" charset="0"/>
                <a:sym typeface="Symbol" pitchFamily="18" charset="2"/>
              </a:rPr>
              <a:t> S </a:t>
            </a:r>
            <a:r>
              <a:rPr lang="en-US" altLang="zh-CN" sz="1800" dirty="0" smtClean="0">
                <a:latin typeface="Comic Sans MS" pitchFamily="66" charset="0"/>
                <a:sym typeface="Symbol" pitchFamily="18" charset="2"/>
              </a:rPr>
              <a:t></a:t>
            </a:r>
          </a:p>
          <a:p>
            <a:pPr eaLnBrk="1" hangingPunct="1"/>
            <a:r>
              <a:rPr lang="en-US" altLang="zh-CN" sz="1800" dirty="0" smtClean="0">
                <a:latin typeface="Comic Sans MS" pitchFamily="66" charset="0"/>
                <a:sym typeface="Symbol" pitchFamily="18" charset="2"/>
              </a:rPr>
              <a:t>S</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 ; S </a:t>
            </a:r>
            <a:endParaRPr lang="en-US" altLang="zh-CN" sz="1800" dirty="0">
              <a:latin typeface="Comic Sans MS" pitchFamily="66" charset="0"/>
              <a:sym typeface="Symbol" pitchFamily="18" charset="2"/>
            </a:endParaRPr>
          </a:p>
        </p:txBody>
      </p:sp>
      <p:sp>
        <p:nvSpPr>
          <p:cNvPr id="17" name="Text Box 14"/>
          <p:cNvSpPr txBox="1">
            <a:spLocks noChangeArrowheads="1"/>
          </p:cNvSpPr>
          <p:nvPr/>
        </p:nvSpPr>
        <p:spPr bwMode="auto">
          <a:xfrm>
            <a:off x="229344" y="2379632"/>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0</a:t>
            </a:r>
            <a:endParaRPr lang="en-US" altLang="zh-CN" sz="1800" dirty="0">
              <a:solidFill>
                <a:srgbClr val="FF0000"/>
              </a:solidFill>
              <a:latin typeface="Comic Sans MS" pitchFamily="66" charset="0"/>
            </a:endParaRPr>
          </a:p>
        </p:txBody>
      </p:sp>
      <p:sp>
        <p:nvSpPr>
          <p:cNvPr id="18" name="Text Box 15"/>
          <p:cNvSpPr txBox="1">
            <a:spLocks noChangeArrowheads="1"/>
          </p:cNvSpPr>
          <p:nvPr/>
        </p:nvSpPr>
        <p:spPr bwMode="auto">
          <a:xfrm>
            <a:off x="229344" y="1026115"/>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1</a:t>
            </a:r>
            <a:endParaRPr lang="en-US" altLang="zh-CN" sz="1800" dirty="0">
              <a:solidFill>
                <a:srgbClr val="FF0000"/>
              </a:solidFill>
              <a:latin typeface="Comic Sans MS" pitchFamily="66" charset="0"/>
            </a:endParaRPr>
          </a:p>
        </p:txBody>
      </p:sp>
      <p:sp>
        <p:nvSpPr>
          <p:cNvPr id="19" name="Text Box 16"/>
          <p:cNvSpPr txBox="1">
            <a:spLocks noChangeArrowheads="1"/>
          </p:cNvSpPr>
          <p:nvPr/>
        </p:nvSpPr>
        <p:spPr bwMode="auto">
          <a:xfrm>
            <a:off x="1787352" y="425718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2</a:t>
            </a:r>
            <a:endParaRPr lang="en-US" altLang="zh-CN" sz="1800" dirty="0">
              <a:solidFill>
                <a:srgbClr val="FF0000"/>
              </a:solidFill>
              <a:latin typeface="Comic Sans MS" pitchFamily="66" charset="0"/>
            </a:endParaRPr>
          </a:p>
        </p:txBody>
      </p:sp>
      <p:sp>
        <p:nvSpPr>
          <p:cNvPr id="21" name="Text Box 18"/>
          <p:cNvSpPr txBox="1">
            <a:spLocks noChangeArrowheads="1"/>
          </p:cNvSpPr>
          <p:nvPr/>
        </p:nvSpPr>
        <p:spPr bwMode="auto">
          <a:xfrm>
            <a:off x="4811688" y="4329191"/>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5</a:t>
            </a:r>
            <a:endParaRPr lang="en-US" altLang="zh-CN" sz="1800" dirty="0">
              <a:solidFill>
                <a:srgbClr val="FF0000"/>
              </a:solidFill>
              <a:latin typeface="Comic Sans MS" pitchFamily="66" charset="0"/>
            </a:endParaRPr>
          </a:p>
        </p:txBody>
      </p:sp>
      <p:sp>
        <p:nvSpPr>
          <p:cNvPr id="23" name="Text Box 20"/>
          <p:cNvSpPr txBox="1">
            <a:spLocks noChangeArrowheads="1"/>
          </p:cNvSpPr>
          <p:nvPr/>
        </p:nvSpPr>
        <p:spPr bwMode="auto">
          <a:xfrm>
            <a:off x="2605608" y="2970331"/>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3</a:t>
            </a:r>
            <a:endParaRPr lang="en-US" altLang="zh-CN" sz="1800" dirty="0">
              <a:solidFill>
                <a:srgbClr val="FF0000"/>
              </a:solidFill>
              <a:latin typeface="Comic Sans MS" pitchFamily="66" charset="0"/>
            </a:endParaRPr>
          </a:p>
        </p:txBody>
      </p:sp>
      <p:sp>
        <p:nvSpPr>
          <p:cNvPr id="24" name="Text Box 21"/>
          <p:cNvSpPr txBox="1">
            <a:spLocks noChangeArrowheads="1"/>
          </p:cNvSpPr>
          <p:nvPr/>
        </p:nvSpPr>
        <p:spPr bwMode="auto">
          <a:xfrm>
            <a:off x="2147392" y="4240341"/>
            <a:ext cx="1903085" cy="1754326"/>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a:t>
            </a:r>
            <a:r>
              <a:rPr lang="en-US" altLang="zh-CN" sz="1800" dirty="0" smtClean="0">
                <a:latin typeface="Comic Sans MS" pitchFamily="66" charset="0"/>
                <a:sym typeface="Symbol" pitchFamily="18" charset="2"/>
              </a:rPr>
              <a:t>do  S </a:t>
            </a:r>
            <a:r>
              <a:rPr lang="en-US" altLang="zh-CN" sz="1800" dirty="0">
                <a:latin typeface="Comic Sans MS" pitchFamily="66" charset="0"/>
                <a:sym typeface="Symbol" pitchFamily="18" charset="2"/>
              </a:rPr>
              <a:t>or S</a:t>
            </a:r>
          </a:p>
          <a:p>
            <a:pPr eaLnBrk="1" hangingPunct="1"/>
            <a:r>
              <a:rPr lang="en-US" altLang="zh-CN" sz="1800" dirty="0">
                <a:latin typeface="Comic Sans MS" pitchFamily="66" charset="0"/>
                <a:sym typeface="Symbol" pitchFamily="18" charset="2"/>
              </a:rPr>
              <a:t>S  </a:t>
            </a:r>
            <a:r>
              <a:rPr lang="en-US" altLang="zh-CN" sz="1800" dirty="0" smtClean="0">
                <a:latin typeface="Comic Sans MS" pitchFamily="66" charset="0"/>
                <a:sym typeface="Symbol" pitchFamily="18" charset="2"/>
              </a:rPr>
              <a:t>do  S</a:t>
            </a:r>
          </a:p>
          <a:p>
            <a:pPr eaLnBrk="1" hangingPunct="1"/>
            <a:r>
              <a:rPr lang="en-US" altLang="zh-CN" sz="1800" dirty="0">
                <a:latin typeface="Comic Sans MS" pitchFamily="66" charset="0"/>
                <a:sym typeface="Symbol" pitchFamily="18" charset="2"/>
              </a:rPr>
              <a:t>S   do S or </a:t>
            </a:r>
            <a:r>
              <a:rPr lang="en-US" altLang="zh-CN" sz="1800" dirty="0" smtClean="0">
                <a:latin typeface="Comic Sans MS" pitchFamily="66" charset="0"/>
                <a:sym typeface="Symbol" pitchFamily="18" charset="2"/>
              </a:rPr>
              <a:t>S</a:t>
            </a:r>
          </a:p>
          <a:p>
            <a:pPr eaLnBrk="1" hangingPunct="1"/>
            <a:r>
              <a:rPr lang="en-US" altLang="zh-CN" sz="1800" dirty="0" smtClean="0">
                <a:latin typeface="Comic Sans MS" pitchFamily="66" charset="0"/>
                <a:sym typeface="Symbol" pitchFamily="18" charset="2"/>
              </a:rPr>
              <a:t>S   do S</a:t>
            </a:r>
          </a:p>
          <a:p>
            <a:pPr eaLnBrk="1" hangingPunct="1"/>
            <a:r>
              <a:rPr lang="en-US" altLang="zh-CN" sz="1800" dirty="0" smtClean="0">
                <a:latin typeface="Comic Sans MS" pitchFamily="66" charset="0"/>
                <a:sym typeface="Symbol" pitchFamily="18" charset="2"/>
              </a:rPr>
              <a:t>S   S ; S</a:t>
            </a:r>
          </a:p>
          <a:p>
            <a:pPr eaLnBrk="1" hangingPunct="1"/>
            <a:r>
              <a:rPr lang="en-US" altLang="zh-CN" sz="1800" dirty="0" smtClean="0">
                <a:latin typeface="Comic Sans MS" pitchFamily="66" charset="0"/>
                <a:sym typeface="Symbol" pitchFamily="18" charset="2"/>
              </a:rPr>
              <a:t>S   action</a:t>
            </a:r>
            <a:endParaRPr lang="en-US" altLang="zh-CN" sz="1800" dirty="0">
              <a:latin typeface="Comic Sans MS" pitchFamily="66" charset="0"/>
              <a:sym typeface="Symbol" pitchFamily="18" charset="2"/>
            </a:endParaRPr>
          </a:p>
        </p:txBody>
      </p:sp>
      <p:sp>
        <p:nvSpPr>
          <p:cNvPr id="26" name="Text Box 23"/>
          <p:cNvSpPr txBox="1">
            <a:spLocks noChangeArrowheads="1"/>
          </p:cNvSpPr>
          <p:nvPr/>
        </p:nvSpPr>
        <p:spPr bwMode="auto">
          <a:xfrm>
            <a:off x="4238128" y="1026115"/>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4</a:t>
            </a:r>
            <a:endParaRPr lang="en-US" altLang="zh-CN" sz="1800" dirty="0">
              <a:solidFill>
                <a:srgbClr val="FF0000"/>
              </a:solidFill>
              <a:latin typeface="Comic Sans MS" pitchFamily="66" charset="0"/>
            </a:endParaRPr>
          </a:p>
        </p:txBody>
      </p:sp>
      <p:sp>
        <p:nvSpPr>
          <p:cNvPr id="27" name="Text Box 24"/>
          <p:cNvSpPr txBox="1">
            <a:spLocks noChangeArrowheads="1"/>
          </p:cNvSpPr>
          <p:nvPr/>
        </p:nvSpPr>
        <p:spPr bwMode="auto">
          <a:xfrm>
            <a:off x="755576" y="2204864"/>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0033CC"/>
                </a:solidFill>
                <a:latin typeface="Comic Sans MS" pitchFamily="66" charset="0"/>
              </a:rPr>
              <a:t>S</a:t>
            </a:r>
          </a:p>
        </p:txBody>
      </p:sp>
      <p:sp>
        <p:nvSpPr>
          <p:cNvPr id="28" name="Text Box 25"/>
          <p:cNvSpPr txBox="1">
            <a:spLocks noChangeArrowheads="1"/>
          </p:cNvSpPr>
          <p:nvPr/>
        </p:nvSpPr>
        <p:spPr bwMode="auto">
          <a:xfrm>
            <a:off x="1931368" y="2961039"/>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29" name="Text Box 26"/>
          <p:cNvSpPr txBox="1">
            <a:spLocks noChangeArrowheads="1"/>
          </p:cNvSpPr>
          <p:nvPr/>
        </p:nvSpPr>
        <p:spPr bwMode="auto">
          <a:xfrm>
            <a:off x="635224" y="4718501"/>
            <a:ext cx="495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32" name="Text Box 29"/>
          <p:cNvSpPr txBox="1">
            <a:spLocks noChangeArrowheads="1"/>
          </p:cNvSpPr>
          <p:nvPr/>
        </p:nvSpPr>
        <p:spPr bwMode="auto">
          <a:xfrm>
            <a:off x="4613131" y="1123091"/>
            <a:ext cx="1903085" cy="1477328"/>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  do S or S</a:t>
            </a:r>
          </a:p>
          <a:p>
            <a:pPr eaLnBrk="1" hangingPunct="1"/>
            <a:r>
              <a:rPr lang="en-US" altLang="zh-CN" sz="1800" dirty="0">
                <a:latin typeface="Comic Sans MS" pitchFamily="66" charset="0"/>
                <a:sym typeface="Symbol" pitchFamily="18" charset="2"/>
              </a:rPr>
              <a:t>S   do S</a:t>
            </a:r>
          </a:p>
          <a:p>
            <a:pPr eaLnBrk="1" hangingPunct="1"/>
            <a:r>
              <a:rPr lang="en-US" altLang="zh-CN" sz="1800" dirty="0">
                <a:latin typeface="Comic Sans MS" pitchFamily="66" charset="0"/>
                <a:sym typeface="Symbol" pitchFamily="18" charset="2"/>
              </a:rPr>
              <a:t>S   S ; S</a:t>
            </a:r>
          </a:p>
          <a:p>
            <a:pPr eaLnBrk="1" hangingPunct="1"/>
            <a:r>
              <a:rPr lang="en-US" altLang="zh-CN" sz="1800" dirty="0">
                <a:latin typeface="Comic Sans MS" pitchFamily="66" charset="0"/>
                <a:sym typeface="Symbol" pitchFamily="18" charset="2"/>
              </a:rPr>
              <a:t>S   </a:t>
            </a:r>
            <a:r>
              <a:rPr lang="en-US" altLang="zh-CN" sz="1800" dirty="0" smtClean="0">
                <a:latin typeface="Comic Sans MS" pitchFamily="66" charset="0"/>
                <a:sym typeface="Symbol" pitchFamily="18" charset="2"/>
              </a:rPr>
              <a:t>action</a:t>
            </a:r>
            <a:endParaRPr lang="en-US" altLang="zh-CN" sz="1800" dirty="0">
              <a:latin typeface="Comic Sans MS" pitchFamily="66" charset="0"/>
              <a:sym typeface="Symbol" pitchFamily="18" charset="2"/>
            </a:endParaRPr>
          </a:p>
        </p:txBody>
      </p:sp>
      <p:cxnSp>
        <p:nvCxnSpPr>
          <p:cNvPr id="33" name="AutoShape 30"/>
          <p:cNvCxnSpPr>
            <a:cxnSpLocks noChangeShapeType="1"/>
            <a:stCxn id="13" idx="0"/>
            <a:endCxn id="32" idx="1"/>
          </p:cNvCxnSpPr>
          <p:nvPr/>
        </p:nvCxnSpPr>
        <p:spPr bwMode="auto">
          <a:xfrm rot="5400000" flipH="1" flipV="1">
            <a:off x="3125779" y="1833728"/>
            <a:ext cx="1459324" cy="1515379"/>
          </a:xfrm>
          <a:prstGeom prst="bentConnector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31"/>
          <p:cNvSpPr txBox="1">
            <a:spLocks noChangeArrowheads="1"/>
          </p:cNvSpPr>
          <p:nvPr/>
        </p:nvSpPr>
        <p:spPr bwMode="auto">
          <a:xfrm>
            <a:off x="6895212" y="101682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6</a:t>
            </a:r>
            <a:endParaRPr lang="en-US" altLang="zh-CN" sz="1800" dirty="0">
              <a:solidFill>
                <a:srgbClr val="FF0000"/>
              </a:solidFill>
              <a:latin typeface="Comic Sans MS" pitchFamily="66" charset="0"/>
            </a:endParaRPr>
          </a:p>
        </p:txBody>
      </p:sp>
      <p:sp>
        <p:nvSpPr>
          <p:cNvPr id="36" name="Text Box 33"/>
          <p:cNvSpPr txBox="1">
            <a:spLocks noChangeArrowheads="1"/>
          </p:cNvSpPr>
          <p:nvPr/>
        </p:nvSpPr>
        <p:spPr bwMode="auto">
          <a:xfrm>
            <a:off x="6667966" y="4689231"/>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or</a:t>
            </a:r>
            <a:endParaRPr lang="en-US" altLang="zh-CN" sz="1800" dirty="0">
              <a:solidFill>
                <a:srgbClr val="0033CC"/>
              </a:solidFill>
              <a:latin typeface="Comic Sans MS" pitchFamily="66" charset="0"/>
            </a:endParaRPr>
          </a:p>
        </p:txBody>
      </p:sp>
      <p:sp>
        <p:nvSpPr>
          <p:cNvPr id="37" name="Text Box 34"/>
          <p:cNvSpPr txBox="1">
            <a:spLocks noChangeArrowheads="1"/>
          </p:cNvSpPr>
          <p:nvPr/>
        </p:nvSpPr>
        <p:spPr bwMode="auto">
          <a:xfrm>
            <a:off x="7254456" y="1179712"/>
            <a:ext cx="1498600" cy="646331"/>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S ; </a:t>
            </a:r>
            <a:r>
              <a:rPr lang="en-US" altLang="zh-CN" sz="1800" dirty="0" smtClean="0">
                <a:latin typeface="Comic Sans MS" pitchFamily="66" charset="0"/>
                <a:sym typeface="Symbol" pitchFamily="18" charset="2"/>
              </a:rPr>
              <a:t>S  </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p:txBody>
      </p:sp>
      <p:sp>
        <p:nvSpPr>
          <p:cNvPr id="40" name="Text Box 37"/>
          <p:cNvSpPr txBox="1">
            <a:spLocks noChangeArrowheads="1"/>
          </p:cNvSpPr>
          <p:nvPr/>
        </p:nvSpPr>
        <p:spPr bwMode="auto">
          <a:xfrm>
            <a:off x="4091608" y="4761239"/>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sp>
        <p:nvSpPr>
          <p:cNvPr id="41" name="Text Box 38"/>
          <p:cNvSpPr txBox="1">
            <a:spLocks noChangeArrowheads="1"/>
          </p:cNvSpPr>
          <p:nvPr/>
        </p:nvSpPr>
        <p:spPr bwMode="auto">
          <a:xfrm>
            <a:off x="5580112" y="3897143"/>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
        <p:nvSpPr>
          <p:cNvPr id="42" name="Text Box 39"/>
          <p:cNvSpPr txBox="1">
            <a:spLocks noChangeArrowheads="1"/>
          </p:cNvSpPr>
          <p:nvPr/>
        </p:nvSpPr>
        <p:spPr bwMode="auto">
          <a:xfrm>
            <a:off x="7255252" y="2123564"/>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8</a:t>
            </a:r>
            <a:endParaRPr lang="en-US" altLang="zh-CN" sz="1800" dirty="0">
              <a:solidFill>
                <a:srgbClr val="FF0000"/>
              </a:solidFill>
              <a:latin typeface="Comic Sans MS" pitchFamily="66" charset="0"/>
            </a:endParaRPr>
          </a:p>
        </p:txBody>
      </p:sp>
      <p:sp>
        <p:nvSpPr>
          <p:cNvPr id="46" name="Line 43"/>
          <p:cNvSpPr>
            <a:spLocks noChangeShapeType="1"/>
          </p:cNvSpPr>
          <p:nvPr/>
        </p:nvSpPr>
        <p:spPr bwMode="auto">
          <a:xfrm flipH="1">
            <a:off x="3594679" y="2591417"/>
            <a:ext cx="1219677" cy="165672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44"/>
          <p:cNvSpPr txBox="1">
            <a:spLocks noChangeArrowheads="1"/>
          </p:cNvSpPr>
          <p:nvPr/>
        </p:nvSpPr>
        <p:spPr bwMode="auto">
          <a:xfrm>
            <a:off x="3875584" y="3969151"/>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50" name="Text Box 47"/>
          <p:cNvSpPr txBox="1">
            <a:spLocks noChangeArrowheads="1"/>
          </p:cNvSpPr>
          <p:nvPr/>
        </p:nvSpPr>
        <p:spPr bwMode="auto">
          <a:xfrm>
            <a:off x="4595664" y="4655839"/>
            <a:ext cx="1903085" cy="92333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or </a:t>
            </a:r>
            <a:r>
              <a:rPr lang="en-US" altLang="zh-CN" sz="1800" dirty="0">
                <a:latin typeface="Comic Sans MS" pitchFamily="66" charset="0"/>
                <a:sym typeface="Symbol" pitchFamily="18" charset="2"/>
              </a:rPr>
              <a:t>S</a:t>
            </a:r>
          </a:p>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 </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S </a:t>
            </a:r>
            <a:r>
              <a:rPr lang="en-US" altLang="zh-CN" sz="1800" dirty="0" smtClean="0">
                <a:latin typeface="Comic Sans MS" pitchFamily="66" charset="0"/>
                <a:sym typeface="Symbol" pitchFamily="18" charset="2"/>
              </a:rPr>
              <a:t> ; S</a:t>
            </a:r>
            <a:endParaRPr lang="en-US" altLang="zh-CN" sz="1800" dirty="0">
              <a:latin typeface="Comic Sans MS" pitchFamily="66" charset="0"/>
              <a:sym typeface="Symbol" pitchFamily="18" charset="2"/>
            </a:endParaRPr>
          </a:p>
        </p:txBody>
      </p:sp>
      <p:sp>
        <p:nvSpPr>
          <p:cNvPr id="52" name="Text Box 49"/>
          <p:cNvSpPr txBox="1">
            <a:spLocks noChangeArrowheads="1"/>
          </p:cNvSpPr>
          <p:nvPr/>
        </p:nvSpPr>
        <p:spPr bwMode="auto">
          <a:xfrm>
            <a:off x="7327260" y="397844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7</a:t>
            </a:r>
            <a:endParaRPr lang="en-US" altLang="zh-CN" sz="1800" dirty="0">
              <a:solidFill>
                <a:srgbClr val="FF0000"/>
              </a:solidFill>
              <a:latin typeface="Comic Sans MS" pitchFamily="66" charset="0"/>
            </a:endParaRPr>
          </a:p>
        </p:txBody>
      </p:sp>
      <p:sp>
        <p:nvSpPr>
          <p:cNvPr id="68" name="Text Box 25"/>
          <p:cNvSpPr txBox="1">
            <a:spLocks noChangeArrowheads="1"/>
          </p:cNvSpPr>
          <p:nvPr/>
        </p:nvSpPr>
        <p:spPr bwMode="auto">
          <a:xfrm>
            <a:off x="2291408" y="3825135"/>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70" name="Text Box 37"/>
          <p:cNvSpPr txBox="1">
            <a:spLocks noChangeArrowheads="1"/>
          </p:cNvSpPr>
          <p:nvPr/>
        </p:nvSpPr>
        <p:spPr bwMode="auto">
          <a:xfrm>
            <a:off x="6675306" y="1160839"/>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sp>
        <p:nvSpPr>
          <p:cNvPr id="74" name="Text Box 25"/>
          <p:cNvSpPr txBox="1">
            <a:spLocks noChangeArrowheads="1"/>
          </p:cNvSpPr>
          <p:nvPr/>
        </p:nvSpPr>
        <p:spPr bwMode="auto">
          <a:xfrm>
            <a:off x="3155504" y="1890211"/>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75" name="Text Box 44"/>
          <p:cNvSpPr txBox="1">
            <a:spLocks noChangeArrowheads="1"/>
          </p:cNvSpPr>
          <p:nvPr/>
        </p:nvSpPr>
        <p:spPr bwMode="auto">
          <a:xfrm>
            <a:off x="4091608" y="2798364"/>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76" name="Text Box 47"/>
          <p:cNvSpPr txBox="1">
            <a:spLocks noChangeArrowheads="1"/>
          </p:cNvSpPr>
          <p:nvPr/>
        </p:nvSpPr>
        <p:spPr bwMode="auto">
          <a:xfrm>
            <a:off x="7126199" y="4373323"/>
            <a:ext cx="1903085" cy="1477328"/>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or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  do S or S</a:t>
            </a:r>
          </a:p>
          <a:p>
            <a:pPr eaLnBrk="1" hangingPunct="1"/>
            <a:r>
              <a:rPr lang="en-US" altLang="zh-CN" sz="1800" dirty="0">
                <a:latin typeface="Comic Sans MS" pitchFamily="66" charset="0"/>
                <a:sym typeface="Symbol" pitchFamily="18" charset="2"/>
              </a:rPr>
              <a:t>S   do S</a:t>
            </a:r>
          </a:p>
          <a:p>
            <a:pPr eaLnBrk="1" hangingPunct="1"/>
            <a:r>
              <a:rPr lang="en-US" altLang="zh-CN" sz="1800" dirty="0">
                <a:latin typeface="Comic Sans MS" pitchFamily="66" charset="0"/>
                <a:sym typeface="Symbol" pitchFamily="18" charset="2"/>
              </a:rPr>
              <a:t>S   S ; S</a:t>
            </a:r>
          </a:p>
          <a:p>
            <a:pPr eaLnBrk="1" hangingPunct="1"/>
            <a:r>
              <a:rPr lang="en-US" altLang="zh-CN" sz="1800" dirty="0">
                <a:latin typeface="Comic Sans MS" pitchFamily="66" charset="0"/>
                <a:sym typeface="Symbol" pitchFamily="18" charset="2"/>
              </a:rPr>
              <a:t>S   action</a:t>
            </a:r>
          </a:p>
        </p:txBody>
      </p:sp>
      <p:cxnSp>
        <p:nvCxnSpPr>
          <p:cNvPr id="77" name="AutoShape 30"/>
          <p:cNvCxnSpPr>
            <a:cxnSpLocks noChangeShapeType="1"/>
            <a:stCxn id="32" idx="2"/>
            <a:endCxn id="50" idx="0"/>
          </p:cNvCxnSpPr>
          <p:nvPr/>
        </p:nvCxnSpPr>
        <p:spPr bwMode="auto">
          <a:xfrm flipH="1">
            <a:off x="5547207" y="2600419"/>
            <a:ext cx="17467" cy="205542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30"/>
          <p:cNvCxnSpPr>
            <a:cxnSpLocks noChangeShapeType="1"/>
            <a:stCxn id="50" idx="1"/>
            <a:endCxn id="24" idx="3"/>
          </p:cNvCxnSpPr>
          <p:nvPr/>
        </p:nvCxnSpPr>
        <p:spPr bwMode="auto">
          <a:xfrm flipH="1">
            <a:off x="4050477" y="5117504"/>
            <a:ext cx="545187"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30"/>
          <p:cNvCxnSpPr>
            <a:cxnSpLocks noChangeShapeType="1"/>
            <a:stCxn id="76" idx="1"/>
            <a:endCxn id="50" idx="3"/>
          </p:cNvCxnSpPr>
          <p:nvPr/>
        </p:nvCxnSpPr>
        <p:spPr bwMode="auto">
          <a:xfrm flipH="1">
            <a:off x="6498749" y="5111987"/>
            <a:ext cx="627450" cy="5517"/>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47"/>
          <p:cNvSpPr txBox="1">
            <a:spLocks noChangeArrowheads="1"/>
          </p:cNvSpPr>
          <p:nvPr/>
        </p:nvSpPr>
        <p:spPr bwMode="auto">
          <a:xfrm>
            <a:off x="7126199" y="2468016"/>
            <a:ext cx="1903085" cy="646331"/>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or S </a:t>
            </a: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p:txBody>
      </p:sp>
      <p:cxnSp>
        <p:nvCxnSpPr>
          <p:cNvPr id="87" name="AutoShape 30"/>
          <p:cNvCxnSpPr>
            <a:cxnSpLocks noChangeShapeType="1"/>
            <a:endCxn id="14" idx="3"/>
          </p:cNvCxnSpPr>
          <p:nvPr/>
        </p:nvCxnSpPr>
        <p:spPr bwMode="auto">
          <a:xfrm rot="10800000" flipV="1">
            <a:off x="1759758" y="1637311"/>
            <a:ext cx="2835906" cy="1"/>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0"/>
          <p:cNvCxnSpPr>
            <a:cxnSpLocks noChangeShapeType="1"/>
            <a:stCxn id="32" idx="3"/>
            <a:endCxn id="86" idx="1"/>
          </p:cNvCxnSpPr>
          <p:nvPr/>
        </p:nvCxnSpPr>
        <p:spPr bwMode="auto">
          <a:xfrm>
            <a:off x="6516216" y="1861755"/>
            <a:ext cx="609983" cy="929427"/>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 Box 38"/>
          <p:cNvSpPr txBox="1">
            <a:spLocks noChangeArrowheads="1"/>
          </p:cNvSpPr>
          <p:nvPr/>
        </p:nvSpPr>
        <p:spPr bwMode="auto">
          <a:xfrm>
            <a:off x="6588224" y="2051556"/>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cxnSp>
        <p:nvCxnSpPr>
          <p:cNvPr id="98" name="AutoShape 30"/>
          <p:cNvCxnSpPr>
            <a:cxnSpLocks noChangeShapeType="1"/>
            <a:stCxn id="86" idx="2"/>
            <a:endCxn id="76" idx="0"/>
          </p:cNvCxnSpPr>
          <p:nvPr/>
        </p:nvCxnSpPr>
        <p:spPr bwMode="auto">
          <a:xfrm>
            <a:off x="8077742" y="3114347"/>
            <a:ext cx="0" cy="1258976"/>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37"/>
          <p:cNvSpPr txBox="1">
            <a:spLocks noChangeArrowheads="1"/>
          </p:cNvSpPr>
          <p:nvPr/>
        </p:nvSpPr>
        <p:spPr bwMode="auto">
          <a:xfrm>
            <a:off x="8021172" y="3249071"/>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cxnSp>
        <p:nvCxnSpPr>
          <p:cNvPr id="103" name="AutoShape 30"/>
          <p:cNvCxnSpPr>
            <a:cxnSpLocks noChangeShapeType="1"/>
            <a:stCxn id="14" idx="2"/>
            <a:endCxn id="11" idx="0"/>
          </p:cNvCxnSpPr>
          <p:nvPr/>
        </p:nvCxnSpPr>
        <p:spPr bwMode="auto">
          <a:xfrm>
            <a:off x="1053475" y="1960478"/>
            <a:ext cx="5572" cy="810339"/>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30"/>
          <p:cNvCxnSpPr>
            <a:cxnSpLocks noChangeShapeType="1"/>
            <a:stCxn id="24" idx="1"/>
            <a:endCxn id="11" idx="2"/>
          </p:cNvCxnSpPr>
          <p:nvPr/>
        </p:nvCxnSpPr>
        <p:spPr bwMode="auto">
          <a:xfrm rot="10800000">
            <a:off x="1059048" y="4248146"/>
            <a:ext cx="1088345" cy="869359"/>
          </a:xfrm>
          <a:prstGeom prst="bentConnector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30"/>
          <p:cNvCxnSpPr>
            <a:cxnSpLocks noChangeShapeType="1"/>
            <a:stCxn id="13" idx="1"/>
            <a:endCxn id="11" idx="3"/>
          </p:cNvCxnSpPr>
          <p:nvPr/>
        </p:nvCxnSpPr>
        <p:spPr bwMode="auto">
          <a:xfrm flipH="1">
            <a:off x="2010589" y="3505745"/>
            <a:ext cx="352827" cy="3736"/>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30"/>
          <p:cNvCxnSpPr>
            <a:cxnSpLocks noChangeShapeType="1"/>
            <a:stCxn id="13" idx="2"/>
            <a:endCxn id="24" idx="0"/>
          </p:cNvCxnSpPr>
          <p:nvPr/>
        </p:nvCxnSpPr>
        <p:spPr bwMode="auto">
          <a:xfrm rot="16200000" flipH="1">
            <a:off x="2823378" y="3964784"/>
            <a:ext cx="549930" cy="1183"/>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0"/>
          <p:cNvCxnSpPr>
            <a:cxnSpLocks noChangeShapeType="1"/>
            <a:stCxn id="37" idx="1"/>
          </p:cNvCxnSpPr>
          <p:nvPr/>
        </p:nvCxnSpPr>
        <p:spPr bwMode="auto">
          <a:xfrm flipH="1">
            <a:off x="6516216" y="1502878"/>
            <a:ext cx="738240"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30"/>
          <p:cNvCxnSpPr>
            <a:cxnSpLocks noChangeShapeType="1"/>
            <a:stCxn id="13" idx="3"/>
          </p:cNvCxnSpPr>
          <p:nvPr/>
        </p:nvCxnSpPr>
        <p:spPr bwMode="auto">
          <a:xfrm>
            <a:off x="3832088" y="3505745"/>
            <a:ext cx="4075944" cy="896288"/>
          </a:xfrm>
          <a:prstGeom prst="bentConnector3">
            <a:avLst>
              <a:gd name="adj1" fmla="val 100009"/>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 Box 25"/>
          <p:cNvSpPr txBox="1">
            <a:spLocks noChangeArrowheads="1"/>
          </p:cNvSpPr>
          <p:nvPr/>
        </p:nvSpPr>
        <p:spPr bwMode="auto">
          <a:xfrm>
            <a:off x="6709954" y="3154997"/>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cxnSp>
        <p:nvCxnSpPr>
          <p:cNvPr id="127" name="AutoShape 30"/>
          <p:cNvCxnSpPr>
            <a:cxnSpLocks noChangeShapeType="1"/>
            <a:stCxn id="24" idx="2"/>
            <a:endCxn id="76" idx="2"/>
          </p:cNvCxnSpPr>
          <p:nvPr/>
        </p:nvCxnSpPr>
        <p:spPr bwMode="auto">
          <a:xfrm rot="5400000" flipH="1" flipV="1">
            <a:off x="5516330" y="3433255"/>
            <a:ext cx="144016" cy="4978807"/>
          </a:xfrm>
          <a:prstGeom prst="bentConnector3">
            <a:avLst>
              <a:gd name="adj1" fmla="val -15873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Text Box 44"/>
          <p:cNvSpPr txBox="1">
            <a:spLocks noChangeArrowheads="1"/>
          </p:cNvSpPr>
          <p:nvPr/>
        </p:nvSpPr>
        <p:spPr bwMode="auto">
          <a:xfrm>
            <a:off x="5570689" y="5867980"/>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cxnSp>
        <p:nvCxnSpPr>
          <p:cNvPr id="137" name="AutoShape 30"/>
          <p:cNvCxnSpPr>
            <a:cxnSpLocks noChangeShapeType="1"/>
          </p:cNvCxnSpPr>
          <p:nvPr/>
        </p:nvCxnSpPr>
        <p:spPr bwMode="auto">
          <a:xfrm>
            <a:off x="6497260" y="1628800"/>
            <a:ext cx="739036"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Text Box 38"/>
          <p:cNvSpPr txBox="1">
            <a:spLocks noChangeArrowheads="1"/>
          </p:cNvSpPr>
          <p:nvPr/>
        </p:nvSpPr>
        <p:spPr bwMode="auto">
          <a:xfrm>
            <a:off x="6910692" y="1556792"/>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Tree>
    <p:extLst>
      <p:ext uri="{BB962C8B-B14F-4D97-AF65-F5344CB8AC3E}">
        <p14:creationId xmlns:p14="http://schemas.microsoft.com/office/powerpoint/2010/main" val="34520678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blinds(horizontal)">
                                      <p:cBhvr>
                                        <p:cTn id="16" dur="500"/>
                                        <p:tgtEl>
                                          <p:spTgt spid="10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blinds(horizontal)">
                                      <p:cBhvr>
                                        <p:cTn id="33" dur="500"/>
                                        <p:tgtEl>
                                          <p:spTgt spid="107"/>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par>
                          <p:cTn id="38" fill="hold">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par>
                          <p:cTn id="42" fill="hold">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blinds(horizontal)">
                                      <p:cBhvr>
                                        <p:cTn id="50" dur="500"/>
                                        <p:tgtEl>
                                          <p:spTgt spid="110"/>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blinds(horizontal)">
                                      <p:cBhvr>
                                        <p:cTn id="67" dur="500"/>
                                        <p:tgtEl>
                                          <p:spTgt spid="87"/>
                                        </p:tgtEl>
                                      </p:cBhvr>
                                    </p:animEffect>
                                  </p:childTnLst>
                                </p:cTn>
                              </p:par>
                            </p:childTnLst>
                          </p:cTn>
                        </p:par>
                        <p:par>
                          <p:cTn id="68" fill="hold">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par>
                          <p:cTn id="72" fill="hold">
                            <p:stCondLst>
                              <p:cond delay="1000"/>
                            </p:stCondLst>
                            <p:childTnLst>
                              <p:par>
                                <p:cTn id="73" presetID="3" presetClass="entr" presetSubtype="10"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linds(horizontal)">
                                      <p:cBhvr>
                                        <p:cTn id="75" dur="500"/>
                                        <p:tgtEl>
                                          <p:spTgt spid="26"/>
                                        </p:tgtEl>
                                      </p:cBhvr>
                                    </p:animEffect>
                                  </p:childTnLst>
                                </p:cTn>
                              </p:par>
                            </p:childTnLst>
                          </p:cTn>
                        </p:par>
                        <p:par>
                          <p:cTn id="76" fill="hold">
                            <p:stCondLst>
                              <p:cond delay="1500"/>
                            </p:stCondLst>
                            <p:childTnLst>
                              <p:par>
                                <p:cTn id="77" presetID="3" presetClass="entr" presetSubtype="1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linds(horizont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blinds(horizontal)">
                                      <p:cBhvr>
                                        <p:cTn id="84" dur="500"/>
                                        <p:tgtEl>
                                          <p:spTgt spid="80"/>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linds(horizontal)">
                                      <p:cBhvr>
                                        <p:cTn id="88" dur="500"/>
                                        <p:tgtEl>
                                          <p:spTgt spid="40"/>
                                        </p:tgtEl>
                                      </p:cBhvr>
                                    </p:animEffect>
                                  </p:childTnLst>
                                </p:cTn>
                              </p:par>
                            </p:childTnLst>
                          </p:cTn>
                        </p:par>
                        <p:par>
                          <p:cTn id="89" fill="hold">
                            <p:stCondLst>
                              <p:cond delay="10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par>
                          <p:cTn id="93" fill="hold">
                            <p:stCondLst>
                              <p:cond delay="1500"/>
                            </p:stCondLst>
                            <p:childTnLst>
                              <p:par>
                                <p:cTn id="94" presetID="3" presetClass="entr" presetSubtype="10" fill="hold" grpId="0"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blinds(horizontal)">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blinds(horizontal)">
                                      <p:cBhvr>
                                        <p:cTn id="101" dur="500"/>
                                        <p:tgtEl>
                                          <p:spTgt spid="47"/>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blinds(horizontal)">
                                      <p:cBhvr>
                                        <p:cTn id="105" dur="500"/>
                                        <p:tgtEl>
                                          <p:spTgt spid="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blinds(horizontal)">
                                      <p:cBhvr>
                                        <p:cTn id="110" dur="500"/>
                                        <p:tgtEl>
                                          <p:spTgt spid="68"/>
                                        </p:tgtEl>
                                      </p:cBhvr>
                                    </p:animEffect>
                                  </p:childTnLst>
                                </p:cTn>
                              </p:par>
                            </p:childTnLst>
                          </p:cTn>
                        </p:par>
                        <p:par>
                          <p:cTn id="111" fill="hold">
                            <p:stCondLst>
                              <p:cond delay="500"/>
                            </p:stCondLst>
                            <p:childTnLst>
                              <p:par>
                                <p:cTn id="112" presetID="3" presetClass="entr" presetSubtype="10" fill="hold" nodeType="afterEffect">
                                  <p:stCondLst>
                                    <p:cond delay="0"/>
                                  </p:stCondLst>
                                  <p:childTnLst>
                                    <p:set>
                                      <p:cBhvr>
                                        <p:cTn id="113" dur="1" fill="hold">
                                          <p:stCondLst>
                                            <p:cond delay="0"/>
                                          </p:stCondLst>
                                        </p:cTn>
                                        <p:tgtEl>
                                          <p:spTgt spid="113"/>
                                        </p:tgtEl>
                                        <p:attrNameLst>
                                          <p:attrName>style.visibility</p:attrName>
                                        </p:attrNameLst>
                                      </p:cBhvr>
                                      <p:to>
                                        <p:strVal val="visible"/>
                                      </p:to>
                                    </p:set>
                                    <p:animEffect transition="in" filter="blinds(horizontal)">
                                      <p:cBhvr>
                                        <p:cTn id="114" dur="500"/>
                                        <p:tgtEl>
                                          <p:spTgt spid="11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blinds(horizontal)">
                                      <p:cBhvr>
                                        <p:cTn id="119" dur="500"/>
                                        <p:tgtEl>
                                          <p:spTgt spid="46"/>
                                        </p:tgtEl>
                                      </p:cBhvr>
                                    </p:animEffect>
                                  </p:childTnLst>
                                </p:cTn>
                              </p:par>
                            </p:childTnLst>
                          </p:cTn>
                        </p:par>
                        <p:par>
                          <p:cTn id="120" fill="hold">
                            <p:stCondLst>
                              <p:cond delay="500"/>
                            </p:stCondLst>
                            <p:childTnLst>
                              <p:par>
                                <p:cTn id="121" presetID="3" presetClass="entr" presetSubtype="1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blinds(horizontal)">
                                      <p:cBhvr>
                                        <p:cTn id="123" dur="500"/>
                                        <p:tgtEl>
                                          <p:spTgt spid="75"/>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119"/>
                                        </p:tgtEl>
                                        <p:attrNameLst>
                                          <p:attrName>style.visibility</p:attrName>
                                        </p:attrNameLst>
                                      </p:cBhvr>
                                      <p:to>
                                        <p:strVal val="visible"/>
                                      </p:to>
                                    </p:set>
                                    <p:animEffect transition="in" filter="blinds(horizontal)">
                                      <p:cBhvr>
                                        <p:cTn id="128" dur="500"/>
                                        <p:tgtEl>
                                          <p:spTgt spid="119"/>
                                        </p:tgtEl>
                                      </p:cBhvr>
                                    </p:animEffect>
                                  </p:childTnLst>
                                </p:cTn>
                              </p:par>
                            </p:childTnLst>
                          </p:cTn>
                        </p:par>
                        <p:par>
                          <p:cTn id="129" fill="hold">
                            <p:stCondLst>
                              <p:cond delay="500"/>
                            </p:stCondLst>
                            <p:childTnLst>
                              <p:par>
                                <p:cTn id="130" presetID="3" presetClass="entr" presetSubtype="10" fill="hold" grpId="0" nodeType="after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blinds(horizontal)">
                                      <p:cBhvr>
                                        <p:cTn id="132" dur="500"/>
                                        <p:tgtEl>
                                          <p:spTgt spid="70"/>
                                        </p:tgtEl>
                                      </p:cBhvr>
                                    </p:animEffect>
                                  </p:childTnLst>
                                </p:cTn>
                              </p:par>
                            </p:childTnLst>
                          </p:cTn>
                        </p:par>
                        <p:par>
                          <p:cTn id="133" fill="hold">
                            <p:stCondLst>
                              <p:cond delay="1000"/>
                            </p:stCondLst>
                            <p:childTnLst>
                              <p:par>
                                <p:cTn id="134" presetID="3" presetClass="entr" presetSubtype="10" fill="hold" grpId="0" nodeType="after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blinds(horizontal)">
                                      <p:cBhvr>
                                        <p:cTn id="136" dur="500"/>
                                        <p:tgtEl>
                                          <p:spTgt spid="34"/>
                                        </p:tgtEl>
                                      </p:cBhvr>
                                    </p:animEffect>
                                  </p:childTnLst>
                                </p:cTn>
                              </p:par>
                            </p:childTnLst>
                          </p:cTn>
                        </p:par>
                        <p:par>
                          <p:cTn id="137" fill="hold">
                            <p:stCondLst>
                              <p:cond delay="1500"/>
                            </p:stCondLst>
                            <p:childTnLst>
                              <p:par>
                                <p:cTn id="138" presetID="3" presetClass="entr" presetSubtype="10"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blinds(horizontal)">
                                      <p:cBhvr>
                                        <p:cTn id="140" dur="500"/>
                                        <p:tgtEl>
                                          <p:spTgt spid="37"/>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linds(horizontal)">
                                      <p:cBhvr>
                                        <p:cTn id="145" dur="500"/>
                                        <p:tgtEl>
                                          <p:spTgt spid="33"/>
                                        </p:tgtEl>
                                      </p:cBhvr>
                                    </p:animEffect>
                                  </p:childTnLst>
                                </p:cTn>
                              </p:par>
                            </p:childTnLst>
                          </p:cTn>
                        </p:par>
                        <p:par>
                          <p:cTn id="146" fill="hold">
                            <p:stCondLst>
                              <p:cond delay="500"/>
                            </p:stCondLst>
                            <p:childTnLst>
                              <p:par>
                                <p:cTn id="147" presetID="3" presetClass="entr" presetSubtype="10" fill="hold" grpId="0" nodeType="after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blinds(horizontal)">
                                      <p:cBhvr>
                                        <p:cTn id="149" dur="500"/>
                                        <p:tgtEl>
                                          <p:spTgt spid="74"/>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blinds(horizontal)">
                                      <p:cBhvr>
                                        <p:cTn id="154" dur="500"/>
                                        <p:tgtEl>
                                          <p:spTgt spid="83"/>
                                        </p:tgtEl>
                                      </p:cBhvr>
                                    </p:animEffect>
                                  </p:childTnLst>
                                </p:cTn>
                              </p:par>
                            </p:childTnLst>
                          </p:cTn>
                        </p:par>
                        <p:par>
                          <p:cTn id="155" fill="hold">
                            <p:stCondLst>
                              <p:cond delay="500"/>
                            </p:stCondLst>
                            <p:childTnLst>
                              <p:par>
                                <p:cTn id="156" presetID="3" presetClass="entr" presetSubtype="10" fill="hold" grpId="0" nodeType="after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blinds(horizontal)">
                                      <p:cBhvr>
                                        <p:cTn id="158" dur="500"/>
                                        <p:tgtEl>
                                          <p:spTgt spid="36"/>
                                        </p:tgtEl>
                                      </p:cBhvr>
                                    </p:animEffect>
                                  </p:childTnLst>
                                </p:cTn>
                              </p:par>
                            </p:childTnLst>
                          </p:cTn>
                        </p:par>
                        <p:par>
                          <p:cTn id="159" fill="hold">
                            <p:stCondLst>
                              <p:cond delay="1000"/>
                            </p:stCondLst>
                            <p:childTnLst>
                              <p:par>
                                <p:cTn id="160" presetID="3" presetClass="entr" presetSubtype="10" fill="hold" grpId="0" nodeType="afterEffect">
                                  <p:stCondLst>
                                    <p:cond delay="0"/>
                                  </p:stCondLst>
                                  <p:childTnLst>
                                    <p:set>
                                      <p:cBhvr>
                                        <p:cTn id="161" dur="1" fill="hold">
                                          <p:stCondLst>
                                            <p:cond delay="0"/>
                                          </p:stCondLst>
                                        </p:cTn>
                                        <p:tgtEl>
                                          <p:spTgt spid="52"/>
                                        </p:tgtEl>
                                        <p:attrNameLst>
                                          <p:attrName>style.visibility</p:attrName>
                                        </p:attrNameLst>
                                      </p:cBhvr>
                                      <p:to>
                                        <p:strVal val="visible"/>
                                      </p:to>
                                    </p:set>
                                    <p:animEffect transition="in" filter="blinds(horizontal)">
                                      <p:cBhvr>
                                        <p:cTn id="162" dur="500"/>
                                        <p:tgtEl>
                                          <p:spTgt spid="52"/>
                                        </p:tgtEl>
                                      </p:cBhvr>
                                    </p:animEffect>
                                  </p:childTnLst>
                                </p:cTn>
                              </p:par>
                            </p:childTnLst>
                          </p:cTn>
                        </p:par>
                        <p:par>
                          <p:cTn id="163" fill="hold">
                            <p:stCondLst>
                              <p:cond delay="1500"/>
                            </p:stCondLst>
                            <p:childTnLst>
                              <p:par>
                                <p:cTn id="164" presetID="3" presetClass="entr" presetSubtype="10" fill="hold" grpId="0" nodeType="afterEffect">
                                  <p:stCondLst>
                                    <p:cond delay="0"/>
                                  </p:stCondLst>
                                  <p:childTnLst>
                                    <p:set>
                                      <p:cBhvr>
                                        <p:cTn id="165" dur="1" fill="hold">
                                          <p:stCondLst>
                                            <p:cond delay="0"/>
                                          </p:stCondLst>
                                        </p:cTn>
                                        <p:tgtEl>
                                          <p:spTgt spid="76"/>
                                        </p:tgtEl>
                                        <p:attrNameLst>
                                          <p:attrName>style.visibility</p:attrName>
                                        </p:attrNameLst>
                                      </p:cBhvr>
                                      <p:to>
                                        <p:strVal val="visible"/>
                                      </p:to>
                                    </p:set>
                                    <p:animEffect transition="in" filter="blinds(horizontal)">
                                      <p:cBhvr>
                                        <p:cTn id="166" dur="500"/>
                                        <p:tgtEl>
                                          <p:spTgt spid="7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blinds(horizontal)">
                                      <p:cBhvr>
                                        <p:cTn id="171" dur="500"/>
                                        <p:tgtEl>
                                          <p:spTgt spid="77"/>
                                        </p:tgtEl>
                                      </p:cBhvr>
                                    </p:animEffect>
                                  </p:childTnLst>
                                </p:cTn>
                              </p:par>
                            </p:childTnLst>
                          </p:cTn>
                        </p:par>
                        <p:par>
                          <p:cTn id="172" fill="hold">
                            <p:stCondLst>
                              <p:cond delay="500"/>
                            </p:stCondLst>
                            <p:childTnLst>
                              <p:par>
                                <p:cTn id="173" presetID="3" presetClass="entr" presetSubtype="10" fill="hold" grpId="0" nodeType="afterEffect">
                                  <p:stCondLst>
                                    <p:cond delay="0"/>
                                  </p:stCondLst>
                                  <p:childTnLst>
                                    <p:set>
                                      <p:cBhvr>
                                        <p:cTn id="174" dur="1" fill="hold">
                                          <p:stCondLst>
                                            <p:cond delay="0"/>
                                          </p:stCondLst>
                                        </p:cTn>
                                        <p:tgtEl>
                                          <p:spTgt spid="41"/>
                                        </p:tgtEl>
                                        <p:attrNameLst>
                                          <p:attrName>style.visibility</p:attrName>
                                        </p:attrNameLst>
                                      </p:cBhvr>
                                      <p:to>
                                        <p:strVal val="visible"/>
                                      </p:to>
                                    </p:set>
                                    <p:animEffect transition="in" filter="blinds(horizontal)">
                                      <p:cBhvr>
                                        <p:cTn id="175" dur="500"/>
                                        <p:tgtEl>
                                          <p:spTgt spid="41"/>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137"/>
                                        </p:tgtEl>
                                        <p:attrNameLst>
                                          <p:attrName>style.visibility</p:attrName>
                                        </p:attrNameLst>
                                      </p:cBhvr>
                                      <p:to>
                                        <p:strVal val="visible"/>
                                      </p:to>
                                    </p:set>
                                    <p:animEffect transition="in" filter="blinds(horizontal)">
                                      <p:cBhvr>
                                        <p:cTn id="180" dur="500"/>
                                        <p:tgtEl>
                                          <p:spTgt spid="137"/>
                                        </p:tgtEl>
                                      </p:cBhvr>
                                    </p:animEffect>
                                  </p:childTnLst>
                                </p:cTn>
                              </p:par>
                            </p:childTnLst>
                          </p:cTn>
                        </p:par>
                        <p:par>
                          <p:cTn id="181" fill="hold">
                            <p:stCondLst>
                              <p:cond delay="500"/>
                            </p:stCondLst>
                            <p:childTnLst>
                              <p:par>
                                <p:cTn id="182" presetID="3" presetClass="entr" presetSubtype="10" fill="hold" grpId="0" nodeType="afterEffect">
                                  <p:stCondLst>
                                    <p:cond delay="0"/>
                                  </p:stCondLst>
                                  <p:childTnLst>
                                    <p:set>
                                      <p:cBhvr>
                                        <p:cTn id="183" dur="1" fill="hold">
                                          <p:stCondLst>
                                            <p:cond delay="0"/>
                                          </p:stCondLst>
                                        </p:cTn>
                                        <p:tgtEl>
                                          <p:spTgt spid="140"/>
                                        </p:tgtEl>
                                        <p:attrNameLst>
                                          <p:attrName>style.visibility</p:attrName>
                                        </p:attrNameLst>
                                      </p:cBhvr>
                                      <p:to>
                                        <p:strVal val="visible"/>
                                      </p:to>
                                    </p:set>
                                    <p:animEffect transition="in" filter="blinds(horizontal)">
                                      <p:cBhvr>
                                        <p:cTn id="184" dur="500"/>
                                        <p:tgtEl>
                                          <p:spTgt spid="140"/>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nodeType="clickEffect">
                                  <p:stCondLst>
                                    <p:cond delay="0"/>
                                  </p:stCondLst>
                                  <p:childTnLst>
                                    <p:set>
                                      <p:cBhvr>
                                        <p:cTn id="188" dur="1" fill="hold">
                                          <p:stCondLst>
                                            <p:cond delay="0"/>
                                          </p:stCondLst>
                                        </p:cTn>
                                        <p:tgtEl>
                                          <p:spTgt spid="98"/>
                                        </p:tgtEl>
                                        <p:attrNameLst>
                                          <p:attrName>style.visibility</p:attrName>
                                        </p:attrNameLst>
                                      </p:cBhvr>
                                      <p:to>
                                        <p:strVal val="visible"/>
                                      </p:to>
                                    </p:set>
                                    <p:animEffect transition="in" filter="blinds(horizontal)">
                                      <p:cBhvr>
                                        <p:cTn id="189" dur="500"/>
                                        <p:tgtEl>
                                          <p:spTgt spid="98"/>
                                        </p:tgtEl>
                                      </p:cBhvr>
                                    </p:animEffect>
                                  </p:childTnLst>
                                </p:cTn>
                              </p:par>
                            </p:childTnLst>
                          </p:cTn>
                        </p:par>
                        <p:par>
                          <p:cTn id="190" fill="hold">
                            <p:stCondLst>
                              <p:cond delay="500"/>
                            </p:stCondLst>
                            <p:childTnLst>
                              <p:par>
                                <p:cTn id="191" presetID="3" presetClass="entr" presetSubtype="10" fill="hold" grpId="0" nodeType="afterEffect">
                                  <p:stCondLst>
                                    <p:cond delay="0"/>
                                  </p:stCondLst>
                                  <p:childTnLst>
                                    <p:set>
                                      <p:cBhvr>
                                        <p:cTn id="192" dur="1" fill="hold">
                                          <p:stCondLst>
                                            <p:cond delay="0"/>
                                          </p:stCondLst>
                                        </p:cTn>
                                        <p:tgtEl>
                                          <p:spTgt spid="101"/>
                                        </p:tgtEl>
                                        <p:attrNameLst>
                                          <p:attrName>style.visibility</p:attrName>
                                        </p:attrNameLst>
                                      </p:cBhvr>
                                      <p:to>
                                        <p:strVal val="visible"/>
                                      </p:to>
                                    </p:set>
                                    <p:animEffect transition="in" filter="blinds(horizontal)">
                                      <p:cBhvr>
                                        <p:cTn id="193" dur="500"/>
                                        <p:tgtEl>
                                          <p:spTgt spid="101"/>
                                        </p:tgtEl>
                                      </p:cBhvr>
                                    </p:animEffect>
                                  </p:childTnLst>
                                </p:cTn>
                              </p:par>
                            </p:childTnLst>
                          </p:cTn>
                        </p:par>
                        <p:par>
                          <p:cTn id="194" fill="hold">
                            <p:stCondLst>
                              <p:cond delay="1000"/>
                            </p:stCondLst>
                            <p:childTnLst>
                              <p:par>
                                <p:cTn id="195" presetID="3" presetClass="entr" presetSubtype="10" fill="hold" grpId="0" nodeType="after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blinds(horizontal)">
                                      <p:cBhvr>
                                        <p:cTn id="197" dur="500"/>
                                        <p:tgtEl>
                                          <p:spTgt spid="42"/>
                                        </p:tgtEl>
                                      </p:cBhvr>
                                    </p:animEffect>
                                  </p:childTnLst>
                                </p:cTn>
                              </p:par>
                            </p:childTnLst>
                          </p:cTn>
                        </p:par>
                        <p:par>
                          <p:cTn id="198" fill="hold">
                            <p:stCondLst>
                              <p:cond delay="1500"/>
                            </p:stCondLst>
                            <p:childTnLst>
                              <p:par>
                                <p:cTn id="199" presetID="3" presetClass="entr" presetSubtype="10" fill="hold" grpId="0" nodeType="after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blinds(horizontal)">
                                      <p:cBhvr>
                                        <p:cTn id="201" dur="500"/>
                                        <p:tgtEl>
                                          <p:spTgt spid="86"/>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nodeType="clickEffect">
                                  <p:stCondLst>
                                    <p:cond delay="0"/>
                                  </p:stCondLst>
                                  <p:childTnLst>
                                    <p:set>
                                      <p:cBhvr>
                                        <p:cTn id="205" dur="1" fill="hold">
                                          <p:stCondLst>
                                            <p:cond delay="0"/>
                                          </p:stCondLst>
                                        </p:cTn>
                                        <p:tgtEl>
                                          <p:spTgt spid="127"/>
                                        </p:tgtEl>
                                        <p:attrNameLst>
                                          <p:attrName>style.visibility</p:attrName>
                                        </p:attrNameLst>
                                      </p:cBhvr>
                                      <p:to>
                                        <p:strVal val="visible"/>
                                      </p:to>
                                    </p:set>
                                    <p:animEffect transition="in" filter="blinds(horizontal)">
                                      <p:cBhvr>
                                        <p:cTn id="206" dur="500"/>
                                        <p:tgtEl>
                                          <p:spTgt spid="127"/>
                                        </p:tgtEl>
                                      </p:cBhvr>
                                    </p:animEffect>
                                  </p:childTnLst>
                                </p:cTn>
                              </p:par>
                            </p:childTnLst>
                          </p:cTn>
                        </p:par>
                        <p:par>
                          <p:cTn id="207" fill="hold">
                            <p:stCondLst>
                              <p:cond delay="500"/>
                            </p:stCondLst>
                            <p:childTnLst>
                              <p:par>
                                <p:cTn id="208" presetID="3" presetClass="entr" presetSubtype="10" fill="hold" grpId="0" nodeType="after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blinds(horizontal)">
                                      <p:cBhvr>
                                        <p:cTn id="210" dur="500"/>
                                        <p:tgtEl>
                                          <p:spTgt spid="130"/>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blinds(horizontal)">
                                      <p:cBhvr>
                                        <p:cTn id="215" dur="500"/>
                                        <p:tgtEl>
                                          <p:spTgt spid="122"/>
                                        </p:tgtEl>
                                      </p:cBhvr>
                                    </p:animEffect>
                                  </p:childTnLst>
                                </p:cTn>
                              </p:par>
                            </p:childTnLst>
                          </p:cTn>
                        </p:par>
                        <p:par>
                          <p:cTn id="216" fill="hold">
                            <p:stCondLst>
                              <p:cond delay="500"/>
                            </p:stCondLst>
                            <p:childTnLst>
                              <p:par>
                                <p:cTn id="217" presetID="3" presetClass="entr" presetSubtype="10" fill="hold" grpId="0" nodeType="afterEffect">
                                  <p:stCondLst>
                                    <p:cond delay="0"/>
                                  </p:stCondLst>
                                  <p:childTnLst>
                                    <p:set>
                                      <p:cBhvr>
                                        <p:cTn id="218" dur="1" fill="hold">
                                          <p:stCondLst>
                                            <p:cond delay="0"/>
                                          </p:stCondLst>
                                        </p:cTn>
                                        <p:tgtEl>
                                          <p:spTgt spid="126"/>
                                        </p:tgtEl>
                                        <p:attrNameLst>
                                          <p:attrName>style.visibility</p:attrName>
                                        </p:attrNameLst>
                                      </p:cBhvr>
                                      <p:to>
                                        <p:strVal val="visible"/>
                                      </p:to>
                                    </p:set>
                                    <p:animEffect transition="in" filter="blinds(horizontal)">
                                      <p:cBhvr>
                                        <p:cTn id="219" dur="500"/>
                                        <p:tgtEl>
                                          <p:spTgt spid="126"/>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nodeType="clickEffect">
                                  <p:stCondLst>
                                    <p:cond delay="0"/>
                                  </p:stCondLst>
                                  <p:childTnLst>
                                    <p:set>
                                      <p:cBhvr>
                                        <p:cTn id="223" dur="1" fill="hold">
                                          <p:stCondLst>
                                            <p:cond delay="0"/>
                                          </p:stCondLst>
                                        </p:cTn>
                                        <p:tgtEl>
                                          <p:spTgt spid="90"/>
                                        </p:tgtEl>
                                        <p:attrNameLst>
                                          <p:attrName>style.visibility</p:attrName>
                                        </p:attrNameLst>
                                      </p:cBhvr>
                                      <p:to>
                                        <p:strVal val="visible"/>
                                      </p:to>
                                    </p:set>
                                    <p:animEffect transition="in" filter="blinds(horizontal)">
                                      <p:cBhvr>
                                        <p:cTn id="224" dur="500"/>
                                        <p:tgtEl>
                                          <p:spTgt spid="90"/>
                                        </p:tgtEl>
                                      </p:cBhvr>
                                    </p:animEffect>
                                  </p:childTnLst>
                                </p:cTn>
                              </p:par>
                            </p:childTnLst>
                          </p:cTn>
                        </p:par>
                        <p:par>
                          <p:cTn id="225" fill="hold">
                            <p:stCondLst>
                              <p:cond delay="500"/>
                            </p:stCondLst>
                            <p:childTnLst>
                              <p:par>
                                <p:cTn id="226" presetID="3" presetClass="entr" presetSubtype="10" fill="hold" grpId="0" nodeType="afterEffect">
                                  <p:stCondLst>
                                    <p:cond delay="0"/>
                                  </p:stCondLst>
                                  <p:childTnLst>
                                    <p:set>
                                      <p:cBhvr>
                                        <p:cTn id="227" dur="1" fill="hold">
                                          <p:stCondLst>
                                            <p:cond delay="0"/>
                                          </p:stCondLst>
                                        </p:cTn>
                                        <p:tgtEl>
                                          <p:spTgt spid="97"/>
                                        </p:tgtEl>
                                        <p:attrNameLst>
                                          <p:attrName>style.visibility</p:attrName>
                                        </p:attrNameLst>
                                      </p:cBhvr>
                                      <p:to>
                                        <p:strVal val="visible"/>
                                      </p:to>
                                    </p:set>
                                    <p:animEffect transition="in" filter="blinds(horizontal)">
                                      <p:cBhvr>
                                        <p:cTn id="22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utoUpdateAnimBg="0"/>
      <p:bldP spid="11" grpId="0" animBg="1" autoUpdateAnimBg="0"/>
      <p:bldP spid="13" grpId="0" animBg="1" autoUpdateAnimBg="0"/>
      <p:bldP spid="14" grpId="0" animBg="1" autoUpdateAnimBg="0"/>
      <p:bldP spid="17" grpId="0" autoUpdateAnimBg="0"/>
      <p:bldP spid="18" grpId="0" autoUpdateAnimBg="0"/>
      <p:bldP spid="19" grpId="0" autoUpdateAnimBg="0"/>
      <p:bldP spid="21" grpId="0" autoUpdateAnimBg="0"/>
      <p:bldP spid="23" grpId="0" autoUpdateAnimBg="0"/>
      <p:bldP spid="24" grpId="0" animBg="1" autoUpdateAnimBg="0"/>
      <p:bldP spid="26" grpId="0" autoUpdateAnimBg="0"/>
      <p:bldP spid="27" grpId="0" autoUpdateAnimBg="0"/>
      <p:bldP spid="28" grpId="0" autoUpdateAnimBg="0"/>
      <p:bldP spid="29" grpId="0" autoUpdateAnimBg="0"/>
      <p:bldP spid="32" grpId="0" animBg="1" autoUpdateAnimBg="0"/>
      <p:bldP spid="34" grpId="0" autoUpdateAnimBg="0"/>
      <p:bldP spid="36" grpId="0" autoUpdateAnimBg="0"/>
      <p:bldP spid="37" grpId="0" animBg="1" autoUpdateAnimBg="0"/>
      <p:bldP spid="40" grpId="0" autoUpdateAnimBg="0"/>
      <p:bldP spid="41" grpId="0" autoUpdateAnimBg="0"/>
      <p:bldP spid="42" grpId="0" autoUpdateAnimBg="0"/>
      <p:bldP spid="46" grpId="0" animBg="1"/>
      <p:bldP spid="47" grpId="0" autoUpdateAnimBg="0"/>
      <p:bldP spid="50" grpId="0" animBg="1" autoUpdateAnimBg="0"/>
      <p:bldP spid="52" grpId="0" autoUpdateAnimBg="0"/>
      <p:bldP spid="68" grpId="0" autoUpdateAnimBg="0"/>
      <p:bldP spid="70" grpId="0" autoUpdateAnimBg="0"/>
      <p:bldP spid="74" grpId="0" autoUpdateAnimBg="0"/>
      <p:bldP spid="75" grpId="0" autoUpdateAnimBg="0"/>
      <p:bldP spid="76" grpId="0" animBg="1" autoUpdateAnimBg="0"/>
      <p:bldP spid="86" grpId="0" animBg="1" autoUpdateAnimBg="0"/>
      <p:bldP spid="97" grpId="0" autoUpdateAnimBg="0"/>
      <p:bldP spid="101" grpId="0" autoUpdateAnimBg="0"/>
      <p:bldP spid="126" grpId="0" autoUpdateAnimBg="0"/>
      <p:bldP spid="130" grpId="0" autoUpdateAnimBg="0"/>
      <p:bldP spid="14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该文法不是</a:t>
            </a:r>
            <a:r>
              <a:rPr lang="en-US" altLang="zh-CN" sz="2800" dirty="0" smtClean="0"/>
              <a:t>SLR(1)</a:t>
            </a:r>
            <a:r>
              <a:rPr lang="zh-CN" altLang="en-US" sz="2800" dirty="0" smtClean="0"/>
              <a:t>因为：</a:t>
            </a:r>
            <a:endParaRPr lang="en-US" altLang="zh-CN" sz="2800" dirty="0" smtClean="0"/>
          </a:p>
          <a:p>
            <a:r>
              <a:rPr lang="zh-CN" altLang="en-US" sz="2800" dirty="0" smtClean="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5</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6</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8</a:t>
            </a:r>
            <a:r>
              <a:rPr lang="zh-CN" altLang="en-US" sz="2800" dirty="0" smtClean="0"/>
              <a:t>中存在移进</a:t>
            </a:r>
            <a:r>
              <a:rPr lang="en-US" altLang="zh-CN" sz="2800" dirty="0" smtClean="0"/>
              <a:t>-</a:t>
            </a:r>
            <a:r>
              <a:rPr lang="zh-CN" altLang="en-US" sz="2800" dirty="0" smtClean="0"/>
              <a:t>归约冲突。</a:t>
            </a:r>
            <a:endParaRPr lang="en-US" altLang="zh-CN" sz="2800" dirty="0" smtClean="0"/>
          </a:p>
          <a:p>
            <a:pPr lvl="0"/>
            <a:r>
              <a:rPr lang="en-US" altLang="zh-CN" sz="2800" dirty="0"/>
              <a:t>follow(S)={$,or</a:t>
            </a:r>
            <a:r>
              <a:rPr lang="en-US" altLang="zh-CN" sz="2800" dirty="0" smtClean="0"/>
              <a:t>,;}</a:t>
            </a:r>
          </a:p>
          <a:p>
            <a:pPr lvl="0"/>
            <a:r>
              <a:rPr lang="zh-CN" altLang="en-US" sz="2800" dirty="0" smtClean="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6</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I</a:t>
            </a:r>
            <a:r>
              <a:rPr lang="en-US" altLang="zh-CN" sz="2800" baseline="-25000" dirty="0">
                <a:latin typeface="Times New Roman" pitchFamily="18" charset="0"/>
                <a:cs typeface="Times New Roman" pitchFamily="18" charset="0"/>
              </a:rPr>
              <a:t>8</a:t>
            </a:r>
            <a:r>
              <a:rPr lang="zh-CN" altLang="en-US" sz="2800" dirty="0" smtClean="0"/>
              <a:t>中</a:t>
            </a:r>
            <a:endParaRPr lang="en-US" altLang="zh-CN" sz="2800" dirty="0" smtClean="0"/>
          </a:p>
          <a:p>
            <a:r>
              <a:rPr lang="en-US" altLang="zh-CN" sz="2800" dirty="0" smtClean="0"/>
              <a:t>follow(S)</a:t>
            </a:r>
            <a:r>
              <a:rPr lang="en-US" altLang="zh-CN" sz="2800" dirty="0" smtClean="0">
                <a:sym typeface="Symbol"/>
              </a:rPr>
              <a:t>{;}</a:t>
            </a:r>
          </a:p>
          <a:p>
            <a:r>
              <a:rPr lang="zh-CN" altLang="en-US" sz="2800" dirty="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5</a:t>
            </a:r>
            <a:r>
              <a:rPr lang="zh-CN" altLang="en-US" sz="2800" dirty="0" smtClean="0"/>
              <a:t>中</a:t>
            </a:r>
            <a:endParaRPr lang="en-US" altLang="zh-CN" sz="2800" dirty="0" smtClean="0"/>
          </a:p>
          <a:p>
            <a:r>
              <a:rPr lang="en-US" altLang="zh-CN" sz="2800" dirty="0"/>
              <a:t>follow(S)</a:t>
            </a:r>
            <a:r>
              <a:rPr lang="en-US" altLang="zh-CN" sz="2800" dirty="0">
                <a:sym typeface="Symbol"/>
              </a:rPr>
              <a:t></a:t>
            </a:r>
            <a:r>
              <a:rPr lang="en-US" altLang="zh-CN" sz="2800" dirty="0" smtClean="0">
                <a:sym typeface="Symbol"/>
              </a:rPr>
              <a:t>{;, or}</a:t>
            </a:r>
          </a:p>
          <a:p>
            <a:endParaRPr lang="en-US" altLang="zh-CN" sz="2800" dirty="0">
              <a:sym typeface="Symbol"/>
            </a:endParaRPr>
          </a:p>
          <a:p>
            <a:endParaRPr lang="en-US" altLang="zh-CN" sz="2800" dirty="0">
              <a:sym typeface="Symbol"/>
            </a:endParaRPr>
          </a:p>
          <a:p>
            <a:endParaRPr lang="en-US" altLang="zh-CN" sz="2800" dirty="0"/>
          </a:p>
          <a:p>
            <a:pPr lvl="0"/>
            <a:endParaRPr lang="zh-CN" altLang="zh-CN" sz="2800" dirty="0"/>
          </a:p>
        </p:txBody>
      </p:sp>
    </p:spTree>
    <p:extLst>
      <p:ext uri="{BB962C8B-B14F-4D97-AF65-F5344CB8AC3E}">
        <p14:creationId xmlns:p14="http://schemas.microsoft.com/office/powerpoint/2010/main" val="13149459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778243" name="Rectangle 3"/>
          <p:cNvSpPr>
            <a:spLocks noGrp="1" noChangeArrowheads="1"/>
          </p:cNvSpPr>
          <p:nvPr>
            <p:ph idx="1"/>
          </p:nvPr>
        </p:nvSpPr>
        <p:spPr/>
        <p:txBody>
          <a:bodyPr/>
          <a:lstStyle/>
          <a:p>
            <a:pPr eaLnBrk="1" hangingPunct="1">
              <a:defRPr/>
            </a:pPr>
            <a:r>
              <a:rPr lang="en-US" altLang="zh-CN" dirty="0" smtClean="0">
                <a:ea typeface="宋体" charset="-122"/>
              </a:rPr>
              <a:t>LR</a:t>
            </a:r>
            <a:r>
              <a:rPr lang="zh-CN" altLang="en-US" dirty="0" smtClean="0">
                <a:ea typeface="宋体" charset="-122"/>
              </a:rPr>
              <a:t>文法和</a:t>
            </a:r>
            <a:r>
              <a:rPr lang="en-US" altLang="zh-CN" dirty="0" smtClean="0">
                <a:ea typeface="宋体" charset="-122"/>
              </a:rPr>
              <a:t>LR</a:t>
            </a:r>
            <a:r>
              <a:rPr lang="zh-CN" altLang="en-US" dirty="0" smtClean="0">
                <a:ea typeface="宋体" charset="-122"/>
              </a:rPr>
              <a:t>分析方法的特点</a:t>
            </a:r>
            <a:endParaRPr lang="en-US" altLang="zh-CN" dirty="0" smtClean="0">
              <a:ea typeface="宋体" charset="-122"/>
            </a:endParaRPr>
          </a:p>
          <a:p>
            <a:pPr lvl="1" eaLnBrk="1" hangingPunct="1">
              <a:defRPr/>
            </a:pPr>
            <a:r>
              <a:rPr lang="en-US" altLang="zh-CN" dirty="0" smtClean="0">
                <a:solidFill>
                  <a:schemeClr val="accent2"/>
                </a:solidFill>
                <a:effectLst>
                  <a:outerShdw blurRad="38100" dist="38100" dir="2700000" algn="tl">
                    <a:srgbClr val="C0C0C0"/>
                  </a:outerShdw>
                </a:effectLst>
                <a:ea typeface="黑体" pitchFamily="49" charset="-122"/>
              </a:rPr>
              <a:t>LR</a:t>
            </a: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文法：能为之构造出所有条目都唯一的</a:t>
            </a:r>
            <a:r>
              <a:rPr lang="en-US" altLang="zh-CN" dirty="0" smtClean="0">
                <a:solidFill>
                  <a:schemeClr val="accent2"/>
                </a:solidFill>
                <a:effectLst>
                  <a:outerShdw blurRad="38100" dist="38100" dir="2700000" algn="tl">
                    <a:srgbClr val="C0C0C0"/>
                  </a:outerShdw>
                </a:effectLst>
                <a:ea typeface="宋体" pitchFamily="2" charset="-122"/>
              </a:rPr>
              <a:t>LR</a:t>
            </a: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分析表</a:t>
            </a:r>
          </a:p>
          <a:p>
            <a:pPr eaLnBrk="1" hangingPunct="1">
              <a:defRPr/>
            </a:pPr>
            <a:r>
              <a:rPr lang="en-US" altLang="zh-CN" dirty="0" smtClean="0">
                <a:ea typeface="宋体" charset="-122"/>
              </a:rPr>
              <a:t>LR</a:t>
            </a:r>
            <a:r>
              <a:rPr lang="zh-CN" altLang="en-US" dirty="0" smtClean="0">
                <a:ea typeface="宋体" charset="-122"/>
              </a:rPr>
              <a:t>分析的错误恢复</a:t>
            </a:r>
          </a:p>
          <a:p>
            <a:pPr eaLnBrk="1" hangingPunct="1">
              <a:defRPr/>
            </a:pPr>
            <a:r>
              <a:rPr lang="zh-CN" altLang="en-US" dirty="0" smtClean="0">
                <a:ea typeface="宋体" charset="-122"/>
              </a:rPr>
              <a:t>二义文法</a:t>
            </a:r>
          </a:p>
          <a:p>
            <a:pPr eaLnBrk="1" hangingPunct="1">
              <a:defRPr/>
            </a:pPr>
            <a:r>
              <a:rPr lang="en-US" altLang="zh-CN" dirty="0" err="1" smtClean="0">
                <a:ea typeface="宋体" charset="-122"/>
              </a:rPr>
              <a:t>Yacc</a:t>
            </a:r>
            <a:endParaRPr lang="en-US" altLang="zh-CN" dirty="0" smtClean="0">
              <a:ea typeface="宋体" charset="-122"/>
            </a:endParaRPr>
          </a:p>
          <a:p>
            <a:pPr eaLnBrk="1" hangingPunct="1">
              <a:defRPr/>
            </a:pPr>
            <a:endParaRPr lang="zh-CN" altLang="en-US" dirty="0" smtClean="0">
              <a:ea typeface="宋体" charset="-122"/>
            </a:endParaRPr>
          </a:p>
        </p:txBody>
      </p:sp>
      <p:sp>
        <p:nvSpPr>
          <p:cNvPr id="614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defRPr/>
            </a:pPr>
            <a:fld id="{7E8410A3-AA0A-4FC9-9F00-8A5E19719114}" type="slidenum">
              <a:rPr lang="en-US" altLang="zh-CN" sz="7200" smtClean="0">
                <a:solidFill>
                  <a:schemeClr val="bg2">
                    <a:lumMod val="20000"/>
                    <a:lumOff val="80000"/>
                  </a:schemeClr>
                </a:solidFill>
              </a:rPr>
              <a:pPr eaLnBrk="1" hangingPunct="1">
                <a:defRPr/>
              </a:pPr>
              <a:t>17</a:t>
            </a:fld>
            <a:endParaRPr lang="en-US" altLang="zh-CN" sz="7200" dirty="0" smtClean="0">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500" fill="hold"/>
                                        <p:tgtEl>
                                          <p:spTgt spid="778243">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分析方法的特点</a:t>
            </a:r>
          </a:p>
        </p:txBody>
      </p:sp>
      <p:sp>
        <p:nvSpPr>
          <p:cNvPr id="783363" name="Rectangle 3"/>
          <p:cNvSpPr>
            <a:spLocks noGrp="1" noChangeArrowheads="1"/>
          </p:cNvSpPr>
          <p:nvPr>
            <p:ph idx="1"/>
          </p:nvPr>
        </p:nvSpPr>
        <p:spPr/>
        <p:txBody>
          <a:bodyPr/>
          <a:lstStyle/>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示例中的右推导过程为：</a:t>
            </a:r>
          </a:p>
          <a:p>
            <a:pPr lvl="1" eaLnBrk="1" hangingPunct="1">
              <a:spcBef>
                <a:spcPct val="0"/>
              </a:spcBef>
              <a:buFontTx/>
              <a:buNone/>
              <a:defRPr/>
            </a:pP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E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E+T</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E+</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E+</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T*</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T*</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id+id</a:t>
            </a:r>
            <a:endPar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endParaRPr>
          </a:p>
          <a:p>
            <a:pPr eaLnBrk="1" hangingPunct="1">
              <a:defRPr/>
            </a:pPr>
            <a:endParaRPr lang="zh-CN" altLang="en-US" dirty="0" smtClean="0">
              <a:ea typeface="宋体" pitchFamily="2" charset="-122"/>
            </a:endParaRPr>
          </a:p>
        </p:txBody>
      </p:sp>
      <p:sp>
        <p:nvSpPr>
          <p:cNvPr id="819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F2FFB17A-AF38-4021-96A6-FAB65D8D56C1}" type="slidenum">
              <a:rPr lang="en-US" altLang="zh-CN">
                <a:solidFill>
                  <a:schemeClr val="bg2">
                    <a:lumMod val="20000"/>
                    <a:lumOff val="80000"/>
                  </a:schemeClr>
                </a:solidFill>
              </a:rPr>
              <a:pPr>
                <a:defRPr/>
              </a:pPr>
              <a:t>18</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6072B2-653C-48AD-8678-1BF9AF991644}" type="slidenum">
              <a:rPr lang="en-US" altLang="zh-CN">
                <a:solidFill>
                  <a:schemeClr val="bg2">
                    <a:lumMod val="20000"/>
                    <a:lumOff val="80000"/>
                  </a:schemeClr>
                </a:solidFill>
              </a:rPr>
              <a:pPr>
                <a:defRPr/>
              </a:pPr>
              <a:t>19</a:t>
            </a:fld>
            <a:endParaRPr lang="en-US" altLang="zh-CN">
              <a:solidFill>
                <a:schemeClr val="bg2">
                  <a:lumMod val="20000"/>
                  <a:lumOff val="80000"/>
                </a:schemeClr>
              </a:solidFill>
            </a:endParaRPr>
          </a:p>
        </p:txBody>
      </p:sp>
      <p:graphicFrame>
        <p:nvGraphicFramePr>
          <p:cNvPr id="785410" name="Group 2"/>
          <p:cNvGraphicFramePr>
            <a:graphicFrameLocks noGrp="1"/>
          </p:cNvGraphicFramePr>
          <p:nvPr/>
        </p:nvGraphicFramePr>
        <p:xfrm>
          <a:off x="457200" y="1397000"/>
          <a:ext cx="8077200" cy="6400800"/>
        </p:xfrm>
        <a:graphic>
          <a:graphicData uri="http://schemas.openxmlformats.org/drawingml/2006/table">
            <a:tbl>
              <a:tblPr/>
              <a:tblGrid>
                <a:gridCol w="2692400"/>
                <a:gridCol w="2692400"/>
                <a:gridCol w="2692400"/>
              </a:tblGrid>
              <a:tr h="338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栈</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输</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入</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动</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作</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5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3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 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id 5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10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1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接受</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85456" name="AutoShape 48" descr="Green marble"/>
          <p:cNvSpPr>
            <a:spLocks noChangeArrowheads="1"/>
          </p:cNvSpPr>
          <p:nvPr/>
        </p:nvSpPr>
        <p:spPr bwMode="auto">
          <a:xfrm>
            <a:off x="468313" y="476250"/>
            <a:ext cx="8280400" cy="720725"/>
          </a:xfrm>
          <a:prstGeom prst="wedgeEllipseCallout">
            <a:avLst>
              <a:gd name="adj1" fmla="val 33319"/>
              <a:gd name="adj2" fmla="val 72685"/>
            </a:avLst>
          </a:prstGeom>
          <a:solidFill>
            <a:schemeClr val="bg2"/>
          </a:solidFill>
          <a:ln w="12700">
            <a:solidFill>
              <a:schemeClr val="tx1"/>
            </a:solidFill>
            <a:miter lim="800000"/>
            <a:headEnd type="none" w="sm" len="sm"/>
            <a:tailEnd type="none" w="sm" len="sm"/>
          </a:ln>
          <a:effectLst/>
          <a:extLst/>
        </p:spPr>
        <p:txBody>
          <a:bodyPr/>
          <a:lstStyle/>
          <a:p>
            <a:pPr algn="ctr">
              <a:defRPr/>
            </a:pP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E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E+T</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E+</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E+</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T*</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T*</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id+id</a:t>
            </a:r>
            <a:endParaRPr lang="zh-CN" altLang="en-US" sz="1800" b="1" dirty="0">
              <a:solidFill>
                <a:schemeClr val="accent2"/>
              </a:solidFill>
              <a:effectLst>
                <a:outerShdw blurRad="38100" dist="38100" dir="2700000" algn="tl">
                  <a:srgbClr val="00000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3"/>
          <p:cNvGrpSpPr>
            <a:grpSpLocks noChangeAspect="1"/>
          </p:cNvGrpSpPr>
          <p:nvPr/>
        </p:nvGrpSpPr>
        <p:grpSpPr bwMode="auto">
          <a:xfrm>
            <a:off x="523615" y="1844675"/>
            <a:ext cx="6713227" cy="4298950"/>
            <a:chOff x="682" y="1200"/>
            <a:chExt cx="4694" cy="3006"/>
          </a:xfrm>
        </p:grpSpPr>
        <p:sp>
          <p:nvSpPr>
            <p:cNvPr id="509956" name="Rectangle 4"/>
            <p:cNvSpPr>
              <a:spLocks noChangeAspect="1" noChangeArrowheads="1"/>
            </p:cNvSpPr>
            <p:nvPr/>
          </p:nvSpPr>
          <p:spPr bwMode="auto">
            <a:xfrm>
              <a:off x="1501" y="1203"/>
              <a:ext cx="650" cy="38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输入</a:t>
              </a:r>
            </a:p>
          </p:txBody>
        </p:sp>
        <p:sp>
          <p:nvSpPr>
            <p:cNvPr id="509957" name="Rectangle 5"/>
            <p:cNvSpPr>
              <a:spLocks noChangeAspect="1" noChangeArrowheads="1"/>
            </p:cNvSpPr>
            <p:nvPr/>
          </p:nvSpPr>
          <p:spPr bwMode="auto">
            <a:xfrm>
              <a:off x="2193" y="1981"/>
              <a:ext cx="1805" cy="5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2000">
                  <a:solidFill>
                    <a:schemeClr val="tx1"/>
                  </a:solidFill>
                  <a:effectLst>
                    <a:outerShdw blurRad="38100" dist="38100" dir="2700000" algn="tl">
                      <a:srgbClr val="C0C0C0"/>
                    </a:outerShdw>
                  </a:effectLst>
                  <a:latin typeface="Times New Roman" pitchFamily="18" charset="0"/>
                </a:rPr>
                <a:t>LR</a:t>
              </a:r>
              <a:r>
                <a:rPr lang="zh-CN" altLang="en-US" sz="2000">
                  <a:solidFill>
                    <a:schemeClr val="tx1"/>
                  </a:solidFill>
                  <a:effectLst>
                    <a:outerShdw blurRad="38100" dist="38100" dir="2700000" algn="tl">
                      <a:srgbClr val="C0C0C0"/>
                    </a:outerShdw>
                  </a:effectLst>
                  <a:latin typeface="Times New Roman" pitchFamily="18" charset="0"/>
                </a:rPr>
                <a:t>分析程序</a:t>
              </a:r>
            </a:p>
          </p:txBody>
        </p:sp>
        <p:sp>
          <p:nvSpPr>
            <p:cNvPr id="509958" name="Line 6"/>
            <p:cNvSpPr>
              <a:spLocks noChangeAspect="1" noChangeShapeType="1"/>
            </p:cNvSpPr>
            <p:nvPr/>
          </p:nvSpPr>
          <p:spPr bwMode="auto">
            <a:xfrm flipV="1">
              <a:off x="3074" y="1530"/>
              <a:ext cx="0" cy="4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59" name="Line 7"/>
            <p:cNvSpPr>
              <a:spLocks noChangeAspect="1"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60" name="Rectangle 8"/>
            <p:cNvSpPr>
              <a:spLocks noChangeAspect="1" noChangeArrowheads="1"/>
            </p:cNvSpPr>
            <p:nvPr/>
          </p:nvSpPr>
          <p:spPr bwMode="auto">
            <a:xfrm>
              <a:off x="4726" y="2069"/>
              <a:ext cx="650" cy="38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输出  </a:t>
              </a:r>
            </a:p>
          </p:txBody>
        </p:sp>
        <p:sp>
          <p:nvSpPr>
            <p:cNvPr id="509961" name="Line 9"/>
            <p:cNvSpPr>
              <a:spLocks noChangeAspect="1" noChangeShapeType="1"/>
            </p:cNvSpPr>
            <p:nvPr/>
          </p:nvSpPr>
          <p:spPr bwMode="auto">
            <a:xfrm flipH="1">
              <a:off x="1530" y="2263"/>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62" name="Rectangle 10"/>
            <p:cNvSpPr>
              <a:spLocks noChangeAspect="1" noChangeArrowheads="1"/>
            </p:cNvSpPr>
            <p:nvPr/>
          </p:nvSpPr>
          <p:spPr bwMode="auto">
            <a:xfrm>
              <a:off x="682" y="2111"/>
              <a:ext cx="650" cy="38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2000" dirty="0">
                  <a:solidFill>
                    <a:schemeClr val="tx1"/>
                  </a:solidFill>
                  <a:effectLst>
                    <a:outerShdw blurRad="38100" dist="38100" dir="2700000" algn="tl">
                      <a:srgbClr val="C0C0C0"/>
                    </a:outerShdw>
                  </a:effectLst>
                  <a:latin typeface="Times New Roman" pitchFamily="18" charset="0"/>
                </a:rPr>
                <a:t>栈</a:t>
              </a:r>
            </a:p>
          </p:txBody>
        </p:sp>
        <p:sp>
          <p:nvSpPr>
            <p:cNvPr id="509963" name="Rectangle 11"/>
            <p:cNvSpPr>
              <a:spLocks noChangeAspect="1" noChangeArrowheads="1"/>
            </p:cNvSpPr>
            <p:nvPr/>
          </p:nvSpPr>
          <p:spPr bwMode="auto">
            <a:xfrm>
              <a:off x="1296" y="3792"/>
              <a:ext cx="3741" cy="41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00000"/>
                </a:lnSpc>
                <a:buFontTx/>
                <a:buNone/>
                <a:defRPr/>
              </a:pPr>
              <a:r>
                <a:rPr lang="en-US" altLang="zh-CN" sz="2400" dirty="0">
                  <a:solidFill>
                    <a:schemeClr val="tx1"/>
                  </a:solidFill>
                  <a:effectLst>
                    <a:outerShdw blurRad="38100" dist="38100" dir="2700000" algn="tl">
                      <a:srgbClr val="C0C0C0"/>
                    </a:outerShdw>
                  </a:effectLst>
                  <a:latin typeface="Times New Roman" pitchFamily="18" charset="0"/>
                </a:rPr>
                <a:t>LR</a:t>
              </a:r>
              <a:r>
                <a:rPr lang="zh-CN" altLang="en-US" sz="2400" dirty="0">
                  <a:solidFill>
                    <a:schemeClr val="tx1"/>
                  </a:solidFill>
                  <a:effectLst>
                    <a:outerShdw blurRad="38100" dist="38100" dir="2700000" algn="tl">
                      <a:srgbClr val="C0C0C0"/>
                    </a:outerShdw>
                  </a:effectLst>
                  <a:latin typeface="Times New Roman" pitchFamily="18" charset="0"/>
                </a:rPr>
                <a:t>分析器的模型</a:t>
              </a:r>
            </a:p>
          </p:txBody>
        </p:sp>
        <p:grpSp>
          <p:nvGrpSpPr>
            <p:cNvPr id="20496" name="Group 12"/>
            <p:cNvGrpSpPr>
              <a:grpSpLocks noChangeAspect="1"/>
            </p:cNvGrpSpPr>
            <p:nvPr/>
          </p:nvGrpSpPr>
          <p:grpSpPr bwMode="auto">
            <a:xfrm>
              <a:off x="2334" y="3024"/>
              <a:ext cx="1572" cy="587"/>
              <a:chOff x="2334" y="3072"/>
              <a:chExt cx="1572" cy="587"/>
            </a:xfrm>
          </p:grpSpPr>
          <p:sp>
            <p:nvSpPr>
              <p:cNvPr id="509965" name="Rectangle 13"/>
              <p:cNvSpPr>
                <a:spLocks noChangeAspect="1" noChangeArrowheads="1"/>
              </p:cNvSpPr>
              <p:nvPr/>
            </p:nvSpPr>
            <p:spPr bwMode="auto">
              <a:xfrm>
                <a:off x="2332" y="3072"/>
                <a:ext cx="788" cy="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97200" rIns="0"/>
              <a:lstStyle/>
              <a:p>
                <a:pPr algn="ctr">
                  <a:lnSpc>
                    <a:spcPct val="13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action</a:t>
                </a:r>
              </a:p>
            </p:txBody>
          </p:sp>
          <p:sp>
            <p:nvSpPr>
              <p:cNvPr id="509966" name="Rectangle 14"/>
              <p:cNvSpPr>
                <a:spLocks noChangeAspect="1" noChangeArrowheads="1"/>
              </p:cNvSpPr>
              <p:nvPr/>
            </p:nvSpPr>
            <p:spPr bwMode="auto">
              <a:xfrm>
                <a:off x="3120"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goto</a:t>
                </a:r>
              </a:p>
            </p:txBody>
          </p:sp>
        </p:grpSp>
        <p:grpSp>
          <p:nvGrpSpPr>
            <p:cNvPr id="20497" name="Group 15"/>
            <p:cNvGrpSpPr>
              <a:grpSpLocks noChangeAspect="1"/>
            </p:cNvGrpSpPr>
            <p:nvPr/>
          </p:nvGrpSpPr>
          <p:grpSpPr bwMode="auto">
            <a:xfrm>
              <a:off x="1056" y="2112"/>
              <a:ext cx="458" cy="1840"/>
              <a:chOff x="3805" y="12274"/>
              <a:chExt cx="507" cy="2072"/>
            </a:xfrm>
          </p:grpSpPr>
          <p:sp>
            <p:nvSpPr>
              <p:cNvPr id="509968" name="Rectangle 16"/>
              <p:cNvSpPr>
                <a:spLocks noChangeAspect="1" noChangeArrowheads="1"/>
              </p:cNvSpPr>
              <p:nvPr/>
            </p:nvSpPr>
            <p:spPr bwMode="auto">
              <a:xfrm>
                <a:off x="3807" y="12276"/>
                <a:ext cx="495" cy="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bIns="36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s</a:t>
                </a:r>
                <a:r>
                  <a:rPr lang="en-US" altLang="zh-CN" sz="2000" i="1" baseline="-25000">
                    <a:solidFill>
                      <a:schemeClr val="tx1"/>
                    </a:solidFill>
                    <a:effectLst>
                      <a:outerShdw blurRad="38100" dist="38100" dir="2700000" algn="tl">
                        <a:srgbClr val="C0C0C0"/>
                      </a:outerShdw>
                    </a:effectLst>
                    <a:latin typeface="Times New Roman" pitchFamily="18" charset="0"/>
                  </a:rPr>
                  <a:t>m</a:t>
                </a:r>
              </a:p>
            </p:txBody>
          </p:sp>
          <p:sp>
            <p:nvSpPr>
              <p:cNvPr id="509969" name="Rectangle 17"/>
              <p:cNvSpPr>
                <a:spLocks noChangeAspect="1" noChangeArrowheads="1"/>
              </p:cNvSpPr>
              <p:nvPr/>
            </p:nvSpPr>
            <p:spPr bwMode="auto">
              <a:xfrm>
                <a:off x="3810" y="12606"/>
                <a:ext cx="494" cy="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54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X</a:t>
                </a:r>
                <a:r>
                  <a:rPr lang="en-US" altLang="zh-CN" sz="2000" i="1" baseline="-25000">
                    <a:solidFill>
                      <a:schemeClr val="tx1"/>
                    </a:solidFill>
                    <a:effectLst>
                      <a:outerShdw blurRad="38100" dist="38100" dir="2700000" algn="tl">
                        <a:srgbClr val="C0C0C0"/>
                      </a:outerShdw>
                    </a:effectLst>
                    <a:latin typeface="Times New Roman" pitchFamily="18" charset="0"/>
                  </a:rPr>
                  <a:t>m</a:t>
                </a:r>
              </a:p>
            </p:txBody>
          </p:sp>
          <p:sp>
            <p:nvSpPr>
              <p:cNvPr id="509970" name="Rectangle 18"/>
              <p:cNvSpPr>
                <a:spLocks noChangeAspect="1" noChangeArrowheads="1"/>
              </p:cNvSpPr>
              <p:nvPr/>
            </p:nvSpPr>
            <p:spPr bwMode="auto">
              <a:xfrm>
                <a:off x="3810" y="12951"/>
                <a:ext cx="494" cy="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18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s</a:t>
                </a:r>
                <a:r>
                  <a:rPr lang="en-US" altLang="zh-CN" sz="2000" i="1" baseline="-25000">
                    <a:solidFill>
                      <a:schemeClr val="tx1"/>
                    </a:solidFill>
                    <a:effectLst>
                      <a:outerShdw blurRad="38100" dist="38100" dir="2700000" algn="tl">
                        <a:srgbClr val="C0C0C0"/>
                      </a:outerShdw>
                    </a:effectLst>
                    <a:latin typeface="Times New Roman" pitchFamily="18" charset="0"/>
                  </a:rPr>
                  <a:t>m</a:t>
                </a:r>
                <a:r>
                  <a:rPr lang="en-US" altLang="zh-CN" sz="2000" baseline="-25000">
                    <a:solidFill>
                      <a:schemeClr val="tx1"/>
                    </a:solidFill>
                    <a:effectLst>
                      <a:outerShdw blurRad="38100" dist="38100" dir="2700000" algn="tl">
                        <a:srgbClr val="C0C0C0"/>
                      </a:outerShdw>
                    </a:effectLst>
                    <a:latin typeface="Times New Roman" pitchFamily="18" charset="0"/>
                  </a:rPr>
                  <a:t>-1</a:t>
                </a:r>
              </a:p>
            </p:txBody>
          </p:sp>
          <p:sp>
            <p:nvSpPr>
              <p:cNvPr id="509971" name="Rectangle 19"/>
              <p:cNvSpPr>
                <a:spLocks noChangeAspect="1" noChangeArrowheads="1"/>
              </p:cNvSpPr>
              <p:nvPr/>
            </p:nvSpPr>
            <p:spPr bwMode="auto">
              <a:xfrm>
                <a:off x="3805" y="13282"/>
                <a:ext cx="494"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0" rIns="18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X</a:t>
                </a:r>
                <a:r>
                  <a:rPr lang="en-US" altLang="zh-CN" sz="2000" i="1" baseline="-25000">
                    <a:solidFill>
                      <a:schemeClr val="tx1"/>
                    </a:solidFill>
                    <a:effectLst>
                      <a:outerShdw blurRad="38100" dist="38100" dir="2700000" algn="tl">
                        <a:srgbClr val="C0C0C0"/>
                      </a:outerShdw>
                    </a:effectLst>
                    <a:latin typeface="Times New Roman" pitchFamily="18" charset="0"/>
                  </a:rPr>
                  <a:t>m</a:t>
                </a:r>
                <a:r>
                  <a:rPr lang="en-US" altLang="zh-CN" sz="2000" baseline="-25000">
                    <a:solidFill>
                      <a:schemeClr val="tx1"/>
                    </a:solidFill>
                    <a:effectLst>
                      <a:outerShdw blurRad="38100" dist="38100" dir="2700000" algn="tl">
                        <a:srgbClr val="C0C0C0"/>
                      </a:outerShdw>
                    </a:effectLst>
                    <a:latin typeface="Times New Roman" pitchFamily="18" charset="0"/>
                  </a:rPr>
                  <a:t>-1</a:t>
                </a:r>
                <a:endParaRPr lang="en-US" altLang="zh-CN" sz="2000">
                  <a:solidFill>
                    <a:schemeClr val="tx1"/>
                  </a:solidFill>
                  <a:effectLst>
                    <a:outerShdw blurRad="38100" dist="38100" dir="2700000" algn="tl">
                      <a:srgbClr val="C0C0C0"/>
                    </a:outerShdw>
                  </a:effectLst>
                  <a:latin typeface="Times New Roman" pitchFamily="18" charset="0"/>
                </a:endParaRPr>
              </a:p>
            </p:txBody>
          </p:sp>
          <p:sp>
            <p:nvSpPr>
              <p:cNvPr id="509972" name="Rectangle 20"/>
              <p:cNvSpPr>
                <a:spLocks noChangeAspect="1" noChangeArrowheads="1"/>
              </p:cNvSpPr>
              <p:nvPr/>
            </p:nvSpPr>
            <p:spPr bwMode="auto">
              <a:xfrm>
                <a:off x="3810" y="13642"/>
                <a:ext cx="494"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sp>
            <p:nvSpPr>
              <p:cNvPr id="509973" name="Rectangle 21"/>
              <p:cNvSpPr>
                <a:spLocks noChangeAspect="1" noChangeArrowheads="1"/>
              </p:cNvSpPr>
              <p:nvPr/>
            </p:nvSpPr>
            <p:spPr bwMode="auto">
              <a:xfrm>
                <a:off x="3805" y="14000"/>
                <a:ext cx="507"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90000" tIns="0" rIns="72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s</a:t>
                </a:r>
                <a:r>
                  <a:rPr lang="en-US" altLang="zh-CN" sz="2000" baseline="-25000">
                    <a:solidFill>
                      <a:schemeClr val="tx1"/>
                    </a:solidFill>
                    <a:effectLst>
                      <a:outerShdw blurRad="38100" dist="38100" dir="2700000" algn="tl">
                        <a:srgbClr val="C0C0C0"/>
                      </a:outerShdw>
                    </a:effectLst>
                    <a:latin typeface="Times New Roman" pitchFamily="18" charset="0"/>
                  </a:rPr>
                  <a:t>0</a:t>
                </a:r>
              </a:p>
            </p:txBody>
          </p:sp>
        </p:grpSp>
        <p:grpSp>
          <p:nvGrpSpPr>
            <p:cNvPr id="20498" name="Group 22"/>
            <p:cNvGrpSpPr>
              <a:grpSpLocks noChangeAspect="1"/>
            </p:cNvGrpSpPr>
            <p:nvPr/>
          </p:nvGrpSpPr>
          <p:grpSpPr bwMode="auto">
            <a:xfrm>
              <a:off x="2400" y="1200"/>
              <a:ext cx="1536" cy="349"/>
              <a:chOff x="2400" y="1200"/>
              <a:chExt cx="1536" cy="349"/>
            </a:xfrm>
          </p:grpSpPr>
          <p:sp>
            <p:nvSpPr>
              <p:cNvPr id="509975" name="Rectangle 23"/>
              <p:cNvSpPr>
                <a:spLocks noChangeAspect="1" noChangeArrowheads="1"/>
              </p:cNvSpPr>
              <p:nvPr/>
            </p:nvSpPr>
            <p:spPr bwMode="auto">
              <a:xfrm>
                <a:off x="2658" y="1201"/>
                <a:ext cx="263"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sp>
            <p:nvSpPr>
              <p:cNvPr id="509976" name="Rectangle 24"/>
              <p:cNvSpPr>
                <a:spLocks noChangeAspect="1" noChangeArrowheads="1"/>
              </p:cNvSpPr>
              <p:nvPr/>
            </p:nvSpPr>
            <p:spPr bwMode="auto">
              <a:xfrm>
                <a:off x="2400" y="1203"/>
                <a:ext cx="260"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a:t>
                </a:r>
                <a:r>
                  <a:rPr lang="en-US" altLang="zh-CN" sz="2000" baseline="-25000">
                    <a:solidFill>
                      <a:schemeClr val="tx1"/>
                    </a:solidFill>
                    <a:effectLst>
                      <a:outerShdw blurRad="38100" dist="38100" dir="2700000" algn="tl">
                        <a:srgbClr val="C0C0C0"/>
                      </a:outerShdw>
                    </a:effectLst>
                    <a:latin typeface="Times New Roman" pitchFamily="18" charset="0"/>
                  </a:rPr>
                  <a:t>1</a:t>
                </a:r>
              </a:p>
            </p:txBody>
          </p:sp>
          <p:sp>
            <p:nvSpPr>
              <p:cNvPr id="509977" name="Rectangle 25"/>
              <p:cNvSpPr>
                <a:spLocks noChangeAspect="1" noChangeArrowheads="1"/>
              </p:cNvSpPr>
              <p:nvPr/>
            </p:nvSpPr>
            <p:spPr bwMode="auto">
              <a:xfrm>
                <a:off x="2902" y="1202"/>
                <a:ext cx="261"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a:t>
                </a:r>
                <a:r>
                  <a:rPr lang="en-US" altLang="zh-CN" sz="2000" i="1" baseline="-25000">
                    <a:solidFill>
                      <a:schemeClr val="tx1"/>
                    </a:solidFill>
                    <a:effectLst>
                      <a:outerShdw blurRad="38100" dist="38100" dir="2700000" algn="tl">
                        <a:srgbClr val="C0C0C0"/>
                      </a:outerShdw>
                    </a:effectLst>
                    <a:latin typeface="Times New Roman" pitchFamily="18" charset="0"/>
                  </a:rPr>
                  <a:t>i</a:t>
                </a:r>
                <a:endParaRPr lang="en-US" altLang="zh-CN" sz="2000" i="1">
                  <a:solidFill>
                    <a:schemeClr val="tx1"/>
                  </a:solidFill>
                  <a:effectLst>
                    <a:outerShdw blurRad="38100" dist="38100" dir="2700000" algn="tl">
                      <a:srgbClr val="C0C0C0"/>
                    </a:outerShdw>
                  </a:effectLst>
                  <a:latin typeface="Times New Roman" pitchFamily="18" charset="0"/>
                </a:endParaRPr>
              </a:p>
            </p:txBody>
          </p:sp>
          <p:sp>
            <p:nvSpPr>
              <p:cNvPr id="509978" name="Rectangle 26"/>
              <p:cNvSpPr>
                <a:spLocks noChangeAspect="1" noChangeArrowheads="1"/>
              </p:cNvSpPr>
              <p:nvPr/>
            </p:nvSpPr>
            <p:spPr bwMode="auto">
              <a:xfrm>
                <a:off x="3163" y="1202"/>
                <a:ext cx="260"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sp>
            <p:nvSpPr>
              <p:cNvPr id="509979" name="Rectangle 27"/>
              <p:cNvSpPr>
                <a:spLocks noChangeAspect="1" noChangeArrowheads="1"/>
              </p:cNvSpPr>
              <p:nvPr/>
            </p:nvSpPr>
            <p:spPr bwMode="auto">
              <a:xfrm>
                <a:off x="3417" y="1202"/>
                <a:ext cx="262"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a:t>
                </a:r>
                <a:r>
                  <a:rPr lang="en-US" altLang="zh-CN" sz="2000" i="1" baseline="-25000">
                    <a:solidFill>
                      <a:schemeClr val="tx1"/>
                    </a:solidFill>
                    <a:effectLst>
                      <a:outerShdw blurRad="38100" dist="38100" dir="2700000" algn="tl">
                        <a:srgbClr val="C0C0C0"/>
                      </a:outerShdw>
                    </a:effectLst>
                    <a:latin typeface="Times New Roman" pitchFamily="18" charset="0"/>
                  </a:rPr>
                  <a:t>n</a:t>
                </a:r>
                <a:endParaRPr lang="en-US" altLang="zh-CN" sz="2000">
                  <a:solidFill>
                    <a:schemeClr val="tx1"/>
                  </a:solidFill>
                  <a:effectLst>
                    <a:outerShdw blurRad="38100" dist="38100" dir="2700000" algn="tl">
                      <a:srgbClr val="C0C0C0"/>
                    </a:outerShdw>
                  </a:effectLst>
                  <a:latin typeface="Times New Roman" pitchFamily="18" charset="0"/>
                </a:endParaRPr>
              </a:p>
            </p:txBody>
          </p:sp>
          <p:sp>
            <p:nvSpPr>
              <p:cNvPr id="509980" name="Rectangle 28"/>
              <p:cNvSpPr>
                <a:spLocks noChangeAspect="1" noChangeArrowheads="1"/>
              </p:cNvSpPr>
              <p:nvPr/>
            </p:nvSpPr>
            <p:spPr bwMode="auto">
              <a:xfrm>
                <a:off x="3678" y="1200"/>
                <a:ext cx="260"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grpSp>
        <p:sp>
          <p:nvSpPr>
            <p:cNvPr id="509981" name="Freeform 29"/>
            <p:cNvSpPr>
              <a:spLocks noChangeAspect="1"/>
            </p:cNvSpPr>
            <p:nvPr/>
          </p:nvSpPr>
          <p:spPr bwMode="auto">
            <a:xfrm>
              <a:off x="2614" y="2562"/>
              <a:ext cx="466" cy="453"/>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82" name="Freeform 30"/>
            <p:cNvSpPr>
              <a:spLocks noChangeAspect="1"/>
            </p:cNvSpPr>
            <p:nvPr/>
          </p:nvSpPr>
          <p:spPr bwMode="auto">
            <a:xfrm flipH="1">
              <a:off x="3087" y="2564"/>
              <a:ext cx="466" cy="453"/>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509983" name="Rectangle 31" descr="Green marble"/>
          <p:cNvSpPr>
            <a:spLocks noChangeArrowheads="1"/>
          </p:cNvSpPr>
          <p:nvPr/>
        </p:nvSpPr>
        <p:spPr bwMode="auto">
          <a:xfrm>
            <a:off x="4933379" y="4221163"/>
            <a:ext cx="41751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lnSpc>
                <a:spcPct val="100000"/>
              </a:lnSpc>
              <a:buFontTx/>
              <a:buNone/>
              <a:defRPr/>
            </a:pPr>
            <a:r>
              <a:rPr lang="zh-CN" altLang="en-US" sz="2400" dirty="0">
                <a:solidFill>
                  <a:srgbClr val="FF0000"/>
                </a:solidFill>
                <a:effectLst>
                  <a:outerShdw blurRad="38100" dist="38100" dir="2700000" algn="tl">
                    <a:srgbClr val="C0C0C0"/>
                  </a:outerShdw>
                </a:effectLst>
                <a:latin typeface="Tahoma" pitchFamily="34" charset="0"/>
              </a:rPr>
              <a:t>简单的</a:t>
            </a:r>
            <a:r>
              <a:rPr lang="en-US" altLang="zh-CN" sz="2400" dirty="0">
                <a:solidFill>
                  <a:srgbClr val="FF0000"/>
                </a:solidFill>
                <a:effectLst>
                  <a:outerShdw blurRad="38100" dist="38100" dir="2700000" algn="tl">
                    <a:srgbClr val="C0C0C0"/>
                  </a:outerShdw>
                </a:effectLst>
                <a:latin typeface="Tahoma" pitchFamily="34" charset="0"/>
              </a:rPr>
              <a:t>LR</a:t>
            </a:r>
            <a:r>
              <a:rPr lang="zh-CN" altLang="en-US" sz="2400" dirty="0">
                <a:solidFill>
                  <a:srgbClr val="FF0000"/>
                </a:solidFill>
                <a:effectLst>
                  <a:outerShdw blurRad="38100" dist="38100" dir="2700000" algn="tl">
                    <a:srgbClr val="C0C0C0"/>
                  </a:outerShdw>
                </a:effectLst>
                <a:latin typeface="Tahoma" pitchFamily="34" charset="0"/>
              </a:rPr>
              <a:t>方法（</a:t>
            </a:r>
            <a:r>
              <a:rPr lang="en-US" altLang="zh-CN" sz="2400" dirty="0">
                <a:solidFill>
                  <a:srgbClr val="FF0000"/>
                </a:solidFill>
                <a:effectLst>
                  <a:outerShdw blurRad="38100" dist="38100" dir="2700000" algn="tl">
                    <a:srgbClr val="C0C0C0"/>
                  </a:outerShdw>
                </a:effectLst>
                <a:latin typeface="Tahoma" pitchFamily="34" charset="0"/>
              </a:rPr>
              <a:t>SLR）</a:t>
            </a:r>
          </a:p>
          <a:p>
            <a:pPr lvl="1" eaLnBrk="1" hangingPunct="1">
              <a:lnSpc>
                <a:spcPct val="100000"/>
              </a:lnSpc>
              <a:buFontTx/>
              <a:buNone/>
              <a:defRPr/>
            </a:pPr>
            <a:r>
              <a:rPr lang="zh-CN" altLang="en-US" sz="2400" dirty="0">
                <a:solidFill>
                  <a:srgbClr val="0000FF"/>
                </a:solidFill>
                <a:effectLst>
                  <a:outerShdw blurRad="38100" dist="38100" dir="2700000" algn="tl">
                    <a:srgbClr val="C0C0C0"/>
                  </a:outerShdw>
                </a:effectLst>
                <a:latin typeface="Tahoma" pitchFamily="34" charset="0"/>
              </a:rPr>
              <a:t>规范的</a:t>
            </a:r>
            <a:r>
              <a:rPr lang="en-US" altLang="zh-CN" sz="2400" dirty="0">
                <a:solidFill>
                  <a:srgbClr val="0000FF"/>
                </a:solidFill>
                <a:effectLst>
                  <a:outerShdw blurRad="38100" dist="38100" dir="2700000" algn="tl">
                    <a:srgbClr val="C0C0C0"/>
                  </a:outerShdw>
                </a:effectLst>
                <a:latin typeface="Tahoma" pitchFamily="34" charset="0"/>
              </a:rPr>
              <a:t>LR</a:t>
            </a:r>
            <a:r>
              <a:rPr lang="zh-CN" altLang="en-US" sz="2400" dirty="0">
                <a:solidFill>
                  <a:srgbClr val="0000FF"/>
                </a:solidFill>
                <a:effectLst>
                  <a:outerShdw blurRad="38100" dist="38100" dir="2700000" algn="tl">
                    <a:srgbClr val="C0C0C0"/>
                  </a:outerShdw>
                </a:effectLst>
                <a:latin typeface="Tahoma" pitchFamily="34" charset="0"/>
              </a:rPr>
              <a:t>方法</a:t>
            </a:r>
          </a:p>
          <a:p>
            <a:pPr lvl="1" eaLnBrk="1" hangingPunct="1">
              <a:lnSpc>
                <a:spcPct val="100000"/>
              </a:lnSpc>
              <a:buFontTx/>
              <a:buNone/>
              <a:defRPr/>
            </a:pPr>
            <a:r>
              <a:rPr lang="zh-CN" altLang="en-US" sz="2400" dirty="0">
                <a:solidFill>
                  <a:srgbClr val="0000FF"/>
                </a:solidFill>
                <a:effectLst>
                  <a:outerShdw blurRad="38100" dist="38100" dir="2700000" algn="tl">
                    <a:srgbClr val="C0C0C0"/>
                  </a:outerShdw>
                </a:effectLst>
                <a:latin typeface="Tahoma" pitchFamily="34" charset="0"/>
              </a:rPr>
              <a:t>向前看的</a:t>
            </a:r>
            <a:r>
              <a:rPr lang="en-US" altLang="zh-CN" sz="2400" dirty="0">
                <a:solidFill>
                  <a:srgbClr val="0000FF"/>
                </a:solidFill>
                <a:effectLst>
                  <a:outerShdw blurRad="38100" dist="38100" dir="2700000" algn="tl">
                    <a:srgbClr val="C0C0C0"/>
                  </a:outerShdw>
                </a:effectLst>
                <a:latin typeface="Tahoma" pitchFamily="34" charset="0"/>
              </a:rPr>
              <a:t>LR</a:t>
            </a:r>
            <a:r>
              <a:rPr lang="zh-CN" altLang="en-US" sz="2400" dirty="0">
                <a:solidFill>
                  <a:srgbClr val="0000FF"/>
                </a:solidFill>
                <a:effectLst>
                  <a:outerShdw blurRad="38100" dist="38100" dir="2700000" algn="tl">
                    <a:srgbClr val="C0C0C0"/>
                  </a:outerShdw>
                </a:effectLst>
                <a:latin typeface="Tahoma" pitchFamily="34" charset="0"/>
              </a:rPr>
              <a:t>方法</a:t>
            </a:r>
            <a:r>
              <a:rPr lang="en-US" altLang="zh-CN" sz="2400" dirty="0">
                <a:solidFill>
                  <a:srgbClr val="0000FF"/>
                </a:solidFill>
                <a:effectLst>
                  <a:outerShdw blurRad="38100" dist="38100" dir="2700000" algn="tl">
                    <a:srgbClr val="C0C0C0"/>
                  </a:outerShdw>
                </a:effectLst>
                <a:latin typeface="Tahoma" pitchFamily="34" charset="0"/>
              </a:rPr>
              <a:t>(LALR）</a:t>
            </a:r>
            <a:endParaRPr lang="zh-CN" altLang="en-US" sz="2400" dirty="0">
              <a:solidFill>
                <a:srgbClr val="0000FF"/>
              </a:solidFill>
              <a:effectLst>
                <a:outerShdw blurRad="38100" dist="38100" dir="2700000" algn="tl">
                  <a:srgbClr val="C0C0C0"/>
                </a:outerShdw>
              </a:effectLst>
              <a:latin typeface="Tahoma" pitchFamily="34" charset="0"/>
            </a:endParaRPr>
          </a:p>
        </p:txBody>
      </p:sp>
      <p:sp>
        <p:nvSpPr>
          <p:cNvPr id="509984" name="AutoShape 32" descr="Green marble"/>
          <p:cNvSpPr>
            <a:spLocks/>
          </p:cNvSpPr>
          <p:nvPr/>
        </p:nvSpPr>
        <p:spPr bwMode="auto">
          <a:xfrm>
            <a:off x="5149279" y="4364038"/>
            <a:ext cx="215900" cy="936625"/>
          </a:xfrm>
          <a:prstGeom prst="leftBrace">
            <a:avLst>
              <a:gd name="adj1" fmla="val 36152"/>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9986" name="Text Box 34" descr="Green marble"/>
          <p:cNvSpPr txBox="1">
            <a:spLocks noChangeArrowheads="1"/>
          </p:cNvSpPr>
          <p:nvPr/>
        </p:nvSpPr>
        <p:spPr bwMode="auto">
          <a:xfrm>
            <a:off x="1909192" y="1052513"/>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buFontTx/>
              <a:buNone/>
              <a:defRPr/>
            </a:pPr>
            <a:r>
              <a:rPr lang="en-US" altLang="zh-CN" sz="2400">
                <a:effectLst>
                  <a:outerShdw blurRad="38100" dist="38100" dir="2700000" algn="tl">
                    <a:srgbClr val="C0C0C0"/>
                  </a:outerShdw>
                </a:effectLst>
                <a:latin typeface="Tahoma" pitchFamily="34" charset="0"/>
              </a:rPr>
              <a:t>LR</a:t>
            </a:r>
            <a:r>
              <a:rPr lang="zh-CN" altLang="en-US" sz="2400">
                <a:effectLst>
                  <a:outerShdw blurRad="38100" dist="38100" dir="2700000" algn="tl">
                    <a:srgbClr val="C0C0C0"/>
                  </a:outerShdw>
                </a:effectLst>
                <a:latin typeface="Tahoma" pitchFamily="34" charset="0"/>
              </a:rPr>
              <a:t>分析器模型</a:t>
            </a:r>
          </a:p>
        </p:txBody>
      </p:sp>
      <p:sp>
        <p:nvSpPr>
          <p:cNvPr id="509987" name="AutoShape 35" descr="Green marble"/>
          <p:cNvSpPr>
            <a:spLocks noChangeArrowheads="1"/>
          </p:cNvSpPr>
          <p:nvPr/>
        </p:nvSpPr>
        <p:spPr bwMode="auto">
          <a:xfrm>
            <a:off x="5999743" y="981075"/>
            <a:ext cx="2640449" cy="1655763"/>
          </a:xfrm>
          <a:prstGeom prst="cloudCallout">
            <a:avLst>
              <a:gd name="adj1" fmla="val -26051"/>
              <a:gd name="adj2" fmla="val 153644"/>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00000"/>
              </a:lnSpc>
              <a:buFontTx/>
              <a:buNone/>
              <a:defRPr/>
            </a:pPr>
            <a:r>
              <a:rPr lang="zh-CN" altLang="en-US" sz="2000" dirty="0">
                <a:solidFill>
                  <a:schemeClr val="tx1"/>
                </a:solidFill>
                <a:effectLst>
                  <a:outerShdw blurRad="38100" dist="38100" dir="2700000" algn="tl">
                    <a:srgbClr val="FFFFFF"/>
                  </a:outerShdw>
                </a:effectLst>
                <a:latin typeface="Tahoma" pitchFamily="34" charset="0"/>
              </a:rPr>
              <a:t>实现简单</a:t>
            </a:r>
            <a:r>
              <a:rPr lang="zh-CN" altLang="en-US" sz="2000" dirty="0" smtClean="0">
                <a:solidFill>
                  <a:schemeClr val="tx1"/>
                </a:solidFill>
                <a:effectLst>
                  <a:outerShdw blurRad="38100" dist="38100" dir="2700000" algn="tl">
                    <a:srgbClr val="FFFFFF"/>
                  </a:outerShdw>
                </a:effectLst>
                <a:latin typeface="Tahoma" pitchFamily="34" charset="0"/>
              </a:rPr>
              <a:t>，</a:t>
            </a:r>
            <a:endParaRPr lang="en-US" altLang="zh-CN" sz="2000" dirty="0" smtClean="0">
              <a:solidFill>
                <a:schemeClr val="tx1"/>
              </a:solidFill>
              <a:effectLst>
                <a:outerShdw blurRad="38100" dist="38100" dir="2700000" algn="tl">
                  <a:srgbClr val="FFFFFF"/>
                </a:outerShdw>
              </a:effectLst>
              <a:latin typeface="Tahoma" pitchFamily="34" charset="0"/>
            </a:endParaRPr>
          </a:p>
          <a:p>
            <a:pPr algn="ctr" eaLnBrk="1" hangingPunct="1">
              <a:lnSpc>
                <a:spcPct val="100000"/>
              </a:lnSpc>
              <a:buFontTx/>
              <a:buNone/>
              <a:defRPr/>
            </a:pPr>
            <a:r>
              <a:rPr lang="zh-CN" altLang="en-US" sz="2000" dirty="0" smtClean="0">
                <a:solidFill>
                  <a:schemeClr val="tx1"/>
                </a:solidFill>
                <a:effectLst>
                  <a:outerShdw blurRad="38100" dist="38100" dir="2700000" algn="tl">
                    <a:srgbClr val="FFFFFF"/>
                  </a:outerShdw>
                </a:effectLst>
                <a:latin typeface="Tahoma" pitchFamily="34" charset="0"/>
              </a:rPr>
              <a:t>分析</a:t>
            </a:r>
            <a:r>
              <a:rPr lang="zh-CN" altLang="en-US" sz="2000" dirty="0">
                <a:solidFill>
                  <a:schemeClr val="tx1"/>
                </a:solidFill>
                <a:effectLst>
                  <a:outerShdw blurRad="38100" dist="38100" dir="2700000" algn="tl">
                    <a:srgbClr val="FFFFFF"/>
                  </a:outerShdw>
                </a:effectLst>
                <a:latin typeface="Tahoma" pitchFamily="34" charset="0"/>
              </a:rPr>
              <a:t>表规模小；</a:t>
            </a:r>
            <a:r>
              <a:rPr lang="zh-CN" altLang="en-US" sz="2000" dirty="0">
                <a:solidFill>
                  <a:srgbClr val="FF0000"/>
                </a:solidFill>
                <a:effectLst>
                  <a:outerShdw blurRad="38100" dist="38100" dir="2700000" algn="tl">
                    <a:srgbClr val="000000"/>
                  </a:outerShdw>
                </a:effectLst>
                <a:latin typeface="Tahoma" pitchFamily="34" charset="0"/>
              </a:rPr>
              <a:t>功能有限</a:t>
            </a:r>
          </a:p>
        </p:txBody>
      </p:sp>
      <p:sp>
        <p:nvSpPr>
          <p:cNvPr id="20487" name="Rectangle 37"/>
          <p:cNvSpPr>
            <a:spLocks noGrp="1" noChangeArrowheads="1"/>
          </p:cNvSpPr>
          <p:nvPr>
            <p:ph type="ctrTitle" sz="quarter"/>
          </p:nvPr>
        </p:nvSpPr>
        <p:spPr>
          <a:xfrm>
            <a:off x="0" y="0"/>
            <a:ext cx="9144000" cy="1005209"/>
          </a:xfrm>
        </p:spPr>
        <p:txBody>
          <a:bodyPr/>
          <a:lstStyle/>
          <a:p>
            <a:r>
              <a:rPr lang="zh-CN" altLang="en-US" dirty="0" smtClean="0">
                <a:ea typeface="宋体" pitchFamily="2" charset="-122"/>
              </a:rPr>
              <a:t>温故知新</a:t>
            </a:r>
          </a:p>
        </p:txBody>
      </p:sp>
    </p:spTree>
    <p:extLst>
      <p:ext uri="{BB962C8B-B14F-4D97-AF65-F5344CB8AC3E}">
        <p14:creationId xmlns:p14="http://schemas.microsoft.com/office/powerpoint/2010/main" val="7919046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ea typeface="黑体" pitchFamily="49" charset="-122"/>
              </a:rPr>
              <a:t>分析方法的特点</a:t>
            </a:r>
          </a:p>
        </p:txBody>
      </p:sp>
      <p:sp>
        <p:nvSpPr>
          <p:cNvPr id="787459" name="Rectangle 3"/>
          <p:cNvSpPr>
            <a:spLocks noGrp="1" noChangeArrowheads="1"/>
          </p:cNvSpPr>
          <p:nvPr>
            <p:ph idx="1"/>
          </p:nvPr>
        </p:nvSpPr>
        <p:spPr/>
        <p:txBody>
          <a:bodyPr/>
          <a:lstStyle/>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分析表的转移函数本质上是识别活前缀的</a:t>
            </a:r>
            <a:r>
              <a:rPr lang="en-US" altLang="zh-CN" dirty="0" smtClean="0">
                <a:solidFill>
                  <a:schemeClr val="accent2"/>
                </a:solidFill>
                <a:effectLst>
                  <a:outerShdw blurRad="38100" dist="38100" dir="2700000" algn="tl">
                    <a:srgbClr val="C0C0C0"/>
                  </a:outerShdw>
                </a:effectLst>
                <a:ea typeface="宋体" pitchFamily="2" charset="-122"/>
              </a:rPr>
              <a:t>DFA</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1024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5755CB66-6061-4780-B42E-3F78F90841F5}" type="slidenum">
              <a:rPr lang="en-US" altLang="zh-CN">
                <a:solidFill>
                  <a:schemeClr val="bg2">
                    <a:lumMod val="20000"/>
                    <a:lumOff val="80000"/>
                  </a:schemeClr>
                </a:solidFill>
              </a:rPr>
              <a:pPr>
                <a:defRPr/>
              </a:pPr>
              <a:t>20</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7459">
                                            <p:txEl>
                                              <p:pRg st="1" end="1"/>
                                            </p:txEl>
                                          </p:spTgt>
                                        </p:tgtEl>
                                        <p:attrNameLst>
                                          <p:attrName>style.visibility</p:attrName>
                                        </p:attrNameLst>
                                      </p:cBhvr>
                                      <p:to>
                                        <p:strVal val="visible"/>
                                      </p:to>
                                    </p:set>
                                    <p:animEffect transition="in" filter="wipe(left)">
                                      <p:cBhvr>
                                        <p:cTn id="7" dur="500"/>
                                        <p:tgtEl>
                                          <p:spTgt spid="787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40" name="Rectangle 36"/>
          <p:cNvSpPr>
            <a:spLocks noGrp="1" noChangeArrowheads="1"/>
          </p:cNvSpPr>
          <p:nvPr>
            <p:ph type="title"/>
          </p:nvPr>
        </p:nvSpPr>
        <p:spPr/>
        <p:txBody>
          <a:bodyPr/>
          <a:lstStyle/>
          <a:p>
            <a:pPr eaLnBrk="1" hangingPunct="1">
              <a:defRPr/>
            </a:pPr>
            <a:r>
              <a:rPr lang="en-US" altLang="zh-CN" b="0" dirty="0">
                <a:effectLst>
                  <a:outerShdw blurRad="38100" dist="38100" dir="2700000" algn="tl">
                    <a:srgbClr val="C0C0C0"/>
                  </a:outerShdw>
                </a:effectLst>
                <a:ea typeface="黑体" pitchFamily="49" charset="-122"/>
              </a:rPr>
              <a:t>LR</a:t>
            </a:r>
            <a:r>
              <a:rPr lang="zh-CN" altLang="en-US" b="0" dirty="0">
                <a:effectLst>
                  <a:outerShdw blurRad="38100" dist="38100" dir="2700000" algn="tl">
                    <a:srgbClr val="C0C0C0"/>
                  </a:outerShdw>
                </a:effectLst>
                <a:ea typeface="黑体" pitchFamily="49" charset="-122"/>
              </a:rPr>
              <a:t>分析方法的特点</a:t>
            </a:r>
            <a:endParaRPr lang="zh-CN" altLang="en-US" b="0" dirty="0" smtClean="0">
              <a:effectLst>
                <a:outerShdw blurRad="38100" dist="38100" dir="2700000" algn="tl">
                  <a:srgbClr val="C0C0C0"/>
                </a:outerShdw>
              </a:effectLst>
              <a:latin typeface="宋体" pitchFamily="2" charset="-122"/>
              <a:ea typeface="宋体" pitchFamily="2" charset="-122"/>
            </a:endParaRPr>
          </a:p>
        </p:txBody>
      </p:sp>
      <p:sp>
        <p:nvSpPr>
          <p:cNvPr id="10243" name="Rectangle 2"/>
          <p:cNvSpPr>
            <a:spLocks noGrp="1" noChangeArrowheads="1"/>
          </p:cNvSpPr>
          <p:nvPr>
            <p:ph idx="1"/>
          </p:nvPr>
        </p:nvSpPr>
        <p:spPr>
          <a:xfrm>
            <a:off x="304800" y="1196975"/>
            <a:ext cx="8534400" cy="1524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90000"/>
              </a:lnSpc>
              <a:spcBef>
                <a:spcPct val="0"/>
              </a:spcBef>
              <a:buFontTx/>
              <a:buNone/>
            </a:pPr>
            <a:r>
              <a:rPr lang="zh-CN" altLang="en-US" sz="2800" dirty="0" smtClean="0">
                <a:solidFill>
                  <a:schemeClr val="accent2"/>
                </a:solidFill>
                <a:latin typeface="宋体" charset="-122"/>
                <a:ea typeface="宋体" charset="-122"/>
              </a:rPr>
              <a:t>例 </a:t>
            </a:r>
            <a:r>
              <a:rPr lang="en-US" altLang="zh-CN" sz="2800" i="1" dirty="0" smtClean="0">
                <a:solidFill>
                  <a:schemeClr val="accent2"/>
                </a:solidFill>
                <a:ea typeface="宋体" charset="-122"/>
              </a:rPr>
              <a:t>E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 + T </a:t>
            </a:r>
            <a:r>
              <a:rPr lang="en-US" altLang="zh-CN" sz="2800" dirty="0" smtClean="0">
                <a:solidFill>
                  <a:schemeClr val="accent2"/>
                </a:solidFill>
                <a:ea typeface="宋体" charset="-122"/>
              </a:rPr>
              <a:t>|</a:t>
            </a:r>
            <a:r>
              <a:rPr lang="en-US" altLang="zh-CN" sz="2800" i="1" dirty="0" smtClean="0">
                <a:solidFill>
                  <a:schemeClr val="accent2"/>
                </a:solidFill>
                <a:ea typeface="宋体" charset="-122"/>
              </a:rPr>
              <a:t> E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endParaRPr lang="en-US" altLang="zh-CN" sz="2800" dirty="0" smtClean="0">
              <a:solidFill>
                <a:schemeClr val="accent2"/>
              </a:solidFill>
              <a:ea typeface="宋体" charset="-122"/>
            </a:endParaRPr>
          </a:p>
          <a:p>
            <a:pPr algn="just" eaLnBrk="1" hangingPunct="1">
              <a:lnSpc>
                <a:spcPct val="90000"/>
              </a:lnSpc>
              <a:spcBef>
                <a:spcPct val="0"/>
              </a:spcBef>
              <a:buFontTx/>
              <a:buNone/>
            </a:pPr>
            <a:r>
              <a:rPr lang="en-US" altLang="zh-CN" sz="2800" i="1" dirty="0" smtClean="0">
                <a:solidFill>
                  <a:schemeClr val="accent2"/>
                </a:solidFill>
                <a:ea typeface="宋体" charset="-122"/>
              </a:rPr>
              <a:t>	 T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r>
              <a:rPr lang="en-US" altLang="zh-CN" sz="2800" dirty="0" smtClean="0">
                <a:solidFill>
                  <a:schemeClr val="accent2"/>
                </a:solidFill>
                <a:ea typeface="宋体" charset="-122"/>
              </a:rPr>
              <a:t>*</a:t>
            </a:r>
            <a:r>
              <a:rPr lang="en-US" altLang="zh-CN" sz="2800" i="1" dirty="0" smtClean="0">
                <a:solidFill>
                  <a:schemeClr val="accent2"/>
                </a:solidFill>
                <a:ea typeface="宋体" charset="-122"/>
              </a:rPr>
              <a:t> F </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a:t>
            </a:r>
            <a:endParaRPr lang="en-US" altLang="zh-CN" sz="2800" dirty="0" smtClean="0">
              <a:solidFill>
                <a:schemeClr val="accent2"/>
              </a:solidFill>
              <a:ea typeface="宋体" charset="-122"/>
            </a:endParaRPr>
          </a:p>
          <a:p>
            <a:pPr algn="just" eaLnBrk="1" hangingPunct="1">
              <a:lnSpc>
                <a:spcPct val="90000"/>
              </a:lnSpc>
              <a:spcBef>
                <a:spcPct val="0"/>
              </a:spcBef>
              <a:buFontTx/>
              <a:buNone/>
            </a:pPr>
            <a:r>
              <a:rPr lang="en-US" altLang="zh-CN" sz="2800" i="1" dirty="0" smtClean="0">
                <a:solidFill>
                  <a:schemeClr val="accent2"/>
                </a:solidFill>
                <a:ea typeface="宋体" charset="-122"/>
              </a:rPr>
              <a:t>	 F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 </a:t>
            </a:r>
            <a:r>
              <a:rPr lang="en-US" altLang="zh-CN" sz="2800" dirty="0" smtClean="0">
                <a:solidFill>
                  <a:schemeClr val="accent2"/>
                </a:solidFill>
                <a:ea typeface="宋体" charset="-122"/>
              </a:rPr>
              <a:t>)  | </a:t>
            </a:r>
            <a:r>
              <a:rPr lang="en-US" altLang="zh-CN" sz="2800" i="1" dirty="0" smtClean="0">
                <a:solidFill>
                  <a:schemeClr val="accent2"/>
                </a:solidFill>
                <a:ea typeface="宋体" charset="-122"/>
              </a:rPr>
              <a:t>F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id</a:t>
            </a:r>
          </a:p>
          <a:p>
            <a:pPr algn="just" eaLnBrk="1" hangingPunct="1">
              <a:lnSpc>
                <a:spcPct val="90000"/>
              </a:lnSpc>
              <a:spcBef>
                <a:spcPct val="0"/>
              </a:spcBef>
              <a:buFontTx/>
              <a:buNone/>
            </a:pPr>
            <a:endParaRPr lang="en-US" altLang="zh-CN" sz="2800" dirty="0" smtClean="0">
              <a:solidFill>
                <a:schemeClr val="accent2"/>
              </a:solidFill>
              <a:ea typeface="黑体" pitchFamily="49" charset="-122"/>
            </a:endParaRPr>
          </a:p>
        </p:txBody>
      </p:sp>
      <p:sp>
        <p:nvSpPr>
          <p:cNvPr id="1126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EC2D1AE-0FC3-4566-B6C0-27F34FCF00A9}" type="slidenum">
              <a:rPr lang="en-US" altLang="zh-CN">
                <a:solidFill>
                  <a:schemeClr val="bg2">
                    <a:lumMod val="20000"/>
                    <a:lumOff val="80000"/>
                  </a:schemeClr>
                </a:solidFill>
              </a:rPr>
              <a:pPr>
                <a:defRPr/>
              </a:pPr>
              <a:t>21</a:t>
            </a:fld>
            <a:endParaRPr lang="en-US" altLang="zh-CN">
              <a:solidFill>
                <a:schemeClr val="bg2">
                  <a:lumMod val="20000"/>
                  <a:lumOff val="80000"/>
                </a:schemeClr>
              </a:solidFill>
            </a:endParaRPr>
          </a:p>
        </p:txBody>
      </p:sp>
      <p:graphicFrame>
        <p:nvGraphicFramePr>
          <p:cNvPr id="789507" name="Group 3"/>
          <p:cNvGraphicFramePr>
            <a:graphicFrameLocks noGrp="1"/>
          </p:cNvGraphicFramePr>
          <p:nvPr/>
        </p:nvGraphicFramePr>
        <p:xfrm>
          <a:off x="539750" y="2492375"/>
          <a:ext cx="8077200" cy="4112895"/>
        </p:xfrm>
        <a:graphic>
          <a:graphicData uri="http://schemas.openxmlformats.org/drawingml/2006/table">
            <a:tbl>
              <a:tblPr/>
              <a:tblGrid>
                <a:gridCol w="1066800"/>
                <a:gridCol w="4876800"/>
                <a:gridCol w="2133600"/>
              </a:tblGrid>
              <a:tr h="498475">
                <a:tc rowSpan="2">
                  <a:txBody>
                    <a:bodyPr/>
                    <a:lstStyle/>
                    <a:p>
                      <a:pPr marL="0" marR="0" lvl="0" indent="0" algn="l" defTabSz="914400" rtl="0" eaLnBrk="0" fontAlgn="base" latinLnBrk="0" hangingPunct="0">
                        <a:lnSpc>
                          <a:spcPct val="15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动</a:t>
                      </a: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作</a:t>
                      </a:r>
                      <a:r>
                        <a:rPr kumimoji="0" lang="zh-CN" altLang="en-US" sz="2400" b="1" i="0" u="none" strike="noStrike" cap="none" normalizeH="0" baseline="0" smtClean="0">
                          <a:ln>
                            <a:noFill/>
                          </a:ln>
                          <a:solidFill>
                            <a:schemeClr val="accent2"/>
                          </a:solidFill>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转</a:t>
                      </a: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移</a:t>
                      </a:r>
                      <a:r>
                        <a:rPr kumimoji="0" lang="zh-CN" altLang="en-US" sz="2400" b="1" i="0" u="none" strike="noStrike" cap="none" normalizeH="0" baseline="0" smtClean="0">
                          <a:ln>
                            <a:noFill/>
                          </a:ln>
                          <a:solidFill>
                            <a:schemeClr val="accent2"/>
                          </a:solidFill>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847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  id      +      </a:t>
                      </a:r>
                      <a:r>
                        <a:rPr kumimoji="0" lang="en-US" altLang="zh-CN" sz="2400" b="1" i="0" u="none" strike="noStrike" cap="none" normalizeH="0" baseline="0" smtClean="0">
                          <a:ln>
                            <a:noFill/>
                          </a:ln>
                          <a:solidFill>
                            <a:schemeClr val="accent2"/>
                          </a:solidFill>
                          <a:effectLst/>
                          <a:latin typeface="宋体" pitchFamily="2" charset="-122"/>
                          <a:ea typeface="宋体" pitchFamily="2" charset="-122"/>
                        </a:rPr>
                        <a:t>*  </a:t>
                      </a:r>
                      <a:r>
                        <a:rPr kumimoji="0" lang="en-US" altLang="zh-CN" sz="2400" b="1" i="0" u="none" strike="noStrike" cap="none" normalizeH="0" baseline="0" smtClean="0">
                          <a:ln>
                            <a:noFill/>
                          </a:ln>
                          <a:solidFill>
                            <a:schemeClr val="accent2"/>
                          </a:solidFill>
                          <a:effectLst/>
                          <a:latin typeface="Arial" charset="0"/>
                          <a:ea typeface="宋体" pitchFamily="2" charset="-122"/>
                        </a:rPr>
                        <a:t> (      )      $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T      F</a:t>
                      </a:r>
                      <a:r>
                        <a:rPr kumimoji="0" lang="en-US" altLang="zh-CN" sz="2400" b="1" i="0" u="none" strike="noStrike" cap="none" normalizeH="0" baseline="0" smtClean="0">
                          <a:ln>
                            <a:noFill/>
                          </a:ln>
                          <a:solidFill>
                            <a:schemeClr val="accent2"/>
                          </a:solidFill>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40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5                     </a:t>
                      </a:r>
                      <a:r>
                        <a:rPr kumimoji="0" lang="en-US" altLang="zh-CN" sz="2400" b="1" i="1" u="none" strike="noStrike" cap="none" normalizeH="0" baseline="0" smtClean="0">
                          <a:ln>
                            <a:noFill/>
                          </a:ln>
                          <a:solidFill>
                            <a:schemeClr val="accent2"/>
                          </a:solidFill>
                          <a:effectLst/>
                          <a:latin typeface="Arial" charset="0"/>
                          <a:ea typeface="宋体" pitchFamily="2" charset="-122"/>
                        </a:rPr>
                        <a:t>s</a:t>
                      </a:r>
                      <a:r>
                        <a:rPr kumimoji="0" lang="en-US" altLang="zh-CN" sz="2400" b="1" i="0" u="none" strike="noStrike" cap="none" normalizeH="0" baseline="0" smtClean="0">
                          <a:ln>
                            <a:noFill/>
                          </a:ln>
                          <a:solidFill>
                            <a:schemeClr val="accent2"/>
                          </a:solidFill>
                          <a:effectLst/>
                          <a:latin typeface="Arial" charset="0"/>
                          <a:ea typeface="宋体" pitchFamily="2" charset="-122"/>
                        </a:rPr>
                        <a:t>4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1       2      3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2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6                            </a:t>
                      </a:r>
                      <a:r>
                        <a:rPr kumimoji="0" lang="en-US" altLang="zh-CN" sz="2400" b="1" i="1" u="none" strike="noStrike" cap="none" normalizeH="0" baseline="0" smtClean="0">
                          <a:ln>
                            <a:noFill/>
                          </a:ln>
                          <a:solidFill>
                            <a:schemeClr val="accent2"/>
                          </a:solidFill>
                          <a:effectLst/>
                          <a:latin typeface="Arial" charset="0"/>
                          <a:ea typeface="宋体" pitchFamily="2" charset="-122"/>
                        </a:rPr>
                        <a:t>acc</a:t>
                      </a:r>
                      <a:r>
                        <a:rPr kumimoji="0" lang="en-US" altLang="zh-CN" sz="2400" b="1" i="0" u="none" strike="noStrike" cap="none" normalizeH="0" baseline="0" smtClean="0">
                          <a:ln>
                            <a:noFill/>
                          </a:ln>
                          <a:solidFill>
                            <a:schemeClr val="accent2"/>
                          </a:solidFill>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r>
                        <a:rPr kumimoji="0" lang="en-US" altLang="zh-CN" sz="2400" b="1" i="1" u="none" strike="noStrike" cap="none" normalizeH="0" baseline="0" smtClean="0">
                          <a:ln>
                            <a:noFill/>
                          </a:ln>
                          <a:solidFill>
                            <a:schemeClr val="accent2"/>
                          </a:solidFill>
                          <a:effectLst/>
                          <a:latin typeface="Arial" charset="0"/>
                          <a:ea typeface="宋体" pitchFamily="2" charset="-122"/>
                        </a:rPr>
                        <a:t>s</a:t>
                      </a:r>
                      <a:r>
                        <a:rPr kumimoji="0" lang="en-US" altLang="zh-CN" sz="2400" b="1" i="0" u="none" strike="noStrike" cap="none" normalizeH="0" baseline="0" smtClean="0">
                          <a:ln>
                            <a:noFill/>
                          </a:ln>
                          <a:solidFill>
                            <a:schemeClr val="accent2"/>
                          </a:solidFill>
                          <a:effectLst/>
                          <a:latin typeface="Arial" charset="0"/>
                          <a:ea typeface="宋体" pitchFamily="2" charset="-122"/>
                        </a:rPr>
                        <a:t>7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4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5</a:t>
                      </a: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4</a:t>
                      </a:r>
                      <a:r>
                        <a:rPr kumimoji="0" lang="en-US" altLang="zh-CN" sz="2400" b="1" i="1" u="none" strike="noStrike" cap="none" normalizeH="0" baseline="0" smtClean="0">
                          <a:ln>
                            <a:noFill/>
                          </a:ln>
                          <a:solidFill>
                            <a:schemeClr val="accent2"/>
                          </a:solidFill>
                          <a:effectLst/>
                          <a:latin typeface="Arial" charset="0"/>
                          <a:ea typeface="宋体" pitchFamily="2" charset="-122"/>
                        </a:rPr>
                        <a:t>          </a:t>
                      </a:r>
                      <a:endParaRPr kumimoji="0" lang="zh-CN" altLang="en-US" sz="2400" b="1" i="1"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8       2      3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特点</a:t>
            </a:r>
          </a:p>
        </p:txBody>
      </p:sp>
      <p:sp>
        <p:nvSpPr>
          <p:cNvPr id="791555" name="Rectangle 3"/>
          <p:cNvSpPr>
            <a:spLocks noGrp="1" noChangeArrowheads="1"/>
          </p:cNvSpPr>
          <p:nvPr>
            <p:ph idx="1"/>
          </p:nvPr>
        </p:nvSpPr>
        <p:spPr/>
        <p:txBody>
          <a:bodyPr/>
          <a:lstStyle/>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分析表的转移函数本质上是识别活前缀的</a:t>
            </a:r>
            <a:r>
              <a:rPr lang="en-US" altLang="zh-CN" sz="2800" dirty="0" smtClean="0">
                <a:solidFill>
                  <a:schemeClr val="accent2"/>
                </a:solidFill>
                <a:effectLst>
                  <a:outerShdw blurRad="38100" dist="38100" dir="2700000" algn="tl">
                    <a:srgbClr val="C0C0C0"/>
                  </a:outerShdw>
                </a:effectLst>
                <a:ea typeface="宋体" pitchFamily="2" charset="-122"/>
              </a:rPr>
              <a:t>DFA</a:t>
            </a:r>
            <a:r>
              <a:rPr lang="en-US" altLang="zh-CN" sz="2800" dirty="0" smtClean="0">
                <a:solidFill>
                  <a:schemeClr val="accent2"/>
                </a:solidFill>
                <a:effectLst>
                  <a:outerShdw blurRad="38100" dist="38100" dir="2700000" algn="tl">
                    <a:srgbClr val="C0C0C0"/>
                  </a:outerShdw>
                </a:effectLst>
                <a:latin typeface="宋体" pitchFamily="2" charset="-122"/>
                <a:ea typeface="宋体" pitchFamily="2" charset="-122"/>
              </a:rPr>
              <a:t>。</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栈顶的状态符号包含了确定句柄所需要的一切信息。</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是已知的最一般的无回溯的移进</a:t>
            </a:r>
            <a:r>
              <a:rPr lang="zh-CN" altLang="en-US"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归约方法。</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能分析的文法类是预测分析法能分析的文法类的真超集。</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能及时发现语法错误。</a:t>
            </a:r>
          </a:p>
          <a:p>
            <a:pPr lvl="1" eaLnBrk="1" hangingPunct="1">
              <a:spcBef>
                <a:spcPct val="0"/>
              </a:spcBef>
              <a:buFontTx/>
              <a:buNone/>
              <a:defRPr/>
            </a:pPr>
            <a:endPar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缺点：</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手工构造分析表的工作量太大。</a:t>
            </a:r>
            <a:endParaRPr lang="zh-CN" altLang="en-US" sz="2800" dirty="0" smtClean="0">
              <a:ea typeface="宋体" pitchFamily="2" charset="-122"/>
            </a:endParaRPr>
          </a:p>
        </p:txBody>
      </p:sp>
      <p:sp>
        <p:nvSpPr>
          <p:cNvPr id="1229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0859ABC-C2F5-48EE-B5A7-E4AF91F9219A}" type="slidenum">
              <a:rPr lang="en-US" altLang="zh-CN">
                <a:solidFill>
                  <a:schemeClr val="bg2">
                    <a:lumMod val="20000"/>
                    <a:lumOff val="80000"/>
                  </a:schemeClr>
                </a:solidFill>
              </a:rPr>
              <a:pPr>
                <a:defRPr/>
              </a:pPr>
              <a:t>22</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7" dur="500"/>
                                        <p:tgtEl>
                                          <p:spTgt spid="791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2" dur="500"/>
                                        <p:tgtEl>
                                          <p:spTgt spid="79155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17" dur="500"/>
                                        <p:tgtEl>
                                          <p:spTgt spid="7915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5" end="5"/>
                                            </p:txEl>
                                          </p:spTgt>
                                        </p:tgtEl>
                                        <p:attrNameLst>
                                          <p:attrName>style.visibility</p:attrName>
                                        </p:attrNameLst>
                                      </p:cBhvr>
                                      <p:to>
                                        <p:strVal val="visible"/>
                                      </p:to>
                                    </p:set>
                                    <p:animEffect transition="in" filter="blinds(horizontal)">
                                      <p:cBhvr>
                                        <p:cTn id="22" dur="500"/>
                                        <p:tgtEl>
                                          <p:spTgt spid="79155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27" dur="500"/>
                                        <p:tgtEl>
                                          <p:spTgt spid="79155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91555">
                                            <p:txEl>
                                              <p:pRg st="8" end="8"/>
                                            </p:txEl>
                                          </p:spTgt>
                                        </p:tgtEl>
                                        <p:attrNameLst>
                                          <p:attrName>style.visibility</p:attrName>
                                        </p:attrNameLst>
                                      </p:cBhvr>
                                      <p:to>
                                        <p:strVal val="visible"/>
                                      </p:to>
                                    </p:set>
                                    <p:animEffect transition="in" filter="blinds(horizontal)">
                                      <p:cBhvr>
                                        <p:cTn id="30" dur="500"/>
                                        <p:tgtEl>
                                          <p:spTgt spid="791555">
                                            <p:txEl>
                                              <p:pRg st="8" end="8"/>
                                            </p:txEl>
                                          </p:spTgt>
                                        </p:tgtEl>
                                      </p:cBhvr>
                                    </p:animEffect>
                                  </p:childTnLst>
                                </p:cTn>
                              </p:par>
                              <p:par>
                                <p:cTn id="31" presetID="32" presetClass="emph" presetSubtype="0" fill="hold" nodeType="withEffect">
                                  <p:stCondLst>
                                    <p:cond delay="0"/>
                                  </p:stCondLst>
                                  <p:childTnLst>
                                    <p:animClr clrSpc="rgb" dir="cw">
                                      <p:cBhvr override="childStyle">
                                        <p:cTn id="32" dur="100" fill="hold"/>
                                        <p:tgtEl>
                                          <p:spTgt spid="791555">
                                            <p:txEl>
                                              <p:pRg st="8" end="8"/>
                                            </p:txEl>
                                          </p:spTgt>
                                        </p:tgtEl>
                                        <p:attrNameLst>
                                          <p:attrName>style.color</p:attrName>
                                        </p:attrNameLst>
                                      </p:cBhvr>
                                      <p:to>
                                        <a:schemeClr val="accent2"/>
                                      </p:to>
                                    </p:animClr>
                                    <p:animClr clrSpc="rgb" dir="cw">
                                      <p:cBhvr>
                                        <p:cTn id="33" dur="100" fill="hold"/>
                                        <p:tgtEl>
                                          <p:spTgt spid="791555">
                                            <p:txEl>
                                              <p:pRg st="8" end="8"/>
                                            </p:txEl>
                                          </p:spTgt>
                                        </p:tgtEl>
                                        <p:attrNameLst>
                                          <p:attrName>fillcolor</p:attrName>
                                        </p:attrNameLst>
                                      </p:cBhvr>
                                      <p:to>
                                        <a:schemeClr val="accent2"/>
                                      </p:to>
                                    </p:animClr>
                                    <p:set>
                                      <p:cBhvr>
                                        <p:cTn id="34" dur="100" fill="hold"/>
                                        <p:tgtEl>
                                          <p:spTgt spid="791555">
                                            <p:txEl>
                                              <p:pRg st="8" end="8"/>
                                            </p:txEl>
                                          </p:spTgt>
                                        </p:tgtEl>
                                        <p:attrNameLst>
                                          <p:attrName>fill.type</p:attrName>
                                        </p:attrNameLst>
                                      </p:cBhvr>
                                      <p:to>
                                        <p:strVal val="solid"/>
                                      </p:to>
                                    </p:set>
                                    <p:set>
                                      <p:cBhvr>
                                        <p:cTn id="35" dur="100" fill="hold"/>
                                        <p:tgtEl>
                                          <p:spTgt spid="791555">
                                            <p:txEl>
                                              <p:pRg st="8" end="8"/>
                                            </p:txEl>
                                          </p:spTgt>
                                        </p:tgtEl>
                                        <p:attrNameLst>
                                          <p:attrName>fill.on</p:attrName>
                                        </p:attrNameLst>
                                      </p:cBhvr>
                                      <p:to>
                                        <p:strVal val="true"/>
                                      </p:to>
                                    </p:set>
                                    <p:animRot by="120000">
                                      <p:cBhvr>
                                        <p:cTn id="36" dur="100" fill="hold">
                                          <p:stCondLst>
                                            <p:cond delay="0"/>
                                          </p:stCondLst>
                                        </p:cTn>
                                        <p:tgtEl>
                                          <p:spTgt spid="791555">
                                            <p:txEl>
                                              <p:pRg st="8" end="8"/>
                                            </p:txEl>
                                          </p:spTgt>
                                        </p:tgtEl>
                                        <p:attrNameLst>
                                          <p:attrName>r</p:attrName>
                                        </p:attrNameLst>
                                      </p:cBhvr>
                                    </p:animRot>
                                    <p:animRot by="-240000">
                                      <p:cBhvr>
                                        <p:cTn id="37" dur="200" fill="hold">
                                          <p:stCondLst>
                                            <p:cond delay="200"/>
                                          </p:stCondLst>
                                        </p:cTn>
                                        <p:tgtEl>
                                          <p:spTgt spid="791555">
                                            <p:txEl>
                                              <p:pRg st="8" end="8"/>
                                            </p:txEl>
                                          </p:spTgt>
                                        </p:tgtEl>
                                        <p:attrNameLst>
                                          <p:attrName>r</p:attrName>
                                        </p:attrNameLst>
                                      </p:cBhvr>
                                    </p:animRot>
                                    <p:animRot by="240000">
                                      <p:cBhvr>
                                        <p:cTn id="38" dur="200" fill="hold">
                                          <p:stCondLst>
                                            <p:cond delay="400"/>
                                          </p:stCondLst>
                                        </p:cTn>
                                        <p:tgtEl>
                                          <p:spTgt spid="791555">
                                            <p:txEl>
                                              <p:pRg st="8" end="8"/>
                                            </p:txEl>
                                          </p:spTgt>
                                        </p:tgtEl>
                                        <p:attrNameLst>
                                          <p:attrName>r</p:attrName>
                                        </p:attrNameLst>
                                      </p:cBhvr>
                                    </p:animRot>
                                    <p:animRot by="-240000">
                                      <p:cBhvr>
                                        <p:cTn id="39" dur="200" fill="hold">
                                          <p:stCondLst>
                                            <p:cond delay="600"/>
                                          </p:stCondLst>
                                        </p:cTn>
                                        <p:tgtEl>
                                          <p:spTgt spid="791555">
                                            <p:txEl>
                                              <p:pRg st="8" end="8"/>
                                            </p:txEl>
                                          </p:spTgt>
                                        </p:tgtEl>
                                        <p:attrNameLst>
                                          <p:attrName>r</p:attrName>
                                        </p:attrNameLst>
                                      </p:cBhvr>
                                    </p:animRot>
                                    <p:animRot by="120000">
                                      <p:cBhvr>
                                        <p:cTn id="40" dur="200" fill="hold">
                                          <p:stCondLst>
                                            <p:cond delay="800"/>
                                          </p:stCondLst>
                                        </p:cTn>
                                        <p:tgtEl>
                                          <p:spTgt spid="791555">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25" name="Rectangle 25"/>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3315"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846CBC7-A594-4FF2-BBFB-04390B327F2B}" type="slidenum">
              <a:rPr lang="en-US" altLang="zh-CN">
                <a:solidFill>
                  <a:schemeClr val="bg2">
                    <a:lumMod val="20000"/>
                    <a:lumOff val="80000"/>
                  </a:schemeClr>
                </a:solidFill>
              </a:rPr>
              <a:pPr>
                <a:defRPr/>
              </a:pPr>
              <a:t>23</a:t>
            </a:fld>
            <a:endParaRPr lang="en-US" altLang="zh-CN">
              <a:solidFill>
                <a:schemeClr val="bg2">
                  <a:lumMod val="20000"/>
                  <a:lumOff val="80000"/>
                </a:schemeClr>
              </a:solidFill>
            </a:endParaRPr>
          </a:p>
        </p:txBody>
      </p:sp>
      <p:graphicFrame>
        <p:nvGraphicFramePr>
          <p:cNvPr id="793603" name="Group 3"/>
          <p:cNvGraphicFramePr>
            <a:graphicFrameLocks noGrp="1"/>
          </p:cNvGraphicFramePr>
          <p:nvPr/>
        </p:nvGraphicFramePr>
        <p:xfrm>
          <a:off x="381000" y="1268413"/>
          <a:ext cx="8458200" cy="3636978"/>
        </p:xfrm>
        <a:graphic>
          <a:graphicData uri="http://schemas.openxmlformats.org/drawingml/2006/table">
            <a:tbl>
              <a:tblPr/>
              <a:tblGrid>
                <a:gridCol w="2822575"/>
                <a:gridCol w="3044825"/>
                <a:gridCol w="2590800"/>
              </a:tblGrid>
              <a:tr h="6204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208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建立分析树的方式</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自</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下</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而</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上</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自</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上</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而</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下</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04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38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3626" name="Rectangle 26"/>
          <p:cNvSpPr>
            <a:spLocks noChangeArrowheads="1"/>
          </p:cNvSpPr>
          <p:nvPr/>
        </p:nvSpPr>
        <p:spPr bwMode="auto">
          <a:xfrm>
            <a:off x="755650" y="3627438"/>
            <a:ext cx="2133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决定使用产生式</a:t>
            </a:r>
          </a:p>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的时机</a:t>
            </a:r>
            <a:r>
              <a:rPr lang="zh-CN" altLang="en-US" sz="2400">
                <a:ea typeface="宋体" pitchFamily="2" charset="-122"/>
              </a:rPr>
              <a:t> </a:t>
            </a:r>
          </a:p>
        </p:txBody>
      </p:sp>
      <p:sp>
        <p:nvSpPr>
          <p:cNvPr id="793627" name="Rectangle 27"/>
          <p:cNvSpPr>
            <a:spLocks noChangeArrowheads="1"/>
          </p:cNvSpPr>
          <p:nvPr/>
        </p:nvSpPr>
        <p:spPr bwMode="auto">
          <a:xfrm>
            <a:off x="3348038" y="3298825"/>
            <a:ext cx="28082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看见产生式整个右部推出的东西后才算是看准了用哪个产生式进行归约</a:t>
            </a:r>
            <a:r>
              <a:rPr lang="zh-CN" altLang="en-US" sz="2400">
                <a:ea typeface="宋体" pitchFamily="2" charset="-122"/>
              </a:rPr>
              <a:t> </a:t>
            </a:r>
          </a:p>
        </p:txBody>
      </p:sp>
      <p:sp>
        <p:nvSpPr>
          <p:cNvPr id="793628" name="Rectangle 28"/>
          <p:cNvSpPr>
            <a:spLocks noChangeArrowheads="1"/>
          </p:cNvSpPr>
          <p:nvPr/>
        </p:nvSpPr>
        <p:spPr bwMode="auto">
          <a:xfrm>
            <a:off x="6300788" y="3267075"/>
            <a:ext cx="2657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看见产生式右部推出的第一个终结符后便确定用哪个产生式进行推导</a:t>
            </a:r>
          </a:p>
        </p:txBody>
      </p:sp>
      <p:sp>
        <p:nvSpPr>
          <p:cNvPr id="793629" name="Rectangle 29"/>
          <p:cNvSpPr>
            <a:spLocks noChangeArrowheads="1"/>
          </p:cNvSpPr>
          <p:nvPr/>
        </p:nvSpPr>
        <p:spPr bwMode="auto">
          <a:xfrm>
            <a:off x="827088" y="2593975"/>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归约还是推导</a:t>
            </a:r>
          </a:p>
        </p:txBody>
      </p:sp>
      <p:sp>
        <p:nvSpPr>
          <p:cNvPr id="793630" name="Rectangle 30"/>
          <p:cNvSpPr>
            <a:spLocks noChangeArrowheads="1"/>
          </p:cNvSpPr>
          <p:nvPr/>
        </p:nvSpPr>
        <p:spPr bwMode="auto">
          <a:xfrm>
            <a:off x="3959225" y="2593975"/>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规 范 归 约</a:t>
            </a:r>
          </a:p>
        </p:txBody>
      </p:sp>
      <p:sp>
        <p:nvSpPr>
          <p:cNvPr id="793631" name="Rectangle 31"/>
          <p:cNvSpPr>
            <a:spLocks noChangeArrowheads="1"/>
          </p:cNvSpPr>
          <p:nvPr/>
        </p:nvSpPr>
        <p:spPr bwMode="auto">
          <a:xfrm>
            <a:off x="6761163" y="2593975"/>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最 左 推 导</a:t>
            </a:r>
            <a:r>
              <a:rPr lang="zh-CN" altLang="en-US" sz="240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29"/>
                                        </p:tgtEl>
                                        <p:attrNameLst>
                                          <p:attrName>style.visibility</p:attrName>
                                        </p:attrNameLst>
                                      </p:cBhvr>
                                      <p:to>
                                        <p:strVal val="visible"/>
                                      </p:to>
                                    </p:set>
                                    <p:animEffect transition="in" filter="blinds(horizontal)">
                                      <p:cBhvr>
                                        <p:cTn id="7" dur="500"/>
                                        <p:tgtEl>
                                          <p:spTgt spid="7936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3630"/>
                                        </p:tgtEl>
                                        <p:attrNameLst>
                                          <p:attrName>style.visibility</p:attrName>
                                        </p:attrNameLst>
                                      </p:cBhvr>
                                      <p:to>
                                        <p:strVal val="visible"/>
                                      </p:to>
                                    </p:set>
                                    <p:animEffect transition="in" filter="blinds(horizontal)">
                                      <p:cBhvr>
                                        <p:cTn id="10" dur="500"/>
                                        <p:tgtEl>
                                          <p:spTgt spid="79363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3631"/>
                                        </p:tgtEl>
                                        <p:attrNameLst>
                                          <p:attrName>style.visibility</p:attrName>
                                        </p:attrNameLst>
                                      </p:cBhvr>
                                      <p:to>
                                        <p:strVal val="visible"/>
                                      </p:to>
                                    </p:set>
                                    <p:animEffect transition="in" filter="blinds(horizontal)">
                                      <p:cBhvr>
                                        <p:cTn id="13" dur="500"/>
                                        <p:tgtEl>
                                          <p:spTgt spid="7936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3626"/>
                                        </p:tgtEl>
                                        <p:attrNameLst>
                                          <p:attrName>style.visibility</p:attrName>
                                        </p:attrNameLst>
                                      </p:cBhvr>
                                      <p:to>
                                        <p:strVal val="visible"/>
                                      </p:to>
                                    </p:set>
                                    <p:animEffect transition="in" filter="blinds(horizontal)">
                                      <p:cBhvr>
                                        <p:cTn id="18" dur="500"/>
                                        <p:tgtEl>
                                          <p:spTgt spid="7936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93627"/>
                                        </p:tgtEl>
                                        <p:attrNameLst>
                                          <p:attrName>style.visibility</p:attrName>
                                        </p:attrNameLst>
                                      </p:cBhvr>
                                      <p:to>
                                        <p:strVal val="visible"/>
                                      </p:to>
                                    </p:set>
                                    <p:animEffect transition="in" filter="blinds(horizontal)">
                                      <p:cBhvr>
                                        <p:cTn id="21" dur="500"/>
                                        <p:tgtEl>
                                          <p:spTgt spid="7936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3628"/>
                                        </p:tgtEl>
                                        <p:attrNameLst>
                                          <p:attrName>style.visibility</p:attrName>
                                        </p:attrNameLst>
                                      </p:cBhvr>
                                      <p:to>
                                        <p:strVal val="visible"/>
                                      </p:to>
                                    </p:set>
                                    <p:animEffect transition="in" filter="blinds(horizontal)">
                                      <p:cBhvr>
                                        <p:cTn id="24" dur="500"/>
                                        <p:tgtEl>
                                          <p:spTgt spid="793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26" grpId="0"/>
      <p:bldP spid="793627" grpId="0"/>
      <p:bldP spid="793628" grpId="0"/>
      <p:bldP spid="793629" grpId="0"/>
      <p:bldP spid="793630" grpId="0"/>
      <p:bldP spid="7936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5" name="Rectangle 7"/>
          <p:cNvSpPr>
            <a:spLocks noGrp="1" noChangeArrowheads="1"/>
          </p:cNvSpPr>
          <p:nvPr>
            <p:ph type="title"/>
          </p:nvPr>
        </p:nvSpPr>
        <p:spPr/>
        <p:txBody>
          <a:bodyPr/>
          <a:lstStyle/>
          <a:p>
            <a:pPr eaLnBrk="1" hangingPunct="1">
              <a:defRPr/>
            </a:pPr>
            <a:r>
              <a:rPr lang="en-US" altLang="zh-CN" b="0" dirty="0">
                <a:effectLst>
                  <a:outerShdw blurRad="38100" dist="38100" dir="2700000" algn="tl">
                    <a:srgbClr val="C0C0C0"/>
                  </a:outerShdw>
                </a:effectLst>
                <a:ea typeface="黑体" pitchFamily="49" charset="-122"/>
              </a:rPr>
              <a:t>LR</a:t>
            </a:r>
            <a:r>
              <a:rPr lang="zh-CN" altLang="en-US" b="0" dirty="0">
                <a:effectLst>
                  <a:outerShdw blurRad="38100" dist="38100" dir="2700000" algn="tl">
                    <a:srgbClr val="C0C0C0"/>
                  </a:outerShdw>
                </a:effectLst>
                <a:ea typeface="黑体" pitchFamily="49" charset="-122"/>
              </a:rPr>
              <a:t>分析方法和</a:t>
            </a:r>
            <a:r>
              <a:rPr lang="en-US" altLang="zh-CN" b="0" dirty="0">
                <a:effectLst>
                  <a:outerShdw blurRad="38100" dist="38100" dir="2700000" algn="tl">
                    <a:srgbClr val="C0C0C0"/>
                  </a:outerShdw>
                </a:effectLst>
                <a:ea typeface="黑体" pitchFamily="49" charset="-122"/>
              </a:rPr>
              <a:t>LL</a:t>
            </a:r>
            <a:r>
              <a:rPr lang="zh-CN" altLang="en-US" b="0" dirty="0">
                <a:effectLst>
                  <a:outerShdw blurRad="38100" dist="38100" dir="2700000" algn="tl">
                    <a:srgbClr val="C0C0C0"/>
                  </a:outerShdw>
                </a:effectLst>
                <a:ea typeface="黑体" pitchFamily="49" charset="-122"/>
              </a:rPr>
              <a:t>分析方法的比较</a:t>
            </a:r>
          </a:p>
        </p:txBody>
      </p:sp>
      <p:sp>
        <p:nvSpPr>
          <p:cNvPr id="795650" name="Rectangle 2"/>
          <p:cNvSpPr>
            <a:spLocks noGrp="1" noChangeArrowheads="1"/>
          </p:cNvSpPr>
          <p:nvPr>
            <p:ph idx="1"/>
          </p:nvPr>
        </p:nvSpPr>
        <p:spPr>
          <a:xfrm>
            <a:off x="304800" y="1196975"/>
            <a:ext cx="8534400" cy="480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endParaRPr lang="en-US" altLang="zh-CN"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buFontTx/>
              <a:buNone/>
              <a:defRPr/>
            </a:pPr>
            <a:endParaRPr lang="zh-CN" altLang="en-US"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在下面的推导中，最后一步用的是</a:t>
            </a:r>
            <a:r>
              <a:rPr lang="en-US" altLang="zh-CN" sz="2800" i="1" dirty="0" smtClean="0">
                <a:solidFill>
                  <a:schemeClr val="accent2"/>
                </a:solidFill>
                <a:effectLst>
                  <a:outerShdw blurRad="38100" dist="38100" dir="2700000" algn="tl">
                    <a:srgbClr val="C0C0C0"/>
                  </a:outerShdw>
                </a:effectLst>
                <a:ea typeface="宋体" pitchFamily="2" charset="-122"/>
              </a:rPr>
              <a:t>A</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rPr>
              <a:t>l</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zh-CN" altLang="en-US" sz="2800" i="1" dirty="0" smtClean="0">
              <a:solidFill>
                <a:schemeClr val="accent2"/>
              </a:solidFill>
              <a:effectLst>
                <a:outerShdw blurRad="38100" dist="38100" dir="2700000" algn="tl">
                  <a:srgbClr val="C0C0C0"/>
                </a:outerShdw>
              </a:effectLst>
              <a:ea typeface="宋体" pitchFamily="2" charset="-122"/>
            </a:endParaRP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endParaRPr lang="en-US" altLang="zh-CN" sz="2800" i="1" dirty="0" smtClean="0">
              <a:solidFill>
                <a:schemeClr val="accent2"/>
              </a:solidFill>
              <a:effectLst>
                <a:outerShdw blurRad="38100" dist="38100" dir="2700000" algn="tl">
                  <a:srgbClr val="C0C0C0"/>
                </a:outerShdw>
              </a:effectLst>
              <a:ea typeface="宋体" pitchFamily="2" charset="-122"/>
            </a:endParaRP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S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rgbClr val="FF0000"/>
                </a:solidFill>
                <a:effectLst>
                  <a:outerShdw blurRad="38100" dist="38100" dir="2700000" algn="tl">
                    <a:srgbClr val="C0C0C0"/>
                  </a:outerShdw>
                </a:effectLst>
                <a:ea typeface="宋体" pitchFamily="2" charset="-122"/>
              </a:rPr>
              <a:t>A</a:t>
            </a:r>
            <a:r>
              <a:rPr lang="en-US" altLang="zh-CN" sz="2800" i="1" dirty="0" smtClean="0">
                <a:solidFill>
                  <a:schemeClr val="accent2"/>
                </a:solidFill>
                <a:effectLst>
                  <a:outerShdw blurRad="38100" dist="38100" dir="2700000" algn="tl">
                    <a:srgbClr val="C0C0C0"/>
                  </a:outerShdw>
                </a:effectLst>
                <a:ea typeface="宋体" pitchFamily="2" charset="-122"/>
              </a:rPr>
              <a:t> b w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rgbClr val="FF0000"/>
                </a:solidFill>
                <a:effectLst>
                  <a:outerShdw blurRad="38100" dist="38100" dir="2700000" algn="tl">
                    <a:srgbClr val="C0C0C0"/>
                  </a:outerShdw>
                </a:effectLst>
                <a:ea typeface="宋体" pitchFamily="2" charset="-122"/>
              </a:rPr>
              <a:t>l </a:t>
            </a:r>
            <a:r>
              <a:rPr lang="en-US" altLang="zh-CN" sz="2800" i="1" dirty="0" smtClean="0">
                <a:solidFill>
                  <a:srgbClr val="FF0000"/>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b w</a:t>
            </a:r>
            <a:r>
              <a:rPr lang="en-US" altLang="zh-CN" sz="2800" i="1" baseline="-30000"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r>
              <a:rPr lang="zh-CN" altLang="en-US" sz="2800" i="1" dirty="0" smtClean="0">
                <a:solidFill>
                  <a:schemeClr val="accent2"/>
                </a:solidFill>
                <a:effectLst>
                  <a:outerShdw blurRad="38100" dist="38100" dir="2700000" algn="tl">
                    <a:srgbClr val="C0C0C0"/>
                  </a:outerShdw>
                </a:effectLst>
                <a:ea typeface="宋体" pitchFamily="2" charset="-122"/>
              </a:rPr>
              <a:t>	</a:t>
            </a:r>
            <a:endParaRPr lang="en-US" altLang="zh-CN" sz="2800" i="1" dirty="0" smtClean="0">
              <a:solidFill>
                <a:schemeClr val="accent2"/>
              </a:solidFill>
              <a:effectLst>
                <a:outerShdw blurRad="38100" dist="38100" dir="2700000" algn="tl">
                  <a:srgbClr val="C0C0C0"/>
                </a:outerShdw>
              </a:effectLst>
              <a:ea typeface="宋体" pitchFamily="2" charset="-122"/>
            </a:endParaRPr>
          </a:p>
        </p:txBody>
      </p:sp>
      <p:sp>
        <p:nvSpPr>
          <p:cNvPr id="1434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952D4F49-1E5B-45F6-9E83-C867224B4AD1}" type="slidenum">
              <a:rPr lang="en-US" altLang="zh-CN">
                <a:solidFill>
                  <a:schemeClr val="bg2">
                    <a:lumMod val="20000"/>
                    <a:lumOff val="80000"/>
                  </a:schemeClr>
                </a:solidFill>
              </a:rPr>
              <a:pPr>
                <a:defRPr/>
              </a:pPr>
              <a:t>24</a:t>
            </a:fld>
            <a:endParaRPr lang="en-US" altLang="zh-CN">
              <a:solidFill>
                <a:schemeClr val="bg2">
                  <a:lumMod val="20000"/>
                  <a:lumOff val="80000"/>
                </a:schemeClr>
              </a:solidFill>
            </a:endParaRPr>
          </a:p>
        </p:txBody>
      </p:sp>
      <p:sp>
        <p:nvSpPr>
          <p:cNvPr id="13317" name="Line 3"/>
          <p:cNvSpPr>
            <a:spLocks noChangeShapeType="1"/>
          </p:cNvSpPr>
          <p:nvPr/>
        </p:nvSpPr>
        <p:spPr bwMode="auto">
          <a:xfrm>
            <a:off x="6084888" y="4187825"/>
            <a:ext cx="0" cy="533400"/>
          </a:xfrm>
          <a:prstGeom prst="line">
            <a:avLst/>
          </a:prstGeom>
          <a:noFill/>
          <a:ln w="12700">
            <a:solidFill>
              <a:srgbClr val="FF0000"/>
            </a:solidFill>
            <a:round/>
            <a:headEnd type="stealth" w="lg"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5652" name="Rectangle 4" descr="Green marble"/>
          <p:cNvSpPr>
            <a:spLocks noChangeArrowheads="1"/>
          </p:cNvSpPr>
          <p:nvPr/>
        </p:nvSpPr>
        <p:spPr bwMode="auto">
          <a:xfrm>
            <a:off x="5364163" y="4830763"/>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spcBef>
                <a:spcPct val="20000"/>
              </a:spcBef>
              <a:defRPr/>
            </a:pPr>
            <a:r>
              <a:rPr lang="en-US" altLang="zh-CN" sz="2800" b="1">
                <a:solidFill>
                  <a:srgbClr val="996633"/>
                </a:solidFill>
                <a:effectLst>
                  <a:outerShdw blurRad="38100" dist="38100" dir="2700000" algn="tl">
                    <a:srgbClr val="C0C0C0"/>
                  </a:outerShdw>
                </a:effectLst>
                <a:latin typeface="Times New Roman" pitchFamily="18" charset="0"/>
                <a:ea typeface="宋体" pitchFamily="2" charset="-122"/>
              </a:rPr>
              <a:t>LL(1)</a:t>
            </a: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决定用该</a:t>
            </a:r>
          </a:p>
          <a:p>
            <a:pPr eaLnBrk="0" hangingPunct="0">
              <a:spcBef>
                <a:spcPct val="20000"/>
              </a:spcBef>
              <a:defRPr/>
            </a:pP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产生式的位置</a:t>
            </a:r>
            <a:endParaRPr lang="zh-CN" altLang="en-US" sz="2800" b="1" i="1">
              <a:solidFill>
                <a:srgbClr val="996633"/>
              </a:solidFill>
              <a:effectLst>
                <a:outerShdw blurRad="38100" dist="38100" dir="2700000" algn="tl">
                  <a:srgbClr val="C0C0C0"/>
                </a:outerShdw>
              </a:effectLst>
              <a:latin typeface="Times New Roman" pitchFamily="18" charset="0"/>
              <a:ea typeface="宋体" pitchFamily="2" charset="-122"/>
            </a:endParaRPr>
          </a:p>
        </p:txBody>
      </p:sp>
      <p:sp>
        <p:nvSpPr>
          <p:cNvPr id="13319" name="Line 5"/>
          <p:cNvSpPr>
            <a:spLocks noChangeShapeType="1"/>
          </p:cNvSpPr>
          <p:nvPr/>
        </p:nvSpPr>
        <p:spPr bwMode="auto">
          <a:xfrm>
            <a:off x="6876256" y="3516313"/>
            <a:ext cx="0" cy="381000"/>
          </a:xfrm>
          <a:prstGeom prst="line">
            <a:avLst/>
          </a:prstGeom>
          <a:noFill/>
          <a:ln w="12700">
            <a:solidFill>
              <a:srgbClr val="FF00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5654" name="Rectangle 6" descr="Green marble"/>
          <p:cNvSpPr>
            <a:spLocks noChangeArrowheads="1"/>
          </p:cNvSpPr>
          <p:nvPr/>
        </p:nvSpPr>
        <p:spPr bwMode="auto">
          <a:xfrm>
            <a:off x="6227763" y="2525713"/>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spcBef>
                <a:spcPct val="20000"/>
              </a:spcBef>
              <a:defRPr/>
            </a:pPr>
            <a:r>
              <a:rPr lang="en-US" altLang="zh-CN" sz="2800" b="1">
                <a:solidFill>
                  <a:srgbClr val="996633"/>
                </a:solidFill>
                <a:effectLst>
                  <a:outerShdw blurRad="38100" dist="38100" dir="2700000" algn="tl">
                    <a:srgbClr val="C0C0C0"/>
                  </a:outerShdw>
                </a:effectLst>
                <a:latin typeface="Times New Roman" pitchFamily="18" charset="0"/>
                <a:ea typeface="宋体" pitchFamily="2" charset="-122"/>
              </a:rPr>
              <a:t>LR(1)</a:t>
            </a: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决定用该</a:t>
            </a:r>
          </a:p>
          <a:p>
            <a:pPr eaLnBrk="0" hangingPunct="0">
              <a:spcBef>
                <a:spcPct val="20000"/>
              </a:spcBef>
              <a:defRPr/>
            </a:pP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产生式的位置</a:t>
            </a:r>
            <a:endParaRPr lang="zh-CN" altLang="en-US" sz="2800" b="1" i="1">
              <a:solidFill>
                <a:srgbClr val="996633"/>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21" name="Rectangle 25"/>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5363"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A471853-FC97-4DAF-87BC-A6DB7FB4432A}" type="slidenum">
              <a:rPr lang="en-US" altLang="zh-CN">
                <a:solidFill>
                  <a:schemeClr val="bg2">
                    <a:lumMod val="20000"/>
                    <a:lumOff val="80000"/>
                  </a:schemeClr>
                </a:solidFill>
              </a:rPr>
              <a:pPr>
                <a:defRPr/>
              </a:pPr>
              <a:t>25</a:t>
            </a:fld>
            <a:endParaRPr lang="en-US" altLang="zh-CN">
              <a:solidFill>
                <a:schemeClr val="bg2">
                  <a:lumMod val="20000"/>
                  <a:lumOff val="80000"/>
                </a:schemeClr>
              </a:solidFill>
            </a:endParaRPr>
          </a:p>
        </p:txBody>
      </p:sp>
      <p:graphicFrame>
        <p:nvGraphicFramePr>
          <p:cNvPr id="797699" name="Group 3"/>
          <p:cNvGraphicFramePr>
            <a:graphicFrameLocks noGrp="1"/>
          </p:cNvGraphicFramePr>
          <p:nvPr/>
        </p:nvGraphicFramePr>
        <p:xfrm>
          <a:off x="381000" y="1412875"/>
          <a:ext cx="8458200" cy="4035447"/>
        </p:xfrm>
        <a:graphic>
          <a:graphicData uri="http://schemas.openxmlformats.org/drawingml/2006/table">
            <a:tbl>
              <a:tblPr/>
              <a:tblGrid>
                <a:gridCol w="2895600"/>
                <a:gridCol w="2879725"/>
                <a:gridCol w="2682875"/>
              </a:tblGrid>
              <a:tr h="6205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960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对文法的显式限制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对文法没有限制</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无左递归、</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无公共左因子</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349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8387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7722" name="Rectangle 26"/>
          <p:cNvSpPr>
            <a:spLocks noChangeArrowheads="1"/>
          </p:cNvSpPr>
          <p:nvPr/>
        </p:nvSpPr>
        <p:spPr bwMode="auto">
          <a:xfrm>
            <a:off x="1116013" y="4402138"/>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分析栈比较</a:t>
            </a:r>
          </a:p>
        </p:txBody>
      </p:sp>
      <p:sp>
        <p:nvSpPr>
          <p:cNvPr id="797723" name="Rectangle 27"/>
          <p:cNvSpPr>
            <a:spLocks noChangeArrowheads="1"/>
          </p:cNvSpPr>
          <p:nvPr/>
        </p:nvSpPr>
        <p:spPr bwMode="auto">
          <a:xfrm>
            <a:off x="3492500" y="4240213"/>
            <a:ext cx="27003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状态栈，通常状态比文法符号包含更多信息</a:t>
            </a:r>
          </a:p>
        </p:txBody>
      </p:sp>
      <p:sp>
        <p:nvSpPr>
          <p:cNvPr id="797724" name="Rectangle 28"/>
          <p:cNvSpPr>
            <a:spLocks noChangeArrowheads="1"/>
          </p:cNvSpPr>
          <p:nvPr/>
        </p:nvSpPr>
        <p:spPr bwMode="auto">
          <a:xfrm>
            <a:off x="6757988" y="4419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文法符号栈</a:t>
            </a:r>
          </a:p>
        </p:txBody>
      </p:sp>
      <p:sp>
        <p:nvSpPr>
          <p:cNvPr id="797725" name="Rectangle 29"/>
          <p:cNvSpPr>
            <a:spLocks noChangeArrowheads="1"/>
          </p:cNvSpPr>
          <p:nvPr/>
        </p:nvSpPr>
        <p:spPr bwMode="auto">
          <a:xfrm>
            <a:off x="1103313" y="3241675"/>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分析表比较</a:t>
            </a:r>
          </a:p>
        </p:txBody>
      </p:sp>
      <p:sp>
        <p:nvSpPr>
          <p:cNvPr id="797726" name="Rectangle 30"/>
          <p:cNvSpPr>
            <a:spLocks noChangeArrowheads="1"/>
          </p:cNvSpPr>
          <p:nvPr/>
        </p:nvSpPr>
        <p:spPr bwMode="auto">
          <a:xfrm>
            <a:off x="3529013" y="3124200"/>
            <a:ext cx="23383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lgn="ctr">
              <a:defRPr/>
            </a:pPr>
            <a:r>
              <a:rPr lang="zh-CN" altLang="en-US" sz="2400" b="1">
                <a:solidFill>
                  <a:schemeClr val="accent2"/>
                </a:solidFill>
                <a:effectLst>
                  <a:outerShdw blurRad="38100" dist="38100" dir="2700000" algn="tl">
                    <a:srgbClr val="C0C0C0"/>
                  </a:outerShdw>
                </a:effectLst>
                <a:ea typeface="宋体" pitchFamily="2" charset="-122"/>
              </a:rPr>
              <a:t>状态×文法符号</a:t>
            </a:r>
          </a:p>
          <a:p>
            <a:pPr algn="ctr">
              <a:defRPr/>
            </a:pPr>
            <a:r>
              <a:rPr lang="zh-CN" altLang="en-US" sz="2400" b="1">
                <a:solidFill>
                  <a:schemeClr val="accent2"/>
                </a:solidFill>
                <a:effectLst>
                  <a:outerShdw blurRad="38100" dist="38100" dir="2700000" algn="tl">
                    <a:srgbClr val="C0C0C0"/>
                  </a:outerShdw>
                </a:effectLst>
                <a:ea typeface="宋体" pitchFamily="2" charset="-122"/>
              </a:rPr>
              <a:t>分析表大</a:t>
            </a:r>
          </a:p>
        </p:txBody>
      </p:sp>
      <p:sp>
        <p:nvSpPr>
          <p:cNvPr id="797727" name="Rectangle 31"/>
          <p:cNvSpPr>
            <a:spLocks noChangeArrowheads="1"/>
          </p:cNvSpPr>
          <p:nvPr/>
        </p:nvSpPr>
        <p:spPr bwMode="auto">
          <a:xfrm>
            <a:off x="6227763" y="3124200"/>
            <a:ext cx="2484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lgn="ctr">
              <a:defRPr/>
            </a:pPr>
            <a:r>
              <a:rPr lang="zh-CN" altLang="en-US" sz="2400" b="1">
                <a:solidFill>
                  <a:schemeClr val="accent2"/>
                </a:solidFill>
                <a:effectLst>
                  <a:outerShdw blurRad="38100" dist="38100" dir="2700000" algn="tl">
                    <a:srgbClr val="C0C0C0"/>
                  </a:outerShdw>
                </a:effectLst>
                <a:ea typeface="宋体" pitchFamily="2" charset="-122"/>
              </a:rPr>
              <a:t>非终结符×终结符</a:t>
            </a:r>
          </a:p>
          <a:p>
            <a:pPr algn="ctr">
              <a:defRPr/>
            </a:pPr>
            <a:r>
              <a:rPr lang="zh-CN" altLang="en-US" sz="2400" b="1">
                <a:solidFill>
                  <a:schemeClr val="accent2"/>
                </a:solidFill>
                <a:effectLst>
                  <a:outerShdw blurRad="38100" dist="38100" dir="2700000" algn="tl">
                    <a:srgbClr val="C0C0C0"/>
                  </a:outerShdw>
                </a:effectLst>
                <a:ea typeface="宋体" pitchFamily="2" charset="-122"/>
              </a:rPr>
              <a:t>分析表小</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7725"/>
                                        </p:tgtEl>
                                        <p:attrNameLst>
                                          <p:attrName>style.visibility</p:attrName>
                                        </p:attrNameLst>
                                      </p:cBhvr>
                                      <p:to>
                                        <p:strVal val="visible"/>
                                      </p:to>
                                    </p:set>
                                    <p:animEffect transition="in" filter="blinds(horizontal)">
                                      <p:cBhvr>
                                        <p:cTn id="7" dur="500"/>
                                        <p:tgtEl>
                                          <p:spTgt spid="7977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7726"/>
                                        </p:tgtEl>
                                        <p:attrNameLst>
                                          <p:attrName>style.visibility</p:attrName>
                                        </p:attrNameLst>
                                      </p:cBhvr>
                                      <p:to>
                                        <p:strVal val="visible"/>
                                      </p:to>
                                    </p:set>
                                    <p:animEffect transition="in" filter="blinds(horizontal)">
                                      <p:cBhvr>
                                        <p:cTn id="10" dur="500"/>
                                        <p:tgtEl>
                                          <p:spTgt spid="7977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7727"/>
                                        </p:tgtEl>
                                        <p:attrNameLst>
                                          <p:attrName>style.visibility</p:attrName>
                                        </p:attrNameLst>
                                      </p:cBhvr>
                                      <p:to>
                                        <p:strVal val="visible"/>
                                      </p:to>
                                    </p:set>
                                    <p:animEffect transition="in" filter="blinds(horizontal)">
                                      <p:cBhvr>
                                        <p:cTn id="13" dur="500"/>
                                        <p:tgtEl>
                                          <p:spTgt spid="797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7722"/>
                                        </p:tgtEl>
                                        <p:attrNameLst>
                                          <p:attrName>style.visibility</p:attrName>
                                        </p:attrNameLst>
                                      </p:cBhvr>
                                      <p:to>
                                        <p:strVal val="visible"/>
                                      </p:to>
                                    </p:set>
                                    <p:animEffect transition="in" filter="blinds(horizontal)">
                                      <p:cBhvr>
                                        <p:cTn id="18" dur="500"/>
                                        <p:tgtEl>
                                          <p:spTgt spid="7977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97723"/>
                                        </p:tgtEl>
                                        <p:attrNameLst>
                                          <p:attrName>style.visibility</p:attrName>
                                        </p:attrNameLst>
                                      </p:cBhvr>
                                      <p:to>
                                        <p:strVal val="visible"/>
                                      </p:to>
                                    </p:set>
                                    <p:animEffect transition="in" filter="blinds(horizontal)">
                                      <p:cBhvr>
                                        <p:cTn id="21" dur="500"/>
                                        <p:tgtEl>
                                          <p:spTgt spid="7977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7724"/>
                                        </p:tgtEl>
                                        <p:attrNameLst>
                                          <p:attrName>style.visibility</p:attrName>
                                        </p:attrNameLst>
                                      </p:cBhvr>
                                      <p:to>
                                        <p:strVal val="visible"/>
                                      </p:to>
                                    </p:set>
                                    <p:animEffect transition="in" filter="blinds(horizontal)">
                                      <p:cBhvr>
                                        <p:cTn id="24" dur="500"/>
                                        <p:tgtEl>
                                          <p:spTgt spid="797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22" grpId="0"/>
      <p:bldP spid="797723" grpId="0"/>
      <p:bldP spid="797724" grpId="0"/>
      <p:bldP spid="797725" grpId="0"/>
      <p:bldP spid="797726" grpId="0"/>
      <p:bldP spid="7977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65" name="Rectangle 21"/>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6387"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2214405-760D-4124-9415-657E609B925A}" type="slidenum">
              <a:rPr lang="en-US" altLang="zh-CN">
                <a:solidFill>
                  <a:schemeClr val="bg2">
                    <a:lumMod val="20000"/>
                    <a:lumOff val="80000"/>
                  </a:schemeClr>
                </a:solidFill>
              </a:rPr>
              <a:pPr>
                <a:defRPr/>
              </a:pPr>
              <a:t>26</a:t>
            </a:fld>
            <a:endParaRPr lang="en-US" altLang="zh-CN">
              <a:solidFill>
                <a:schemeClr val="bg2">
                  <a:lumMod val="20000"/>
                  <a:lumOff val="80000"/>
                </a:schemeClr>
              </a:solidFill>
            </a:endParaRPr>
          </a:p>
        </p:txBody>
      </p:sp>
      <p:graphicFrame>
        <p:nvGraphicFramePr>
          <p:cNvPr id="799774" name="Group 30"/>
          <p:cNvGraphicFramePr>
            <a:graphicFrameLocks noGrp="1"/>
          </p:cNvGraphicFramePr>
          <p:nvPr/>
        </p:nvGraphicFramePr>
        <p:xfrm>
          <a:off x="323850" y="1274763"/>
          <a:ext cx="8458200" cy="3738575"/>
        </p:xfrm>
        <a:graphic>
          <a:graphicData uri="http://schemas.openxmlformats.org/drawingml/2006/table">
            <a:tbl>
              <a:tblPr/>
              <a:tblGrid>
                <a:gridCol w="2103438"/>
                <a:gridCol w="3600450"/>
                <a:gridCol w="2754312"/>
              </a:tblGrid>
              <a:tr h="6205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4416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确定句柄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根据栈顶状态和下一个符号便可以确定句柄和归约所用产生式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无句柄概念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38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9766" name="Rectangle 22"/>
          <p:cNvSpPr>
            <a:spLocks noChangeArrowheads="1"/>
          </p:cNvSpPr>
          <p:nvPr/>
        </p:nvSpPr>
        <p:spPr bwMode="auto">
          <a:xfrm>
            <a:off x="769938" y="374491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语法错误</a:t>
            </a:r>
          </a:p>
        </p:txBody>
      </p:sp>
      <p:sp>
        <p:nvSpPr>
          <p:cNvPr id="799767" name="Rectangle 23"/>
          <p:cNvSpPr>
            <a:spLocks noChangeArrowheads="1"/>
          </p:cNvSpPr>
          <p:nvPr/>
        </p:nvSpPr>
        <p:spPr bwMode="auto">
          <a:xfrm>
            <a:off x="2930525" y="3384550"/>
            <a:ext cx="2592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决不会将出错点后的符号移入分析栈</a:t>
            </a:r>
          </a:p>
        </p:txBody>
      </p:sp>
      <p:sp>
        <p:nvSpPr>
          <p:cNvPr id="799768" name="Rectangle 24"/>
          <p:cNvSpPr>
            <a:spLocks noChangeArrowheads="1"/>
          </p:cNvSpPr>
          <p:nvPr/>
        </p:nvSpPr>
        <p:spPr bwMode="auto">
          <a:xfrm>
            <a:off x="6099175" y="3313113"/>
            <a:ext cx="25923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和</a:t>
            </a:r>
            <a:r>
              <a:rPr lang="en-US" altLang="zh-CN" sz="2400" b="1">
                <a:solidFill>
                  <a:schemeClr val="accent2"/>
                </a:solidFill>
                <a:effectLst>
                  <a:outerShdw blurRad="38100" dist="38100" dir="2700000" algn="tl">
                    <a:srgbClr val="C0C0C0"/>
                  </a:outerShdw>
                </a:effectLst>
                <a:ea typeface="宋体" pitchFamily="2" charset="-122"/>
              </a:rPr>
              <a:t>LR</a:t>
            </a:r>
            <a:r>
              <a:rPr lang="zh-CN" altLang="en-US" sz="2400" b="1">
                <a:solidFill>
                  <a:schemeClr val="accent2"/>
                </a:solidFill>
                <a:effectLst>
                  <a:outerShdw blurRad="38100" dist="38100" dir="2700000" algn="tl">
                    <a:srgbClr val="C0C0C0"/>
                  </a:outerShdw>
                </a:effectLst>
                <a:ea typeface="宋体" pitchFamily="2" charset="-122"/>
              </a:rPr>
              <a:t>一样，决不会读过出错点而不报错</a:t>
            </a:r>
            <a:r>
              <a:rPr lang="zh-CN" altLang="en-US" sz="2400">
                <a:ea typeface="宋体" pitchFamily="2" charset="-122"/>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66"/>
                                        </p:tgtEl>
                                        <p:attrNameLst>
                                          <p:attrName>style.visibility</p:attrName>
                                        </p:attrNameLst>
                                      </p:cBhvr>
                                      <p:to>
                                        <p:strVal val="visible"/>
                                      </p:to>
                                    </p:set>
                                    <p:animEffect transition="in" filter="blinds(horizontal)">
                                      <p:cBhvr>
                                        <p:cTn id="7" dur="500"/>
                                        <p:tgtEl>
                                          <p:spTgt spid="7997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9767"/>
                                        </p:tgtEl>
                                        <p:attrNameLst>
                                          <p:attrName>style.visibility</p:attrName>
                                        </p:attrNameLst>
                                      </p:cBhvr>
                                      <p:to>
                                        <p:strVal val="visible"/>
                                      </p:to>
                                    </p:set>
                                    <p:animEffect transition="in" filter="blinds(horizontal)">
                                      <p:cBhvr>
                                        <p:cTn id="10" dur="500"/>
                                        <p:tgtEl>
                                          <p:spTgt spid="7997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9768"/>
                                        </p:tgtEl>
                                        <p:attrNameLst>
                                          <p:attrName>style.visibility</p:attrName>
                                        </p:attrNameLst>
                                      </p:cBhvr>
                                      <p:to>
                                        <p:strVal val="visible"/>
                                      </p:to>
                                    </p:set>
                                    <p:animEffect transition="in" filter="blinds(horizontal)">
                                      <p:cBhvr>
                                        <p:cTn id="13" dur="500"/>
                                        <p:tgtEl>
                                          <p:spTgt spid="79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66" grpId="0"/>
      <p:bldP spid="799767" grpId="0"/>
      <p:bldP spid="7997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740355" name="Rectangle 3"/>
          <p:cNvSpPr>
            <a:spLocks noGrp="1" noChangeArrowheads="1"/>
          </p:cNvSpPr>
          <p:nvPr>
            <p:ph idx="1"/>
          </p:nvPr>
        </p:nvSpPr>
        <p:spPr/>
        <p:txBody>
          <a:bodyPr/>
          <a:lstStyle/>
          <a:p>
            <a:pPr eaLnBrk="1" hangingPunct="1"/>
            <a:r>
              <a:rPr lang="en-US" altLang="zh-CN" dirty="0" smtClean="0">
                <a:ea typeface="宋体" charset="-122"/>
              </a:rPr>
              <a:t>LR</a:t>
            </a:r>
            <a:r>
              <a:rPr lang="zh-CN" altLang="en-US" dirty="0" smtClean="0">
                <a:ea typeface="宋体" charset="-122"/>
              </a:rPr>
              <a:t>文法和</a:t>
            </a:r>
            <a:r>
              <a:rPr lang="en-US" altLang="zh-CN" dirty="0" smtClean="0">
                <a:ea typeface="宋体" charset="-122"/>
              </a:rPr>
              <a:t>LR</a:t>
            </a:r>
            <a:r>
              <a:rPr lang="zh-CN" altLang="en-US" dirty="0" smtClean="0">
                <a:ea typeface="宋体" charset="-122"/>
              </a:rPr>
              <a:t>分析方法的特点</a:t>
            </a:r>
          </a:p>
          <a:p>
            <a:pPr eaLnBrk="1" hangingPunct="1"/>
            <a:r>
              <a:rPr lang="en-US" altLang="zh-CN" dirty="0" smtClean="0">
                <a:ea typeface="宋体" charset="-122"/>
              </a:rPr>
              <a:t>LR</a:t>
            </a:r>
            <a:r>
              <a:rPr lang="zh-CN" altLang="en-US" dirty="0" smtClean="0">
                <a:ea typeface="宋体" charset="-122"/>
              </a:rPr>
              <a:t>分析的错误恢复</a:t>
            </a:r>
          </a:p>
          <a:p>
            <a:pPr eaLnBrk="1" hangingPunct="1"/>
            <a:r>
              <a:rPr lang="zh-CN" altLang="en-US" dirty="0" smtClean="0">
                <a:ea typeface="宋体" charset="-122"/>
              </a:rPr>
              <a:t>二义文法</a:t>
            </a:r>
          </a:p>
          <a:p>
            <a:pPr eaLnBrk="1" hangingPunct="1"/>
            <a:r>
              <a:rPr lang="en-US" altLang="zh-CN" dirty="0" err="1" smtClean="0">
                <a:ea typeface="宋体" charset="-122"/>
              </a:rPr>
              <a:t>Yacc</a:t>
            </a:r>
            <a:endParaRPr lang="en-US" altLang="zh-CN" dirty="0" smtClean="0">
              <a:ea typeface="宋体" charset="-122"/>
            </a:endParaRPr>
          </a:p>
          <a:p>
            <a:pPr eaLnBrk="1" hangingPunct="1"/>
            <a:endParaRPr lang="en-US" altLang="zh-CN" dirty="0" smtClean="0">
              <a:ea typeface="宋体" charset="-122"/>
            </a:endParaRPr>
          </a:p>
          <a:p>
            <a:pPr eaLnBrk="1" hangingPunct="1"/>
            <a:endParaRPr lang="zh-CN" altLang="en-US" dirty="0" smtClean="0">
              <a:ea typeface="宋体" charset="-122"/>
            </a:endParaRPr>
          </a:p>
        </p:txBody>
      </p:sp>
      <p:sp>
        <p:nvSpPr>
          <p:cNvPr id="1741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B1EE3593-D28E-4FA3-9341-23730F66C6D2}" type="slidenum">
              <a:rPr lang="en-US" altLang="zh-CN">
                <a:solidFill>
                  <a:schemeClr val="bg2">
                    <a:lumMod val="20000"/>
                    <a:lumOff val="80000"/>
                  </a:schemeClr>
                </a:solidFill>
              </a:rPr>
              <a:pPr>
                <a:defRPr/>
              </a:pPr>
              <a:t>27</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40355">
                                            <p:txEl>
                                              <p:pRg st="1" end="1"/>
                                            </p:txEl>
                                          </p:spTgt>
                                        </p:tgtEl>
                                        <p:attrNameLst>
                                          <p:attrName>style.visibility</p:attrName>
                                        </p:attrNameLst>
                                      </p:cBhvr>
                                      <p:to>
                                        <p:strVal val="visible"/>
                                      </p:to>
                                    </p:set>
                                    <p:animEffect transition="in" filter="wipe(left)">
                                      <p:cBhvr>
                                        <p:cTn id="7" dur="500"/>
                                        <p:tgtEl>
                                          <p:spTgt spid="740355">
                                            <p:txEl>
                                              <p:pRg st="1" end="1"/>
                                            </p:txEl>
                                          </p:spTgt>
                                        </p:tgtEl>
                                      </p:cBhvr>
                                    </p:animEffect>
                                  </p:childTnLst>
                                </p:cTn>
                              </p:par>
                            </p:childTnLst>
                          </p:cTn>
                        </p:par>
                        <p:par>
                          <p:cTn id="8" fill="hold" nodeType="afterGroup">
                            <p:stCondLst>
                              <p:cond delay="500"/>
                            </p:stCondLst>
                            <p:childTnLst>
                              <p:par>
                                <p:cTn id="9" presetID="3" presetClass="emph" presetSubtype="2" fill="hold" nodeType="afterEffect">
                                  <p:stCondLst>
                                    <p:cond delay="0"/>
                                  </p:stCondLst>
                                  <p:childTnLst>
                                    <p:animClr clrSpc="rgb" dir="cw">
                                      <p:cBhvr override="childStyle">
                                        <p:cTn id="10" dur="500" fill="hold"/>
                                        <p:tgtEl>
                                          <p:spTgt spid="740355">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zh-CN" altLang="en-US" smtClean="0">
                <a:ea typeface="黑体" pitchFamily="49" charset="-122"/>
              </a:rPr>
              <a:t>3.6.3 </a:t>
            </a:r>
            <a:r>
              <a:rPr lang="en-US" altLang="zh-CN" smtClean="0">
                <a:ea typeface="黑体" pitchFamily="49" charset="-122"/>
              </a:rPr>
              <a:t>LR</a:t>
            </a:r>
            <a:r>
              <a:rPr lang="zh-CN" altLang="en-US" smtClean="0">
                <a:ea typeface="宋体" charset="-122"/>
              </a:rPr>
              <a:t>分析的错误恢复</a:t>
            </a:r>
            <a:r>
              <a:rPr lang="zh-CN" altLang="en-US" smtClean="0">
                <a:ea typeface="黑体" pitchFamily="49" charset="-122"/>
              </a:rPr>
              <a:t> </a:t>
            </a:r>
          </a:p>
        </p:txBody>
      </p:sp>
      <p:sp>
        <p:nvSpPr>
          <p:cNvPr id="80281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en-US" altLang="zh-CN" dirty="0" smtClean="0">
                <a:ea typeface="宋体" charset="-122"/>
              </a:rPr>
              <a:t>LR</a:t>
            </a:r>
            <a:r>
              <a:rPr lang="zh-CN" altLang="en-US" dirty="0" smtClean="0">
                <a:latin typeface="宋体" charset="-122"/>
                <a:ea typeface="宋体" charset="-122"/>
              </a:rPr>
              <a:t>分析器</a:t>
            </a:r>
            <a:r>
              <a:rPr lang="zh-CN" altLang="en-US" dirty="0" smtClean="0">
                <a:ea typeface="宋体" charset="-122"/>
              </a:rPr>
              <a:t>在什么情况下发现错误</a:t>
            </a:r>
          </a:p>
          <a:p>
            <a:pPr lvl="1" eaLnBrk="1" hangingPunct="1">
              <a:spcBef>
                <a:spcPct val="0"/>
              </a:spcBef>
            </a:pPr>
            <a:r>
              <a:rPr lang="zh-CN" altLang="en-US" dirty="0" smtClean="0">
                <a:latin typeface="宋体" charset="-122"/>
                <a:ea typeface="宋体" charset="-122"/>
              </a:rPr>
              <a:t>访问</a:t>
            </a:r>
            <a:r>
              <a:rPr lang="zh-CN" altLang="en-US" dirty="0" smtClean="0">
                <a:solidFill>
                  <a:srgbClr val="FF0000"/>
                </a:solidFill>
                <a:latin typeface="宋体" charset="-122"/>
                <a:ea typeface="宋体" charset="-122"/>
              </a:rPr>
              <a:t>动作表</a:t>
            </a:r>
            <a:r>
              <a:rPr lang="zh-CN" altLang="en-US" dirty="0" smtClean="0">
                <a:latin typeface="宋体" charset="-122"/>
                <a:ea typeface="宋体" charset="-122"/>
              </a:rPr>
              <a:t>时若遇到出错条目</a:t>
            </a:r>
          </a:p>
          <a:p>
            <a:pPr lvl="1" eaLnBrk="1" hangingPunct="1">
              <a:spcBef>
                <a:spcPct val="0"/>
              </a:spcBef>
            </a:pPr>
            <a:endParaRPr lang="zh-CN" altLang="en-US" dirty="0" smtClean="0">
              <a:latin typeface="宋体" charset="-122"/>
              <a:ea typeface="宋体" charset="-122"/>
            </a:endParaRPr>
          </a:p>
          <a:p>
            <a:pPr lvl="1" eaLnBrk="1" hangingPunct="1">
              <a:spcBef>
                <a:spcPct val="0"/>
              </a:spcBef>
            </a:pPr>
            <a:r>
              <a:rPr lang="zh-CN" altLang="en-US" dirty="0" smtClean="0">
                <a:latin typeface="宋体" charset="-122"/>
                <a:ea typeface="宋体" charset="-122"/>
              </a:rPr>
              <a:t>访问</a:t>
            </a:r>
            <a:r>
              <a:rPr lang="zh-CN" altLang="en-US" dirty="0" smtClean="0">
                <a:solidFill>
                  <a:srgbClr val="FF0000"/>
                </a:solidFill>
                <a:latin typeface="宋体" charset="-122"/>
                <a:ea typeface="宋体" charset="-122"/>
              </a:rPr>
              <a:t>转移表</a:t>
            </a:r>
            <a:r>
              <a:rPr lang="zh-CN" altLang="en-US" dirty="0" smtClean="0">
                <a:latin typeface="宋体" charset="-122"/>
                <a:ea typeface="宋体" charset="-122"/>
              </a:rPr>
              <a:t>时它决不会遇到出错条目</a:t>
            </a:r>
          </a:p>
          <a:p>
            <a:pPr lvl="1" eaLnBrk="1" hangingPunct="1">
              <a:spcBef>
                <a:spcPct val="0"/>
              </a:spcBef>
            </a:pPr>
            <a:r>
              <a:rPr lang="zh-CN" altLang="en-US" dirty="0" smtClean="0">
                <a:latin typeface="宋体" charset="-122"/>
                <a:ea typeface="宋体" charset="-122"/>
              </a:rPr>
              <a:t>决不会把不正确的后继移进栈</a:t>
            </a:r>
          </a:p>
          <a:p>
            <a:pPr lvl="1" eaLnBrk="1" hangingPunct="1">
              <a:spcBef>
                <a:spcPct val="0"/>
              </a:spcBef>
            </a:pPr>
            <a:r>
              <a:rPr lang="zh-CN" altLang="en-US" dirty="0" smtClean="0">
                <a:latin typeface="宋体" charset="-122"/>
                <a:ea typeface="宋体" charset="-122"/>
              </a:rPr>
              <a:t>规范的</a:t>
            </a:r>
            <a:r>
              <a:rPr lang="en-US" altLang="zh-CN" dirty="0" smtClean="0">
                <a:ea typeface="宋体" charset="-122"/>
              </a:rPr>
              <a:t>LR</a:t>
            </a:r>
            <a:r>
              <a:rPr lang="zh-CN" altLang="en-US" dirty="0" smtClean="0">
                <a:latin typeface="宋体" charset="-122"/>
                <a:ea typeface="宋体" charset="-122"/>
              </a:rPr>
              <a:t>分析器甚至在报告错误之前决不做任何无效归约</a:t>
            </a:r>
            <a:endParaRPr lang="en-US" altLang="zh-CN" dirty="0" smtClean="0">
              <a:latin typeface="宋体" charset="-122"/>
              <a:ea typeface="宋体" charset="-122"/>
            </a:endParaRPr>
          </a:p>
          <a:p>
            <a:pPr lvl="1" eaLnBrk="1" hangingPunct="1">
              <a:spcBef>
                <a:spcPct val="0"/>
              </a:spcBef>
            </a:pPr>
            <a:endParaRPr lang="en-US" altLang="zh-CN" dirty="0" smtClean="0">
              <a:latin typeface="宋体" charset="-122"/>
              <a:ea typeface="宋体" charset="-122"/>
            </a:endParaRPr>
          </a:p>
        </p:txBody>
      </p:sp>
      <p:sp>
        <p:nvSpPr>
          <p:cNvPr id="1843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BAE15B2-360C-4371-A9BE-9B17C98A3FBA}" type="slidenum">
              <a:rPr lang="en-US" altLang="zh-CN">
                <a:solidFill>
                  <a:schemeClr val="bg2">
                    <a:lumMod val="20000"/>
                    <a:lumOff val="80000"/>
                  </a:schemeClr>
                </a:solidFill>
              </a:rPr>
              <a:pPr>
                <a:defRPr/>
              </a:pPr>
              <a:t>28</a:t>
            </a:fld>
            <a:endParaRPr lang="en-US" altLang="zh-CN">
              <a:solidFill>
                <a:schemeClr val="bg2">
                  <a:lumMod val="20000"/>
                  <a:lumOff val="80000"/>
                </a:schemeClr>
              </a:solidFill>
            </a:endParaRPr>
          </a:p>
        </p:txBody>
      </p:sp>
      <p:graphicFrame>
        <p:nvGraphicFramePr>
          <p:cNvPr id="17413" name="Object 3"/>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17452" name="Equation" r:id="rId4" imgW="88746" imgH="253560" progId="Equation.3">
                  <p:embed/>
                </p:oleObj>
              </mc:Choice>
              <mc:Fallback>
                <p:oleObj name="Equation" r:id="rId4" imgW="88746" imgH="2535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4"/>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17453" name="Equation" r:id="rId6" imgW="88746" imgH="253560" progId="Equation.3">
                  <p:embed/>
                </p:oleObj>
              </mc:Choice>
              <mc:Fallback>
                <p:oleObj name="Equation" r:id="rId6" imgW="88746" imgH="253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xEl>
                                              <p:pRg st="3" end="3"/>
                                            </p:txEl>
                                          </p:spTgt>
                                        </p:tgtEl>
                                        <p:attrNameLst>
                                          <p:attrName>style.visibility</p:attrName>
                                        </p:attrNameLst>
                                      </p:cBhvr>
                                      <p:to>
                                        <p:strVal val="visible"/>
                                      </p:to>
                                    </p:set>
                                    <p:animEffect transition="in" filter="blinds(horizontal)">
                                      <p:cBhvr>
                                        <p:cTn id="7" dur="500"/>
                                        <p:tgtEl>
                                          <p:spTgt spid="80281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2818">
                                            <p:txEl>
                                              <p:pRg st="4" end="4"/>
                                            </p:txEl>
                                          </p:spTgt>
                                        </p:tgtEl>
                                        <p:attrNameLst>
                                          <p:attrName>style.visibility</p:attrName>
                                        </p:attrNameLst>
                                      </p:cBhvr>
                                      <p:to>
                                        <p:strVal val="visible"/>
                                      </p:to>
                                    </p:set>
                                    <p:animEffect transition="in" filter="blinds(horizontal)">
                                      <p:cBhvr>
                                        <p:cTn id="12" dur="500"/>
                                        <p:tgtEl>
                                          <p:spTgt spid="80281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2818">
                                            <p:txEl>
                                              <p:pRg st="5" end="5"/>
                                            </p:txEl>
                                          </p:spTgt>
                                        </p:tgtEl>
                                        <p:attrNameLst>
                                          <p:attrName>style.visibility</p:attrName>
                                        </p:attrNameLst>
                                      </p:cBhvr>
                                      <p:to>
                                        <p:strVal val="visible"/>
                                      </p:to>
                                    </p:set>
                                    <p:animEffect transition="in" filter="blinds(horizontal)">
                                      <p:cBhvr>
                                        <p:cTn id="17" dur="500"/>
                                        <p:tgtEl>
                                          <p:spTgt spid="802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mtClean="0">
                <a:ea typeface="黑体" pitchFamily="49" charset="-122"/>
              </a:rPr>
              <a:t>3.6.3 </a:t>
            </a:r>
            <a:r>
              <a:rPr lang="en-US" altLang="zh-CN" smtClean="0">
                <a:ea typeface="黑体" pitchFamily="49" charset="-122"/>
              </a:rPr>
              <a:t>LR</a:t>
            </a:r>
            <a:r>
              <a:rPr lang="zh-CN" altLang="en-US" smtClean="0">
                <a:ea typeface="宋体" charset="-122"/>
              </a:rPr>
              <a:t>分析的错误恢复</a:t>
            </a:r>
            <a:r>
              <a:rPr lang="zh-CN" altLang="en-US" smtClean="0">
                <a:ea typeface="黑体" pitchFamily="49" charset="-122"/>
              </a:rPr>
              <a:t> </a:t>
            </a:r>
            <a:endParaRPr lang="zh-CN" altLang="en-US" smtClean="0">
              <a:latin typeface="宋体" charset="-122"/>
              <a:ea typeface="宋体" charset="-122"/>
            </a:endParaRPr>
          </a:p>
        </p:txBody>
      </p:sp>
      <p:sp>
        <p:nvSpPr>
          <p:cNvPr id="804866" name="Rectangle 2"/>
          <p:cNvSpPr>
            <a:spLocks noGrp="1" noChangeArrowheads="1"/>
          </p:cNvSpPr>
          <p:nvPr>
            <p:ph idx="1"/>
          </p:nvPr>
        </p:nvSpPr>
        <p:spPr>
          <a:xfrm>
            <a:off x="304800" y="990600"/>
            <a:ext cx="8534400" cy="2514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mtClean="0">
                <a:ea typeface="宋体" charset="-122"/>
              </a:rPr>
              <a:t>紧急方式错误恢复</a:t>
            </a:r>
            <a:r>
              <a:rPr lang="zh-CN" altLang="en-US" smtClean="0">
                <a:ea typeface="黑体" pitchFamily="49" charset="-122"/>
              </a:rPr>
              <a:t> </a:t>
            </a:r>
          </a:p>
          <a:p>
            <a:pPr eaLnBrk="1" hangingPunct="1">
              <a:spcBef>
                <a:spcPct val="0"/>
              </a:spcBef>
            </a:pPr>
            <a:r>
              <a:rPr lang="zh-CN" altLang="en-US" sz="2800" smtClean="0">
                <a:latin typeface="宋体" charset="-122"/>
                <a:ea typeface="宋体" charset="-122"/>
              </a:rPr>
              <a:t>退栈，直至出现状态</a:t>
            </a:r>
            <a:r>
              <a:rPr lang="en-US" altLang="zh-CN" sz="2800" i="1" smtClean="0">
                <a:ea typeface="宋体" charset="-122"/>
              </a:rPr>
              <a:t>s</a:t>
            </a:r>
            <a:r>
              <a:rPr lang="en-US" altLang="zh-CN" sz="2800" smtClean="0">
                <a:latin typeface="宋体" charset="-122"/>
                <a:ea typeface="宋体" charset="-122"/>
              </a:rPr>
              <a:t>, </a:t>
            </a:r>
            <a:r>
              <a:rPr lang="zh-CN" altLang="en-US" sz="2800" smtClean="0">
                <a:latin typeface="宋体" charset="-122"/>
                <a:ea typeface="宋体" charset="-122"/>
              </a:rPr>
              <a:t>它有预先确定的</a:t>
            </a:r>
            <a:r>
              <a:rPr lang="en-US" altLang="zh-CN" sz="2800" i="1" smtClean="0">
                <a:ea typeface="宋体" charset="-122"/>
              </a:rPr>
              <a:t>A</a:t>
            </a:r>
            <a:r>
              <a:rPr lang="zh-CN" altLang="en-US" sz="2800" smtClean="0">
                <a:latin typeface="宋体" charset="-122"/>
                <a:ea typeface="宋体" charset="-122"/>
              </a:rPr>
              <a:t>的转移</a:t>
            </a:r>
          </a:p>
          <a:p>
            <a:pPr eaLnBrk="1" hangingPunct="1">
              <a:spcBef>
                <a:spcPct val="0"/>
              </a:spcBef>
            </a:pPr>
            <a:r>
              <a:rPr lang="zh-CN" altLang="en-US" sz="2800" smtClean="0">
                <a:latin typeface="宋体" charset="-122"/>
                <a:ea typeface="宋体" charset="-122"/>
              </a:rPr>
              <a:t>抛弃若干个输入符号，直至找到</a:t>
            </a:r>
            <a:r>
              <a:rPr lang="en-US" altLang="zh-CN" sz="2800" i="1" smtClean="0">
                <a:ea typeface="宋体" charset="-122"/>
              </a:rPr>
              <a:t>a</a:t>
            </a:r>
            <a:r>
              <a:rPr lang="en-US" altLang="zh-CN" sz="2800" i="1" smtClean="0">
                <a:latin typeface="宋体" charset="-122"/>
                <a:ea typeface="宋体" charset="-122"/>
              </a:rPr>
              <a:t>,</a:t>
            </a:r>
            <a:r>
              <a:rPr lang="en-US" altLang="zh-CN" sz="2800" smtClean="0">
                <a:latin typeface="宋体" charset="-122"/>
                <a:ea typeface="宋体" charset="-122"/>
              </a:rPr>
              <a:t> </a:t>
            </a:r>
            <a:r>
              <a:rPr lang="zh-CN" altLang="en-US" sz="2800" smtClean="0">
                <a:latin typeface="宋体" charset="-122"/>
                <a:ea typeface="宋体" charset="-122"/>
              </a:rPr>
              <a:t>它是</a:t>
            </a:r>
            <a:r>
              <a:rPr lang="en-US" altLang="zh-CN" sz="2800" i="1" smtClean="0">
                <a:ea typeface="宋体" charset="-122"/>
              </a:rPr>
              <a:t>A</a:t>
            </a:r>
            <a:r>
              <a:rPr lang="zh-CN" altLang="en-US" sz="2800" smtClean="0">
                <a:ea typeface="宋体" charset="-122"/>
              </a:rPr>
              <a:t>的合法后继</a:t>
            </a:r>
            <a:endParaRPr lang="zh-CN" altLang="en-US" sz="2800" smtClean="0">
              <a:latin typeface="宋体" charset="-122"/>
              <a:ea typeface="宋体" charset="-122"/>
            </a:endParaRPr>
          </a:p>
          <a:p>
            <a:pPr eaLnBrk="1" hangingPunct="1">
              <a:spcBef>
                <a:spcPct val="0"/>
              </a:spcBef>
            </a:pPr>
            <a:r>
              <a:rPr lang="zh-CN" altLang="en-US" sz="2800" smtClean="0">
                <a:latin typeface="宋体" charset="-122"/>
                <a:ea typeface="宋体" charset="-122"/>
              </a:rPr>
              <a:t>再把</a:t>
            </a:r>
            <a:r>
              <a:rPr lang="en-US" altLang="zh-CN" sz="2800" i="1" smtClean="0">
                <a:ea typeface="宋体" charset="-122"/>
              </a:rPr>
              <a:t>A</a:t>
            </a:r>
            <a:r>
              <a:rPr lang="zh-CN" altLang="en-US" sz="2800" smtClean="0">
                <a:latin typeface="宋体" charset="-122"/>
                <a:ea typeface="宋体" charset="-122"/>
              </a:rPr>
              <a:t>和状态</a:t>
            </a:r>
            <a:r>
              <a:rPr lang="en-US" altLang="zh-CN" sz="2800" i="1" smtClean="0">
                <a:ea typeface="宋体" charset="-122"/>
              </a:rPr>
              <a:t>goto</a:t>
            </a:r>
            <a:r>
              <a:rPr lang="en-US" altLang="zh-CN" sz="2800" smtClean="0">
                <a:ea typeface="宋体" charset="-122"/>
              </a:rPr>
              <a:t>[</a:t>
            </a:r>
            <a:r>
              <a:rPr lang="en-US" altLang="zh-CN" sz="2800" i="1" smtClean="0">
                <a:ea typeface="宋体" charset="-122"/>
              </a:rPr>
              <a:t>s</a:t>
            </a:r>
            <a:r>
              <a:rPr lang="en-US" altLang="zh-CN" sz="2800" smtClean="0">
                <a:ea typeface="宋体" charset="-122"/>
              </a:rPr>
              <a:t>, </a:t>
            </a:r>
            <a:r>
              <a:rPr lang="en-US" altLang="zh-CN" sz="2800" i="1" smtClean="0">
                <a:ea typeface="宋体" charset="-122"/>
              </a:rPr>
              <a:t>A</a:t>
            </a:r>
            <a:r>
              <a:rPr lang="en-US" altLang="zh-CN" sz="2800" smtClean="0">
                <a:ea typeface="宋体" charset="-122"/>
              </a:rPr>
              <a:t>]</a:t>
            </a:r>
            <a:r>
              <a:rPr lang="zh-CN" altLang="en-US" sz="2800" smtClean="0">
                <a:latin typeface="宋体" charset="-122"/>
                <a:ea typeface="宋体" charset="-122"/>
              </a:rPr>
              <a:t>压进栈，恢复正常分析</a:t>
            </a:r>
            <a:endParaRPr lang="en-US" altLang="zh-CN" sz="2800" smtClean="0">
              <a:latin typeface="宋体" charset="-122"/>
              <a:ea typeface="宋体" charset="-122"/>
            </a:endParaRPr>
          </a:p>
        </p:txBody>
      </p:sp>
      <p:sp>
        <p:nvSpPr>
          <p:cNvPr id="1946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BE2992F-6B8B-4B36-A5F2-6774BDC0AE8D}" type="slidenum">
              <a:rPr lang="en-US" altLang="zh-CN">
                <a:solidFill>
                  <a:schemeClr val="bg2">
                    <a:lumMod val="20000"/>
                    <a:lumOff val="80000"/>
                  </a:schemeClr>
                </a:solidFill>
              </a:rPr>
              <a:pPr>
                <a:defRPr/>
              </a:pPr>
              <a:t>29</a:t>
            </a:fld>
            <a:endParaRPr lang="en-US" altLang="zh-CN">
              <a:solidFill>
                <a:schemeClr val="bg2">
                  <a:lumMod val="20000"/>
                  <a:lumOff val="80000"/>
                </a:schemeClr>
              </a:solidFill>
            </a:endParaRPr>
          </a:p>
        </p:txBody>
      </p:sp>
      <p:grpSp>
        <p:nvGrpSpPr>
          <p:cNvPr id="18437" name="Group 4"/>
          <p:cNvGrpSpPr>
            <a:grpSpLocks/>
          </p:cNvGrpSpPr>
          <p:nvPr/>
        </p:nvGrpSpPr>
        <p:grpSpPr bwMode="auto">
          <a:xfrm>
            <a:off x="539552" y="3140968"/>
            <a:ext cx="8153400" cy="3403600"/>
            <a:chOff x="384" y="2080"/>
            <a:chExt cx="5136" cy="2144"/>
          </a:xfrm>
        </p:grpSpPr>
        <p:graphicFrame>
          <p:nvGraphicFramePr>
            <p:cNvPr id="18438"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8499" name="Equation" r:id="rId4" imgW="88746" imgH="253560" progId="Equation.3">
                    <p:embed/>
                  </p:oleObj>
                </mc:Choice>
                <mc:Fallback>
                  <p:oleObj name="Equation" r:id="rId4" imgW="88746" imgH="2535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6"/>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8500" name="Equation" r:id="rId6" imgW="88746" imgH="253560" progId="Equation.3">
                    <p:embed/>
                  </p:oleObj>
                </mc:Choice>
                <mc:Fallback>
                  <p:oleObj name="Equation" r:id="rId6" imgW="88746" imgH="253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0" name="Group 7"/>
            <p:cNvGrpSpPr>
              <a:grpSpLocks/>
            </p:cNvGrpSpPr>
            <p:nvPr/>
          </p:nvGrpSpPr>
          <p:grpSpPr bwMode="auto">
            <a:xfrm>
              <a:off x="384" y="2880"/>
              <a:ext cx="528" cy="1344"/>
              <a:chOff x="384" y="2592"/>
              <a:chExt cx="528" cy="1344"/>
            </a:xfrm>
          </p:grpSpPr>
          <p:sp>
            <p:nvSpPr>
              <p:cNvPr id="18453" name="Line 8"/>
              <p:cNvSpPr>
                <a:spLocks noChangeShapeType="1"/>
              </p:cNvSpPr>
              <p:nvPr/>
            </p:nvSpPr>
            <p:spPr bwMode="auto">
              <a:xfrm>
                <a:off x="384"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Line 9"/>
              <p:cNvSpPr>
                <a:spLocks noChangeShapeType="1"/>
              </p:cNvSpPr>
              <p:nvPr/>
            </p:nvSpPr>
            <p:spPr bwMode="auto">
              <a:xfrm>
                <a:off x="912"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5" name="Line 10"/>
              <p:cNvSpPr>
                <a:spLocks noChangeShapeType="1"/>
              </p:cNvSpPr>
              <p:nvPr/>
            </p:nvSpPr>
            <p:spPr bwMode="auto">
              <a:xfrm>
                <a:off x="384" y="393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6" name="Line 11"/>
              <p:cNvSpPr>
                <a:spLocks noChangeShapeType="1"/>
              </p:cNvSpPr>
              <p:nvPr/>
            </p:nvSpPr>
            <p:spPr bwMode="auto">
              <a:xfrm>
                <a:off x="384" y="321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7" name="Line 12"/>
              <p:cNvSpPr>
                <a:spLocks noChangeShapeType="1"/>
              </p:cNvSpPr>
              <p:nvPr/>
            </p:nvSpPr>
            <p:spPr bwMode="auto">
              <a:xfrm>
                <a:off x="384" y="350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8" name="Rectangle 13" descr="Green marble"/>
              <p:cNvSpPr>
                <a:spLocks noChangeArrowheads="1"/>
              </p:cNvSpPr>
              <p:nvPr/>
            </p:nvSpPr>
            <p:spPr bwMode="auto">
              <a:xfrm>
                <a:off x="528"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s</a:t>
                </a:r>
              </a:p>
            </p:txBody>
          </p:sp>
          <p:sp>
            <p:nvSpPr>
              <p:cNvPr id="18459" name="Rectangle 14" descr="Green marble"/>
              <p:cNvSpPr>
                <a:spLocks noChangeArrowheads="1"/>
              </p:cNvSpPr>
              <p:nvPr/>
            </p:nvSpPr>
            <p:spPr bwMode="auto">
              <a:xfrm>
                <a:off x="576" y="273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18460" name="Rectangle 15" descr="Green marble"/>
              <p:cNvSpPr>
                <a:spLocks noChangeArrowheads="1"/>
              </p:cNvSpPr>
              <p:nvPr/>
            </p:nvSpPr>
            <p:spPr bwMode="auto">
              <a:xfrm>
                <a:off x="576" y="345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18461" name="Line 16"/>
              <p:cNvSpPr>
                <a:spLocks noChangeShapeType="1"/>
              </p:cNvSpPr>
              <p:nvPr/>
            </p:nvSpPr>
            <p:spPr bwMode="auto">
              <a:xfrm>
                <a:off x="384" y="278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41" name="Rectangle 17" descr="Green marble"/>
            <p:cNvSpPr>
              <a:spLocks noChangeArrowheads="1"/>
            </p:cNvSpPr>
            <p:nvPr/>
          </p:nvSpPr>
          <p:spPr bwMode="auto">
            <a:xfrm>
              <a:off x="406" y="2622"/>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dirty="0">
                  <a:latin typeface="Courier New" pitchFamily="49" charset="0"/>
                </a:rPr>
                <a:t>栈</a:t>
              </a:r>
            </a:p>
          </p:txBody>
        </p:sp>
        <p:sp>
          <p:nvSpPr>
            <p:cNvPr id="18442" name="Rectangle 18" descr="Green marble"/>
            <p:cNvSpPr>
              <a:spLocks noChangeArrowheads="1"/>
            </p:cNvSpPr>
            <p:nvPr/>
          </p:nvSpPr>
          <p:spPr bwMode="auto">
            <a:xfrm>
              <a:off x="1104" y="3072"/>
              <a:ext cx="14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eaLnBrk="0" hangingPunct="0">
                <a:spcBef>
                  <a:spcPct val="20000"/>
                </a:spcBef>
              </a:pPr>
              <a:r>
                <a:rPr lang="en-US" altLang="zh-CN" sz="3200" b="1" i="1">
                  <a:latin typeface="Times New Roman" pitchFamily="18" charset="0"/>
                </a:rPr>
                <a:t>. . </a:t>
              </a:r>
              <a:r>
                <a:rPr lang="en-US" altLang="zh-CN" sz="3200" b="1" i="1">
                  <a:solidFill>
                    <a:srgbClr val="FF0000"/>
                  </a:solidFill>
                  <a:latin typeface="Times New Roman" pitchFamily="18" charset="0"/>
                </a:rPr>
                <a:t>. . . . . .</a:t>
              </a:r>
              <a:r>
                <a:rPr lang="en-US" altLang="zh-CN" sz="3200" b="1" i="1">
                  <a:latin typeface="Times New Roman" pitchFamily="18" charset="0"/>
                </a:rPr>
                <a:t> a . .</a:t>
              </a:r>
            </a:p>
          </p:txBody>
        </p:sp>
        <p:sp>
          <p:nvSpPr>
            <p:cNvPr id="18443" name="Rectangle 19" descr="Green marble"/>
            <p:cNvSpPr>
              <a:spLocks noChangeArrowheads="1"/>
            </p:cNvSpPr>
            <p:nvPr/>
          </p:nvSpPr>
          <p:spPr bwMode="auto">
            <a:xfrm>
              <a:off x="1680" y="3024"/>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solidFill>
                    <a:srgbClr val="FF0000"/>
                  </a:solidFill>
                  <a:latin typeface="Times New Roman" pitchFamily="18" charset="0"/>
                </a:rPr>
                <a:t>A</a:t>
              </a:r>
            </a:p>
          </p:txBody>
        </p:sp>
        <p:sp>
          <p:nvSpPr>
            <p:cNvPr id="18444" name="Line 20"/>
            <p:cNvSpPr>
              <a:spLocks noChangeShapeType="1"/>
            </p:cNvSpPr>
            <p:nvPr/>
          </p:nvSpPr>
          <p:spPr bwMode="auto">
            <a:xfrm flipV="1">
              <a:off x="1791" y="3430"/>
              <a:ext cx="0" cy="384"/>
            </a:xfrm>
            <a:prstGeom prst="line">
              <a:avLst/>
            </a:prstGeom>
            <a:noFill/>
            <a:ln w="25400">
              <a:solidFill>
                <a:srgbClr val="FF00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Rectangle 21" descr="Green marble"/>
            <p:cNvSpPr>
              <a:spLocks noChangeArrowheads="1"/>
            </p:cNvSpPr>
            <p:nvPr/>
          </p:nvSpPr>
          <p:spPr bwMode="auto">
            <a:xfrm>
              <a:off x="1247" y="3748"/>
              <a:ext cx="11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a:latin typeface="Courier New" pitchFamily="49" charset="0"/>
                </a:rPr>
                <a:t>发现错误</a:t>
              </a:r>
            </a:p>
          </p:txBody>
        </p:sp>
        <p:sp>
          <p:nvSpPr>
            <p:cNvPr id="18446" name="Rectangle 22" descr="Green marble"/>
            <p:cNvSpPr>
              <a:spLocks noChangeArrowheads="1"/>
            </p:cNvSpPr>
            <p:nvPr/>
          </p:nvSpPr>
          <p:spPr bwMode="auto">
            <a:xfrm>
              <a:off x="2640" y="2208"/>
              <a:ext cx="1200" cy="11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r>
                <a:rPr lang="en-US" altLang="zh-CN" sz="3200" b="1" i="1">
                  <a:latin typeface="Times New Roman" pitchFamily="18" charset="0"/>
                </a:rPr>
                <a:t>s </a:t>
              </a:r>
              <a:r>
                <a:rPr lang="en-US" altLang="zh-CN" sz="3200" b="1">
                  <a:latin typeface="Times New Roman" pitchFamily="18" charset="0"/>
                </a:rPr>
                <a:t>:</a:t>
              </a: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 </a:t>
              </a:r>
              <a:r>
                <a:rPr lang="en-US" altLang="zh-CN" sz="3200" b="1" i="1">
                  <a:latin typeface="Times New Roman" pitchFamily="18" charset="0"/>
                </a:rPr>
                <a:t>·</a:t>
              </a:r>
              <a:r>
                <a:rPr lang="en-US" altLang="zh-CN" sz="3200" b="1" i="1">
                  <a:latin typeface="Times New Roman" pitchFamily="18" charset="0"/>
                  <a:sym typeface="Symbol" pitchFamily="18" charset="2"/>
                </a:rPr>
                <a:t>A</a:t>
              </a:r>
            </a:p>
            <a:p>
              <a:pPr eaLnBrk="0" hangingPunct="0">
                <a:lnSpc>
                  <a:spcPct val="80000"/>
                </a:lnSpc>
              </a:pPr>
              <a:r>
                <a:rPr lang="en-US" altLang="zh-CN" sz="3200" b="1" i="1">
                  <a:latin typeface="Times New Roman" pitchFamily="18" charset="0"/>
                  <a:sym typeface="Symbol" pitchFamily="18" charset="2"/>
                </a:rPr>
                <a:t>A</a:t>
              </a:r>
              <a:r>
                <a:rPr lang="en-US" altLang="zh-CN" sz="3200" b="1">
                  <a:latin typeface="Times New Roman" pitchFamily="18" charset="0"/>
                  <a:sym typeface="Symbol" pitchFamily="18" charset="2"/>
                </a:rPr>
                <a:t></a:t>
              </a:r>
              <a:r>
                <a:rPr lang="en-US" altLang="zh-CN" sz="3200" b="1" i="1">
                  <a:latin typeface="Times New Roman" pitchFamily="18" charset="0"/>
                </a:rPr>
                <a:t>·</a:t>
              </a:r>
              <a:r>
                <a:rPr lang="en-US" altLang="zh-CN" sz="3200" b="1" i="1">
                  <a:latin typeface="Times New Roman" pitchFamily="18" charset="0"/>
                  <a:sym typeface="Symbol" pitchFamily="18" charset="2"/>
                </a:rPr>
                <a:t> b</a:t>
              </a:r>
            </a:p>
            <a:p>
              <a:pPr eaLnBrk="0" hangingPunct="0">
                <a:lnSpc>
                  <a:spcPct val="80000"/>
                </a:lnSpc>
              </a:pPr>
              <a:r>
                <a:rPr lang="en-US" altLang="zh-CN" sz="3200" b="1" i="1">
                  <a:latin typeface="Times New Roman" pitchFamily="18" charset="0"/>
                  <a:sym typeface="Symbol" pitchFamily="18" charset="2"/>
                </a:rPr>
                <a:t>. . .</a:t>
              </a:r>
            </a:p>
          </p:txBody>
        </p:sp>
        <p:sp>
          <p:nvSpPr>
            <p:cNvPr id="18447" name="Rectangle 23" descr="Green marble"/>
            <p:cNvSpPr>
              <a:spLocks noChangeArrowheads="1"/>
            </p:cNvSpPr>
            <p:nvPr/>
          </p:nvSpPr>
          <p:spPr bwMode="auto">
            <a:xfrm>
              <a:off x="4320" y="2208"/>
              <a:ext cx="1152"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 A</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18448" name="Line 24"/>
            <p:cNvSpPr>
              <a:spLocks noChangeShapeType="1"/>
            </p:cNvSpPr>
            <p:nvPr/>
          </p:nvSpPr>
          <p:spPr bwMode="auto">
            <a:xfrm>
              <a:off x="3840" y="2544"/>
              <a:ext cx="48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Rectangle 25" descr="Green marble"/>
            <p:cNvSpPr>
              <a:spLocks noChangeArrowheads="1"/>
            </p:cNvSpPr>
            <p:nvPr/>
          </p:nvSpPr>
          <p:spPr bwMode="auto">
            <a:xfrm>
              <a:off x="3936" y="2208"/>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A</a:t>
              </a:r>
            </a:p>
          </p:txBody>
        </p:sp>
        <p:sp>
          <p:nvSpPr>
            <p:cNvPr id="18450" name="Rectangle 26" descr="Green marble"/>
            <p:cNvSpPr>
              <a:spLocks noChangeArrowheads="1"/>
            </p:cNvSpPr>
            <p:nvPr/>
          </p:nvSpPr>
          <p:spPr bwMode="auto">
            <a:xfrm>
              <a:off x="4464" y="3312"/>
              <a:ext cx="1056"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A</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b</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18451" name="Line 27"/>
            <p:cNvSpPr>
              <a:spLocks noChangeShapeType="1"/>
            </p:cNvSpPr>
            <p:nvPr/>
          </p:nvSpPr>
          <p:spPr bwMode="auto">
            <a:xfrm>
              <a:off x="3840" y="3312"/>
              <a:ext cx="624" cy="24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Rectangle 28" descr="Green marble"/>
            <p:cNvSpPr>
              <a:spLocks noChangeArrowheads="1"/>
            </p:cNvSpPr>
            <p:nvPr/>
          </p:nvSpPr>
          <p:spPr bwMode="auto">
            <a:xfrm>
              <a:off x="4080" y="3072"/>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b</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4866">
                                            <p:txEl>
                                              <p:pRg st="1" end="1"/>
                                            </p:txEl>
                                          </p:spTgt>
                                        </p:tgtEl>
                                        <p:attrNameLst>
                                          <p:attrName>style.visibility</p:attrName>
                                        </p:attrNameLst>
                                      </p:cBhvr>
                                      <p:to>
                                        <p:strVal val="visible"/>
                                      </p:to>
                                    </p:set>
                                    <p:animEffect transition="in" filter="blinds(horizontal)">
                                      <p:cBhvr>
                                        <p:cTn id="7" dur="500"/>
                                        <p:tgtEl>
                                          <p:spTgt spid="8048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6">
                                            <p:txEl>
                                              <p:pRg st="2" end="2"/>
                                            </p:txEl>
                                          </p:spTgt>
                                        </p:tgtEl>
                                        <p:attrNameLst>
                                          <p:attrName>style.visibility</p:attrName>
                                        </p:attrNameLst>
                                      </p:cBhvr>
                                      <p:to>
                                        <p:strVal val="visible"/>
                                      </p:to>
                                    </p:set>
                                    <p:animEffect transition="in" filter="blinds(horizontal)">
                                      <p:cBhvr>
                                        <p:cTn id="12" dur="500"/>
                                        <p:tgtEl>
                                          <p:spTgt spid="8048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6">
                                            <p:txEl>
                                              <p:pRg st="3" end="3"/>
                                            </p:txEl>
                                          </p:spTgt>
                                        </p:tgtEl>
                                        <p:attrNameLst>
                                          <p:attrName>style.visibility</p:attrName>
                                        </p:attrNameLst>
                                      </p:cBhvr>
                                      <p:to>
                                        <p:strVal val="visible"/>
                                      </p:to>
                                    </p:set>
                                    <p:animEffect transition="in" filter="blinds(horizontal)">
                                      <p:cBhvr>
                                        <p:cTn id="17" dur="500"/>
                                        <p:tgtEl>
                                          <p:spTgt spid="8048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435203" name="Rectangle 3"/>
          <p:cNvSpPr>
            <a:spLocks noGrp="1" noChangeArrowheads="1"/>
          </p:cNvSpPr>
          <p:nvPr>
            <p:ph idx="1"/>
          </p:nvPr>
        </p:nvSpPr>
        <p:spPr/>
        <p:txBody>
          <a:bodyPr/>
          <a:lstStyle/>
          <a:p>
            <a:r>
              <a:rPr lang="en-US" altLang="zh-CN" smtClean="0">
                <a:ea typeface="宋体" pitchFamily="2" charset="-122"/>
              </a:rPr>
              <a:t>SLR(1)</a:t>
            </a:r>
          </a:p>
          <a:p>
            <a:pPr lvl="1"/>
            <a:r>
              <a:rPr lang="en-US" altLang="zh-CN" smtClean="0">
                <a:ea typeface="宋体" pitchFamily="2" charset="-122"/>
              </a:rPr>
              <a:t>SLR(1)</a:t>
            </a:r>
            <a:r>
              <a:rPr lang="zh-CN" altLang="en-US" smtClean="0">
                <a:ea typeface="宋体" pitchFamily="2" charset="-122"/>
              </a:rPr>
              <a:t>分析表的构造</a:t>
            </a:r>
          </a:p>
          <a:p>
            <a:pPr lvl="1"/>
            <a:r>
              <a:rPr lang="en-US" altLang="zh-CN" smtClean="0">
                <a:ea typeface="宋体" pitchFamily="2" charset="-122"/>
              </a:rPr>
              <a:t>SLR(1)</a:t>
            </a:r>
            <a:r>
              <a:rPr lang="zh-CN" altLang="en-US" smtClean="0">
                <a:ea typeface="宋体" pitchFamily="2" charset="-122"/>
              </a:rPr>
              <a:t>文法描述能力有限</a:t>
            </a:r>
          </a:p>
          <a:p>
            <a:r>
              <a:rPr lang="en-US" altLang="zh-CN" smtClean="0">
                <a:ea typeface="宋体" pitchFamily="2" charset="-122"/>
              </a:rPr>
              <a:t>LR(1)</a:t>
            </a:r>
            <a:r>
              <a:rPr lang="zh-CN" altLang="en-US" smtClean="0">
                <a:ea typeface="宋体" pitchFamily="2" charset="-122"/>
              </a:rPr>
              <a:t>分析</a:t>
            </a:r>
          </a:p>
          <a:p>
            <a:r>
              <a:rPr lang="en-US" altLang="zh-CN" smtClean="0">
                <a:ea typeface="宋体" pitchFamily="2" charset="-122"/>
              </a:rPr>
              <a:t>LALR</a:t>
            </a:r>
          </a:p>
          <a:p>
            <a:r>
              <a:rPr lang="en-US" altLang="zh-CN" smtClean="0">
                <a:ea typeface="宋体" pitchFamily="2" charset="-122"/>
              </a:rPr>
              <a:t>LR</a:t>
            </a:r>
            <a:r>
              <a:rPr lang="zh-CN" altLang="en-US" smtClean="0">
                <a:ea typeface="宋体" pitchFamily="2" charset="-122"/>
              </a:rPr>
              <a:t>文法和</a:t>
            </a:r>
            <a:r>
              <a:rPr lang="en-US" altLang="zh-CN" smtClean="0">
                <a:ea typeface="宋体" pitchFamily="2" charset="-122"/>
              </a:rPr>
              <a:t>LR</a:t>
            </a:r>
            <a:r>
              <a:rPr lang="zh-CN" altLang="en-US" smtClean="0">
                <a:ea typeface="宋体" pitchFamily="2" charset="-122"/>
              </a:rPr>
              <a:t>分析方法的特点</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a:t>
            </a:fld>
            <a:endParaRPr lang="en-US" altLang="zh-CN" dirty="0"/>
          </a:p>
        </p:txBody>
      </p:sp>
    </p:spTree>
    <p:extLst>
      <p:ext uri="{BB962C8B-B14F-4D97-AF65-F5344CB8AC3E}">
        <p14:creationId xmlns:p14="http://schemas.microsoft.com/office/powerpoint/2010/main" val="28838981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35203">
                                            <p:txEl>
                                              <p:pRg st="3" end="3"/>
                                            </p:txEl>
                                          </p:spTgt>
                                        </p:tgtEl>
                                        <p:attrNameLst>
                                          <p:attrName>style.visibility</p:attrName>
                                        </p:attrNameLst>
                                      </p:cBhvr>
                                      <p:to>
                                        <p:strVal val="visible"/>
                                      </p:to>
                                    </p:set>
                                    <p:animEffect transition="in" filter="wipe(left)">
                                      <p:cBhvr>
                                        <p:cTn id="7" dur="500"/>
                                        <p:tgtEl>
                                          <p:spTgt spid="435203">
                                            <p:txEl>
                                              <p:pRg st="3" end="3"/>
                                            </p:txEl>
                                          </p:spTgt>
                                        </p:tgtEl>
                                      </p:cBhvr>
                                    </p:animEffect>
                                  </p:childTnLst>
                                </p:cTn>
                              </p:par>
                            </p:childTnLst>
                          </p:cTn>
                        </p:par>
                        <p:par>
                          <p:cTn id="8" fill="hold" nodeType="afterGroup">
                            <p:stCondLst>
                              <p:cond delay="500"/>
                            </p:stCondLst>
                            <p:childTnLst>
                              <p:par>
                                <p:cTn id="9" presetID="3" presetClass="emph" presetSubtype="2" fill="hold" nodeType="afterEffect">
                                  <p:stCondLst>
                                    <p:cond delay="0"/>
                                  </p:stCondLst>
                                  <p:childTnLst>
                                    <p:animClr clrSpc="rgb" dir="cw">
                                      <p:cBhvr override="childStyle">
                                        <p:cTn id="10" dur="500" fill="hold"/>
                                        <p:tgtEl>
                                          <p:spTgt spid="435203">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806915" name="Rectangle 3"/>
          <p:cNvSpPr>
            <a:spLocks noGrp="1" noChangeArrowheads="1"/>
          </p:cNvSpPr>
          <p:nvPr>
            <p:ph idx="1"/>
          </p:nvPr>
        </p:nvSpPr>
        <p:spPr/>
        <p:txBody>
          <a:bodyPr/>
          <a:lstStyle/>
          <a:p>
            <a:pPr eaLnBrk="1" hangingPunct="1"/>
            <a:r>
              <a:rPr lang="en-US" altLang="zh-CN" smtClean="0">
                <a:ea typeface="宋体" charset="-122"/>
              </a:rPr>
              <a:t>LR</a:t>
            </a:r>
            <a:r>
              <a:rPr lang="zh-CN" altLang="en-US" smtClean="0">
                <a:ea typeface="宋体" charset="-122"/>
              </a:rPr>
              <a:t>文法和</a:t>
            </a:r>
            <a:r>
              <a:rPr lang="en-US" altLang="zh-CN" smtClean="0">
                <a:ea typeface="宋体" charset="-122"/>
              </a:rPr>
              <a:t>LR</a:t>
            </a:r>
            <a:r>
              <a:rPr lang="zh-CN" altLang="en-US" smtClean="0">
                <a:ea typeface="宋体" charset="-122"/>
              </a:rPr>
              <a:t>分析方法的特点</a:t>
            </a:r>
          </a:p>
          <a:p>
            <a:pPr eaLnBrk="1" hangingPunct="1"/>
            <a:r>
              <a:rPr lang="en-US" altLang="zh-CN" smtClean="0">
                <a:ea typeface="宋体" charset="-122"/>
              </a:rPr>
              <a:t>LR</a:t>
            </a:r>
            <a:r>
              <a:rPr lang="zh-CN" altLang="en-US" smtClean="0">
                <a:ea typeface="宋体" charset="-122"/>
              </a:rPr>
              <a:t>分析的错误恢复</a:t>
            </a:r>
          </a:p>
          <a:p>
            <a:pPr eaLnBrk="1" hangingPunct="1"/>
            <a:r>
              <a:rPr lang="zh-CN" altLang="en-US" smtClean="0">
                <a:ea typeface="宋体" charset="-122"/>
              </a:rPr>
              <a:t>二义文法</a:t>
            </a:r>
          </a:p>
          <a:p>
            <a:pPr eaLnBrk="1" hangingPunct="1"/>
            <a:r>
              <a:rPr lang="en-US" altLang="zh-CN" smtClean="0">
                <a:ea typeface="宋体" charset="-122"/>
              </a:rPr>
              <a:t>Yacc</a:t>
            </a:r>
          </a:p>
          <a:p>
            <a:pPr eaLnBrk="1" hangingPunct="1"/>
            <a:endParaRPr lang="en-US" altLang="zh-CN" smtClean="0">
              <a:ea typeface="宋体" charset="-122"/>
            </a:endParaRPr>
          </a:p>
          <a:p>
            <a:pPr eaLnBrk="1" hangingPunct="1"/>
            <a:endParaRPr lang="zh-CN" altLang="en-US" smtClean="0">
              <a:ea typeface="宋体" charset="-122"/>
            </a:endParaRPr>
          </a:p>
        </p:txBody>
      </p:sp>
      <p:sp>
        <p:nvSpPr>
          <p:cNvPr id="2048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D0B2F97-521C-45AF-94B0-DC8A597148E2}" type="slidenum">
              <a:rPr lang="en-US" altLang="zh-CN">
                <a:solidFill>
                  <a:schemeClr val="bg2">
                    <a:lumMod val="20000"/>
                    <a:lumOff val="80000"/>
                  </a:schemeClr>
                </a:solidFill>
              </a:rPr>
              <a:pPr>
                <a:defRPr/>
              </a:pPr>
              <a:t>30</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806915">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a:t>
            </a:r>
          </a:p>
        </p:txBody>
      </p:sp>
      <p:sp>
        <p:nvSpPr>
          <p:cNvPr id="74137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buFontTx/>
              <a:buNone/>
            </a:pPr>
            <a:r>
              <a:rPr lang="zh-CN" altLang="en-US" dirty="0" smtClean="0">
                <a:latin typeface="宋体" charset="-122"/>
                <a:ea typeface="宋体" charset="-122"/>
              </a:rPr>
              <a:t>	</a:t>
            </a:r>
            <a:r>
              <a:rPr lang="zh-CN" altLang="en-US" sz="2800" dirty="0" smtClean="0">
                <a:latin typeface="宋体" charset="-122"/>
                <a:ea typeface="宋体" charset="-122"/>
              </a:rPr>
              <a:t>若自左向右扫描的移进</a:t>
            </a:r>
            <a:r>
              <a:rPr lang="zh-CN" altLang="en-US" sz="2800" dirty="0" smtClean="0">
                <a:ea typeface="宋体" charset="-122"/>
                <a:sym typeface="Symbol" pitchFamily="18" charset="2"/>
              </a:rPr>
              <a:t></a:t>
            </a:r>
            <a:r>
              <a:rPr lang="zh-CN" altLang="en-US" sz="2800" dirty="0" smtClean="0">
                <a:latin typeface="宋体" charset="-122"/>
                <a:ea typeface="宋体" charset="-122"/>
              </a:rPr>
              <a:t>归约分析器能</a:t>
            </a:r>
            <a:r>
              <a:rPr lang="zh-CN" altLang="en-US" sz="2800" dirty="0" smtClean="0">
                <a:solidFill>
                  <a:srgbClr val="FF0000"/>
                </a:solidFill>
                <a:latin typeface="宋体" charset="-122"/>
                <a:ea typeface="宋体" charset="-122"/>
              </a:rPr>
              <a:t>及时识别出现在栈顶的句柄</a:t>
            </a:r>
            <a:r>
              <a:rPr lang="zh-CN" altLang="en-US" sz="2800" dirty="0" smtClean="0">
                <a:latin typeface="宋体" charset="-122"/>
                <a:ea typeface="宋体" charset="-122"/>
              </a:rPr>
              <a:t>，那么相应的文法就是</a:t>
            </a:r>
            <a:r>
              <a:rPr lang="en-US" altLang="zh-CN" sz="2800" dirty="0" smtClean="0">
                <a:ea typeface="宋体" charset="-122"/>
              </a:rPr>
              <a:t>LR</a:t>
            </a:r>
            <a:r>
              <a:rPr lang="zh-CN" altLang="en-US" sz="2800" dirty="0" smtClean="0">
                <a:latin typeface="宋体" charset="-122"/>
                <a:ea typeface="宋体" charset="-122"/>
              </a:rPr>
              <a:t>的</a:t>
            </a:r>
          </a:p>
          <a:p>
            <a:pPr eaLnBrk="1" hangingPunct="1">
              <a:lnSpc>
                <a:spcPct val="90000"/>
              </a:lnSpc>
              <a:spcBef>
                <a:spcPct val="0"/>
              </a:spcBef>
              <a:buFontTx/>
              <a:buNone/>
            </a:pPr>
            <a:endParaRPr lang="zh-CN" altLang="en-US" sz="2800" dirty="0" smtClean="0">
              <a:latin typeface="宋体" charset="-122"/>
              <a:ea typeface="宋体" charset="-122"/>
            </a:endParaRPr>
          </a:p>
          <a:p>
            <a:pPr algn="just" eaLnBrk="1" hangingPunct="1">
              <a:lnSpc>
                <a:spcPct val="90000"/>
              </a:lnSpc>
              <a:spcBef>
                <a:spcPct val="0"/>
              </a:spcBef>
              <a:buFontTx/>
              <a:buNone/>
            </a:pPr>
            <a:r>
              <a:rPr lang="zh-CN" altLang="en-US" sz="2800" dirty="0" smtClean="0">
                <a:ea typeface="宋体" charset="-122"/>
              </a:rPr>
              <a:t>	语言</a:t>
            </a:r>
            <a:r>
              <a:rPr lang="en-US" altLang="zh-CN" sz="2800" i="1" dirty="0" smtClean="0">
                <a:ea typeface="宋体" charset="-122"/>
              </a:rPr>
              <a:t>L </a:t>
            </a:r>
            <a:r>
              <a:rPr lang="en-US" altLang="zh-CN" sz="2800" dirty="0" smtClean="0">
                <a:ea typeface="宋体" charset="-122"/>
              </a:rPr>
              <a:t>= {</a:t>
            </a:r>
            <a:r>
              <a:rPr lang="en-US" altLang="zh-CN" sz="2800" i="1" dirty="0" err="1" smtClean="0">
                <a:ea typeface="宋体" charset="-122"/>
              </a:rPr>
              <a:t>ww</a:t>
            </a:r>
            <a:r>
              <a:rPr lang="en-US" altLang="zh-CN" sz="2800" i="1" baseline="30000" dirty="0" err="1" smtClean="0">
                <a:ea typeface="宋体" charset="-122"/>
              </a:rPr>
              <a:t>R</a:t>
            </a:r>
            <a:r>
              <a:rPr lang="en-US" altLang="zh-CN" sz="2800" dirty="0" smtClean="0">
                <a:ea typeface="宋体" charset="-122"/>
              </a:rPr>
              <a:t>| </a:t>
            </a:r>
            <a:r>
              <a:rPr lang="en-US" altLang="zh-CN" sz="2800" i="1" dirty="0" smtClean="0">
                <a:ea typeface="宋体" charset="-122"/>
              </a:rPr>
              <a:t>w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a</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a:t>
            </a:r>
            <a:r>
              <a:rPr lang="zh-CN" altLang="en-US" sz="2800" dirty="0" smtClean="0">
                <a:ea typeface="宋体" charset="-122"/>
              </a:rPr>
              <a:t>的文法</a:t>
            </a:r>
            <a:endParaRPr lang="zh-CN" altLang="en-US" sz="2800" dirty="0" smtClean="0">
              <a:latin typeface="宋体" charset="-122"/>
              <a:ea typeface="宋体" charset="-122"/>
            </a:endParaRPr>
          </a:p>
          <a:p>
            <a:pPr algn="just" eaLnBrk="1" hangingPunct="1">
              <a:lnSpc>
                <a:spcPct val="90000"/>
              </a:lnSpc>
              <a:spcBef>
                <a:spcPct val="0"/>
              </a:spcBef>
              <a:buFontTx/>
              <a:buNone/>
            </a:pPr>
            <a:r>
              <a:rPr lang="en-US" altLang="zh-CN" sz="2800" i="1" dirty="0" smtClean="0">
                <a:latin typeface="宋体" charset="-122"/>
                <a:ea typeface="宋体" charset="-122"/>
              </a:rPr>
              <a:t>		</a:t>
            </a:r>
            <a:r>
              <a:rPr lang="en-US" altLang="zh-CN" sz="2800" i="1" dirty="0" smtClean="0">
                <a:ea typeface="宋体" charset="-122"/>
              </a:rPr>
              <a:t>S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err="1" smtClean="0">
                <a:ea typeface="宋体" charset="-122"/>
              </a:rPr>
              <a:t>aSa</a:t>
            </a:r>
            <a:r>
              <a:rPr lang="en-US" altLang="zh-CN" sz="2800" i="1" dirty="0" smtClean="0">
                <a:ea typeface="宋体" charset="-122"/>
              </a:rPr>
              <a:t> </a:t>
            </a:r>
            <a:r>
              <a:rPr lang="en-US" altLang="zh-CN" sz="2800" dirty="0" smtClean="0">
                <a:ea typeface="宋体" charset="-122"/>
              </a:rPr>
              <a:t>| </a:t>
            </a:r>
            <a:r>
              <a:rPr lang="en-US" altLang="zh-CN" sz="2800" i="1" dirty="0" err="1" smtClean="0">
                <a:ea typeface="宋体" charset="-122"/>
              </a:rPr>
              <a:t>bSb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endParaRPr lang="en-US" altLang="zh-CN" sz="2800" dirty="0" smtClean="0">
              <a:ea typeface="宋体" charset="-122"/>
            </a:endParaRPr>
          </a:p>
          <a:p>
            <a:pPr eaLnBrk="1" hangingPunct="1">
              <a:lnSpc>
                <a:spcPct val="90000"/>
              </a:lnSpc>
              <a:spcBef>
                <a:spcPct val="0"/>
              </a:spcBef>
              <a:buFontTx/>
              <a:buNone/>
            </a:pPr>
            <a:r>
              <a:rPr lang="zh-CN" altLang="en-US" sz="2800" dirty="0" smtClean="0">
                <a:latin typeface="宋体" charset="-122"/>
                <a:ea typeface="宋体" charset="-122"/>
              </a:rPr>
              <a:t>不是</a:t>
            </a:r>
            <a:r>
              <a:rPr lang="en-US" altLang="zh-CN" sz="2800" dirty="0" smtClean="0">
                <a:ea typeface="宋体" charset="-122"/>
              </a:rPr>
              <a:t>LR</a:t>
            </a:r>
            <a:r>
              <a:rPr lang="zh-CN" altLang="en-US" sz="2800" dirty="0" smtClean="0">
                <a:latin typeface="宋体" charset="-122"/>
                <a:ea typeface="宋体" charset="-122"/>
              </a:rPr>
              <a:t>的				</a:t>
            </a:r>
            <a:r>
              <a:rPr lang="en-US" altLang="zh-CN" sz="2800" i="1" dirty="0" err="1" smtClean="0">
                <a:ea typeface="宋体" charset="-122"/>
              </a:rPr>
              <a:t>ababb</a:t>
            </a:r>
            <a:r>
              <a:rPr lang="en-US" altLang="zh-CN" sz="2800" i="1" dirty="0" err="1" smtClean="0">
                <a:solidFill>
                  <a:srgbClr val="36479C"/>
                </a:solidFill>
                <a:ea typeface="宋体" charset="-122"/>
              </a:rPr>
              <a:t>bbaba</a:t>
            </a:r>
            <a:endParaRPr lang="en-US" altLang="zh-CN" sz="2800" i="1" dirty="0" smtClean="0">
              <a:solidFill>
                <a:srgbClr val="36479C"/>
              </a:solidFill>
              <a:ea typeface="宋体" charset="-122"/>
            </a:endParaRPr>
          </a:p>
          <a:p>
            <a:pPr eaLnBrk="1" hangingPunct="1">
              <a:lnSpc>
                <a:spcPct val="90000"/>
              </a:lnSpc>
              <a:spcBef>
                <a:spcPct val="0"/>
              </a:spcBef>
              <a:buFontTx/>
              <a:buNone/>
            </a:pPr>
            <a:endParaRPr lang="en-US" altLang="zh-CN" sz="2800" i="1" dirty="0" smtClean="0">
              <a:solidFill>
                <a:srgbClr val="00FF00"/>
              </a:solidFill>
              <a:ea typeface="宋体" charset="-122"/>
            </a:endParaRPr>
          </a:p>
          <a:p>
            <a:pPr algn="just" eaLnBrk="1" hangingPunct="1">
              <a:lnSpc>
                <a:spcPct val="90000"/>
              </a:lnSpc>
              <a:spcBef>
                <a:spcPct val="0"/>
              </a:spcBef>
              <a:buFontTx/>
              <a:buNone/>
            </a:pPr>
            <a:r>
              <a:rPr lang="zh-CN" altLang="en-US" sz="2800" dirty="0" smtClean="0">
                <a:ea typeface="宋体" charset="-122"/>
              </a:rPr>
              <a:t>	语言</a:t>
            </a:r>
            <a:r>
              <a:rPr lang="en-US" altLang="zh-CN" sz="2800" i="1" dirty="0" smtClean="0">
                <a:ea typeface="宋体" charset="-122"/>
              </a:rPr>
              <a:t>L </a:t>
            </a:r>
            <a:r>
              <a:rPr lang="en-US" altLang="zh-CN" sz="2800" dirty="0" smtClean="0">
                <a:ea typeface="宋体" charset="-122"/>
              </a:rPr>
              <a:t>= {</a:t>
            </a:r>
            <a:r>
              <a:rPr lang="en-US" altLang="zh-CN" sz="2800" i="1" dirty="0" err="1" smtClean="0">
                <a:ea typeface="宋体" charset="-122"/>
              </a:rPr>
              <a:t>wcw</a:t>
            </a:r>
            <a:r>
              <a:rPr lang="en-US" altLang="zh-CN" sz="2800" i="1" baseline="30000" dirty="0" err="1" smtClean="0">
                <a:ea typeface="宋体" charset="-122"/>
              </a:rPr>
              <a:t>R</a:t>
            </a:r>
            <a:r>
              <a:rPr lang="en-US" altLang="zh-CN" sz="2800" dirty="0" smtClean="0">
                <a:ea typeface="宋体" charset="-122"/>
              </a:rPr>
              <a:t>| </a:t>
            </a:r>
            <a:r>
              <a:rPr lang="en-US" altLang="zh-CN" sz="2800" i="1" dirty="0" smtClean="0">
                <a:ea typeface="宋体" charset="-122"/>
              </a:rPr>
              <a:t>w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a</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a:t>
            </a:r>
            <a:r>
              <a:rPr lang="zh-CN" altLang="en-US" sz="2800" dirty="0" smtClean="0">
                <a:ea typeface="宋体" charset="-122"/>
              </a:rPr>
              <a:t>的文法</a:t>
            </a:r>
            <a:endParaRPr lang="zh-CN" altLang="en-US" sz="2800" dirty="0" smtClean="0">
              <a:latin typeface="宋体" charset="-122"/>
              <a:ea typeface="宋体" charset="-122"/>
            </a:endParaRPr>
          </a:p>
          <a:p>
            <a:pPr algn="just" eaLnBrk="1" hangingPunct="1">
              <a:lnSpc>
                <a:spcPct val="90000"/>
              </a:lnSpc>
              <a:spcBef>
                <a:spcPct val="0"/>
              </a:spcBef>
              <a:buFontTx/>
              <a:buNone/>
            </a:pPr>
            <a:r>
              <a:rPr lang="en-US" altLang="zh-CN" sz="2800" i="1" dirty="0" smtClean="0">
                <a:latin typeface="宋体" charset="-122"/>
                <a:ea typeface="宋体" charset="-122"/>
              </a:rPr>
              <a:t>		</a:t>
            </a:r>
            <a:r>
              <a:rPr lang="en-US" altLang="zh-CN" sz="2800" i="1" dirty="0" smtClean="0">
                <a:ea typeface="宋体" charset="-122"/>
              </a:rPr>
              <a:t>S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err="1" smtClean="0">
                <a:ea typeface="宋体" charset="-122"/>
              </a:rPr>
              <a:t>aSa</a:t>
            </a:r>
            <a:r>
              <a:rPr lang="en-US" altLang="zh-CN" sz="2800" i="1" dirty="0" smtClean="0">
                <a:ea typeface="宋体" charset="-122"/>
              </a:rPr>
              <a:t> </a:t>
            </a:r>
            <a:r>
              <a:rPr lang="en-US" altLang="zh-CN" sz="2800" dirty="0" smtClean="0">
                <a:ea typeface="宋体" charset="-122"/>
              </a:rPr>
              <a:t>| </a:t>
            </a:r>
            <a:r>
              <a:rPr lang="en-US" altLang="zh-CN" sz="2800" i="1" dirty="0" err="1" smtClean="0">
                <a:ea typeface="宋体" charset="-122"/>
              </a:rPr>
              <a:t>bSb</a:t>
            </a:r>
            <a:r>
              <a:rPr lang="en-US" altLang="zh-CN" sz="2800" i="1" dirty="0" smtClean="0">
                <a:ea typeface="宋体" charset="-122"/>
              </a:rPr>
              <a:t> </a:t>
            </a:r>
            <a:r>
              <a:rPr lang="en-US" altLang="zh-CN" sz="2800" dirty="0" smtClean="0">
                <a:ea typeface="宋体" charset="-122"/>
              </a:rPr>
              <a:t>| </a:t>
            </a:r>
            <a:r>
              <a:rPr lang="en-US" altLang="zh-CN" sz="2800" i="1" dirty="0" smtClean="0">
                <a:ea typeface="宋体" charset="-122"/>
              </a:rPr>
              <a:t>c</a:t>
            </a:r>
          </a:p>
          <a:p>
            <a:pPr eaLnBrk="1" hangingPunct="1">
              <a:lnSpc>
                <a:spcPct val="90000"/>
              </a:lnSpc>
              <a:spcBef>
                <a:spcPct val="0"/>
              </a:spcBef>
              <a:buFontTx/>
              <a:buNone/>
            </a:pPr>
            <a:r>
              <a:rPr lang="zh-CN" altLang="en-US" sz="2800" dirty="0" smtClean="0">
                <a:latin typeface="宋体" charset="-122"/>
                <a:ea typeface="宋体" charset="-122"/>
              </a:rPr>
              <a:t>是</a:t>
            </a:r>
            <a:r>
              <a:rPr lang="en-US" altLang="zh-CN" sz="2800" dirty="0" smtClean="0">
                <a:ea typeface="宋体" charset="-122"/>
              </a:rPr>
              <a:t>LR</a:t>
            </a:r>
            <a:r>
              <a:rPr lang="zh-CN" altLang="en-US" sz="2800" dirty="0" smtClean="0">
                <a:latin typeface="宋体" charset="-122"/>
                <a:ea typeface="宋体" charset="-122"/>
              </a:rPr>
              <a:t>的				</a:t>
            </a:r>
            <a:r>
              <a:rPr lang="en-US" altLang="zh-CN" sz="2800" i="1" dirty="0" err="1" smtClean="0">
                <a:ea typeface="宋体" charset="-122"/>
              </a:rPr>
              <a:t>ababb</a:t>
            </a:r>
            <a:r>
              <a:rPr lang="en-US" altLang="zh-CN" sz="2800" i="1" dirty="0" err="1" smtClean="0">
                <a:solidFill>
                  <a:srgbClr val="FF0000"/>
                </a:solidFill>
                <a:ea typeface="宋体" charset="-122"/>
              </a:rPr>
              <a:t>c</a:t>
            </a:r>
            <a:r>
              <a:rPr lang="en-US" altLang="zh-CN" sz="2800" i="1" dirty="0" err="1" smtClean="0">
                <a:solidFill>
                  <a:srgbClr val="36479C"/>
                </a:solidFill>
                <a:ea typeface="宋体" charset="-122"/>
              </a:rPr>
              <a:t>bbaba</a:t>
            </a:r>
            <a:r>
              <a:rPr lang="en-US" altLang="zh-CN" sz="2800" i="1" dirty="0" smtClean="0">
                <a:solidFill>
                  <a:srgbClr val="00FF00"/>
                </a:solidFill>
                <a:ea typeface="宋体" charset="-122"/>
              </a:rPr>
              <a:t> </a:t>
            </a:r>
            <a:endParaRPr lang="en-US" altLang="zh-CN" sz="2800" dirty="0" smtClean="0">
              <a:solidFill>
                <a:srgbClr val="00FF00"/>
              </a:solidFill>
              <a:ea typeface="宋体" charset="-122"/>
            </a:endParaRPr>
          </a:p>
        </p:txBody>
      </p:sp>
      <p:sp>
        <p:nvSpPr>
          <p:cNvPr id="2150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F14C6F6-7F5D-4C22-9A67-D1A6E5F05EAB}" type="slidenum">
              <a:rPr lang="en-US" altLang="zh-CN">
                <a:solidFill>
                  <a:schemeClr val="bg2">
                    <a:lumMod val="20000"/>
                    <a:lumOff val="80000"/>
                  </a:schemeClr>
                </a:solidFill>
              </a:rPr>
              <a:pPr>
                <a:defRPr/>
              </a:pPr>
              <a:t>31</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1378">
                                            <p:txEl>
                                              <p:pRg st="6" end="6"/>
                                            </p:txEl>
                                          </p:spTgt>
                                        </p:tgtEl>
                                        <p:attrNameLst>
                                          <p:attrName>style.visibility</p:attrName>
                                        </p:attrNameLst>
                                      </p:cBhvr>
                                      <p:to>
                                        <p:strVal val="visible"/>
                                      </p:to>
                                    </p:set>
                                    <p:animEffect transition="in" filter="blinds(horizontal)">
                                      <p:cBhvr>
                                        <p:cTn id="7" dur="500"/>
                                        <p:tgtEl>
                                          <p:spTgt spid="74137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1378">
                                            <p:txEl>
                                              <p:pRg st="7" end="7"/>
                                            </p:txEl>
                                          </p:spTgt>
                                        </p:tgtEl>
                                        <p:attrNameLst>
                                          <p:attrName>style.visibility</p:attrName>
                                        </p:attrNameLst>
                                      </p:cBhvr>
                                      <p:to>
                                        <p:strVal val="visible"/>
                                      </p:to>
                                    </p:set>
                                    <p:animEffect transition="in" filter="blinds(horizontal)">
                                      <p:cBhvr>
                                        <p:cTn id="10" dur="500"/>
                                        <p:tgtEl>
                                          <p:spTgt spid="741378">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1378">
                                            <p:txEl>
                                              <p:pRg st="8" end="8"/>
                                            </p:txEl>
                                          </p:spTgt>
                                        </p:tgtEl>
                                        <p:attrNameLst>
                                          <p:attrName>style.visibility</p:attrName>
                                        </p:attrNameLst>
                                      </p:cBhvr>
                                      <p:to>
                                        <p:strVal val="visible"/>
                                      </p:to>
                                    </p:set>
                                    <p:animEffect transition="in" filter="blinds(horizontal)">
                                      <p:cBhvr>
                                        <p:cTn id="13" dur="500"/>
                                        <p:tgtEl>
                                          <p:spTgt spid="7413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 </a:t>
            </a:r>
          </a:p>
        </p:txBody>
      </p:sp>
      <p:sp>
        <p:nvSpPr>
          <p:cNvPr id="22531" name="Rectangle 2"/>
          <p:cNvSpPr>
            <a:spLocks noGrp="1" noChangeArrowheads="1"/>
          </p:cNvSpPr>
          <p:nvPr>
            <p:ph idx="1"/>
          </p:nvPr>
        </p:nvSpPr>
        <p:spPr>
          <a:xfrm>
            <a:off x="304800" y="908050"/>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3200" dirty="0" smtClean="0">
                <a:latin typeface="宋体" charset="-122"/>
                <a:ea typeface="宋体" charset="-122"/>
              </a:rPr>
              <a:t>例 </a:t>
            </a:r>
            <a:r>
              <a:rPr lang="zh-CN" altLang="en-US" sz="3200" dirty="0" smtClean="0">
                <a:ea typeface="宋体" charset="-122"/>
              </a:rPr>
              <a:t>为语言</a:t>
            </a:r>
            <a:r>
              <a:rPr lang="en-US" altLang="zh-CN" sz="3200" i="1" dirty="0" smtClean="0">
                <a:ea typeface="宋体" charset="-122"/>
              </a:rPr>
              <a:t>L</a:t>
            </a:r>
            <a:r>
              <a:rPr lang="en-US" altLang="zh-CN" sz="3200" dirty="0" smtClean="0">
                <a:ea typeface="宋体" charset="-122"/>
              </a:rPr>
              <a:t> = { </a:t>
            </a:r>
            <a:r>
              <a:rPr lang="en-US" altLang="zh-CN" sz="3200" i="1" dirty="0" err="1" smtClean="0">
                <a:ea typeface="宋体" charset="-122"/>
              </a:rPr>
              <a:t>a</a:t>
            </a:r>
            <a:r>
              <a:rPr lang="en-US" altLang="zh-CN" sz="3200" i="1" baseline="30000" dirty="0" err="1" smtClean="0">
                <a:ea typeface="宋体" charset="-122"/>
              </a:rPr>
              <a:t>m</a:t>
            </a:r>
            <a:r>
              <a:rPr lang="en-US" altLang="zh-CN" sz="3200" i="1" dirty="0" err="1" smtClean="0">
                <a:ea typeface="宋体" charset="-122"/>
              </a:rPr>
              <a:t>b</a:t>
            </a:r>
            <a:r>
              <a:rPr lang="en-US" altLang="zh-CN" sz="3200" i="1" baseline="30000" dirty="0" err="1" smtClean="0">
                <a:ea typeface="宋体" charset="-122"/>
              </a:rPr>
              <a:t>n</a:t>
            </a:r>
            <a:r>
              <a:rPr lang="en-US" altLang="zh-CN" sz="3200" baseline="30000" dirty="0" smtClean="0">
                <a:ea typeface="宋体" charset="-122"/>
              </a:rPr>
              <a:t> </a:t>
            </a:r>
            <a:r>
              <a:rPr lang="en-US" altLang="zh-CN" sz="3200" dirty="0" smtClean="0">
                <a:ea typeface="宋体" charset="-122"/>
              </a:rPr>
              <a:t>| </a:t>
            </a:r>
            <a:r>
              <a:rPr lang="en-US" altLang="zh-CN" sz="3200" i="1" dirty="0" smtClean="0">
                <a:ea typeface="宋体" charset="-122"/>
              </a:rPr>
              <a:t>n</a:t>
            </a:r>
            <a:r>
              <a:rPr lang="en-US" altLang="zh-CN" sz="3200" dirty="0" smtClean="0">
                <a:ea typeface="宋体" charset="-122"/>
              </a:rPr>
              <a:t> &gt; </a:t>
            </a:r>
            <a:r>
              <a:rPr lang="en-US" altLang="zh-CN" sz="3200" i="1" dirty="0" smtClean="0">
                <a:ea typeface="宋体" charset="-122"/>
              </a:rPr>
              <a:t>m</a:t>
            </a:r>
            <a:r>
              <a:rPr lang="en-US" altLang="zh-CN" sz="3200" dirty="0" smtClean="0">
                <a:ea typeface="宋体" charset="-122"/>
              </a:rPr>
              <a:t> </a:t>
            </a:r>
            <a:r>
              <a:rPr lang="en-US" altLang="zh-CN" sz="3200" dirty="0" smtClean="0">
                <a:ea typeface="宋体" charset="-122"/>
                <a:sym typeface="Symbol" pitchFamily="18" charset="2"/>
              </a:rPr>
              <a:t></a:t>
            </a:r>
            <a:r>
              <a:rPr lang="en-US" altLang="zh-CN" sz="3200" dirty="0" smtClean="0">
                <a:ea typeface="宋体" charset="-122"/>
              </a:rPr>
              <a:t> 0 }</a:t>
            </a:r>
            <a:r>
              <a:rPr lang="zh-CN" altLang="en-US" sz="3200" dirty="0" smtClean="0">
                <a:latin typeface="宋体" charset="-122"/>
                <a:ea typeface="宋体" charset="-122"/>
              </a:rPr>
              <a:t>写三个文法，它们分别是</a:t>
            </a:r>
            <a:r>
              <a:rPr lang="en-US" altLang="zh-CN" sz="3200" dirty="0" smtClean="0">
                <a:ea typeface="宋体" charset="-122"/>
              </a:rPr>
              <a:t>LR(1)</a:t>
            </a:r>
            <a:r>
              <a:rPr lang="zh-CN" altLang="en-US" sz="3200" dirty="0" smtClean="0">
                <a:latin typeface="宋体" charset="-122"/>
                <a:ea typeface="宋体" charset="-122"/>
              </a:rPr>
              <a:t>的、二义的和非二义且非</a:t>
            </a:r>
            <a:r>
              <a:rPr lang="en-US" altLang="zh-CN" sz="3200" dirty="0" smtClean="0">
                <a:ea typeface="宋体" charset="-122"/>
              </a:rPr>
              <a:t>LR(1)</a:t>
            </a:r>
            <a:r>
              <a:rPr lang="zh-CN" altLang="en-US" sz="3200" dirty="0" smtClean="0">
                <a:latin typeface="宋体" charset="-122"/>
                <a:ea typeface="宋体" charset="-122"/>
              </a:rPr>
              <a:t>的</a:t>
            </a:r>
          </a:p>
          <a:p>
            <a:pPr marL="0" indent="0" eaLnBrk="1" hangingPunct="1">
              <a:spcBef>
                <a:spcPct val="0"/>
              </a:spcBef>
              <a:buFont typeface="Wingdings" pitchFamily="2" charset="2"/>
              <a:buNone/>
              <a:defRPr/>
            </a:pPr>
            <a:r>
              <a:rPr lang="en-US" altLang="zh-CN" sz="2800" dirty="0" smtClean="0">
                <a:ea typeface="宋体" charset="-122"/>
              </a:rPr>
              <a:t>LR(1)</a:t>
            </a:r>
            <a:r>
              <a:rPr lang="zh-CN" altLang="en-US" sz="2800" dirty="0" smtClean="0">
                <a:ea typeface="宋体" charset="-122"/>
              </a:rPr>
              <a:t>文法：</a:t>
            </a:r>
            <a:endParaRPr lang="en-US" altLang="zh-CN" sz="2800" dirty="0" smtClean="0">
              <a:ea typeface="宋体" charset="-122"/>
            </a:endParaRPr>
          </a:p>
          <a:p>
            <a:pPr marL="0" indent="0" eaLnBrk="1" hangingPunct="1">
              <a:spcBef>
                <a:spcPct val="0"/>
              </a:spcBef>
              <a:buFont typeface="Wingdings" pitchFamily="2" charset="2"/>
              <a:buNone/>
              <a:defRPr/>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smtClean="0">
                <a:ea typeface="宋体" charset="-122"/>
              </a:rPr>
              <a:t>AB</a:t>
            </a:r>
            <a:r>
              <a:rPr lang="en-US" altLang="zh-CN" sz="2800" dirty="0" smtClean="0">
                <a:ea typeface="宋体" charset="-122"/>
              </a:rPr>
              <a:t>	 </a:t>
            </a:r>
          </a:p>
          <a:p>
            <a:pPr marL="0" indent="0" eaLnBrk="1" hangingPunct="1">
              <a:spcBef>
                <a:spcPct val="0"/>
              </a:spcBef>
              <a:buFont typeface="Wingdings" pitchFamily="2" charset="2"/>
              <a:buNone/>
              <a:defRPr/>
            </a:pPr>
            <a:r>
              <a:rPr lang="en-US" altLang="zh-CN" sz="2800" i="1" dirty="0" smtClean="0">
                <a:ea typeface="宋体" charset="-122"/>
              </a:rPr>
              <a:t>A</a:t>
            </a:r>
            <a:r>
              <a:rPr lang="en-US" altLang="zh-CN" sz="2800" i="1" dirty="0" smtClean="0">
                <a:latin typeface="Symbol" pitchFamily="18" charset="2"/>
                <a:ea typeface="宋体" charset="-122"/>
              </a:rPr>
              <a:t>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err="1" smtClean="0">
                <a:ea typeface="宋体" charset="-122"/>
              </a:rPr>
              <a:t>aAb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p>
          <a:p>
            <a:pPr marL="0" indent="0" eaLnBrk="1" hangingPunct="1">
              <a:spcBef>
                <a:spcPct val="0"/>
              </a:spcBef>
              <a:buFont typeface="Wingdings" pitchFamily="2" charset="2"/>
              <a:buNone/>
              <a:defRPr/>
            </a:pPr>
            <a:r>
              <a:rPr lang="en-US" altLang="zh-CN" sz="2800" i="1" dirty="0" smtClean="0">
                <a:ea typeface="宋体" charset="-122"/>
              </a:rPr>
              <a:t>B </a:t>
            </a:r>
            <a:r>
              <a:rPr lang="en-US" altLang="zh-CN" sz="2800" dirty="0" smtClean="0">
                <a:ea typeface="宋体" charset="-122"/>
                <a:sym typeface="Symbol" pitchFamily="18" charset="2"/>
              </a:rPr>
              <a:t></a:t>
            </a:r>
            <a:r>
              <a:rPr lang="en-US" altLang="zh-CN" sz="2800" i="1" dirty="0" smtClean="0">
                <a:ea typeface="宋体" charset="-122"/>
              </a:rPr>
              <a:t> Bb</a:t>
            </a:r>
            <a:r>
              <a:rPr lang="en-US" altLang="zh-CN" sz="2800" dirty="0" smtClean="0">
                <a:ea typeface="宋体" charset="-122"/>
              </a:rPr>
              <a:t> |</a:t>
            </a:r>
            <a:r>
              <a:rPr lang="en-US" altLang="zh-CN" sz="2800" i="1" dirty="0" smtClean="0">
                <a:ea typeface="宋体" charset="-122"/>
              </a:rPr>
              <a:t> b</a:t>
            </a:r>
            <a:r>
              <a:rPr lang="en-US" altLang="zh-CN" dirty="0" smtClean="0">
                <a:ea typeface="宋体" charset="-122"/>
              </a:rPr>
              <a:t> </a:t>
            </a:r>
          </a:p>
          <a:p>
            <a:pPr eaLnBrk="1" hangingPunct="1">
              <a:spcBef>
                <a:spcPct val="0"/>
              </a:spcBef>
              <a:defRPr/>
            </a:pPr>
            <a:endParaRPr lang="zh-CN" altLang="en-US" dirty="0" smtClean="0">
              <a:latin typeface="宋体" charset="-122"/>
              <a:ea typeface="宋体" charset="-122"/>
            </a:endParaRPr>
          </a:p>
        </p:txBody>
      </p:sp>
      <p:sp>
        <p:nvSpPr>
          <p:cNvPr id="2253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AD26A66-730B-4691-B706-C21A2295542D}" type="slidenum">
              <a:rPr lang="en-US" altLang="zh-CN">
                <a:solidFill>
                  <a:schemeClr val="bg2">
                    <a:lumMod val="20000"/>
                    <a:lumOff val="80000"/>
                  </a:schemeClr>
                </a:solidFill>
              </a:rPr>
              <a:pPr>
                <a:defRPr/>
              </a:pPr>
              <a:t>32</a:t>
            </a:fld>
            <a:endParaRPr lang="en-US" altLang="zh-CN">
              <a:solidFill>
                <a:schemeClr val="bg2">
                  <a:lumMod val="20000"/>
                  <a:lumOff val="80000"/>
                </a:schemeClr>
              </a:solidFill>
            </a:endParaRPr>
          </a:p>
        </p:txBody>
      </p:sp>
      <p:grpSp>
        <p:nvGrpSpPr>
          <p:cNvPr id="21509" name="Group 3"/>
          <p:cNvGrpSpPr>
            <a:grpSpLocks/>
          </p:cNvGrpSpPr>
          <p:nvPr/>
        </p:nvGrpSpPr>
        <p:grpSpPr bwMode="auto">
          <a:xfrm>
            <a:off x="331788" y="4492625"/>
            <a:ext cx="3352800" cy="1739900"/>
            <a:chOff x="1056" y="2713"/>
            <a:chExt cx="2112" cy="1096"/>
          </a:xfrm>
        </p:grpSpPr>
        <p:sp>
          <p:nvSpPr>
            <p:cNvPr id="21520" name="Rectangle 4"/>
            <p:cNvSpPr>
              <a:spLocks noChangeArrowheads="1"/>
            </p:cNvSpPr>
            <p:nvPr/>
          </p:nvSpPr>
          <p:spPr bwMode="auto">
            <a:xfrm>
              <a:off x="1056" y="3264"/>
              <a:ext cx="2112"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3200" b="1" i="1">
                  <a:latin typeface="Times New Roman" pitchFamily="18" charset="0"/>
                </a:rPr>
                <a:t>a  a  a  b  b  b  b  b</a:t>
              </a:r>
            </a:p>
          </p:txBody>
        </p:sp>
        <p:sp>
          <p:nvSpPr>
            <p:cNvPr id="21521" name="Line 5"/>
            <p:cNvSpPr>
              <a:spLocks noChangeShapeType="1"/>
            </p:cNvSpPr>
            <p:nvPr/>
          </p:nvSpPr>
          <p:spPr bwMode="auto">
            <a:xfrm flipV="1">
              <a:off x="1645" y="3200"/>
              <a:ext cx="131" cy="13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2" name="Line 6"/>
            <p:cNvSpPr>
              <a:spLocks noChangeShapeType="1"/>
            </p:cNvSpPr>
            <p:nvPr/>
          </p:nvSpPr>
          <p:spPr bwMode="auto">
            <a:xfrm>
              <a:off x="1776" y="3225"/>
              <a:ext cx="144"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3" name="Line 7"/>
            <p:cNvSpPr>
              <a:spLocks noChangeShapeType="1"/>
            </p:cNvSpPr>
            <p:nvPr/>
          </p:nvSpPr>
          <p:spPr bwMode="auto">
            <a:xfrm flipV="1">
              <a:off x="1440" y="2980"/>
              <a:ext cx="304" cy="3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4" name="Line 8"/>
            <p:cNvSpPr>
              <a:spLocks noChangeShapeType="1"/>
            </p:cNvSpPr>
            <p:nvPr/>
          </p:nvSpPr>
          <p:spPr bwMode="auto">
            <a:xfrm>
              <a:off x="1744" y="2980"/>
              <a:ext cx="368" cy="2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9"/>
            <p:cNvSpPr>
              <a:spLocks noChangeShapeType="1"/>
            </p:cNvSpPr>
            <p:nvPr/>
          </p:nvSpPr>
          <p:spPr bwMode="auto">
            <a:xfrm flipV="1">
              <a:off x="1168" y="2713"/>
              <a:ext cx="560" cy="5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10"/>
            <p:cNvSpPr>
              <a:spLocks noChangeShapeType="1"/>
            </p:cNvSpPr>
            <p:nvPr/>
          </p:nvSpPr>
          <p:spPr bwMode="auto">
            <a:xfrm>
              <a:off x="1776" y="2736"/>
              <a:ext cx="624" cy="5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 name="矩形 1"/>
          <p:cNvSpPr>
            <a:spLocks noChangeArrowheads="1"/>
          </p:cNvSpPr>
          <p:nvPr/>
        </p:nvSpPr>
        <p:spPr bwMode="auto">
          <a:xfrm>
            <a:off x="3779838" y="2511425"/>
            <a:ext cx="44402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宋体" charset="-122"/>
              </a:rPr>
              <a:t>非二义且非</a:t>
            </a:r>
            <a:r>
              <a:rPr lang="en-US" altLang="zh-CN" sz="2800" b="1"/>
              <a:t>LR(1)</a:t>
            </a:r>
            <a:r>
              <a:rPr lang="zh-CN" altLang="en-US" sz="2800" b="1">
                <a:latin typeface="宋体" charset="-122"/>
              </a:rPr>
              <a:t>的</a:t>
            </a:r>
            <a:r>
              <a:rPr lang="zh-CN" altLang="en-US" sz="2800" b="1"/>
              <a:t>文法</a:t>
            </a:r>
            <a:r>
              <a:rPr lang="zh-CN" altLang="en-US" sz="2800" b="1">
                <a:latin typeface="宋体" charset="-122"/>
              </a:rPr>
              <a:t>：</a:t>
            </a:r>
            <a:endParaRPr lang="en-US" altLang="zh-CN" sz="2800" b="1">
              <a:latin typeface="宋体" charset="-122"/>
            </a:endParaRPr>
          </a:p>
          <a:p>
            <a:r>
              <a:rPr lang="en-US" altLang="zh-CN" sz="2800" b="1" i="1"/>
              <a:t>S </a:t>
            </a:r>
            <a:r>
              <a:rPr lang="en-US" altLang="zh-CN" sz="2800" b="1">
                <a:sym typeface="Symbol" pitchFamily="18" charset="2"/>
              </a:rPr>
              <a:t></a:t>
            </a:r>
            <a:r>
              <a:rPr lang="en-US" altLang="zh-CN" sz="2800" b="1" i="1"/>
              <a:t> aSb</a:t>
            </a:r>
            <a:r>
              <a:rPr lang="en-US" altLang="zh-CN" sz="2800" b="1"/>
              <a:t> | </a:t>
            </a:r>
            <a:r>
              <a:rPr lang="en-US" altLang="zh-CN" sz="2800" b="1" i="1"/>
              <a:t>B</a:t>
            </a:r>
            <a:r>
              <a:rPr lang="en-US" altLang="zh-CN" sz="2800" b="1"/>
              <a:t>  </a:t>
            </a:r>
          </a:p>
          <a:p>
            <a:r>
              <a:rPr lang="en-US" altLang="zh-CN" sz="2800" b="1" i="1"/>
              <a:t>B</a:t>
            </a:r>
            <a:r>
              <a:rPr lang="en-US" altLang="zh-CN" sz="2800" b="1"/>
              <a:t> </a:t>
            </a:r>
            <a:r>
              <a:rPr lang="en-US" altLang="zh-CN" sz="2800" b="1">
                <a:sym typeface="Symbol" pitchFamily="18" charset="2"/>
              </a:rPr>
              <a:t></a:t>
            </a:r>
            <a:r>
              <a:rPr lang="en-US" altLang="zh-CN" sz="2800" b="1"/>
              <a:t> </a:t>
            </a:r>
            <a:r>
              <a:rPr lang="en-US" altLang="zh-CN" sz="2800" b="1" i="1"/>
              <a:t>Bb</a:t>
            </a:r>
            <a:r>
              <a:rPr lang="en-US" altLang="zh-CN" sz="2800" b="1"/>
              <a:t> | </a:t>
            </a:r>
            <a:r>
              <a:rPr lang="en-US" altLang="zh-CN" sz="2800" b="1" i="1"/>
              <a:t>b</a:t>
            </a:r>
            <a:r>
              <a:rPr lang="en-US" altLang="zh-CN" sz="2800" b="1"/>
              <a:t> </a:t>
            </a:r>
            <a:endParaRPr lang="zh-CN" altLang="en-US" sz="2800" b="1"/>
          </a:p>
        </p:txBody>
      </p:sp>
      <p:grpSp>
        <p:nvGrpSpPr>
          <p:cNvPr id="14" name="Group 3"/>
          <p:cNvGrpSpPr>
            <a:grpSpLocks/>
          </p:cNvGrpSpPr>
          <p:nvPr/>
        </p:nvGrpSpPr>
        <p:grpSpPr bwMode="auto">
          <a:xfrm>
            <a:off x="3851275" y="4344988"/>
            <a:ext cx="3352800" cy="1892300"/>
            <a:chOff x="1104" y="2928"/>
            <a:chExt cx="2112" cy="1192"/>
          </a:xfrm>
        </p:grpSpPr>
        <p:sp>
          <p:nvSpPr>
            <p:cNvPr id="21513" name="Rectangle 4"/>
            <p:cNvSpPr>
              <a:spLocks noChangeArrowheads="1"/>
            </p:cNvSpPr>
            <p:nvPr/>
          </p:nvSpPr>
          <p:spPr bwMode="auto">
            <a:xfrm>
              <a:off x="1104" y="3575"/>
              <a:ext cx="2112"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3200" b="1" i="1">
                  <a:latin typeface="Times New Roman" pitchFamily="18" charset="0"/>
                </a:rPr>
                <a:t>a  a  a  b  b  b  b  b</a:t>
              </a:r>
            </a:p>
          </p:txBody>
        </p:sp>
        <p:sp>
          <p:nvSpPr>
            <p:cNvPr id="21514" name="Line 5"/>
            <p:cNvSpPr>
              <a:spLocks noChangeShapeType="1"/>
            </p:cNvSpPr>
            <p:nvPr/>
          </p:nvSpPr>
          <p:spPr bwMode="auto">
            <a:xfrm flipV="1">
              <a:off x="1248" y="2928"/>
              <a:ext cx="816" cy="7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5" name="Line 6"/>
            <p:cNvSpPr>
              <a:spLocks noChangeShapeType="1"/>
            </p:cNvSpPr>
            <p:nvPr/>
          </p:nvSpPr>
          <p:spPr bwMode="auto">
            <a:xfrm flipH="1" flipV="1">
              <a:off x="2064" y="2928"/>
              <a:ext cx="816" cy="7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Line 7"/>
            <p:cNvSpPr>
              <a:spLocks noChangeShapeType="1"/>
            </p:cNvSpPr>
            <p:nvPr/>
          </p:nvSpPr>
          <p:spPr bwMode="auto">
            <a:xfrm flipV="1">
              <a:off x="1488" y="3216"/>
              <a:ext cx="576"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Line 8"/>
            <p:cNvSpPr>
              <a:spLocks noChangeShapeType="1"/>
            </p:cNvSpPr>
            <p:nvPr/>
          </p:nvSpPr>
          <p:spPr bwMode="auto">
            <a:xfrm flipH="1" flipV="1">
              <a:off x="2064" y="3216"/>
              <a:ext cx="576"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8" name="Line 9"/>
            <p:cNvSpPr>
              <a:spLocks noChangeShapeType="1"/>
            </p:cNvSpPr>
            <p:nvPr/>
          </p:nvSpPr>
          <p:spPr bwMode="auto">
            <a:xfrm flipV="1">
              <a:off x="1776" y="3408"/>
              <a:ext cx="288"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9" name="Line 10"/>
            <p:cNvSpPr>
              <a:spLocks noChangeShapeType="1"/>
            </p:cNvSpPr>
            <p:nvPr/>
          </p:nvSpPr>
          <p:spPr bwMode="auto">
            <a:xfrm flipH="1" flipV="1">
              <a:off x="2112" y="3408"/>
              <a:ext cx="288"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4" name="直接连接符 3"/>
          <p:cNvCxnSpPr/>
          <p:nvPr/>
        </p:nvCxnSpPr>
        <p:spPr>
          <a:xfrm flipV="1">
            <a:off x="3635375" y="2636838"/>
            <a:ext cx="0" cy="41592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8"/>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 </a:t>
            </a:r>
          </a:p>
        </p:txBody>
      </p:sp>
      <p:sp>
        <p:nvSpPr>
          <p:cNvPr id="22531" name="Rectangle 2"/>
          <p:cNvSpPr>
            <a:spLocks noGrp="1" noChangeArrowheads="1"/>
          </p:cNvSpPr>
          <p:nvPr>
            <p:ph idx="1"/>
          </p:nvPr>
        </p:nvSpPr>
        <p:spPr>
          <a:xfrm>
            <a:off x="304800" y="9810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dirty="0" smtClean="0">
                <a:latin typeface="宋体" charset="-122"/>
                <a:ea typeface="宋体" charset="-122"/>
              </a:rPr>
              <a:t>例 </a:t>
            </a:r>
            <a:r>
              <a:rPr lang="zh-CN" altLang="en-US" sz="3200" dirty="0" smtClean="0">
                <a:ea typeface="宋体" charset="-122"/>
              </a:rPr>
              <a:t>为语言</a:t>
            </a:r>
            <a:r>
              <a:rPr lang="en-US" altLang="zh-CN" sz="3200" i="1" dirty="0" smtClean="0">
                <a:ea typeface="宋体" charset="-122"/>
              </a:rPr>
              <a:t>L</a:t>
            </a:r>
            <a:r>
              <a:rPr lang="en-US" altLang="zh-CN" sz="3200" dirty="0" smtClean="0">
                <a:ea typeface="宋体" charset="-122"/>
              </a:rPr>
              <a:t> = { </a:t>
            </a:r>
            <a:r>
              <a:rPr lang="en-US" altLang="zh-CN" sz="3200" i="1" dirty="0" err="1" smtClean="0">
                <a:ea typeface="宋体" charset="-122"/>
              </a:rPr>
              <a:t>a</a:t>
            </a:r>
            <a:r>
              <a:rPr lang="en-US" altLang="zh-CN" sz="3200" i="1" baseline="30000" dirty="0" err="1" smtClean="0">
                <a:ea typeface="宋体" charset="-122"/>
              </a:rPr>
              <a:t>m</a:t>
            </a:r>
            <a:r>
              <a:rPr lang="en-US" altLang="zh-CN" sz="3200" i="1" dirty="0" err="1" smtClean="0">
                <a:ea typeface="宋体" charset="-122"/>
              </a:rPr>
              <a:t>b</a:t>
            </a:r>
            <a:r>
              <a:rPr lang="en-US" altLang="zh-CN" sz="3200" i="1" baseline="30000" dirty="0" err="1" smtClean="0">
                <a:ea typeface="宋体" charset="-122"/>
              </a:rPr>
              <a:t>n</a:t>
            </a:r>
            <a:r>
              <a:rPr lang="en-US" altLang="zh-CN" sz="3200" baseline="30000" dirty="0" smtClean="0">
                <a:ea typeface="宋体" charset="-122"/>
              </a:rPr>
              <a:t> </a:t>
            </a:r>
            <a:r>
              <a:rPr lang="en-US" altLang="zh-CN" sz="3200" dirty="0" smtClean="0">
                <a:ea typeface="宋体" charset="-122"/>
              </a:rPr>
              <a:t>| </a:t>
            </a:r>
            <a:r>
              <a:rPr lang="en-US" altLang="zh-CN" sz="3200" i="1" dirty="0" smtClean="0">
                <a:ea typeface="宋体" charset="-122"/>
              </a:rPr>
              <a:t>n</a:t>
            </a:r>
            <a:r>
              <a:rPr lang="en-US" altLang="zh-CN" sz="3200" dirty="0" smtClean="0">
                <a:ea typeface="宋体" charset="-122"/>
              </a:rPr>
              <a:t> &gt; </a:t>
            </a:r>
            <a:r>
              <a:rPr lang="en-US" altLang="zh-CN" sz="3200" i="1" dirty="0" smtClean="0">
                <a:ea typeface="宋体" charset="-122"/>
              </a:rPr>
              <a:t>m</a:t>
            </a:r>
            <a:r>
              <a:rPr lang="en-US" altLang="zh-CN" sz="3200" dirty="0" smtClean="0">
                <a:ea typeface="宋体" charset="-122"/>
              </a:rPr>
              <a:t> </a:t>
            </a:r>
            <a:r>
              <a:rPr lang="en-US" altLang="zh-CN" sz="3200" dirty="0" smtClean="0">
                <a:ea typeface="宋体" charset="-122"/>
                <a:sym typeface="Symbol" pitchFamily="18" charset="2"/>
              </a:rPr>
              <a:t></a:t>
            </a:r>
            <a:r>
              <a:rPr lang="en-US" altLang="zh-CN" sz="3200" dirty="0" smtClean="0">
                <a:ea typeface="宋体" charset="-122"/>
              </a:rPr>
              <a:t> 0 }</a:t>
            </a:r>
            <a:r>
              <a:rPr lang="zh-CN" altLang="en-US" sz="3200" dirty="0" smtClean="0">
                <a:latin typeface="宋体" charset="-122"/>
                <a:ea typeface="宋体" charset="-122"/>
              </a:rPr>
              <a:t>写三个文法，它们分别是</a:t>
            </a:r>
            <a:r>
              <a:rPr lang="en-US" altLang="zh-CN" sz="3200" dirty="0" smtClean="0">
                <a:ea typeface="宋体" charset="-122"/>
              </a:rPr>
              <a:t>LR(1)</a:t>
            </a:r>
            <a:r>
              <a:rPr lang="zh-CN" altLang="en-US" sz="3200" dirty="0" smtClean="0">
                <a:latin typeface="宋体" charset="-122"/>
                <a:ea typeface="宋体" charset="-122"/>
              </a:rPr>
              <a:t>的、二义的和非二义且非</a:t>
            </a:r>
            <a:r>
              <a:rPr lang="en-US" altLang="zh-CN" sz="3200" dirty="0" smtClean="0">
                <a:ea typeface="宋体" charset="-122"/>
              </a:rPr>
              <a:t>LR(1)</a:t>
            </a:r>
            <a:r>
              <a:rPr lang="zh-CN" altLang="en-US" sz="3200" dirty="0" smtClean="0">
                <a:latin typeface="宋体" charset="-122"/>
                <a:ea typeface="宋体" charset="-122"/>
              </a:rPr>
              <a:t>的</a:t>
            </a:r>
          </a:p>
          <a:p>
            <a:pPr eaLnBrk="1" hangingPunct="1">
              <a:spcBef>
                <a:spcPct val="0"/>
              </a:spcBef>
            </a:pPr>
            <a:r>
              <a:rPr lang="en-US" altLang="zh-CN" sz="2800" dirty="0" smtClean="0">
                <a:ea typeface="宋体" charset="-122"/>
              </a:rPr>
              <a:t>LR(1)</a:t>
            </a:r>
            <a:r>
              <a:rPr lang="zh-CN" altLang="en-US" sz="2800" dirty="0" smtClean="0">
                <a:ea typeface="宋体" charset="-122"/>
              </a:rPr>
              <a:t>文法：</a:t>
            </a:r>
            <a:endParaRPr lang="en-US" altLang="zh-CN" sz="2800" dirty="0" smtClean="0">
              <a:ea typeface="宋体" charset="-122"/>
            </a:endParaRPr>
          </a:p>
          <a:p>
            <a:pPr marL="0" indent="0" eaLnBrk="1" hangingPunct="1">
              <a:spcBef>
                <a:spcPct val="0"/>
              </a:spcBef>
              <a:buNone/>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smtClean="0">
                <a:ea typeface="宋体" charset="-122"/>
              </a:rPr>
              <a:t>AB</a:t>
            </a:r>
            <a:r>
              <a:rPr lang="en-US" altLang="zh-CN" sz="2800" dirty="0" smtClean="0">
                <a:ea typeface="宋体" charset="-122"/>
              </a:rPr>
              <a:t>	     </a:t>
            </a:r>
            <a:r>
              <a:rPr lang="en-US" altLang="zh-CN" sz="2800" i="1" dirty="0" smtClean="0">
                <a:ea typeface="宋体" charset="-122"/>
              </a:rPr>
              <a:t>A</a:t>
            </a:r>
            <a:r>
              <a:rPr lang="en-US" altLang="zh-CN" sz="2800" i="1" dirty="0" smtClean="0">
                <a:latin typeface="Symbol" pitchFamily="18" charset="2"/>
                <a:ea typeface="宋体" charset="-122"/>
              </a:rPr>
              <a:t>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err="1" smtClean="0">
                <a:ea typeface="宋体" charset="-122"/>
              </a:rPr>
              <a:t>aAb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B </a:t>
            </a:r>
            <a:r>
              <a:rPr lang="en-US" altLang="zh-CN" sz="2800" dirty="0" smtClean="0">
                <a:ea typeface="宋体" charset="-122"/>
                <a:sym typeface="Symbol" pitchFamily="18" charset="2"/>
              </a:rPr>
              <a:t></a:t>
            </a:r>
            <a:r>
              <a:rPr lang="en-US" altLang="zh-CN" sz="2800" i="1" dirty="0" smtClean="0">
                <a:ea typeface="宋体" charset="-122"/>
              </a:rPr>
              <a:t> Bb</a:t>
            </a:r>
            <a:r>
              <a:rPr lang="en-US" altLang="zh-CN" sz="2800" dirty="0" smtClean="0">
                <a:ea typeface="宋体" charset="-122"/>
              </a:rPr>
              <a:t> |</a:t>
            </a:r>
            <a:r>
              <a:rPr lang="en-US" altLang="zh-CN" sz="2800" i="1" dirty="0" smtClean="0">
                <a:ea typeface="宋体" charset="-122"/>
              </a:rPr>
              <a:t> b</a:t>
            </a:r>
          </a:p>
          <a:p>
            <a:pPr eaLnBrk="1" hangingPunct="1">
              <a:spcBef>
                <a:spcPts val="600"/>
              </a:spcBef>
            </a:pPr>
            <a:r>
              <a:rPr lang="zh-CN" altLang="en-US" sz="2800" dirty="0" smtClean="0">
                <a:latin typeface="宋体" charset="-122"/>
                <a:ea typeface="宋体" charset="-122"/>
              </a:rPr>
              <a:t>非二义且非</a:t>
            </a:r>
            <a:r>
              <a:rPr lang="en-US" altLang="zh-CN" sz="2800" dirty="0" smtClean="0">
                <a:ea typeface="宋体" charset="-122"/>
              </a:rPr>
              <a:t>LR(1)</a:t>
            </a:r>
            <a:r>
              <a:rPr lang="zh-CN" altLang="en-US" sz="2800" dirty="0" smtClean="0">
                <a:latin typeface="宋体" charset="-122"/>
                <a:ea typeface="宋体" charset="-122"/>
              </a:rPr>
              <a:t>的</a:t>
            </a:r>
            <a:r>
              <a:rPr lang="zh-CN" altLang="en-US" sz="2800" dirty="0" smtClean="0">
                <a:ea typeface="宋体" charset="-122"/>
              </a:rPr>
              <a:t>文法</a:t>
            </a:r>
            <a:r>
              <a:rPr lang="zh-CN" altLang="en-US" sz="2800" dirty="0" smtClean="0">
                <a:latin typeface="宋体" charset="-122"/>
                <a:ea typeface="宋体" charset="-122"/>
              </a:rPr>
              <a:t>：</a:t>
            </a:r>
            <a:endParaRPr lang="en-US" altLang="zh-CN" sz="2800" dirty="0" smtClean="0">
              <a:latin typeface="宋体" charset="-122"/>
              <a:ea typeface="宋体" charset="-122"/>
            </a:endParaRPr>
          </a:p>
          <a:p>
            <a:pPr marL="0" indent="0" eaLnBrk="1" hangingPunct="1">
              <a:spcBef>
                <a:spcPts val="0"/>
              </a:spcBef>
              <a:buNone/>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ea typeface="宋体" charset="-122"/>
              </a:rPr>
              <a:t> </a:t>
            </a:r>
            <a:r>
              <a:rPr lang="en-US" altLang="zh-CN" sz="2800" i="1" dirty="0" err="1" smtClean="0">
                <a:ea typeface="宋体" charset="-122"/>
              </a:rPr>
              <a:t>aSb</a:t>
            </a:r>
            <a:r>
              <a:rPr lang="en-US" altLang="zh-CN" sz="2800" dirty="0" smtClean="0">
                <a:ea typeface="宋体" charset="-122"/>
              </a:rPr>
              <a:t> | </a:t>
            </a:r>
            <a:r>
              <a:rPr lang="en-US" altLang="zh-CN" sz="2800" i="1" dirty="0" smtClean="0">
                <a:ea typeface="宋体" charset="-122"/>
              </a:rPr>
              <a:t>B</a:t>
            </a:r>
            <a:r>
              <a:rPr lang="en-US" altLang="zh-CN" dirty="0" smtClean="0">
                <a:ea typeface="宋体" charset="-122"/>
              </a:rPr>
              <a:t> 	  </a:t>
            </a:r>
            <a:r>
              <a:rPr lang="en-US" altLang="zh-CN" sz="2800" i="1" dirty="0" smtClean="0">
                <a:ea typeface="宋体" charset="-122"/>
              </a:rPr>
              <a:t>B</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Bb</a:t>
            </a:r>
            <a:r>
              <a:rPr lang="en-US" altLang="zh-CN" sz="2800" dirty="0" smtClean="0">
                <a:ea typeface="宋体" charset="-122"/>
              </a:rPr>
              <a:t> | </a:t>
            </a:r>
            <a:r>
              <a:rPr lang="en-US" altLang="zh-CN" sz="2800" i="1" dirty="0" smtClean="0">
                <a:ea typeface="宋体" charset="-122"/>
              </a:rPr>
              <a:t>b</a:t>
            </a:r>
            <a:r>
              <a:rPr lang="en-US" altLang="zh-CN" dirty="0" smtClean="0">
                <a:ea typeface="宋体" charset="-122"/>
              </a:rPr>
              <a:t> </a:t>
            </a:r>
          </a:p>
          <a:p>
            <a:pPr eaLnBrk="1" hangingPunct="1">
              <a:spcBef>
                <a:spcPts val="600"/>
              </a:spcBef>
            </a:pPr>
            <a:r>
              <a:rPr lang="zh-CN" altLang="en-US" sz="2800" dirty="0" smtClean="0">
                <a:latin typeface="宋体" charset="-122"/>
                <a:ea typeface="宋体" charset="-122"/>
              </a:rPr>
              <a:t>二义的</a:t>
            </a:r>
            <a:r>
              <a:rPr lang="zh-CN" altLang="en-US" sz="2800" dirty="0" smtClean="0">
                <a:ea typeface="宋体" charset="-122"/>
              </a:rPr>
              <a:t>文法：</a:t>
            </a:r>
            <a:r>
              <a:rPr lang="en-US" altLang="zh-CN" sz="2800" i="1" dirty="0" smtClean="0">
                <a:ea typeface="宋体" charset="-122"/>
              </a:rPr>
              <a:t>S</a:t>
            </a:r>
            <a:r>
              <a:rPr lang="en-US" altLang="zh-CN" sz="2800" dirty="0" smtClean="0">
                <a:ea typeface="宋体" charset="-122"/>
              </a:rPr>
              <a:t> </a:t>
            </a:r>
            <a:r>
              <a:rPr lang="en-US" altLang="zh-CN" sz="2800" dirty="0" smtClean="0">
                <a:ea typeface="宋体" charset="-122"/>
                <a:sym typeface="Symbol" pitchFamily="18" charset="2"/>
              </a:rPr>
              <a:t></a:t>
            </a:r>
            <a:r>
              <a:rPr lang="en-US" altLang="zh-CN" sz="2800" i="1" dirty="0" smtClean="0">
                <a:ea typeface="宋体" charset="-122"/>
              </a:rPr>
              <a:t> </a:t>
            </a:r>
            <a:r>
              <a:rPr lang="en-US" altLang="zh-CN" sz="2800" i="1" dirty="0" err="1" smtClean="0">
                <a:ea typeface="宋体" charset="-122"/>
              </a:rPr>
              <a:t>aSb</a:t>
            </a:r>
            <a:r>
              <a:rPr lang="en-US" altLang="zh-CN" sz="2800" dirty="0" smtClean="0">
                <a:ea typeface="宋体" charset="-122"/>
              </a:rPr>
              <a:t> | </a:t>
            </a:r>
            <a:r>
              <a:rPr lang="en-US" altLang="zh-CN" sz="2800" i="1" dirty="0" smtClean="0">
                <a:ea typeface="宋体" charset="-122"/>
              </a:rPr>
              <a:t>Sb</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 </a:t>
            </a:r>
            <a:endParaRPr lang="zh-CN" altLang="en-US" sz="2800" dirty="0" smtClean="0">
              <a:ea typeface="宋体" charset="-122"/>
            </a:endParaRPr>
          </a:p>
        </p:txBody>
      </p:sp>
      <p:sp>
        <p:nvSpPr>
          <p:cNvPr id="2458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A8EC2B5-0FCE-4B74-A9F8-8958E0506C8C}" type="slidenum">
              <a:rPr lang="en-US" altLang="zh-CN">
                <a:solidFill>
                  <a:schemeClr val="bg2">
                    <a:lumMod val="20000"/>
                    <a:lumOff val="80000"/>
                  </a:schemeClr>
                </a:solidFill>
              </a:rPr>
              <a:pPr>
                <a:defRPr/>
              </a:pPr>
              <a:t>33</a:t>
            </a:fld>
            <a:endParaRPr lang="en-US" altLang="zh-CN">
              <a:solidFill>
                <a:schemeClr val="bg2">
                  <a:lumMod val="20000"/>
                  <a:lumOff val="80000"/>
                </a:schemeClr>
              </a:solidFill>
            </a:endParaRPr>
          </a:p>
        </p:txBody>
      </p:sp>
      <p:grpSp>
        <p:nvGrpSpPr>
          <p:cNvPr id="22533" name="Group 3"/>
          <p:cNvGrpSpPr>
            <a:grpSpLocks/>
          </p:cNvGrpSpPr>
          <p:nvPr/>
        </p:nvGrpSpPr>
        <p:grpSpPr bwMode="auto">
          <a:xfrm>
            <a:off x="5148263" y="4397375"/>
            <a:ext cx="4267200" cy="2133600"/>
            <a:chOff x="2352" y="2736"/>
            <a:chExt cx="2688" cy="1344"/>
          </a:xfrm>
        </p:grpSpPr>
        <p:sp>
          <p:nvSpPr>
            <p:cNvPr id="22534" name="Rectangle 4"/>
            <p:cNvSpPr>
              <a:spLocks noChangeArrowheads="1"/>
            </p:cNvSpPr>
            <p:nvPr/>
          </p:nvSpPr>
          <p:spPr bwMode="auto">
            <a:xfrm>
              <a:off x="2352" y="3216"/>
              <a:ext cx="2688"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2800" b="1" i="1">
                  <a:latin typeface="Times New Roman" pitchFamily="18" charset="0"/>
                </a:rPr>
                <a:t>a   a   a   b   b   b   b   b</a:t>
              </a:r>
            </a:p>
          </p:txBody>
        </p:sp>
        <p:sp>
          <p:nvSpPr>
            <p:cNvPr id="22535" name="Line 5"/>
            <p:cNvSpPr>
              <a:spLocks noChangeShapeType="1"/>
            </p:cNvSpPr>
            <p:nvPr/>
          </p:nvSpPr>
          <p:spPr bwMode="auto">
            <a:xfrm flipV="1">
              <a:off x="3054" y="3050"/>
              <a:ext cx="428"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6" name="Line 6"/>
            <p:cNvSpPr>
              <a:spLocks noChangeShapeType="1"/>
            </p:cNvSpPr>
            <p:nvPr/>
          </p:nvSpPr>
          <p:spPr bwMode="auto">
            <a:xfrm>
              <a:off x="3502" y="3027"/>
              <a:ext cx="403" cy="2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7" name="Line 7"/>
            <p:cNvSpPr>
              <a:spLocks noChangeShapeType="1"/>
            </p:cNvSpPr>
            <p:nvPr/>
          </p:nvSpPr>
          <p:spPr bwMode="auto">
            <a:xfrm flipV="1">
              <a:off x="2761" y="2893"/>
              <a:ext cx="741" cy="4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Line 8"/>
            <p:cNvSpPr>
              <a:spLocks noChangeShapeType="1"/>
            </p:cNvSpPr>
            <p:nvPr/>
          </p:nvSpPr>
          <p:spPr bwMode="auto">
            <a:xfrm>
              <a:off x="3502" y="2893"/>
              <a:ext cx="657" cy="3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9" name="Line 9"/>
            <p:cNvSpPr>
              <a:spLocks noChangeShapeType="1"/>
            </p:cNvSpPr>
            <p:nvPr/>
          </p:nvSpPr>
          <p:spPr bwMode="auto">
            <a:xfrm flipV="1">
              <a:off x="2467" y="2736"/>
              <a:ext cx="1035"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0" name="Line 10"/>
            <p:cNvSpPr>
              <a:spLocks noChangeShapeType="1"/>
            </p:cNvSpPr>
            <p:nvPr/>
          </p:nvSpPr>
          <p:spPr bwMode="auto">
            <a:xfrm>
              <a:off x="3482" y="2736"/>
              <a:ext cx="976" cy="5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1" name="Line 11"/>
            <p:cNvSpPr>
              <a:spLocks noChangeShapeType="1"/>
            </p:cNvSpPr>
            <p:nvPr/>
          </p:nvSpPr>
          <p:spPr bwMode="auto">
            <a:xfrm>
              <a:off x="3024" y="3475"/>
              <a:ext cx="299" cy="1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2" name="Line 12"/>
            <p:cNvSpPr>
              <a:spLocks noChangeShapeType="1"/>
            </p:cNvSpPr>
            <p:nvPr/>
          </p:nvSpPr>
          <p:spPr bwMode="auto">
            <a:xfrm flipV="1">
              <a:off x="3323" y="3475"/>
              <a:ext cx="279" cy="1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3" name="Line 13"/>
            <p:cNvSpPr>
              <a:spLocks noChangeShapeType="1"/>
            </p:cNvSpPr>
            <p:nvPr/>
          </p:nvSpPr>
          <p:spPr bwMode="auto">
            <a:xfrm>
              <a:off x="2706" y="3475"/>
              <a:ext cx="617" cy="4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4" name="Line 14"/>
            <p:cNvSpPr>
              <a:spLocks noChangeShapeType="1"/>
            </p:cNvSpPr>
            <p:nvPr/>
          </p:nvSpPr>
          <p:spPr bwMode="auto">
            <a:xfrm flipV="1">
              <a:off x="3323" y="3520"/>
              <a:ext cx="577" cy="3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5" name="Line 15"/>
            <p:cNvSpPr>
              <a:spLocks noChangeShapeType="1"/>
            </p:cNvSpPr>
            <p:nvPr/>
          </p:nvSpPr>
          <p:spPr bwMode="auto">
            <a:xfrm>
              <a:off x="2507" y="3430"/>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6" name="Line 16"/>
            <p:cNvSpPr>
              <a:spLocks noChangeShapeType="1"/>
            </p:cNvSpPr>
            <p:nvPr/>
          </p:nvSpPr>
          <p:spPr bwMode="auto">
            <a:xfrm>
              <a:off x="2427" y="3498"/>
              <a:ext cx="876"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7" name="Line 17"/>
            <p:cNvSpPr>
              <a:spLocks noChangeShapeType="1"/>
            </p:cNvSpPr>
            <p:nvPr/>
          </p:nvSpPr>
          <p:spPr bwMode="auto">
            <a:xfrm flipV="1">
              <a:off x="3323" y="3475"/>
              <a:ext cx="1175" cy="6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zh-CN" altLang="en-US" dirty="0">
                <a:latin typeface="宋体" charset="-122"/>
                <a:ea typeface="宋体" charset="-122"/>
              </a:rPr>
              <a:t>二义文法的特点</a:t>
            </a:r>
            <a:endParaRPr lang="zh-CN" altLang="en-US" dirty="0" smtClean="0">
              <a:latin typeface="宋体" charset="-122"/>
              <a:ea typeface="宋体" charset="-122"/>
            </a:endParaRPr>
          </a:p>
        </p:txBody>
      </p:sp>
      <p:sp>
        <p:nvSpPr>
          <p:cNvPr id="749570" name="Rectangle 2"/>
          <p:cNvSpPr>
            <a:spLocks noGrp="1" noChangeArrowheads="1"/>
          </p:cNvSpPr>
          <p:nvPr>
            <p:ph idx="1"/>
          </p:nvPr>
        </p:nvSpPr>
        <p:spPr>
          <a:xfrm>
            <a:off x="304800" y="1052513"/>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r>
              <a:rPr lang="zh-CN" altLang="en-US" sz="3200" dirty="0" smtClean="0">
                <a:latin typeface="宋体" charset="-122"/>
                <a:ea typeface="宋体" charset="-122"/>
              </a:rPr>
              <a:t>二义文法决不是</a:t>
            </a:r>
            <a:r>
              <a:rPr lang="en-US" altLang="zh-CN" sz="3200" dirty="0" smtClean="0">
                <a:ea typeface="宋体" charset="-122"/>
              </a:rPr>
              <a:t>LR</a:t>
            </a:r>
            <a:r>
              <a:rPr lang="zh-CN" altLang="en-US" sz="3200" dirty="0" smtClean="0">
                <a:latin typeface="宋体" charset="-122"/>
                <a:ea typeface="宋体" charset="-122"/>
              </a:rPr>
              <a:t>文法</a:t>
            </a:r>
          </a:p>
          <a:p>
            <a:pPr eaLnBrk="1" hangingPunct="1">
              <a:spcBef>
                <a:spcPct val="0"/>
              </a:spcBef>
            </a:pPr>
            <a:r>
              <a:rPr lang="zh-CN" altLang="en-US" sz="3200" dirty="0" smtClean="0">
                <a:latin typeface="宋体" charset="-122"/>
                <a:ea typeface="宋体" charset="-122"/>
              </a:rPr>
              <a:t>简洁、自然</a:t>
            </a:r>
          </a:p>
          <a:p>
            <a:pPr eaLnBrk="1" hangingPunct="1">
              <a:spcBef>
                <a:spcPct val="0"/>
              </a:spcBef>
              <a:buFontTx/>
              <a:buNone/>
            </a:pPr>
            <a:r>
              <a:rPr lang="zh-CN" altLang="en-US" sz="3200" i="1" dirty="0" smtClean="0">
                <a:latin typeface="宋体" charset="-122"/>
                <a:ea typeface="宋体" charset="-122"/>
              </a:rPr>
              <a:t>	</a:t>
            </a:r>
            <a:r>
              <a:rPr lang="zh-CN" altLang="en-US" sz="3200" dirty="0" smtClean="0">
                <a:latin typeface="宋体" charset="-122"/>
                <a:ea typeface="宋体" charset="-122"/>
              </a:rPr>
              <a:t>二义文法：</a:t>
            </a:r>
            <a:r>
              <a:rPr lang="en-US" altLang="zh-CN" sz="3200" i="1" dirty="0" smtClean="0">
                <a:ea typeface="宋体" charset="-122"/>
              </a:rPr>
              <a:t>E </a:t>
            </a:r>
            <a:r>
              <a:rPr lang="en-US" altLang="zh-CN" sz="3200" dirty="0" smtClean="0">
                <a:ea typeface="宋体" charset="-122"/>
                <a:sym typeface="Symbol" pitchFamily="18" charset="2"/>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E </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cs typeface="Times New Roman" pitchFamily="18" charset="0"/>
                <a:sym typeface="Symbol" pitchFamily="18" charset="2"/>
              </a:rPr>
              <a:t></a:t>
            </a:r>
            <a:r>
              <a:rPr lang="en-US" altLang="zh-CN" sz="3200" dirty="0" smtClean="0">
                <a:ea typeface="宋体" charset="-122"/>
                <a:cs typeface="Times New Roman" pitchFamily="18" charset="0"/>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E </a:t>
            </a:r>
            <a:r>
              <a:rPr lang="en-US" altLang="zh-CN" sz="3200" dirty="0" smtClean="0">
                <a:ea typeface="宋体" charset="-122"/>
              </a:rPr>
              <a:t>)| id</a:t>
            </a:r>
          </a:p>
          <a:p>
            <a:pPr eaLnBrk="1" hangingPunct="1">
              <a:spcBef>
                <a:spcPct val="0"/>
              </a:spcBef>
              <a:buFontTx/>
              <a:buNone/>
            </a:pPr>
            <a:r>
              <a:rPr lang="en-US" altLang="zh-CN" sz="3200" dirty="0" smtClean="0">
                <a:latin typeface="宋体" charset="-122"/>
                <a:ea typeface="宋体" charset="-122"/>
              </a:rPr>
              <a:t>	</a:t>
            </a:r>
            <a:r>
              <a:rPr lang="zh-CN" altLang="en-US" sz="3200" dirty="0" smtClean="0">
                <a:latin typeface="宋体" charset="-122"/>
                <a:ea typeface="宋体" charset="-122"/>
              </a:rPr>
              <a:t>非</a:t>
            </a:r>
            <a:r>
              <a:rPr lang="zh-CN" altLang="en-US" sz="3200" dirty="0" smtClean="0">
                <a:ea typeface="宋体" charset="-122"/>
              </a:rPr>
              <a:t>二义的文法：</a:t>
            </a:r>
            <a:endParaRPr lang="zh-CN" altLang="en-US" sz="3200" dirty="0" smtClean="0">
              <a:latin typeface="宋体" charset="-122"/>
              <a:ea typeface="宋体" charset="-122"/>
            </a:endParaRPr>
          </a:p>
          <a:p>
            <a:pPr eaLnBrk="1" hangingPunct="1">
              <a:spcBef>
                <a:spcPct val="0"/>
              </a:spcBef>
              <a:buFontTx/>
              <a:buNone/>
            </a:pPr>
            <a:r>
              <a:rPr lang="en-US" altLang="zh-CN" sz="3200" i="1" dirty="0" smtClean="0">
                <a:latin typeface="宋体" charset="-122"/>
                <a:ea typeface="宋体" charset="-122"/>
              </a:rPr>
              <a:t>		</a:t>
            </a:r>
            <a:r>
              <a:rPr lang="en-US" altLang="zh-CN" sz="3200" i="1" dirty="0" smtClean="0">
                <a:ea typeface="宋体" charset="-122"/>
              </a:rPr>
              <a:t>E </a:t>
            </a:r>
            <a:r>
              <a:rPr lang="en-US" altLang="zh-CN" sz="3200" dirty="0" smtClean="0">
                <a:ea typeface="宋体" charset="-122"/>
                <a:sym typeface="Symbol" pitchFamily="18" charset="2"/>
              </a:rPr>
              <a:t></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T </a:t>
            </a:r>
            <a:r>
              <a:rPr lang="en-US" altLang="zh-CN" sz="3200" dirty="0" smtClean="0">
                <a:ea typeface="宋体" charset="-122"/>
              </a:rPr>
              <a:t>| </a:t>
            </a:r>
            <a:r>
              <a:rPr lang="en-US" altLang="zh-CN" sz="3200" i="1" dirty="0" smtClean="0">
                <a:ea typeface="宋体" charset="-122"/>
              </a:rPr>
              <a:t>T</a:t>
            </a:r>
            <a:endParaRPr lang="en-US" altLang="zh-CN" sz="3200" dirty="0" smtClean="0">
              <a:latin typeface="宋体" charset="-122"/>
              <a:ea typeface="宋体" charset="-122"/>
            </a:endParaRPr>
          </a:p>
          <a:p>
            <a:pPr eaLnBrk="1" hangingPunct="1">
              <a:spcBef>
                <a:spcPct val="0"/>
              </a:spcBef>
              <a:buFontTx/>
              <a:buNone/>
            </a:pPr>
            <a:r>
              <a:rPr lang="zh-CN" altLang="en-US" sz="3200" dirty="0" smtClean="0">
                <a:latin typeface="宋体" charset="-122"/>
                <a:ea typeface="宋体" charset="-122"/>
              </a:rPr>
              <a:t>		</a:t>
            </a:r>
            <a:r>
              <a:rPr lang="en-US" altLang="zh-CN" sz="3200" i="1" dirty="0" smtClean="0">
                <a:ea typeface="宋体" charset="-122"/>
              </a:rPr>
              <a:t>T </a:t>
            </a:r>
            <a:r>
              <a:rPr lang="en-US" altLang="zh-CN" sz="3200" dirty="0" smtClean="0">
                <a:ea typeface="宋体" charset="-122"/>
                <a:sym typeface="Symbol" pitchFamily="18" charset="2"/>
              </a:rPr>
              <a:t></a:t>
            </a:r>
            <a:r>
              <a:rPr lang="en-US" altLang="zh-CN" sz="3200" i="1" dirty="0" smtClean="0">
                <a:ea typeface="宋体" charset="-122"/>
              </a:rPr>
              <a:t>T </a:t>
            </a:r>
            <a:r>
              <a:rPr lang="en-US" altLang="zh-CN" sz="3200" dirty="0" smtClean="0">
                <a:ea typeface="宋体" charset="-122"/>
                <a:sym typeface="Symbol" pitchFamily="18" charset="2"/>
              </a:rPr>
              <a:t></a:t>
            </a:r>
            <a:r>
              <a:rPr lang="en-US" altLang="zh-CN" sz="3200" i="1" dirty="0" smtClean="0">
                <a:ea typeface="宋体" charset="-122"/>
              </a:rPr>
              <a:t> F </a:t>
            </a:r>
            <a:r>
              <a:rPr lang="en-US" altLang="zh-CN" sz="3200" dirty="0" smtClean="0">
                <a:ea typeface="宋体" charset="-122"/>
              </a:rPr>
              <a:t>| </a:t>
            </a:r>
            <a:r>
              <a:rPr lang="en-US" altLang="zh-CN" sz="3200" i="1" dirty="0" smtClean="0">
                <a:ea typeface="宋体" charset="-122"/>
              </a:rPr>
              <a:t>F</a:t>
            </a:r>
            <a:endParaRPr lang="en-US" altLang="zh-CN" sz="3200" dirty="0" smtClean="0">
              <a:latin typeface="宋体" charset="-122"/>
              <a:ea typeface="宋体" charset="-122"/>
            </a:endParaRPr>
          </a:p>
          <a:p>
            <a:pPr eaLnBrk="1" hangingPunct="1">
              <a:spcBef>
                <a:spcPct val="0"/>
              </a:spcBef>
              <a:buFontTx/>
              <a:buNone/>
            </a:pPr>
            <a:r>
              <a:rPr lang="zh-CN" altLang="en-US" sz="3200" dirty="0" smtClean="0">
                <a:latin typeface="宋体" charset="-122"/>
                <a:ea typeface="宋体" charset="-122"/>
              </a:rPr>
              <a:t>		</a:t>
            </a:r>
            <a:r>
              <a:rPr lang="en-US" altLang="zh-CN" sz="3200" i="1" dirty="0" smtClean="0">
                <a:ea typeface="宋体" charset="-122"/>
              </a:rPr>
              <a:t>F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a:t>
            </a:r>
            <a:r>
              <a:rPr lang="en-US" altLang="zh-CN" sz="3200" dirty="0" smtClean="0">
                <a:ea typeface="宋体" charset="-122"/>
              </a:rPr>
              <a:t>| id</a:t>
            </a:r>
          </a:p>
          <a:p>
            <a:pPr eaLnBrk="1" hangingPunct="1">
              <a:spcBef>
                <a:spcPct val="0"/>
              </a:spcBef>
            </a:pPr>
            <a:r>
              <a:rPr lang="zh-CN" altLang="en-US" sz="3200" dirty="0">
                <a:latin typeface="宋体" charset="-122"/>
                <a:ea typeface="宋体" charset="-122"/>
              </a:rPr>
              <a:t>可以用文法以外的信息来消除二义</a:t>
            </a:r>
          </a:p>
          <a:p>
            <a:pPr eaLnBrk="1" hangingPunct="1">
              <a:spcBef>
                <a:spcPct val="0"/>
              </a:spcBef>
            </a:pPr>
            <a:r>
              <a:rPr lang="zh-CN" altLang="en-US" sz="3200" dirty="0">
                <a:latin typeface="宋体" charset="-122"/>
                <a:ea typeface="宋体" charset="-122"/>
              </a:rPr>
              <a:t>语法分析的效率高（基于消除二义后得到的分析表）</a:t>
            </a:r>
          </a:p>
          <a:p>
            <a:pPr eaLnBrk="1" hangingPunct="1">
              <a:spcBef>
                <a:spcPct val="0"/>
              </a:spcBef>
              <a:buFontTx/>
              <a:buNone/>
            </a:pPr>
            <a:endParaRPr lang="zh-CN" altLang="en-US" sz="3200" dirty="0" smtClean="0">
              <a:ea typeface="宋体" charset="-122"/>
            </a:endParaRPr>
          </a:p>
        </p:txBody>
      </p:sp>
      <p:sp>
        <p:nvSpPr>
          <p:cNvPr id="2560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E9C054A-AB94-4F78-99ED-29B6EAB42CBC}" type="slidenum">
              <a:rPr lang="en-US" altLang="zh-CN">
                <a:solidFill>
                  <a:schemeClr val="bg2">
                    <a:lumMod val="20000"/>
                    <a:lumOff val="80000"/>
                  </a:schemeClr>
                </a:solidFill>
              </a:rPr>
              <a:pPr>
                <a:defRPr/>
              </a:pPr>
              <a:t>34</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9570">
                                            <p:txEl>
                                              <p:pRg st="2" end="2"/>
                                            </p:txEl>
                                          </p:spTgt>
                                        </p:tgtEl>
                                        <p:attrNameLst>
                                          <p:attrName>style.visibility</p:attrName>
                                        </p:attrNameLst>
                                      </p:cBhvr>
                                      <p:to>
                                        <p:strVal val="visible"/>
                                      </p:to>
                                    </p:set>
                                    <p:animEffect transition="in" filter="blinds(horizontal)">
                                      <p:cBhvr>
                                        <p:cTn id="7" dur="500"/>
                                        <p:tgtEl>
                                          <p:spTgt spid="74957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9570">
                                            <p:txEl>
                                              <p:pRg st="3" end="3"/>
                                            </p:txEl>
                                          </p:spTgt>
                                        </p:tgtEl>
                                        <p:attrNameLst>
                                          <p:attrName>style.visibility</p:attrName>
                                        </p:attrNameLst>
                                      </p:cBhvr>
                                      <p:to>
                                        <p:strVal val="visible"/>
                                      </p:to>
                                    </p:set>
                                    <p:animEffect transition="in" filter="blinds(horizontal)">
                                      <p:cBhvr>
                                        <p:cTn id="10" dur="500"/>
                                        <p:tgtEl>
                                          <p:spTgt spid="749570">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9570">
                                            <p:txEl>
                                              <p:pRg st="4" end="4"/>
                                            </p:txEl>
                                          </p:spTgt>
                                        </p:tgtEl>
                                        <p:attrNameLst>
                                          <p:attrName>style.visibility</p:attrName>
                                        </p:attrNameLst>
                                      </p:cBhvr>
                                      <p:to>
                                        <p:strVal val="visible"/>
                                      </p:to>
                                    </p:set>
                                    <p:animEffect transition="in" filter="blinds(horizontal)">
                                      <p:cBhvr>
                                        <p:cTn id="13" dur="500"/>
                                        <p:tgtEl>
                                          <p:spTgt spid="749570">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49570">
                                            <p:txEl>
                                              <p:pRg st="5" end="5"/>
                                            </p:txEl>
                                          </p:spTgt>
                                        </p:tgtEl>
                                        <p:attrNameLst>
                                          <p:attrName>style.visibility</p:attrName>
                                        </p:attrNameLst>
                                      </p:cBhvr>
                                      <p:to>
                                        <p:strVal val="visible"/>
                                      </p:to>
                                    </p:set>
                                    <p:animEffect transition="in" filter="blinds(horizontal)">
                                      <p:cBhvr>
                                        <p:cTn id="16" dur="500"/>
                                        <p:tgtEl>
                                          <p:spTgt spid="749570">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49570">
                                            <p:txEl>
                                              <p:pRg st="6" end="6"/>
                                            </p:txEl>
                                          </p:spTgt>
                                        </p:tgtEl>
                                        <p:attrNameLst>
                                          <p:attrName>style.visibility</p:attrName>
                                        </p:attrNameLst>
                                      </p:cBhvr>
                                      <p:to>
                                        <p:strVal val="visible"/>
                                      </p:to>
                                    </p:set>
                                    <p:animEffect transition="in" filter="blinds(horizontal)">
                                      <p:cBhvr>
                                        <p:cTn id="19" dur="500"/>
                                        <p:tgtEl>
                                          <p:spTgt spid="749570">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49570">
                                            <p:txEl>
                                              <p:pRg st="7" end="7"/>
                                            </p:txEl>
                                          </p:spTgt>
                                        </p:tgtEl>
                                        <p:attrNameLst>
                                          <p:attrName>style.visibility</p:attrName>
                                        </p:attrNameLst>
                                      </p:cBhvr>
                                      <p:to>
                                        <p:strVal val="visible"/>
                                      </p:to>
                                    </p:set>
                                    <p:animEffect transition="in" filter="blinds(horizontal)">
                                      <p:cBhvr>
                                        <p:cTn id="24" dur="500"/>
                                        <p:tgtEl>
                                          <p:spTgt spid="749570">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49570">
                                            <p:txEl>
                                              <p:pRg st="8" end="8"/>
                                            </p:txEl>
                                          </p:spTgt>
                                        </p:tgtEl>
                                        <p:attrNameLst>
                                          <p:attrName>style.visibility</p:attrName>
                                        </p:attrNameLst>
                                      </p:cBhvr>
                                      <p:to>
                                        <p:strVal val="visible"/>
                                      </p:to>
                                    </p:set>
                                    <p:animEffect transition="in" filter="blinds(horizontal)">
                                      <p:cBhvr>
                                        <p:cTn id="27" dur="500"/>
                                        <p:tgtEl>
                                          <p:spTgt spid="7495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zh-CN" altLang="en-US" smtClean="0">
                <a:ea typeface="黑体" pitchFamily="49" charset="-122"/>
              </a:rPr>
              <a:t>3.6</a:t>
            </a:r>
            <a:r>
              <a:rPr lang="zh-CN" altLang="en-US" smtClean="0">
                <a:latin typeface="宋体" charset="-122"/>
                <a:ea typeface="黑体" pitchFamily="49" charset="-122"/>
              </a:rPr>
              <a:t>  </a:t>
            </a:r>
            <a:r>
              <a:rPr lang="zh-CN" altLang="en-US" smtClean="0">
                <a:latin typeface="宋体" charset="-122"/>
                <a:ea typeface="宋体" charset="-122"/>
              </a:rPr>
              <a:t>二义文法的应用</a:t>
            </a:r>
          </a:p>
        </p:txBody>
      </p:sp>
      <p:sp>
        <p:nvSpPr>
          <p:cNvPr id="770050" name="Rectangle 2"/>
          <p:cNvSpPr>
            <a:spLocks noGrp="1" noChangeArrowheads="1"/>
          </p:cNvSpPr>
          <p:nvPr>
            <p:ph idx="1"/>
          </p:nvPr>
        </p:nvSpPr>
        <p:spPr>
          <a:xfrm>
            <a:off x="304800" y="1052513"/>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smtClean="0">
                <a:ea typeface="黑体" pitchFamily="49" charset="-122"/>
              </a:rPr>
              <a:t>3.6.1</a:t>
            </a:r>
            <a:r>
              <a:rPr lang="zh-CN" altLang="en-US" sz="3200" smtClean="0">
                <a:latin typeface="宋体" charset="-122"/>
                <a:ea typeface="黑体" pitchFamily="49" charset="-122"/>
              </a:rPr>
              <a:t> </a:t>
            </a:r>
            <a:r>
              <a:rPr lang="zh-CN" altLang="en-US" sz="3200" smtClean="0">
                <a:latin typeface="宋体" charset="-122"/>
                <a:ea typeface="宋体" charset="-122"/>
              </a:rPr>
              <a:t>使用文法以外信息来解决分析动作冲突</a:t>
            </a:r>
          </a:p>
          <a:p>
            <a:pPr eaLnBrk="1" hangingPunct="1">
              <a:spcBef>
                <a:spcPct val="0"/>
              </a:spcBef>
              <a:buFontTx/>
              <a:buNone/>
            </a:pPr>
            <a:r>
              <a:rPr lang="zh-CN" altLang="en-US" sz="3200" smtClean="0">
                <a:latin typeface="宋体" charset="-122"/>
                <a:ea typeface="宋体" charset="-122"/>
              </a:rPr>
              <a:t>二义文法：</a:t>
            </a:r>
            <a:r>
              <a:rPr lang="en-US" altLang="zh-CN" sz="3200" i="1" smtClean="0">
                <a:ea typeface="宋体" charset="-122"/>
              </a:rPr>
              <a:t>E </a:t>
            </a:r>
            <a:r>
              <a:rPr lang="en-US" altLang="zh-CN" sz="3200" smtClean="0">
                <a:ea typeface="宋体" charset="-122"/>
                <a:sym typeface="Symbol" pitchFamily="18" charset="2"/>
              </a:rPr>
              <a:t> </a:t>
            </a:r>
            <a:r>
              <a:rPr lang="en-US" altLang="zh-CN" sz="3200" i="1" smtClean="0">
                <a:ea typeface="宋体" charset="-122"/>
              </a:rPr>
              <a:t>E </a:t>
            </a:r>
            <a:r>
              <a:rPr lang="en-US" altLang="zh-CN" sz="3200" smtClean="0">
                <a:ea typeface="宋体" charset="-122"/>
              </a:rPr>
              <a:t>+</a:t>
            </a:r>
            <a:r>
              <a:rPr lang="en-US" altLang="zh-CN" sz="3200" i="1" smtClean="0">
                <a:ea typeface="宋体" charset="-122"/>
              </a:rPr>
              <a:t> E </a:t>
            </a:r>
            <a:r>
              <a:rPr lang="en-US" altLang="zh-CN" sz="3200" smtClean="0">
                <a:ea typeface="宋体" charset="-122"/>
              </a:rPr>
              <a:t>| </a:t>
            </a:r>
            <a:r>
              <a:rPr lang="en-US" altLang="zh-CN" sz="3200" i="1" smtClean="0">
                <a:ea typeface="宋体" charset="-122"/>
              </a:rPr>
              <a:t>E </a:t>
            </a:r>
            <a:r>
              <a:rPr lang="en-US" altLang="zh-CN" sz="3200" smtClean="0">
                <a:ea typeface="宋体" charset="-122"/>
                <a:cs typeface="Times New Roman" pitchFamily="18" charset="0"/>
                <a:sym typeface="Symbol" pitchFamily="18" charset="2"/>
              </a:rPr>
              <a:t></a:t>
            </a:r>
            <a:r>
              <a:rPr lang="en-US" altLang="zh-CN" sz="3200" i="1" smtClean="0">
                <a:ea typeface="宋体" charset="-122"/>
                <a:cs typeface="Times New Roman" pitchFamily="18" charset="0"/>
              </a:rPr>
              <a:t> E </a:t>
            </a:r>
            <a:r>
              <a:rPr lang="en-US" altLang="zh-CN" sz="3200" smtClean="0">
                <a:ea typeface="宋体" charset="-122"/>
                <a:cs typeface="Times New Roman" pitchFamily="18" charset="0"/>
              </a:rPr>
              <a:t>| (</a:t>
            </a:r>
            <a:r>
              <a:rPr lang="en-US" altLang="zh-CN" sz="3200" i="1" smtClean="0">
                <a:ea typeface="宋体" charset="-122"/>
                <a:cs typeface="Times New Roman" pitchFamily="18" charset="0"/>
              </a:rPr>
              <a:t>E</a:t>
            </a:r>
            <a:r>
              <a:rPr lang="en-US" altLang="zh-CN" sz="3200" smtClean="0">
                <a:ea typeface="宋体" charset="-122"/>
                <a:cs typeface="Times New Roman" pitchFamily="18" charset="0"/>
              </a:rPr>
              <a:t>) | id</a:t>
            </a:r>
          </a:p>
          <a:p>
            <a:pPr eaLnBrk="1" hangingPunct="1">
              <a:spcBef>
                <a:spcPct val="0"/>
              </a:spcBef>
              <a:buFontTx/>
              <a:buNone/>
            </a:pPr>
            <a:r>
              <a:rPr lang="zh-CN" altLang="en-US" sz="3200" smtClean="0">
                <a:ea typeface="宋体" charset="-122"/>
                <a:cs typeface="Times New Roman" pitchFamily="18" charset="0"/>
              </a:rPr>
              <a:t>规定： </a:t>
            </a:r>
            <a:r>
              <a:rPr lang="en-US" altLang="zh-CN" sz="3200" smtClean="0">
                <a:ea typeface="宋体" charset="-122"/>
                <a:sym typeface="Symbol" pitchFamily="18" charset="2"/>
              </a:rPr>
              <a:t></a:t>
            </a:r>
            <a:r>
              <a:rPr lang="zh-CN" altLang="en-US" sz="3200" smtClean="0">
                <a:latin typeface="宋体" charset="-122"/>
                <a:ea typeface="宋体" charset="-122"/>
              </a:rPr>
              <a:t>优先级高于</a:t>
            </a:r>
            <a:r>
              <a:rPr lang="en-US" altLang="zh-CN" sz="3200" smtClean="0">
                <a:ea typeface="宋体" charset="-122"/>
              </a:rPr>
              <a:t>+，</a:t>
            </a:r>
            <a:r>
              <a:rPr lang="zh-CN" altLang="en-US" sz="3200" smtClean="0">
                <a:ea typeface="宋体" charset="-122"/>
              </a:rPr>
              <a:t>两者都是左结合</a:t>
            </a:r>
          </a:p>
          <a:p>
            <a:pPr eaLnBrk="1" hangingPunct="1">
              <a:spcBef>
                <a:spcPct val="0"/>
              </a:spcBef>
              <a:buFontTx/>
              <a:buNone/>
            </a:pPr>
            <a:endParaRPr lang="zh-CN" altLang="en-US" sz="3200" smtClean="0">
              <a:ea typeface="宋体" charset="-122"/>
            </a:endParaRPr>
          </a:p>
          <a:p>
            <a:pPr eaLnBrk="1" hangingPunct="1">
              <a:spcBef>
                <a:spcPct val="0"/>
              </a:spcBef>
              <a:buFontTx/>
              <a:buNone/>
            </a:pPr>
            <a:r>
              <a:rPr lang="en-US" altLang="zh-CN" sz="3200" smtClean="0">
                <a:ea typeface="宋体" charset="-122"/>
              </a:rPr>
              <a:t>LR(0)</a:t>
            </a:r>
            <a:r>
              <a:rPr lang="zh-CN" altLang="en-US" sz="3200" smtClean="0">
                <a:latin typeface="宋体" charset="-122"/>
                <a:ea typeface="宋体" charset="-122"/>
              </a:rPr>
              <a:t>项目集</a:t>
            </a:r>
            <a:r>
              <a:rPr lang="en-US" altLang="zh-CN" sz="3200" i="1" smtClean="0">
                <a:ea typeface="宋体" charset="-122"/>
              </a:rPr>
              <a:t>I</a:t>
            </a:r>
            <a:r>
              <a:rPr lang="en-US" altLang="zh-CN" sz="3200" baseline="-25000" smtClean="0">
                <a:ea typeface="宋体" charset="-122"/>
              </a:rPr>
              <a:t>8</a:t>
            </a:r>
            <a:endParaRPr lang="zh-CN" altLang="en-US" sz="3200" smtClean="0">
              <a:ea typeface="宋体" charset="-122"/>
            </a:endParaRPr>
          </a:p>
          <a:p>
            <a:pPr eaLnBrk="1" hangingPunct="1">
              <a:spcBef>
                <a:spcPct val="0"/>
              </a:spcBef>
              <a:buFontTx/>
              <a:buNone/>
            </a:pPr>
            <a:r>
              <a:rPr lang="en-US" altLang="zh-CN" sz="3200" i="1" smtClean="0">
                <a:ea typeface="宋体" charset="-122"/>
              </a:rPr>
              <a:t>E </a:t>
            </a:r>
            <a:r>
              <a:rPr lang="en-US" altLang="zh-CN" sz="3200" smtClean="0">
                <a:ea typeface="宋体" charset="-122"/>
                <a:sym typeface="Symbol" pitchFamily="18" charset="2"/>
              </a:rPr>
              <a:t></a:t>
            </a:r>
            <a:r>
              <a:rPr lang="en-US" altLang="zh-CN" sz="3200" i="1" smtClean="0">
                <a:ea typeface="宋体" charset="-122"/>
              </a:rPr>
              <a:t> E</a:t>
            </a:r>
            <a:r>
              <a:rPr lang="en-US" altLang="zh-CN" sz="3200" smtClean="0">
                <a:ea typeface="宋体" charset="-122"/>
              </a:rPr>
              <a:t> </a:t>
            </a:r>
            <a:r>
              <a:rPr lang="en-US" altLang="zh-CN" sz="3200" smtClean="0">
                <a:ea typeface="宋体" charset="-122"/>
                <a:sym typeface="Symbol" pitchFamily="18" charset="2"/>
              </a:rPr>
              <a:t></a:t>
            </a:r>
            <a:r>
              <a:rPr lang="en-US" altLang="zh-CN" sz="3200" i="1" smtClean="0">
                <a:ea typeface="宋体" charset="-122"/>
              </a:rPr>
              <a:t> E</a:t>
            </a:r>
            <a:r>
              <a:rPr lang="en-US" altLang="zh-CN" sz="3200" smtClean="0">
                <a:ea typeface="宋体" charset="-122"/>
              </a:rPr>
              <a:t>· </a:t>
            </a:r>
          </a:p>
          <a:p>
            <a:pPr eaLnBrk="1" hangingPunct="1">
              <a:spcBef>
                <a:spcPct val="0"/>
              </a:spcBef>
              <a:buFontTx/>
              <a:buNone/>
            </a:pPr>
            <a:r>
              <a:rPr lang="en-US" altLang="zh-CN" sz="3200" i="1" smtClean="0">
                <a:ea typeface="宋体" charset="-122"/>
              </a:rPr>
              <a:t>E </a:t>
            </a:r>
            <a:r>
              <a:rPr lang="en-US" altLang="zh-CN" sz="3200" smtClean="0">
                <a:ea typeface="宋体" charset="-122"/>
                <a:sym typeface="Symbol" pitchFamily="18" charset="2"/>
              </a:rPr>
              <a:t> </a:t>
            </a:r>
            <a:r>
              <a:rPr lang="en-US" altLang="zh-CN" sz="3200" i="1" smtClean="0">
                <a:ea typeface="宋体" charset="-122"/>
              </a:rPr>
              <a:t>E</a:t>
            </a:r>
            <a:r>
              <a:rPr lang="en-US" altLang="zh-CN" sz="3200" smtClean="0">
                <a:ea typeface="宋体" charset="-122"/>
              </a:rPr>
              <a:t>·+ </a:t>
            </a:r>
            <a:r>
              <a:rPr lang="en-US" altLang="zh-CN" sz="3200" i="1" smtClean="0">
                <a:ea typeface="宋体" charset="-122"/>
              </a:rPr>
              <a:t>E		</a:t>
            </a:r>
            <a:endParaRPr lang="en-US" altLang="zh-CN" sz="3200" smtClean="0">
              <a:ea typeface="宋体" charset="-122"/>
            </a:endParaRPr>
          </a:p>
          <a:p>
            <a:pPr eaLnBrk="1" hangingPunct="1">
              <a:spcBef>
                <a:spcPct val="0"/>
              </a:spcBef>
              <a:buFontTx/>
              <a:buNone/>
            </a:pPr>
            <a:r>
              <a:rPr lang="en-US" altLang="zh-CN" sz="3200" i="1" smtClean="0">
                <a:ea typeface="宋体" charset="-122"/>
              </a:rPr>
              <a:t>E </a:t>
            </a:r>
            <a:r>
              <a:rPr lang="en-US" altLang="zh-CN" sz="3200" smtClean="0">
                <a:ea typeface="宋体" charset="-122"/>
                <a:sym typeface="Symbol" pitchFamily="18" charset="2"/>
              </a:rPr>
              <a:t> </a:t>
            </a:r>
            <a:r>
              <a:rPr lang="en-US" altLang="zh-CN" sz="3200" i="1" smtClean="0">
                <a:ea typeface="宋体" charset="-122"/>
              </a:rPr>
              <a:t>E</a:t>
            </a:r>
            <a:r>
              <a:rPr lang="en-US" altLang="zh-CN" sz="3200" smtClean="0">
                <a:ea typeface="宋体" charset="-122"/>
              </a:rPr>
              <a:t>·</a:t>
            </a:r>
            <a:r>
              <a:rPr lang="en-US" altLang="zh-CN" sz="3200" smtClean="0">
                <a:ea typeface="宋体" charset="-122"/>
                <a:sym typeface="Symbol" pitchFamily="18" charset="2"/>
              </a:rPr>
              <a:t></a:t>
            </a:r>
            <a:r>
              <a:rPr lang="en-US" altLang="zh-CN" sz="3200" smtClean="0">
                <a:ea typeface="宋体" charset="-122"/>
              </a:rPr>
              <a:t> </a:t>
            </a:r>
            <a:r>
              <a:rPr lang="en-US" altLang="zh-CN" sz="3200" i="1" smtClean="0">
                <a:ea typeface="宋体" charset="-122"/>
              </a:rPr>
              <a:t>E</a:t>
            </a:r>
            <a:r>
              <a:rPr lang="en-US" altLang="zh-CN" sz="3200" smtClean="0">
                <a:ea typeface="宋体" charset="-122"/>
              </a:rPr>
              <a:t> 		</a:t>
            </a:r>
          </a:p>
          <a:p>
            <a:pPr eaLnBrk="1" hangingPunct="1">
              <a:spcBef>
                <a:spcPct val="0"/>
              </a:spcBef>
              <a:buFontTx/>
              <a:buNone/>
            </a:pPr>
            <a:r>
              <a:rPr lang="zh-CN" altLang="en-US" sz="3200" smtClean="0">
                <a:ea typeface="宋体" charset="-122"/>
              </a:rPr>
              <a:t>			面临</a:t>
            </a:r>
            <a:r>
              <a:rPr lang="en-US" altLang="zh-CN" sz="3200" smtClean="0">
                <a:ea typeface="宋体" charset="-122"/>
              </a:rPr>
              <a:t>+，</a:t>
            </a:r>
            <a:r>
              <a:rPr lang="zh-CN" altLang="en-US" sz="3200" smtClean="0">
                <a:ea typeface="宋体" charset="-122"/>
              </a:rPr>
              <a:t>归约		</a:t>
            </a:r>
          </a:p>
          <a:p>
            <a:pPr eaLnBrk="1" hangingPunct="1">
              <a:spcBef>
                <a:spcPct val="0"/>
              </a:spcBef>
              <a:buFontTx/>
              <a:buNone/>
            </a:pPr>
            <a:r>
              <a:rPr lang="zh-CN" altLang="en-US" sz="3200" smtClean="0">
                <a:ea typeface="宋体" charset="-122"/>
              </a:rPr>
              <a:t>			面临 ) 和$，归约</a:t>
            </a:r>
          </a:p>
        </p:txBody>
      </p:sp>
      <p:sp>
        <p:nvSpPr>
          <p:cNvPr id="2765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2F966CAC-7270-4C37-9DC3-1B52C41C0727}" type="slidenum">
              <a:rPr lang="en-US" altLang="zh-CN">
                <a:solidFill>
                  <a:schemeClr val="bg2">
                    <a:lumMod val="20000"/>
                    <a:lumOff val="80000"/>
                  </a:schemeClr>
                </a:solidFill>
              </a:rPr>
              <a:pPr>
                <a:defRPr/>
              </a:pPr>
              <a:t>35</a:t>
            </a:fld>
            <a:endParaRPr lang="en-US" altLang="zh-CN">
              <a:solidFill>
                <a:schemeClr val="bg2">
                  <a:lumMod val="20000"/>
                  <a:lumOff val="80000"/>
                </a:schemeClr>
              </a:solidFill>
            </a:endParaRPr>
          </a:p>
        </p:txBody>
      </p:sp>
      <p:sp>
        <p:nvSpPr>
          <p:cNvPr id="770053" name="Rectangle 5"/>
          <p:cNvSpPr>
            <a:spLocks noChangeArrowheads="1"/>
          </p:cNvSpPr>
          <p:nvPr/>
        </p:nvSpPr>
        <p:spPr bwMode="auto">
          <a:xfrm>
            <a:off x="5580063" y="4941888"/>
            <a:ext cx="2235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zh-CN" altLang="en-US" sz="3200" b="1"/>
              <a:t>面临</a:t>
            </a:r>
            <a:r>
              <a:rPr lang="en-US" altLang="zh-CN" sz="3200" b="1">
                <a:sym typeface="Symbol" pitchFamily="18" charset="2"/>
              </a:rPr>
              <a:t></a:t>
            </a:r>
            <a:r>
              <a:rPr lang="en-US" altLang="zh-CN" sz="3200" b="1"/>
              <a:t>，</a:t>
            </a:r>
            <a:r>
              <a:rPr lang="zh-CN" altLang="en-US" sz="3200" b="1"/>
              <a:t>归约</a:t>
            </a:r>
          </a:p>
        </p:txBody>
      </p:sp>
      <p:sp>
        <p:nvSpPr>
          <p:cNvPr id="770055" name="Rectangle 7"/>
          <p:cNvSpPr>
            <a:spLocks noChangeArrowheads="1"/>
          </p:cNvSpPr>
          <p:nvPr/>
        </p:nvSpPr>
        <p:spPr bwMode="auto">
          <a:xfrm>
            <a:off x="4067175" y="4073525"/>
            <a:ext cx="254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3200" b="1"/>
              <a:t>id </a:t>
            </a:r>
            <a:r>
              <a:rPr lang="en-US" altLang="zh-CN" sz="3200" b="1">
                <a:sym typeface="Symbol" pitchFamily="18" charset="2"/>
              </a:rPr>
              <a:t></a:t>
            </a:r>
            <a:r>
              <a:rPr lang="en-US" altLang="zh-CN" sz="3200" b="1"/>
              <a:t> id 	+ id</a:t>
            </a:r>
            <a:endParaRPr lang="zh-CN" altLang="en-US" sz="3200" b="1"/>
          </a:p>
        </p:txBody>
      </p:sp>
      <p:sp>
        <p:nvSpPr>
          <p:cNvPr id="770057" name="Rectangle 9"/>
          <p:cNvSpPr>
            <a:spLocks noChangeArrowheads="1"/>
          </p:cNvSpPr>
          <p:nvPr/>
        </p:nvSpPr>
        <p:spPr bwMode="auto">
          <a:xfrm>
            <a:off x="4067175" y="4508500"/>
            <a:ext cx="2505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3200" b="1"/>
              <a:t>id </a:t>
            </a:r>
            <a:r>
              <a:rPr lang="en-US" altLang="zh-CN" sz="3200" b="1">
                <a:sym typeface="Symbol" pitchFamily="18" charset="2"/>
              </a:rPr>
              <a:t></a:t>
            </a:r>
            <a:r>
              <a:rPr lang="en-US" altLang="zh-CN" sz="3200" b="1"/>
              <a:t> id 	</a:t>
            </a:r>
            <a:r>
              <a:rPr lang="en-US" altLang="zh-CN" sz="3200" b="1">
                <a:sym typeface="Symbol" pitchFamily="18" charset="2"/>
              </a:rPr>
              <a:t></a:t>
            </a:r>
            <a:r>
              <a:rPr lang="en-US" altLang="zh-CN" sz="3200" b="1"/>
              <a:t> id</a:t>
            </a:r>
            <a:endParaRPr lang="zh-CN" altLang="en-US" sz="32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0050">
                                            <p:txEl>
                                              <p:pRg st="4" end="4"/>
                                            </p:txEl>
                                          </p:spTgt>
                                        </p:tgtEl>
                                        <p:attrNameLst>
                                          <p:attrName>style.visibility</p:attrName>
                                        </p:attrNameLst>
                                      </p:cBhvr>
                                      <p:to>
                                        <p:strVal val="visible"/>
                                      </p:to>
                                    </p:set>
                                    <p:animEffect transition="in" filter="blinds(horizontal)">
                                      <p:cBhvr>
                                        <p:cTn id="7" dur="500"/>
                                        <p:tgtEl>
                                          <p:spTgt spid="77005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0050">
                                            <p:txEl>
                                              <p:pRg st="5" end="5"/>
                                            </p:txEl>
                                          </p:spTgt>
                                        </p:tgtEl>
                                        <p:attrNameLst>
                                          <p:attrName>style.visibility</p:attrName>
                                        </p:attrNameLst>
                                      </p:cBhvr>
                                      <p:to>
                                        <p:strVal val="visible"/>
                                      </p:to>
                                    </p:set>
                                    <p:animEffect transition="in" filter="blinds(horizontal)">
                                      <p:cBhvr>
                                        <p:cTn id="10" dur="500"/>
                                        <p:tgtEl>
                                          <p:spTgt spid="770050">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70050">
                                            <p:txEl>
                                              <p:pRg st="6" end="6"/>
                                            </p:txEl>
                                          </p:spTgt>
                                        </p:tgtEl>
                                        <p:attrNameLst>
                                          <p:attrName>style.visibility</p:attrName>
                                        </p:attrNameLst>
                                      </p:cBhvr>
                                      <p:to>
                                        <p:strVal val="visible"/>
                                      </p:to>
                                    </p:set>
                                    <p:animEffect transition="in" filter="blinds(horizontal)">
                                      <p:cBhvr>
                                        <p:cTn id="13" dur="500"/>
                                        <p:tgtEl>
                                          <p:spTgt spid="770050">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70050">
                                            <p:txEl>
                                              <p:pRg st="7" end="7"/>
                                            </p:txEl>
                                          </p:spTgt>
                                        </p:tgtEl>
                                        <p:attrNameLst>
                                          <p:attrName>style.visibility</p:attrName>
                                        </p:attrNameLst>
                                      </p:cBhvr>
                                      <p:to>
                                        <p:strVal val="visible"/>
                                      </p:to>
                                    </p:set>
                                    <p:animEffect transition="in" filter="blinds(horizontal)">
                                      <p:cBhvr>
                                        <p:cTn id="16" dur="500"/>
                                        <p:tgtEl>
                                          <p:spTgt spid="770050">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70055"/>
                                        </p:tgtEl>
                                        <p:attrNameLst>
                                          <p:attrName>style.visibility</p:attrName>
                                        </p:attrNameLst>
                                      </p:cBhvr>
                                      <p:to>
                                        <p:strVal val="visible"/>
                                      </p:to>
                                    </p:set>
                                    <p:animEffect transition="in" filter="blinds(horizontal)">
                                      <p:cBhvr>
                                        <p:cTn id="21" dur="500"/>
                                        <p:tgtEl>
                                          <p:spTgt spid="7700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70050">
                                            <p:txEl>
                                              <p:pRg st="8" end="8"/>
                                            </p:txEl>
                                          </p:spTgt>
                                        </p:tgtEl>
                                        <p:attrNameLst>
                                          <p:attrName>style.visibility</p:attrName>
                                        </p:attrNameLst>
                                      </p:cBhvr>
                                      <p:to>
                                        <p:strVal val="visible"/>
                                      </p:to>
                                    </p:set>
                                    <p:animEffect transition="in" filter="blinds(horizontal)">
                                      <p:cBhvr>
                                        <p:cTn id="26" dur="500"/>
                                        <p:tgtEl>
                                          <p:spTgt spid="770050">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70057"/>
                                        </p:tgtEl>
                                        <p:attrNameLst>
                                          <p:attrName>style.visibility</p:attrName>
                                        </p:attrNameLst>
                                      </p:cBhvr>
                                      <p:to>
                                        <p:strVal val="visible"/>
                                      </p:to>
                                    </p:set>
                                    <p:animEffect transition="in" filter="blinds(horizontal)">
                                      <p:cBhvr>
                                        <p:cTn id="31" dur="500"/>
                                        <p:tgtEl>
                                          <p:spTgt spid="7700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70053"/>
                                        </p:tgtEl>
                                        <p:attrNameLst>
                                          <p:attrName>style.visibility</p:attrName>
                                        </p:attrNameLst>
                                      </p:cBhvr>
                                      <p:to>
                                        <p:strVal val="visible"/>
                                      </p:to>
                                    </p:set>
                                    <p:animEffect transition="in" filter="blinds(horizontal)">
                                      <p:cBhvr>
                                        <p:cTn id="36" dur="500"/>
                                        <p:tgtEl>
                                          <p:spTgt spid="7700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770050">
                                            <p:txEl>
                                              <p:pRg st="9" end="9"/>
                                            </p:txEl>
                                          </p:spTgt>
                                        </p:tgtEl>
                                        <p:attrNameLst>
                                          <p:attrName>style.visibility</p:attrName>
                                        </p:attrNameLst>
                                      </p:cBhvr>
                                      <p:to>
                                        <p:strVal val="visible"/>
                                      </p:to>
                                    </p:set>
                                    <p:animEffect transition="in" filter="blinds(horizontal)">
                                      <p:cBhvr>
                                        <p:cTn id="41" dur="500"/>
                                        <p:tgtEl>
                                          <p:spTgt spid="7700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3" grpId="0"/>
      <p:bldP spid="770055" grpId="0"/>
      <p:bldP spid="7700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pPr eaLnBrk="1" hangingPunct="1"/>
            <a:r>
              <a:rPr lang="zh-CN" altLang="en-US" smtClean="0">
                <a:ea typeface="黑体" pitchFamily="49" charset="-122"/>
              </a:rPr>
              <a:t>3.6</a:t>
            </a:r>
            <a:r>
              <a:rPr lang="zh-CN" altLang="en-US" smtClean="0">
                <a:latin typeface="宋体" charset="-122"/>
                <a:ea typeface="黑体" pitchFamily="49" charset="-122"/>
              </a:rPr>
              <a:t>  </a:t>
            </a:r>
            <a:r>
              <a:rPr lang="zh-CN" altLang="en-US" smtClean="0">
                <a:latin typeface="宋体" charset="-122"/>
                <a:ea typeface="宋体" charset="-122"/>
              </a:rPr>
              <a:t>二义文法的应用</a:t>
            </a:r>
          </a:p>
        </p:txBody>
      </p:sp>
      <p:sp>
        <p:nvSpPr>
          <p:cNvPr id="772098" name="Rectangle 2"/>
          <p:cNvSpPr>
            <a:spLocks noGrp="1" noChangeArrowheads="1"/>
          </p:cNvSpPr>
          <p:nvPr>
            <p:ph idx="1"/>
          </p:nvPr>
        </p:nvSpPr>
        <p:spPr>
          <a:xfrm>
            <a:off x="304800" y="9810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dirty="0" smtClean="0">
                <a:ea typeface="黑体" pitchFamily="49" charset="-122"/>
              </a:rPr>
              <a:t>3.6.2 </a:t>
            </a:r>
            <a:r>
              <a:rPr lang="zh-CN" altLang="en-US" sz="3200" dirty="0" smtClean="0">
                <a:ea typeface="宋体" charset="-122"/>
              </a:rPr>
              <a:t>特殊情况产生式引起的二义性</a:t>
            </a:r>
            <a:endParaRPr lang="zh-CN" altLang="en-US" sz="3200" dirty="0" smtClean="0">
              <a:ea typeface="黑体" pitchFamily="49" charset="-122"/>
            </a:endParaRPr>
          </a:p>
          <a:p>
            <a:pPr eaLnBrk="1" hangingPunct="1">
              <a:spcBef>
                <a:spcPct val="0"/>
              </a:spcBef>
              <a:buFontTx/>
              <a:buNone/>
            </a:pPr>
            <a:endParaRPr lang="zh-CN" altLang="en-US"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c</a:t>
            </a:r>
          </a:p>
          <a:p>
            <a:pPr eaLnBrk="1" hangingPunct="1">
              <a:spcBef>
                <a:spcPct val="0"/>
              </a:spcBef>
              <a:buFontTx/>
              <a:buNone/>
            </a:pPr>
            <a:r>
              <a:rPr lang="zh-CN" altLang="en-US" sz="3200" i="1" dirty="0" smtClean="0">
                <a:ea typeface="宋体" charset="-122"/>
              </a:rPr>
              <a:t>		</a:t>
            </a:r>
            <a:r>
              <a:rPr lang="zh-CN" altLang="en-US" sz="3200" dirty="0" smtClean="0">
                <a:ea typeface="宋体" charset="-122"/>
              </a:rPr>
              <a:t>从定义形式语言的角度说，第一个产生式是多余的</a:t>
            </a:r>
            <a:endParaRPr lang="en-US" altLang="zh-CN" sz="3200" dirty="0" smtClean="0">
              <a:ea typeface="黑体" pitchFamily="49" charset="-122"/>
            </a:endParaRPr>
          </a:p>
        </p:txBody>
      </p:sp>
      <p:sp>
        <p:nvSpPr>
          <p:cNvPr id="2867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C43292F-6796-4279-90EC-6DCA88D20DD6}" type="slidenum">
              <a:rPr lang="en-US" altLang="zh-CN">
                <a:solidFill>
                  <a:schemeClr val="bg2">
                    <a:lumMod val="20000"/>
                    <a:lumOff val="80000"/>
                  </a:schemeClr>
                </a:solidFill>
              </a:rPr>
              <a:pPr>
                <a:defRPr/>
              </a:pPr>
              <a:t>36</a:t>
            </a:fld>
            <a:endParaRPr lang="en-US" altLang="zh-CN">
              <a:solidFill>
                <a:schemeClr val="bg2">
                  <a:lumMod val="20000"/>
                  <a:lumOff val="80000"/>
                </a:schemeClr>
              </a:solidFill>
            </a:endParaRPr>
          </a:p>
        </p:txBody>
      </p:sp>
      <p:sp>
        <p:nvSpPr>
          <p:cNvPr id="772100" name="Rectangle 4"/>
          <p:cNvSpPr>
            <a:spLocks noChangeArrowheads="1"/>
          </p:cNvSpPr>
          <p:nvPr/>
        </p:nvSpPr>
        <p:spPr bwMode="auto">
          <a:xfrm>
            <a:off x="4643438" y="2924175"/>
            <a:ext cx="3241675"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r>
              <a:rPr lang="zh-CN" altLang="en-US" sz="2400" b="1">
                <a:solidFill>
                  <a:srgbClr val="FF3300"/>
                </a:solidFill>
              </a:rPr>
              <a:t>联系到语义处理，</a:t>
            </a:r>
            <a:endParaRPr lang="en-US" altLang="zh-CN" sz="2400" b="1">
              <a:solidFill>
                <a:srgbClr val="FF3300"/>
              </a:solidFill>
            </a:endParaRPr>
          </a:p>
          <a:p>
            <a:pPr eaLnBrk="0" hangingPunct="0"/>
            <a:r>
              <a:rPr lang="zh-CN" altLang="en-US" sz="2400" b="1">
                <a:solidFill>
                  <a:srgbClr val="FF3300"/>
                </a:solidFill>
              </a:rPr>
              <a:t>第一个产生式是必要的</a:t>
            </a:r>
            <a:endParaRPr lang="en-US" altLang="zh-CN" sz="2400" b="1">
              <a:solidFill>
                <a:srgbClr val="FF33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2098">
                                            <p:txEl>
                                              <p:pRg st="7" end="7"/>
                                            </p:txEl>
                                          </p:spTgt>
                                        </p:tgtEl>
                                        <p:attrNameLst>
                                          <p:attrName>style.visibility</p:attrName>
                                        </p:attrNameLst>
                                      </p:cBhvr>
                                      <p:to>
                                        <p:strVal val="visible"/>
                                      </p:to>
                                    </p:set>
                                    <p:animEffect transition="in" filter="blinds(horizontal)">
                                      <p:cBhvr>
                                        <p:cTn id="7" dur="500"/>
                                        <p:tgtEl>
                                          <p:spTgt spid="772098">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2100"/>
                                        </p:tgtEl>
                                        <p:attrNameLst>
                                          <p:attrName>style.visibility</p:attrName>
                                        </p:attrNameLst>
                                      </p:cBhvr>
                                      <p:to>
                                        <p:strVal val="visible"/>
                                      </p:to>
                                    </p:set>
                                    <p:animEffect transition="in" filter="blinds(horizontal)">
                                      <p:cBhvr>
                                        <p:cTn id="12" dur="500"/>
                                        <p:tgtEl>
                                          <p:spTgt spid="77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title"/>
          </p:nvPr>
        </p:nvSpPr>
        <p:spPr/>
        <p:txBody>
          <a:bodyPr/>
          <a:lstStyle/>
          <a:p>
            <a:pPr eaLnBrk="1" hangingPunct="1"/>
            <a:r>
              <a:rPr lang="zh-CN" altLang="en-US" smtClean="0">
                <a:ea typeface="黑体" pitchFamily="49" charset="-122"/>
              </a:rPr>
              <a:t>3.6</a:t>
            </a:r>
            <a:r>
              <a:rPr lang="zh-CN" altLang="en-US" smtClean="0">
                <a:latin typeface="宋体" charset="-122"/>
                <a:ea typeface="黑体" pitchFamily="49" charset="-122"/>
              </a:rPr>
              <a:t>  </a:t>
            </a:r>
            <a:r>
              <a:rPr lang="zh-CN" altLang="en-US" smtClean="0">
                <a:latin typeface="宋体" charset="-122"/>
                <a:ea typeface="宋体" charset="-122"/>
              </a:rPr>
              <a:t>二义文法的应用</a:t>
            </a:r>
          </a:p>
        </p:txBody>
      </p:sp>
      <p:sp>
        <p:nvSpPr>
          <p:cNvPr id="27651" name="Rectangle 2"/>
          <p:cNvSpPr>
            <a:spLocks noGrp="1" noChangeArrowheads="1"/>
          </p:cNvSpPr>
          <p:nvPr>
            <p:ph idx="1"/>
          </p:nvPr>
        </p:nvSpPr>
        <p:spPr>
          <a:xfrm>
            <a:off x="304800" y="9810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dirty="0" smtClean="0">
                <a:ea typeface="黑体" pitchFamily="49" charset="-122"/>
              </a:rPr>
              <a:t>3.6.2 </a:t>
            </a:r>
            <a:r>
              <a:rPr lang="zh-CN" altLang="en-US" sz="3200" dirty="0" smtClean="0">
                <a:ea typeface="宋体" charset="-122"/>
              </a:rPr>
              <a:t>特殊情况产生式引起的二义性</a:t>
            </a:r>
            <a:endParaRPr lang="zh-CN" altLang="en-US" sz="3200" dirty="0" smtClean="0">
              <a:ea typeface="黑体" pitchFamily="49" charset="-122"/>
            </a:endParaRPr>
          </a:p>
          <a:p>
            <a:pPr eaLnBrk="1" hangingPunct="1">
              <a:spcBef>
                <a:spcPct val="0"/>
              </a:spcBef>
              <a:buFontTx/>
              <a:buNone/>
            </a:pPr>
            <a:endParaRPr lang="zh-CN" altLang="en-US"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c</a:t>
            </a:r>
          </a:p>
          <a:p>
            <a:pPr eaLnBrk="1" hangingPunct="1">
              <a:spcBef>
                <a:spcPct val="0"/>
              </a:spcBef>
              <a:buFontTx/>
              <a:buNone/>
            </a:pPr>
            <a:r>
              <a:rPr lang="en-US" altLang="zh-CN" sz="3200" dirty="0" smtClean="0">
                <a:ea typeface="宋体" charset="-122"/>
              </a:rPr>
              <a:t>	</a:t>
            </a:r>
            <a:r>
              <a:rPr lang="en-US" altLang="zh-CN" sz="3200" i="1" dirty="0" smtClean="0">
                <a:ea typeface="宋体" charset="-122"/>
              </a:rPr>
              <a:t>a </a:t>
            </a:r>
            <a:r>
              <a:rPr lang="en-US" altLang="zh-CN" sz="3200" dirty="0" smtClean="0">
                <a:ea typeface="宋体" charset="-122"/>
              </a:rPr>
              <a:t>sub </a:t>
            </a:r>
            <a:r>
              <a:rPr lang="en-US" altLang="zh-CN" sz="3200" i="1" dirty="0" err="1" smtClean="0">
                <a:ea typeface="宋体" charset="-122"/>
              </a:rPr>
              <a:t>i</a:t>
            </a:r>
            <a:r>
              <a:rPr lang="en-US" altLang="zh-CN" sz="3200" i="1" dirty="0" smtClean="0">
                <a:ea typeface="宋体" charset="-122"/>
              </a:rPr>
              <a:t> </a:t>
            </a:r>
            <a:r>
              <a:rPr lang="en-US" altLang="zh-CN" sz="3200" dirty="0" smtClean="0">
                <a:ea typeface="宋体" charset="-122"/>
              </a:rPr>
              <a:t>sup 2</a:t>
            </a:r>
          </a:p>
        </p:txBody>
      </p:sp>
      <p:sp>
        <p:nvSpPr>
          <p:cNvPr id="2970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D26237A-D761-4E95-9FB6-77F408428E84}" type="slidenum">
              <a:rPr lang="en-US" altLang="zh-CN">
                <a:solidFill>
                  <a:schemeClr val="bg2">
                    <a:lumMod val="20000"/>
                    <a:lumOff val="80000"/>
                  </a:schemeClr>
                </a:solidFill>
              </a:rPr>
              <a:pPr>
                <a:defRPr/>
              </a:pPr>
              <a:t>37</a:t>
            </a:fld>
            <a:endParaRPr lang="en-US" altLang="zh-CN">
              <a:solidFill>
                <a:schemeClr val="bg2">
                  <a:lumMod val="20000"/>
                  <a:lumOff val="80000"/>
                </a:schemeClr>
              </a:solidFill>
            </a:endParaRPr>
          </a:p>
        </p:txBody>
      </p:sp>
      <p:graphicFrame>
        <p:nvGraphicFramePr>
          <p:cNvPr id="27653" name="Object 3"/>
          <p:cNvGraphicFramePr>
            <a:graphicFrameLocks noChangeAspect="1"/>
          </p:cNvGraphicFramePr>
          <p:nvPr/>
        </p:nvGraphicFramePr>
        <p:xfrm>
          <a:off x="4527550" y="2974975"/>
          <a:ext cx="88900" cy="254000"/>
        </p:xfrm>
        <a:graphic>
          <a:graphicData uri="http://schemas.openxmlformats.org/presentationml/2006/ole">
            <mc:AlternateContent xmlns:mc="http://schemas.openxmlformats.org/markup-compatibility/2006">
              <mc:Choice xmlns:v="urn:schemas-microsoft-com:vml" Requires="v">
                <p:oleObj spid="_x0000_s27758" name="Equation" r:id="rId4" imgW="88746" imgH="253560" progId="Equation.3">
                  <p:embed/>
                </p:oleObj>
              </mc:Choice>
              <mc:Fallback>
                <p:oleObj name="Equation" r:id="rId4" imgW="88746" imgH="2535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2974975"/>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4"/>
          <p:cNvGraphicFramePr>
            <a:graphicFrameLocks noChangeAspect="1"/>
          </p:cNvGraphicFramePr>
          <p:nvPr/>
        </p:nvGraphicFramePr>
        <p:xfrm>
          <a:off x="4527550" y="2974975"/>
          <a:ext cx="88900" cy="254000"/>
        </p:xfrm>
        <a:graphic>
          <a:graphicData uri="http://schemas.openxmlformats.org/presentationml/2006/ole">
            <mc:AlternateContent xmlns:mc="http://schemas.openxmlformats.org/markup-compatibility/2006">
              <mc:Choice xmlns:v="urn:schemas-microsoft-com:vml" Requires="v">
                <p:oleObj spid="_x0000_s27759" name="Equation" r:id="rId6" imgW="88746" imgH="253560" progId="Equation.3">
                  <p:embed/>
                </p:oleObj>
              </mc:Choice>
              <mc:Fallback>
                <p:oleObj name="Equation" r:id="rId6" imgW="88746" imgH="253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2974975"/>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5"/>
          <p:cNvGraphicFramePr>
            <a:graphicFrameLocks noChangeAspect="1"/>
          </p:cNvGraphicFramePr>
          <p:nvPr/>
        </p:nvGraphicFramePr>
        <p:xfrm>
          <a:off x="1676400" y="5235575"/>
          <a:ext cx="762000" cy="838200"/>
        </p:xfrm>
        <a:graphic>
          <a:graphicData uri="http://schemas.openxmlformats.org/presentationml/2006/ole">
            <mc:AlternateContent xmlns:mc="http://schemas.openxmlformats.org/markup-compatibility/2006">
              <mc:Choice xmlns:v="urn:schemas-microsoft-com:vml" Requires="v">
                <p:oleObj spid="_x0000_s27760" name="Equation" r:id="rId7" imgW="177646" imgH="241091" progId="Equation.3">
                  <p:embed/>
                </p:oleObj>
              </mc:Choice>
              <mc:Fallback>
                <p:oleObj name="Equation" r:id="rId7" imgW="177646" imgH="24109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5235575"/>
                        <a:ext cx="7620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6"/>
          <p:cNvGraphicFramePr>
            <a:graphicFrameLocks noChangeAspect="1"/>
          </p:cNvGraphicFramePr>
          <p:nvPr/>
        </p:nvGraphicFramePr>
        <p:xfrm>
          <a:off x="3124200" y="5235575"/>
          <a:ext cx="762000" cy="812800"/>
        </p:xfrm>
        <a:graphic>
          <a:graphicData uri="http://schemas.openxmlformats.org/presentationml/2006/ole">
            <mc:AlternateContent xmlns:mc="http://schemas.openxmlformats.org/markup-compatibility/2006">
              <mc:Choice xmlns:v="urn:schemas-microsoft-com:vml" Requires="v">
                <p:oleObj spid="_x0000_s27761" name="Equation" r:id="rId9" imgW="203024" imgH="253780" progId="Equation.3">
                  <p:embed/>
                </p:oleObj>
              </mc:Choice>
              <mc:Fallback>
                <p:oleObj name="Equation" r:id="rId9" imgW="203024" imgH="2537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5235575"/>
                        <a:ext cx="762000" cy="812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7"/>
          <p:cNvGraphicFramePr>
            <a:graphicFrameLocks noChangeAspect="1"/>
          </p:cNvGraphicFramePr>
          <p:nvPr/>
        </p:nvGraphicFramePr>
        <p:xfrm>
          <a:off x="4495800" y="5235575"/>
          <a:ext cx="762000" cy="838200"/>
        </p:xfrm>
        <a:graphic>
          <a:graphicData uri="http://schemas.openxmlformats.org/presentationml/2006/ole">
            <mc:AlternateContent xmlns:mc="http://schemas.openxmlformats.org/markup-compatibility/2006">
              <mc:Choice xmlns:v="urn:schemas-microsoft-com:vml" Requires="v">
                <p:oleObj spid="_x0000_s27762" name="Equation" r:id="rId11" imgW="190417" imgH="241195" progId="Equation.3">
                  <p:embed/>
                </p:oleObj>
              </mc:Choice>
              <mc:Fallback>
                <p:oleObj name="Equation" r:id="rId11" imgW="190417" imgH="241195"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5235575"/>
                        <a:ext cx="762000" cy="838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4154" name="Rectangle 10"/>
          <p:cNvSpPr>
            <a:spLocks noChangeArrowheads="1"/>
          </p:cNvSpPr>
          <p:nvPr/>
        </p:nvSpPr>
        <p:spPr bwMode="auto">
          <a:xfrm>
            <a:off x="5219700" y="2060575"/>
            <a:ext cx="4730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2800" b="1" i="1"/>
              <a:t>I</a:t>
            </a:r>
            <a:r>
              <a:rPr lang="en-US" altLang="zh-CN" sz="2800" b="1" baseline="-25000"/>
              <a:t>11</a:t>
            </a:r>
            <a:r>
              <a:rPr lang="en-US" altLang="zh-CN" sz="2800" b="1"/>
              <a:t>:</a:t>
            </a:r>
            <a:endParaRPr lang="zh-CN" altLang="en-US" sz="2800" b="1"/>
          </a:p>
        </p:txBody>
      </p:sp>
      <p:sp>
        <p:nvSpPr>
          <p:cNvPr id="774156" name="Rectangle 12"/>
          <p:cNvSpPr>
            <a:spLocks noChangeArrowheads="1"/>
          </p:cNvSpPr>
          <p:nvPr/>
        </p:nvSpPr>
        <p:spPr bwMode="auto">
          <a:xfrm>
            <a:off x="5219700" y="2636838"/>
            <a:ext cx="33051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2800" b="1" i="1"/>
              <a:t>E </a:t>
            </a:r>
            <a:r>
              <a:rPr lang="en-US" altLang="zh-CN" sz="2800" b="1">
                <a:sym typeface="Symbol" pitchFamily="18" charset="2"/>
              </a:rPr>
              <a:t></a:t>
            </a:r>
            <a:r>
              <a:rPr lang="en-US" altLang="zh-CN" sz="2800" b="1"/>
              <a:t> </a:t>
            </a:r>
            <a:r>
              <a:rPr lang="en-US" altLang="zh-CN" sz="2800" b="1" i="1"/>
              <a:t>E </a:t>
            </a:r>
            <a:r>
              <a:rPr lang="en-US" altLang="zh-CN" sz="2800" b="1"/>
              <a:t>sub </a:t>
            </a:r>
            <a:r>
              <a:rPr lang="en-US" altLang="zh-CN" sz="2800" b="1" i="1"/>
              <a:t>E </a:t>
            </a:r>
            <a:r>
              <a:rPr lang="en-US" altLang="zh-CN" sz="2800" b="1"/>
              <a:t>sup </a:t>
            </a:r>
            <a:r>
              <a:rPr lang="en-US" altLang="zh-CN" sz="2800" b="1" i="1"/>
              <a:t>E·</a:t>
            </a:r>
            <a:endParaRPr lang="zh-CN" altLang="en-US" sz="2800" b="1" i="1">
              <a:latin typeface="宋体" charset="-122"/>
            </a:endParaRPr>
          </a:p>
        </p:txBody>
      </p:sp>
      <p:sp>
        <p:nvSpPr>
          <p:cNvPr id="774158" name="Rectangle 14"/>
          <p:cNvSpPr>
            <a:spLocks noChangeArrowheads="1"/>
          </p:cNvSpPr>
          <p:nvPr/>
        </p:nvSpPr>
        <p:spPr bwMode="auto">
          <a:xfrm>
            <a:off x="5219700" y="3213100"/>
            <a:ext cx="222885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r>
              <a:rPr lang="en-US" altLang="zh-CN" sz="2800" b="1" i="1"/>
              <a:t>E </a:t>
            </a:r>
            <a:r>
              <a:rPr lang="en-US" altLang="zh-CN" sz="2800" b="1">
                <a:sym typeface="Symbol" pitchFamily="18" charset="2"/>
              </a:rPr>
              <a:t></a:t>
            </a:r>
            <a:r>
              <a:rPr lang="en-US" altLang="zh-CN" sz="2800" b="1"/>
              <a:t> </a:t>
            </a:r>
            <a:r>
              <a:rPr lang="en-US" altLang="zh-CN" sz="2800" b="1" i="1"/>
              <a:t>E </a:t>
            </a:r>
            <a:r>
              <a:rPr lang="en-US" altLang="zh-CN" sz="2800" b="1"/>
              <a:t>sup </a:t>
            </a:r>
            <a:r>
              <a:rPr lang="en-US" altLang="zh-CN" sz="2800" b="1" i="1"/>
              <a:t>E·</a:t>
            </a:r>
            <a:endParaRPr lang="en-US" altLang="zh-CN" sz="2800" b="1" i="1">
              <a:latin typeface="宋体" charset="-122"/>
            </a:endParaRPr>
          </a:p>
        </p:txBody>
      </p:sp>
      <p:sp>
        <p:nvSpPr>
          <p:cNvPr id="774160" name="Rectangle 16"/>
          <p:cNvSpPr>
            <a:spLocks noChangeArrowheads="1"/>
          </p:cNvSpPr>
          <p:nvPr/>
        </p:nvSpPr>
        <p:spPr bwMode="auto">
          <a:xfrm>
            <a:off x="5219700" y="3716338"/>
            <a:ext cx="496888"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2800" b="1"/>
              <a:t>. . .</a:t>
            </a:r>
            <a:endParaRPr lang="zh-CN" altLang="en-US" sz="28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4154"/>
                                        </p:tgtEl>
                                        <p:attrNameLst>
                                          <p:attrName>style.visibility</p:attrName>
                                        </p:attrNameLst>
                                      </p:cBhvr>
                                      <p:to>
                                        <p:strVal val="visible"/>
                                      </p:to>
                                    </p:set>
                                    <p:animEffect transition="in" filter="box(in)">
                                      <p:cBhvr>
                                        <p:cTn id="7" dur="500"/>
                                        <p:tgtEl>
                                          <p:spTgt spid="7741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74156"/>
                                        </p:tgtEl>
                                        <p:attrNameLst>
                                          <p:attrName>style.visibility</p:attrName>
                                        </p:attrNameLst>
                                      </p:cBhvr>
                                      <p:to>
                                        <p:strVal val="visible"/>
                                      </p:to>
                                    </p:set>
                                    <p:animEffect transition="in" filter="box(in)">
                                      <p:cBhvr>
                                        <p:cTn id="10" dur="500"/>
                                        <p:tgtEl>
                                          <p:spTgt spid="77415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74158"/>
                                        </p:tgtEl>
                                        <p:attrNameLst>
                                          <p:attrName>style.visibility</p:attrName>
                                        </p:attrNameLst>
                                      </p:cBhvr>
                                      <p:to>
                                        <p:strVal val="visible"/>
                                      </p:to>
                                    </p:set>
                                    <p:animEffect transition="in" filter="box(in)">
                                      <p:cBhvr>
                                        <p:cTn id="13" dur="500"/>
                                        <p:tgtEl>
                                          <p:spTgt spid="77415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74160"/>
                                        </p:tgtEl>
                                        <p:attrNameLst>
                                          <p:attrName>style.visibility</p:attrName>
                                        </p:attrNameLst>
                                      </p:cBhvr>
                                      <p:to>
                                        <p:strVal val="visible"/>
                                      </p:to>
                                    </p:set>
                                    <p:animEffect transition="in" filter="box(in)">
                                      <p:cBhvr>
                                        <p:cTn id="16" dur="500"/>
                                        <p:tgtEl>
                                          <p:spTgt spid="774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4" grpId="0"/>
      <p:bldP spid="774156" grpId="0"/>
      <p:bldP spid="774158" grpId="0"/>
      <p:bldP spid="77416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550915" name="Rectangle 3"/>
          <p:cNvSpPr>
            <a:spLocks noGrp="1" noChangeArrowheads="1"/>
          </p:cNvSpPr>
          <p:nvPr>
            <p:ph idx="1"/>
          </p:nvPr>
        </p:nvSpPr>
        <p:spPr/>
        <p:txBody>
          <a:bodyPr/>
          <a:lstStyle/>
          <a:p>
            <a:pPr eaLnBrk="1" hangingPunct="1"/>
            <a:r>
              <a:rPr lang="en-US" altLang="zh-CN" smtClean="0">
                <a:ea typeface="宋体" charset="-122"/>
              </a:rPr>
              <a:t>LR</a:t>
            </a:r>
            <a:r>
              <a:rPr lang="zh-CN" altLang="en-US" smtClean="0">
                <a:ea typeface="宋体" charset="-122"/>
              </a:rPr>
              <a:t>文法和</a:t>
            </a:r>
            <a:r>
              <a:rPr lang="en-US" altLang="zh-CN" smtClean="0">
                <a:ea typeface="宋体" charset="-122"/>
              </a:rPr>
              <a:t>LR</a:t>
            </a:r>
            <a:r>
              <a:rPr lang="zh-CN" altLang="en-US" smtClean="0">
                <a:ea typeface="宋体" charset="-122"/>
              </a:rPr>
              <a:t>分析方法的特点</a:t>
            </a:r>
          </a:p>
          <a:p>
            <a:pPr eaLnBrk="1" hangingPunct="1"/>
            <a:r>
              <a:rPr lang="en-US" altLang="zh-CN" smtClean="0">
                <a:ea typeface="宋体" charset="-122"/>
              </a:rPr>
              <a:t>LR</a:t>
            </a:r>
            <a:r>
              <a:rPr lang="zh-CN" altLang="en-US" smtClean="0">
                <a:ea typeface="宋体" charset="-122"/>
              </a:rPr>
              <a:t>分析的错误恢复</a:t>
            </a:r>
          </a:p>
          <a:p>
            <a:pPr eaLnBrk="1" hangingPunct="1"/>
            <a:r>
              <a:rPr lang="zh-CN" altLang="en-US" smtClean="0">
                <a:ea typeface="宋体" charset="-122"/>
              </a:rPr>
              <a:t>二义文法</a:t>
            </a:r>
          </a:p>
          <a:p>
            <a:pPr eaLnBrk="1" hangingPunct="1"/>
            <a:r>
              <a:rPr lang="en-US" altLang="zh-CN" smtClean="0">
                <a:ea typeface="宋体" charset="-122"/>
              </a:rPr>
              <a:t>Yacc</a:t>
            </a:r>
          </a:p>
          <a:p>
            <a:pPr eaLnBrk="1" hangingPunct="1"/>
            <a:endParaRPr lang="en-US" altLang="zh-CN" smtClean="0">
              <a:ea typeface="宋体" charset="-122"/>
            </a:endParaRPr>
          </a:p>
          <a:p>
            <a:pPr eaLnBrk="1" hangingPunct="1"/>
            <a:endParaRPr lang="zh-CN" altLang="en-US" smtClean="0">
              <a:ea typeface="宋体" charset="-122"/>
            </a:endParaRPr>
          </a:p>
        </p:txBody>
      </p:sp>
      <p:sp>
        <p:nvSpPr>
          <p:cNvPr id="3072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7CC5E21B-C8A1-4B6B-A1AD-98B0AE887209}" type="slidenum">
              <a:rPr lang="en-US" altLang="zh-CN">
                <a:solidFill>
                  <a:schemeClr val="bg2">
                    <a:lumMod val="20000"/>
                    <a:lumOff val="80000"/>
                  </a:schemeClr>
                </a:solidFill>
              </a:rPr>
              <a:pPr>
                <a:defRPr/>
              </a:pPr>
              <a:t>38</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550915">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29699" name="Rectangle 3"/>
          <p:cNvSpPr>
            <a:spLocks noGrp="1" noChangeArrowheads="1"/>
          </p:cNvSpPr>
          <p:nvPr>
            <p:ph idx="1"/>
          </p:nvPr>
        </p:nvSpPr>
        <p:spPr/>
        <p:txBody>
          <a:bodyPr/>
          <a:lstStyle/>
          <a:p>
            <a:pPr eaLnBrk="1" hangingPunct="1"/>
            <a:r>
              <a:rPr lang="en-US" altLang="zh-CN" sz="3200" dirty="0" err="1" smtClean="0">
                <a:ea typeface="宋体" charset="-122"/>
              </a:rPr>
              <a:t>Yacc</a:t>
            </a:r>
            <a:r>
              <a:rPr lang="zh-CN" altLang="en-US" sz="3200" dirty="0" smtClean="0">
                <a:ea typeface="宋体" charset="-122"/>
              </a:rPr>
              <a:t>：</a:t>
            </a:r>
            <a:r>
              <a:rPr lang="en-US" altLang="zh-CN" sz="3200" dirty="0" smtClean="0">
                <a:ea typeface="宋体" charset="-122"/>
              </a:rPr>
              <a:t>yet another compiler-compiler</a:t>
            </a:r>
          </a:p>
          <a:p>
            <a:pPr lvl="1" eaLnBrk="1" hangingPunct="1"/>
            <a:r>
              <a:rPr lang="zh-CN" altLang="zh-CN" dirty="0" smtClean="0">
                <a:ea typeface="宋体" charset="-122"/>
              </a:rPr>
              <a:t>基于</a:t>
            </a:r>
            <a:r>
              <a:rPr lang="en-US" altLang="zh-CN" dirty="0" smtClean="0">
                <a:ea typeface="宋体" charset="-122"/>
              </a:rPr>
              <a:t>LALR(1)</a:t>
            </a:r>
            <a:r>
              <a:rPr lang="zh-CN" altLang="zh-CN" dirty="0" smtClean="0">
                <a:ea typeface="宋体" charset="-122"/>
              </a:rPr>
              <a:t>的语法分析程序的生成器</a:t>
            </a:r>
            <a:endParaRPr lang="zh-CN" altLang="en-US" dirty="0" smtClean="0">
              <a:ea typeface="宋体" charset="-122"/>
            </a:endParaRPr>
          </a:p>
          <a:p>
            <a:pPr eaLnBrk="1" hangingPunct="1"/>
            <a:r>
              <a:rPr lang="en-US" altLang="zh-CN" sz="3200" dirty="0" err="1" smtClean="0">
                <a:ea typeface="宋体" charset="-122"/>
              </a:rPr>
              <a:t>Yacc</a:t>
            </a:r>
            <a:r>
              <a:rPr lang="en-US" altLang="zh-CN" sz="3200" dirty="0" smtClean="0">
                <a:ea typeface="宋体" charset="-122"/>
              </a:rPr>
              <a:t> </a:t>
            </a:r>
            <a:r>
              <a:rPr lang="zh-CN" altLang="en-US" sz="3200" dirty="0" smtClean="0">
                <a:ea typeface="宋体" charset="-122"/>
              </a:rPr>
              <a:t>的 </a:t>
            </a:r>
            <a:r>
              <a:rPr lang="en-US" altLang="zh-CN" sz="3200" dirty="0" smtClean="0">
                <a:ea typeface="宋体" charset="-122"/>
              </a:rPr>
              <a:t>GNU </a:t>
            </a:r>
            <a:r>
              <a:rPr lang="zh-CN" altLang="en-US" sz="3200" dirty="0" smtClean="0">
                <a:ea typeface="宋体" charset="-122"/>
              </a:rPr>
              <a:t>版叫做 </a:t>
            </a:r>
            <a:r>
              <a:rPr lang="en-US" altLang="zh-CN" sz="3200" dirty="0" smtClean="0">
                <a:ea typeface="宋体" charset="-122"/>
              </a:rPr>
              <a:t>Bison</a:t>
            </a:r>
            <a:r>
              <a:rPr lang="zh-CN" altLang="en-US" sz="3200" dirty="0" smtClean="0">
                <a:ea typeface="宋体" charset="-122"/>
              </a:rPr>
              <a:t>。</a:t>
            </a:r>
          </a:p>
          <a:p>
            <a:pPr eaLnBrk="1" hangingPunct="1"/>
            <a:r>
              <a:rPr lang="en-US" altLang="zh-CN" sz="3200" dirty="0" err="1" smtClean="0">
                <a:ea typeface="宋体" charset="-122"/>
              </a:rPr>
              <a:t>Yacc</a:t>
            </a:r>
            <a:r>
              <a:rPr lang="zh-CN" altLang="en-US" sz="3200" dirty="0" smtClean="0">
                <a:ea typeface="宋体" charset="-122"/>
              </a:rPr>
              <a:t>是一种工具，根据编程语言的语法生成针对该语言的 </a:t>
            </a:r>
            <a:r>
              <a:rPr lang="en-US" altLang="zh-CN" sz="3200" dirty="0" err="1" smtClean="0">
                <a:ea typeface="宋体" charset="-122"/>
              </a:rPr>
              <a:t>Yacc</a:t>
            </a:r>
            <a:r>
              <a:rPr lang="en-US" altLang="zh-CN" sz="3200" dirty="0" smtClean="0">
                <a:ea typeface="宋体" charset="-122"/>
              </a:rPr>
              <a:t> </a:t>
            </a:r>
            <a:r>
              <a:rPr lang="zh-CN" altLang="en-US" sz="3200" dirty="0" smtClean="0">
                <a:ea typeface="宋体" charset="-122"/>
              </a:rPr>
              <a:t>语法分析器。</a:t>
            </a:r>
          </a:p>
        </p:txBody>
      </p:sp>
      <p:sp>
        <p:nvSpPr>
          <p:cNvPr id="3174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7E093141-B74B-4054-9D41-D9FFB5AD672D}" type="slidenum">
              <a:rPr lang="en-US" altLang="zh-CN">
                <a:solidFill>
                  <a:schemeClr val="bg2">
                    <a:lumMod val="20000"/>
                    <a:lumOff val="80000"/>
                  </a:schemeClr>
                </a:solidFill>
              </a:rPr>
              <a:pPr>
                <a:defRPr/>
              </a:pPr>
              <a:t>39</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smtClean="0">
                <a:ea typeface="宋体" pitchFamily="2" charset="-122"/>
              </a:rPr>
              <a:t>LR(1)</a:t>
            </a:r>
            <a:r>
              <a:rPr lang="zh-CN" altLang="en-US" smtClean="0">
                <a:ea typeface="宋体" pitchFamily="2" charset="-122"/>
              </a:rPr>
              <a:t>文法</a:t>
            </a:r>
          </a:p>
        </p:txBody>
      </p:sp>
      <p:sp>
        <p:nvSpPr>
          <p:cNvPr id="436227" name="Rectangle 3"/>
          <p:cNvSpPr>
            <a:spLocks noGrp="1" noChangeArrowheads="1"/>
          </p:cNvSpPr>
          <p:nvPr>
            <p:ph idx="1"/>
          </p:nvPr>
        </p:nvSpPr>
        <p:spPr/>
        <p:txBody>
          <a:bodyPr/>
          <a:lstStyle/>
          <a:p>
            <a:pPr>
              <a:defRPr/>
            </a:pPr>
            <a:r>
              <a:rPr lang="zh-CN" altLang="en-US" sz="3200" dirty="0" smtClean="0">
                <a:ea typeface="宋体" pitchFamily="2" charset="-122"/>
              </a:rPr>
              <a:t>与</a:t>
            </a:r>
            <a:r>
              <a:rPr lang="en-US" altLang="zh-CN" sz="3200" dirty="0" smtClean="0">
                <a:ea typeface="宋体" pitchFamily="2" charset="-122"/>
              </a:rPr>
              <a:t>SLR(1)</a:t>
            </a:r>
            <a:r>
              <a:rPr lang="zh-CN" altLang="en-US" sz="3200" dirty="0" smtClean="0">
                <a:ea typeface="宋体" pitchFamily="2" charset="-122"/>
              </a:rPr>
              <a:t>文法的区别</a:t>
            </a:r>
          </a:p>
          <a:p>
            <a:pPr lvl="1">
              <a:defRPr/>
            </a:pPr>
            <a:r>
              <a:rPr lang="zh-CN" altLang="en-US" sz="2800" dirty="0" smtClean="0">
                <a:ea typeface="宋体" pitchFamily="2" charset="-122"/>
              </a:rPr>
              <a:t>项目集的定义发生了改变</a:t>
            </a:r>
          </a:p>
          <a:p>
            <a:pPr lvl="1">
              <a:defRPr/>
            </a:pPr>
            <a:endParaRPr lang="zh-CN" altLang="en-US" sz="2800" dirty="0" smtClean="0">
              <a:ea typeface="宋体" pitchFamily="2" charset="-122"/>
            </a:endParaRPr>
          </a:p>
          <a:p>
            <a:pPr>
              <a:defRPr/>
            </a:pPr>
            <a:r>
              <a:rPr lang="zh-CN" altLang="en-US" sz="3200" dirty="0" smtClean="0">
                <a:ea typeface="宋体" pitchFamily="2" charset="-122"/>
              </a:rPr>
              <a:t>添加了前向搜索符</a:t>
            </a:r>
          </a:p>
          <a:p>
            <a:pPr lvl="1">
              <a:defRPr/>
            </a:pPr>
            <a:r>
              <a:rPr lang="zh-CN" altLang="en-US" sz="2400" b="1" dirty="0" smtClean="0">
                <a:solidFill>
                  <a:schemeClr val="accent2"/>
                </a:solidFill>
                <a:effectLst>
                  <a:outerShdw blurRad="38100" dist="38100" dir="2700000" algn="tl">
                    <a:srgbClr val="C0C0C0"/>
                  </a:outerShdw>
                </a:effectLst>
                <a:ea typeface="宋体" pitchFamily="2" charset="-122"/>
              </a:rPr>
              <a:t>一个项目</a:t>
            </a:r>
            <a:r>
              <a:rPr lang="en-US" altLang="zh-CN" sz="2400" b="1" dirty="0" smtClean="0">
                <a:solidFill>
                  <a:schemeClr val="accent2"/>
                </a:solidFill>
                <a:effectLst>
                  <a:outerShdw blurRad="38100" dist="38100" dir="2700000" algn="tl">
                    <a:srgbClr val="C0C0C0"/>
                  </a:outerShdw>
                </a:effectLst>
                <a:ea typeface="宋体" pitchFamily="2" charset="-122"/>
              </a:rPr>
              <a:t>A</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，如果最终用这个产生式进行归约之后，期望看见的符号是</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，则这个加点项的前向搜索符是</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a:t>
            </a:r>
          </a:p>
          <a:p>
            <a:pPr lvl="1">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上述项目可以写成： </a:t>
            </a:r>
            <a:r>
              <a:rPr lang="en-US" altLang="zh-CN" sz="2400" b="1" dirty="0" smtClean="0">
                <a:solidFill>
                  <a:schemeClr val="accent2"/>
                </a:solidFill>
                <a:effectLst>
                  <a:outerShdw blurRad="38100" dist="38100" dir="2700000" algn="tl">
                    <a:srgbClr val="C0C0C0"/>
                  </a:outerShdw>
                </a:effectLst>
                <a:ea typeface="宋体" pitchFamily="2" charset="-122"/>
              </a:rPr>
              <a:t>A</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 </a:t>
            </a:r>
          </a:p>
          <a:p>
            <a:pPr>
              <a:defRPr/>
            </a:pPr>
            <a:endParaRPr lang="zh-CN" altLang="en-US" sz="3600" dirty="0" smtClean="0">
              <a:ea typeface="宋体" pitchFamily="2" charset="-122"/>
            </a:endParaRPr>
          </a:p>
          <a:p>
            <a:pPr>
              <a:defRPr/>
            </a:pPr>
            <a:r>
              <a:rPr lang="zh-CN" altLang="en-US" sz="3200" dirty="0" smtClean="0">
                <a:ea typeface="宋体" pitchFamily="2" charset="-122"/>
              </a:rPr>
              <a:t>项目集改变的目的是</a:t>
            </a:r>
            <a:r>
              <a:rPr lang="zh-CN" altLang="en-US" sz="3200" dirty="0" smtClean="0">
                <a:solidFill>
                  <a:srgbClr val="FF0000"/>
                </a:solidFill>
                <a:ea typeface="宋体" pitchFamily="2" charset="-122"/>
              </a:rPr>
              <a:t>增强描述能力</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4</a:t>
            </a:fld>
            <a:endParaRPr lang="en-US" altLang="zh-CN" dirty="0"/>
          </a:p>
        </p:txBody>
      </p:sp>
    </p:spTree>
    <p:extLst>
      <p:ext uri="{BB962C8B-B14F-4D97-AF65-F5344CB8AC3E}">
        <p14:creationId xmlns:p14="http://schemas.microsoft.com/office/powerpoint/2010/main" val="1004429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checkerboard(across)">
                                      <p:cBhvr>
                                        <p:cTn id="7" dur="500"/>
                                        <p:tgtEl>
                                          <p:spTgt spid="436227">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436227">
                                            <p:txEl>
                                              <p:pRg st="1" end="1"/>
                                            </p:txEl>
                                          </p:spTgt>
                                        </p:tgtEl>
                                        <p:attrNameLst>
                                          <p:attrName>style.visibility</p:attrName>
                                        </p:attrNameLst>
                                      </p:cBhvr>
                                      <p:to>
                                        <p:strVal val="visible"/>
                                      </p:to>
                                    </p:set>
                                    <p:animEffect transition="in" filter="checkerboard(across)">
                                      <p:cBhvr>
                                        <p:cTn id="11" dur="500"/>
                                        <p:tgtEl>
                                          <p:spTgt spid="4362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36227">
                                            <p:txEl>
                                              <p:pRg st="3" end="3"/>
                                            </p:txEl>
                                          </p:spTgt>
                                        </p:tgtEl>
                                        <p:attrNameLst>
                                          <p:attrName>style.visibility</p:attrName>
                                        </p:attrNameLst>
                                      </p:cBhvr>
                                      <p:to>
                                        <p:strVal val="visible"/>
                                      </p:to>
                                    </p:set>
                                    <p:animEffect transition="in" filter="checkerboard(across)">
                                      <p:cBhvr>
                                        <p:cTn id="16" dur="500"/>
                                        <p:tgtEl>
                                          <p:spTgt spid="43622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436227">
                                            <p:txEl>
                                              <p:pRg st="4" end="4"/>
                                            </p:txEl>
                                          </p:spTgt>
                                        </p:tgtEl>
                                        <p:attrNameLst>
                                          <p:attrName>style.visibility</p:attrName>
                                        </p:attrNameLst>
                                      </p:cBhvr>
                                      <p:to>
                                        <p:strVal val="visible"/>
                                      </p:to>
                                    </p:set>
                                    <p:animEffect transition="in" filter="checkerboard(across)">
                                      <p:cBhvr>
                                        <p:cTn id="21" dur="500"/>
                                        <p:tgtEl>
                                          <p:spTgt spid="43622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436227">
                                            <p:txEl>
                                              <p:pRg st="5" end="5"/>
                                            </p:txEl>
                                          </p:spTgt>
                                        </p:tgtEl>
                                        <p:attrNameLst>
                                          <p:attrName>style.visibility</p:attrName>
                                        </p:attrNameLst>
                                      </p:cBhvr>
                                      <p:to>
                                        <p:strVal val="visible"/>
                                      </p:to>
                                    </p:set>
                                    <p:animEffect transition="in" filter="checkerboard(across)">
                                      <p:cBhvr>
                                        <p:cTn id="26" dur="500"/>
                                        <p:tgtEl>
                                          <p:spTgt spid="43622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36227">
                                            <p:txEl>
                                              <p:pRg st="7" end="7"/>
                                            </p:txEl>
                                          </p:spTgt>
                                        </p:tgtEl>
                                        <p:attrNameLst>
                                          <p:attrName>style.visibility</p:attrName>
                                        </p:attrNameLst>
                                      </p:cBhvr>
                                      <p:to>
                                        <p:strVal val="visible"/>
                                      </p:to>
                                    </p:set>
                                    <p:animEffect transition="in" filter="checkerboard(across)">
                                      <p:cBhvr>
                                        <p:cTn id="31" dur="500"/>
                                        <p:tgtEl>
                                          <p:spTgt spid="436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0"/>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53635" name="Rectangle 3"/>
          <p:cNvSpPr>
            <a:spLocks noGrp="1" noChangeArrowheads="1"/>
          </p:cNvSpPr>
          <p:nvPr>
            <p:ph idx="1"/>
          </p:nvPr>
        </p:nvSpPr>
        <p:spPr>
          <a:xfrm>
            <a:off x="304800" y="1045280"/>
            <a:ext cx="8534400" cy="685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dirty="0" smtClean="0">
                <a:effectLst>
                  <a:outerShdw blurRad="38100" dist="38100" dir="2700000" algn="tl">
                    <a:srgbClr val="C0C0C0"/>
                  </a:outerShdw>
                </a:effectLst>
                <a:ea typeface="宋体" pitchFamily="2" charset="-122"/>
              </a:rPr>
              <a:t>3.7.1 分析器的生成器</a:t>
            </a:r>
            <a:r>
              <a:rPr lang="en-US" altLang="zh-CN" dirty="0" err="1" smtClean="0">
                <a:effectLst>
                  <a:outerShdw blurRad="38100" dist="38100" dir="2700000" algn="tl">
                    <a:srgbClr val="C0C0C0"/>
                  </a:outerShdw>
                </a:effectLst>
                <a:ea typeface="宋体" pitchFamily="2" charset="-122"/>
              </a:rPr>
              <a:t>Yacc</a:t>
            </a:r>
            <a:r>
              <a:rPr lang="en-US" altLang="zh-CN" dirty="0" smtClean="0">
                <a:effectLst>
                  <a:outerShdw blurRad="38100" dist="38100" dir="2700000" algn="tl">
                    <a:srgbClr val="C0C0C0"/>
                  </a:outerShdw>
                </a:effectLst>
                <a:ea typeface="宋体" pitchFamily="2" charset="-122"/>
              </a:rPr>
              <a:t> </a:t>
            </a:r>
            <a:endParaRPr lang="zh-CN" altLang="en-US" dirty="0" smtClean="0">
              <a:effectLst>
                <a:outerShdw blurRad="38100" dist="38100" dir="2700000" algn="tl">
                  <a:srgbClr val="C0C0C0"/>
                </a:outerShdw>
              </a:effectLst>
              <a:ea typeface="宋体" pitchFamily="2" charset="-122"/>
            </a:endParaRPr>
          </a:p>
          <a:p>
            <a:pPr lvl="1" eaLnBrk="1" hangingPunct="1">
              <a:spcBef>
                <a:spcPct val="0"/>
              </a:spcBef>
              <a:defRPr/>
            </a:pPr>
            <a:endParaRPr lang="en-US" altLang="zh-CN" dirty="0" smtClean="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3277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46A0734-0370-417F-BE2A-E5EAE0BB5B0D}" type="slidenum">
              <a:rPr lang="en-US" altLang="zh-CN">
                <a:solidFill>
                  <a:schemeClr val="bg2">
                    <a:lumMod val="20000"/>
                    <a:lumOff val="80000"/>
                  </a:schemeClr>
                </a:solidFill>
              </a:rPr>
              <a:pPr>
                <a:defRPr/>
              </a:pPr>
              <a:t>40</a:t>
            </a:fld>
            <a:endParaRPr lang="en-US" altLang="zh-CN">
              <a:solidFill>
                <a:schemeClr val="bg2">
                  <a:lumMod val="20000"/>
                  <a:lumOff val="80000"/>
                </a:schemeClr>
              </a:solidFill>
            </a:endParaRPr>
          </a:p>
        </p:txBody>
      </p:sp>
      <p:grpSp>
        <p:nvGrpSpPr>
          <p:cNvPr id="30725" name="Group 4"/>
          <p:cNvGrpSpPr>
            <a:grpSpLocks noChangeAspect="1"/>
          </p:cNvGrpSpPr>
          <p:nvPr/>
        </p:nvGrpSpPr>
        <p:grpSpPr bwMode="auto">
          <a:xfrm>
            <a:off x="179512" y="2997200"/>
            <a:ext cx="4166233" cy="1698625"/>
            <a:chOff x="675" y="1872"/>
            <a:chExt cx="4125" cy="1783"/>
          </a:xfrm>
        </p:grpSpPr>
        <p:graphicFrame>
          <p:nvGraphicFramePr>
            <p:cNvPr id="30744"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30800" name="Equation" r:id="rId4" imgW="88746" imgH="253560" progId="Equation.3">
                    <p:embed/>
                  </p:oleObj>
                </mc:Choice>
                <mc:Fallback>
                  <p:oleObj name="Equation" r:id="rId4" imgW="88746" imgH="2535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6"/>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30801" name="Equation" r:id="rId6" imgW="88746" imgH="253560" progId="Equation.3">
                    <p:embed/>
                  </p:oleObj>
                </mc:Choice>
                <mc:Fallback>
                  <p:oleObj name="Equation" r:id="rId6" imgW="88746" imgH="253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3639" name="Rectangle 7"/>
            <p:cNvSpPr>
              <a:spLocks noChangeAspect="1" noChangeArrowheads="1"/>
            </p:cNvSpPr>
            <p:nvPr/>
          </p:nvSpPr>
          <p:spPr bwMode="auto">
            <a:xfrm>
              <a:off x="2432" y="1872"/>
              <a:ext cx="812"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Yacc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47" name="Line 8"/>
            <p:cNvSpPr>
              <a:spLocks noChangeAspect="1" noChangeShapeType="1"/>
            </p:cNvSpPr>
            <p:nvPr/>
          </p:nvSpPr>
          <p:spPr bwMode="auto">
            <a:xfrm>
              <a:off x="1793" y="214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48" name="Line 9"/>
            <p:cNvSpPr>
              <a:spLocks noChangeAspect="1" noChangeShapeType="1"/>
            </p:cNvSpPr>
            <p:nvPr/>
          </p:nvSpPr>
          <p:spPr bwMode="auto">
            <a:xfrm>
              <a:off x="3254" y="213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42" name="Rectangle 10"/>
            <p:cNvSpPr>
              <a:spLocks noChangeAspect="1" noChangeArrowheads="1"/>
            </p:cNvSpPr>
            <p:nvPr/>
          </p:nvSpPr>
          <p:spPr bwMode="auto">
            <a:xfrm>
              <a:off x="675" y="1872"/>
              <a:ext cx="136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Yacc</a:t>
              </a: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源程序</a:t>
              </a:r>
            </a:p>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translate.y</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43" name="Rectangle 11"/>
            <p:cNvSpPr>
              <a:spLocks noChangeAspect="1" noChangeArrowheads="1"/>
            </p:cNvSpPr>
            <p:nvPr/>
          </p:nvSpPr>
          <p:spPr bwMode="auto">
            <a:xfrm>
              <a:off x="3893" y="1960"/>
              <a:ext cx="907"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y.tab.c</a:t>
              </a:r>
            </a:p>
          </p:txBody>
        </p:sp>
        <p:sp>
          <p:nvSpPr>
            <p:cNvPr id="453644" name="Rectangle 12"/>
            <p:cNvSpPr>
              <a:spLocks noChangeAspect="1" noChangeArrowheads="1"/>
            </p:cNvSpPr>
            <p:nvPr/>
          </p:nvSpPr>
          <p:spPr bwMode="auto">
            <a:xfrm>
              <a:off x="2432" y="2514"/>
              <a:ext cx="812" cy="5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52" name="Line 13"/>
            <p:cNvSpPr>
              <a:spLocks noChangeAspect="1" noChangeShapeType="1"/>
            </p:cNvSpPr>
            <p:nvPr/>
          </p:nvSpPr>
          <p:spPr bwMode="auto">
            <a:xfrm>
              <a:off x="1793" y="278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53" name="Line 14"/>
            <p:cNvSpPr>
              <a:spLocks noChangeAspect="1" noChangeShapeType="1"/>
            </p:cNvSpPr>
            <p:nvPr/>
          </p:nvSpPr>
          <p:spPr bwMode="auto">
            <a:xfrm>
              <a:off x="3254" y="277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47" name="Rectangle 15"/>
            <p:cNvSpPr>
              <a:spLocks noChangeAspect="1" noChangeArrowheads="1"/>
            </p:cNvSpPr>
            <p:nvPr/>
          </p:nvSpPr>
          <p:spPr bwMode="auto">
            <a:xfrm>
              <a:off x="722" y="2592"/>
              <a:ext cx="815"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y.tab.c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48" name="Rectangle 16"/>
            <p:cNvSpPr>
              <a:spLocks noChangeAspect="1" noChangeArrowheads="1"/>
            </p:cNvSpPr>
            <p:nvPr/>
          </p:nvSpPr>
          <p:spPr bwMode="auto">
            <a:xfrm>
              <a:off x="3893" y="2604"/>
              <a:ext cx="858"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453649" name="Rectangle 17"/>
            <p:cNvSpPr>
              <a:spLocks noChangeAspect="1" noChangeArrowheads="1"/>
            </p:cNvSpPr>
            <p:nvPr/>
          </p:nvSpPr>
          <p:spPr bwMode="auto">
            <a:xfrm>
              <a:off x="2432" y="3145"/>
              <a:ext cx="812"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160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30757" name="Line 18"/>
            <p:cNvSpPr>
              <a:spLocks noChangeAspect="1" noChangeShapeType="1"/>
            </p:cNvSpPr>
            <p:nvPr/>
          </p:nvSpPr>
          <p:spPr bwMode="auto">
            <a:xfrm>
              <a:off x="1793" y="341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58" name="Line 19"/>
            <p:cNvSpPr>
              <a:spLocks noChangeAspect="1" noChangeShapeType="1"/>
            </p:cNvSpPr>
            <p:nvPr/>
          </p:nvSpPr>
          <p:spPr bwMode="auto">
            <a:xfrm>
              <a:off x="3254" y="340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52" name="Rectangle 20"/>
            <p:cNvSpPr>
              <a:spLocks noChangeAspect="1" noChangeArrowheads="1"/>
            </p:cNvSpPr>
            <p:nvPr/>
          </p:nvSpPr>
          <p:spPr bwMode="auto">
            <a:xfrm>
              <a:off x="769" y="3263"/>
              <a:ext cx="76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输入</a:t>
              </a:r>
            </a:p>
          </p:txBody>
        </p:sp>
        <p:sp>
          <p:nvSpPr>
            <p:cNvPr id="453653" name="Rectangle 21"/>
            <p:cNvSpPr>
              <a:spLocks noChangeAspect="1" noChangeArrowheads="1"/>
            </p:cNvSpPr>
            <p:nvPr/>
          </p:nvSpPr>
          <p:spPr bwMode="auto">
            <a:xfrm>
              <a:off x="3893" y="3233"/>
              <a:ext cx="71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输出</a:t>
              </a:r>
            </a:p>
          </p:txBody>
        </p:sp>
      </p:grpSp>
      <p:grpSp>
        <p:nvGrpSpPr>
          <p:cNvPr id="453654" name="Group 22"/>
          <p:cNvGrpSpPr>
            <a:grpSpLocks noChangeAspect="1"/>
          </p:cNvGrpSpPr>
          <p:nvPr/>
        </p:nvGrpSpPr>
        <p:grpSpPr bwMode="auto">
          <a:xfrm>
            <a:off x="4644008" y="2924175"/>
            <a:ext cx="4401925" cy="1698625"/>
            <a:chOff x="672" y="1632"/>
            <a:chExt cx="4512" cy="1783"/>
          </a:xfrm>
        </p:grpSpPr>
        <p:sp>
          <p:nvSpPr>
            <p:cNvPr id="453655" name="Rectangle 23"/>
            <p:cNvSpPr>
              <a:spLocks noChangeAspect="1" noChangeArrowheads="1"/>
            </p:cNvSpPr>
            <p:nvPr/>
          </p:nvSpPr>
          <p:spPr bwMode="auto">
            <a:xfrm>
              <a:off x="2431" y="1632"/>
              <a:ext cx="810"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a:p>
              <a:pPr algn="ctr"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30" name="Line 24"/>
            <p:cNvSpPr>
              <a:spLocks noChangeAspect="1" noChangeShapeType="1"/>
            </p:cNvSpPr>
            <p:nvPr/>
          </p:nvSpPr>
          <p:spPr bwMode="auto">
            <a:xfrm>
              <a:off x="1793" y="190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31" name="Line 25"/>
            <p:cNvSpPr>
              <a:spLocks noChangeAspect="1" noChangeShapeType="1"/>
            </p:cNvSpPr>
            <p:nvPr/>
          </p:nvSpPr>
          <p:spPr bwMode="auto">
            <a:xfrm>
              <a:off x="3254" y="189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58" name="Rectangle 26"/>
            <p:cNvSpPr>
              <a:spLocks noChangeAspect="1" noChangeArrowheads="1"/>
            </p:cNvSpPr>
            <p:nvPr/>
          </p:nvSpPr>
          <p:spPr bwMode="auto">
            <a:xfrm>
              <a:off x="672" y="1742"/>
              <a:ext cx="133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a:t>
              </a: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源程序</a:t>
              </a: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lex.l</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59" name="Rectangle 27"/>
            <p:cNvSpPr>
              <a:spLocks noChangeAspect="1" noChangeArrowheads="1"/>
            </p:cNvSpPr>
            <p:nvPr/>
          </p:nvSpPr>
          <p:spPr bwMode="auto">
            <a:xfrm>
              <a:off x="3894" y="1720"/>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lex.yy.c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60" name="Rectangle 28"/>
            <p:cNvSpPr>
              <a:spLocks noChangeAspect="1" noChangeArrowheads="1"/>
            </p:cNvSpPr>
            <p:nvPr/>
          </p:nvSpPr>
          <p:spPr bwMode="auto">
            <a:xfrm>
              <a:off x="2431" y="2274"/>
              <a:ext cx="810" cy="5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35" name="Line 29"/>
            <p:cNvSpPr>
              <a:spLocks noChangeAspect="1" noChangeShapeType="1"/>
            </p:cNvSpPr>
            <p:nvPr/>
          </p:nvSpPr>
          <p:spPr bwMode="auto">
            <a:xfrm>
              <a:off x="1793" y="254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36" name="Line 30"/>
            <p:cNvSpPr>
              <a:spLocks noChangeAspect="1" noChangeShapeType="1"/>
            </p:cNvSpPr>
            <p:nvPr/>
          </p:nvSpPr>
          <p:spPr bwMode="auto">
            <a:xfrm>
              <a:off x="3254" y="253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63" name="Rectangle 31"/>
            <p:cNvSpPr>
              <a:spLocks noChangeAspect="1" noChangeArrowheads="1"/>
            </p:cNvSpPr>
            <p:nvPr/>
          </p:nvSpPr>
          <p:spPr bwMode="auto">
            <a:xfrm>
              <a:off x="701" y="2352"/>
              <a:ext cx="1014"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lex.yy.c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64" name="Rectangle 32"/>
            <p:cNvSpPr>
              <a:spLocks noChangeAspect="1" noChangeArrowheads="1"/>
            </p:cNvSpPr>
            <p:nvPr/>
          </p:nvSpPr>
          <p:spPr bwMode="auto">
            <a:xfrm>
              <a:off x="3894" y="2364"/>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453665" name="Rectangle 33"/>
            <p:cNvSpPr>
              <a:spLocks noChangeAspect="1" noChangeArrowheads="1"/>
            </p:cNvSpPr>
            <p:nvPr/>
          </p:nvSpPr>
          <p:spPr bwMode="auto">
            <a:xfrm>
              <a:off x="2431" y="2905"/>
              <a:ext cx="810"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30740" name="Line 34"/>
            <p:cNvSpPr>
              <a:spLocks noChangeAspect="1" noChangeShapeType="1"/>
            </p:cNvSpPr>
            <p:nvPr/>
          </p:nvSpPr>
          <p:spPr bwMode="auto">
            <a:xfrm>
              <a:off x="1793" y="317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41" name="Line 35"/>
            <p:cNvSpPr>
              <a:spLocks noChangeAspect="1" noChangeShapeType="1"/>
            </p:cNvSpPr>
            <p:nvPr/>
          </p:nvSpPr>
          <p:spPr bwMode="auto">
            <a:xfrm>
              <a:off x="3254" y="316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68" name="Rectangle 36"/>
            <p:cNvSpPr>
              <a:spLocks noChangeAspect="1" noChangeArrowheads="1"/>
            </p:cNvSpPr>
            <p:nvPr/>
          </p:nvSpPr>
          <p:spPr bwMode="auto">
            <a:xfrm>
              <a:off x="775" y="3023"/>
              <a:ext cx="94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输入流</a:t>
              </a:r>
            </a:p>
          </p:txBody>
        </p:sp>
        <p:sp>
          <p:nvSpPr>
            <p:cNvPr id="453669" name="Rectangle 37"/>
            <p:cNvSpPr>
              <a:spLocks noChangeAspect="1" noChangeArrowheads="1"/>
            </p:cNvSpPr>
            <p:nvPr/>
          </p:nvSpPr>
          <p:spPr bwMode="auto">
            <a:xfrm>
              <a:off x="3894" y="2993"/>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记号序列</a:t>
              </a:r>
            </a:p>
          </p:txBody>
        </p:sp>
      </p:grpSp>
      <p:sp>
        <p:nvSpPr>
          <p:cNvPr id="453670" name="Line 38"/>
          <p:cNvSpPr>
            <a:spLocks noChangeShapeType="1"/>
          </p:cNvSpPr>
          <p:nvPr/>
        </p:nvSpPr>
        <p:spPr bwMode="auto">
          <a:xfrm>
            <a:off x="4427538" y="2492375"/>
            <a:ext cx="0" cy="3168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1" name="Rectangle 39"/>
          <p:cNvSpPr>
            <a:spLocks noChangeArrowheads="1"/>
          </p:cNvSpPr>
          <p:nvPr/>
        </p:nvSpPr>
        <p:spPr bwMode="auto">
          <a:xfrm>
            <a:off x="4572000" y="1989138"/>
            <a:ext cx="3816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defRPr/>
            </a:pPr>
            <a:r>
              <a:rPr lang="zh-CN" altLang="en-US" sz="3200" b="1" dirty="0">
                <a:solidFill>
                  <a:schemeClr val="accent2"/>
                </a:solidFill>
                <a:effectLst>
                  <a:outerShdw blurRad="38100" dist="38100" dir="2700000" algn="tl">
                    <a:srgbClr val="C0C0C0"/>
                  </a:outerShdw>
                </a:effectLst>
                <a:ea typeface="宋体" pitchFamily="2" charset="-122"/>
              </a:rPr>
              <a:t> </a:t>
            </a:r>
            <a:r>
              <a:rPr lang="zh-CN" altLang="en-US" b="1" dirty="0">
                <a:solidFill>
                  <a:schemeClr val="accent2"/>
                </a:solidFill>
                <a:effectLst>
                  <a:outerShdw blurRad="38100" dist="38100" dir="2700000" algn="tl">
                    <a:srgbClr val="C0C0C0"/>
                  </a:outerShdw>
                </a:effectLst>
                <a:ea typeface="宋体" pitchFamily="2" charset="-122"/>
              </a:rPr>
              <a:t>用</a:t>
            </a:r>
            <a:r>
              <a:rPr lang="en-US" altLang="zh-CN" b="1" dirty="0">
                <a:solidFill>
                  <a:schemeClr val="accent2"/>
                </a:solidFill>
                <a:effectLst>
                  <a:outerShdw blurRad="38100" dist="38100" dir="2700000" algn="tl">
                    <a:srgbClr val="C0C0C0"/>
                  </a:outerShdw>
                </a:effectLst>
                <a:ea typeface="宋体" pitchFamily="2" charset="-122"/>
              </a:rPr>
              <a:t>Lex</a:t>
            </a:r>
            <a:r>
              <a:rPr lang="zh-CN" altLang="en-US" b="1" dirty="0">
                <a:solidFill>
                  <a:schemeClr val="accent2"/>
                </a:solidFill>
                <a:effectLst>
                  <a:outerShdw blurRad="38100" dist="38100" dir="2700000" algn="tl">
                    <a:srgbClr val="C0C0C0"/>
                  </a:outerShdw>
                </a:effectLst>
                <a:ea typeface="宋体" pitchFamily="2" charset="-122"/>
              </a:rPr>
              <a:t>建立词法分析器的步骤</a:t>
            </a:r>
            <a:endParaRPr lang="zh-CN" altLang="en-US" b="1" dirty="0">
              <a:solidFill>
                <a:schemeClr val="accent2"/>
              </a:solidFill>
              <a:effectLst>
                <a:outerShdw blurRad="38100" dist="38100" dir="2700000" algn="tl">
                  <a:srgbClr val="C0C0C0"/>
                </a:outerShdw>
              </a:effectLst>
              <a:ea typeface="宋体" pitchFamily="2" charset="-122"/>
              <a:cs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53654"/>
                                        </p:tgtEl>
                                        <p:attrNameLst>
                                          <p:attrName>style.visibility</p:attrName>
                                        </p:attrNameLst>
                                      </p:cBhvr>
                                      <p:to>
                                        <p:strVal val="visible"/>
                                      </p:to>
                                    </p:set>
                                    <p:animEffect transition="in" filter="diamond(in)">
                                      <p:cBhvr>
                                        <p:cTn id="7" dur="1000"/>
                                        <p:tgtEl>
                                          <p:spTgt spid="45365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53670"/>
                                        </p:tgtEl>
                                        <p:attrNameLst>
                                          <p:attrName>style.visibility</p:attrName>
                                        </p:attrNameLst>
                                      </p:cBhvr>
                                      <p:to>
                                        <p:strVal val="visible"/>
                                      </p:to>
                                    </p:set>
                                    <p:animEffect transition="in" filter="diamond(in)">
                                      <p:cBhvr>
                                        <p:cTn id="10" dur="1000"/>
                                        <p:tgtEl>
                                          <p:spTgt spid="453670"/>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53671"/>
                                        </p:tgtEl>
                                        <p:attrNameLst>
                                          <p:attrName>style.visibility</p:attrName>
                                        </p:attrNameLst>
                                      </p:cBhvr>
                                      <p:to>
                                        <p:strVal val="visible"/>
                                      </p:to>
                                    </p:set>
                                    <p:animEffect transition="in" filter="diamond(in)">
                                      <p:cBhvr>
                                        <p:cTn id="13" dur="1000"/>
                                        <p:tgtEl>
                                          <p:spTgt spid="45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70" grpId="0" animBg="1"/>
      <p:bldP spid="4536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55682"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en-US" altLang="zh-CN" sz="3200" dirty="0" err="1" smtClean="0">
                <a:effectLst>
                  <a:outerShdw blurRad="38100" dist="38100" dir="2700000" algn="tl">
                    <a:srgbClr val="C0C0C0"/>
                  </a:outerShdw>
                </a:effectLst>
                <a:latin typeface="宋体" pitchFamily="2" charset="-122"/>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的实现：</a:t>
            </a:r>
          </a:p>
          <a:p>
            <a:pPr lvl="1" eaLnBrk="1" hangingPunct="1">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以</a:t>
            </a:r>
            <a:r>
              <a:rPr lang="en-US" altLang="zh-CN" dirty="0" smtClean="0">
                <a:effectLst>
                  <a:outerShdw blurRad="38100" dist="38100" dir="2700000" algn="tl">
                    <a:srgbClr val="C0C0C0"/>
                  </a:outerShdw>
                </a:effectLst>
                <a:latin typeface="宋体" pitchFamily="2" charset="-122"/>
                <a:ea typeface="宋体" pitchFamily="2" charset="-122"/>
              </a:rPr>
              <a:t>LALR</a:t>
            </a:r>
            <a:r>
              <a:rPr lang="zh-CN" altLang="en-US" dirty="0" smtClean="0">
                <a:effectLst>
                  <a:outerShdw blurRad="38100" dist="38100" dir="2700000" algn="tl">
                    <a:srgbClr val="C0C0C0"/>
                  </a:outerShdw>
                </a:effectLst>
                <a:latin typeface="宋体" pitchFamily="2" charset="-122"/>
                <a:ea typeface="宋体" pitchFamily="2" charset="-122"/>
              </a:rPr>
              <a:t>分析方法作为基本的原理</a:t>
            </a:r>
          </a:p>
          <a:p>
            <a:pPr lvl="1" eaLnBrk="1" hangingPunct="1">
              <a:spcBef>
                <a:spcPct val="0"/>
              </a:spcBef>
              <a:defRPr/>
            </a:pPr>
            <a:endParaRPr lang="zh-CN" altLang="en-US"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defRPr/>
            </a:pPr>
            <a:r>
              <a:rPr lang="en-US" altLang="zh-CN" sz="3200" dirty="0" err="1" smtClean="0">
                <a:effectLst>
                  <a:outerShdw blurRad="38100" dist="38100" dir="2700000" algn="tl">
                    <a:srgbClr val="C0C0C0"/>
                  </a:outerShdw>
                </a:effectLst>
                <a:latin typeface="宋体" pitchFamily="2" charset="-122"/>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程序包括三个部分</a:t>
            </a:r>
          </a:p>
          <a:p>
            <a:pPr algn="just" eaLnBrk="1" hangingPunct="1">
              <a:spcBef>
                <a:spcPct val="0"/>
              </a:spcBef>
              <a:buFontTx/>
              <a:buNone/>
              <a:defRPr/>
            </a:pPr>
            <a:r>
              <a:rPr lang="zh-CN" altLang="en-US" dirty="0">
                <a:effectLst>
                  <a:outerShdw blurRad="38100" dist="38100" dir="2700000" algn="tl">
                    <a:srgbClr val="C0C0C0"/>
                  </a:outerShdw>
                </a:effectLst>
                <a:latin typeface="宋体" pitchFamily="2" charset="-122"/>
                <a:ea typeface="宋体" pitchFamily="2" charset="-122"/>
              </a:rPr>
              <a:t> </a:t>
            </a:r>
            <a:r>
              <a:rPr lang="zh-CN" altLang="en-US" dirty="0" smtClean="0">
                <a:effectLst>
                  <a:outerShdw blurRad="38100" dist="38100" dir="2700000" algn="tl">
                    <a:srgbClr val="C0C0C0"/>
                  </a:outerShdw>
                </a:effectLst>
                <a:latin typeface="宋体" pitchFamily="2" charset="-122"/>
                <a:ea typeface="宋体" pitchFamily="2" charset="-122"/>
              </a:rPr>
              <a:t> </a:t>
            </a: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声明</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翻译规则</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支持例程</a:t>
            </a:r>
            <a:endParaRPr lang="en-US" altLang="zh-CN" sz="2800"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endPar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3379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679DB70-AAEB-48E2-9F25-715BD7D1193B}" type="slidenum">
              <a:rPr lang="en-US" altLang="zh-CN">
                <a:solidFill>
                  <a:schemeClr val="bg2">
                    <a:lumMod val="20000"/>
                    <a:lumOff val="80000"/>
                  </a:schemeClr>
                </a:solidFill>
              </a:rPr>
              <a:pPr>
                <a:defRPr/>
              </a:pPr>
              <a:t>41</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2">
                                            <p:txEl>
                                              <p:pRg st="3" end="3"/>
                                            </p:txEl>
                                          </p:spTgt>
                                        </p:tgtEl>
                                        <p:attrNameLst>
                                          <p:attrName>style.visibility</p:attrName>
                                        </p:attrNameLst>
                                      </p:cBhvr>
                                      <p:to>
                                        <p:strVal val="visible"/>
                                      </p:to>
                                    </p:set>
                                    <p:animEffect transition="in" filter="blinds(horizontal)">
                                      <p:cBhvr>
                                        <p:cTn id="7" dur="500"/>
                                        <p:tgtEl>
                                          <p:spTgt spid="45568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2">
                                            <p:txEl>
                                              <p:pRg st="4" end="4"/>
                                            </p:txEl>
                                          </p:spTgt>
                                        </p:tgtEl>
                                        <p:attrNameLst>
                                          <p:attrName>style.visibility</p:attrName>
                                        </p:attrNameLst>
                                      </p:cBhvr>
                                      <p:to>
                                        <p:strVal val="visible"/>
                                      </p:to>
                                    </p:set>
                                    <p:animEffect transition="in" filter="blinds(horizontal)">
                                      <p:cBhvr>
                                        <p:cTn id="10" dur="500"/>
                                        <p:tgtEl>
                                          <p:spTgt spid="45568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2">
                                            <p:txEl>
                                              <p:pRg st="5" end="5"/>
                                            </p:txEl>
                                          </p:spTgt>
                                        </p:tgtEl>
                                        <p:attrNameLst>
                                          <p:attrName>style.visibility</p:attrName>
                                        </p:attrNameLst>
                                      </p:cBhvr>
                                      <p:to>
                                        <p:strVal val="visible"/>
                                      </p:to>
                                    </p:set>
                                    <p:animEffect transition="in" filter="blinds(horizontal)">
                                      <p:cBhvr>
                                        <p:cTn id="13" dur="500"/>
                                        <p:tgtEl>
                                          <p:spTgt spid="45568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5682">
                                            <p:txEl>
                                              <p:pRg st="6" end="6"/>
                                            </p:txEl>
                                          </p:spTgt>
                                        </p:tgtEl>
                                        <p:attrNameLst>
                                          <p:attrName>style.visibility</p:attrName>
                                        </p:attrNameLst>
                                      </p:cBhvr>
                                      <p:to>
                                        <p:strVal val="visible"/>
                                      </p:to>
                                    </p:set>
                                    <p:animEffect transition="in" filter="blinds(horizontal)">
                                      <p:cBhvr>
                                        <p:cTn id="16" dur="500"/>
                                        <p:tgtEl>
                                          <p:spTgt spid="455682">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5682">
                                            <p:txEl>
                                              <p:pRg st="7" end="7"/>
                                            </p:txEl>
                                          </p:spTgt>
                                        </p:tgtEl>
                                        <p:attrNameLst>
                                          <p:attrName>style.visibility</p:attrName>
                                        </p:attrNameLst>
                                      </p:cBhvr>
                                      <p:to>
                                        <p:strVal val="visible"/>
                                      </p:to>
                                    </p:set>
                                    <p:animEffect transition="in" filter="blinds(horizontal)">
                                      <p:cBhvr>
                                        <p:cTn id="19" dur="500"/>
                                        <p:tgtEl>
                                          <p:spTgt spid="455682">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55682">
                                            <p:txEl>
                                              <p:pRg st="8" end="8"/>
                                            </p:txEl>
                                          </p:spTgt>
                                        </p:tgtEl>
                                        <p:attrNameLst>
                                          <p:attrName>style.visibility</p:attrName>
                                        </p:attrNameLst>
                                      </p:cBhvr>
                                      <p:to>
                                        <p:strVal val="visible"/>
                                      </p:to>
                                    </p:set>
                                    <p:animEffect transition="in" filter="blinds(horizontal)">
                                      <p:cBhvr>
                                        <p:cTn id="22" dur="500"/>
                                        <p:tgtEl>
                                          <p:spTgt spid="455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57730"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zh-CN" altLang="en-US" smtClean="0">
                <a:effectLst>
                  <a:outerShdw blurRad="38100" dist="38100" dir="2700000" algn="tl">
                    <a:srgbClr val="C0C0C0"/>
                  </a:outerShdw>
                </a:effectLst>
                <a:latin typeface="宋体" pitchFamily="2" charset="-122"/>
                <a:ea typeface="宋体" pitchFamily="2" charset="-122"/>
              </a:rPr>
              <a:t>例</a:t>
            </a:r>
            <a:r>
              <a:rPr lang="en-US" altLang="zh-CN" smtClean="0">
                <a:effectLst>
                  <a:outerShdw blurRad="38100" dist="38100" dir="2700000" algn="tl">
                    <a:srgbClr val="C0C0C0"/>
                  </a:outerShdw>
                </a:effectLst>
                <a:latin typeface="宋体" pitchFamily="2" charset="-122"/>
                <a:ea typeface="宋体" pitchFamily="2" charset="-122"/>
              </a:rPr>
              <a:t>---</a:t>
            </a:r>
            <a:r>
              <a:rPr lang="zh-CN" altLang="en-US" smtClean="0">
                <a:effectLst>
                  <a:outerShdw blurRad="38100" dist="38100" dir="2700000" algn="tl">
                    <a:srgbClr val="C0C0C0"/>
                  </a:outerShdw>
                </a:effectLst>
                <a:latin typeface="宋体" pitchFamily="2" charset="-122"/>
                <a:ea typeface="宋体" pitchFamily="2" charset="-122"/>
              </a:rPr>
              <a:t>声明部分</a:t>
            </a:r>
          </a:p>
          <a:p>
            <a:pPr algn="just" eaLnBrk="1" hangingPunct="1">
              <a:spcBef>
                <a:spcPct val="0"/>
              </a:spcBef>
              <a:buFontTx/>
              <a:buNone/>
              <a:defRPr/>
            </a:pPr>
            <a:endParaRPr lang="zh-CN" altLang="en-US" smtClean="0">
              <a:effectLst>
                <a:outerShdw blurRad="38100" dist="38100" dir="2700000" algn="tl">
                  <a:srgbClr val="C0C0C0"/>
                </a:outerShdw>
              </a:effectLst>
              <a:ea typeface="宋体" pitchFamily="2" charset="-122"/>
              <a:cs typeface="Times New Roman" pitchFamily="18" charset="0"/>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cs typeface="Times New Roman" pitchFamily="18" charset="0"/>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#include &lt;ctype.h&gt;</a:t>
            </a:r>
            <a:r>
              <a:rPr lang="zh-CN" altLang="en-US" sz="2400" smtClean="0">
                <a:solidFill>
                  <a:schemeClr val="accent2"/>
                </a:solidFill>
                <a:effectLst>
                  <a:outerShdw blurRad="38100" dist="38100" dir="2700000" algn="tl">
                    <a:srgbClr val="C0C0C0"/>
                  </a:outerShdw>
                </a:effectLst>
                <a:ea typeface="宋体" pitchFamily="2" charset="-122"/>
              </a:rPr>
              <a:t>		</a:t>
            </a:r>
            <a:r>
              <a:rPr lang="en-US" altLang="zh-CN" sz="2400" smtClean="0">
                <a:solidFill>
                  <a:schemeClr val="accent2"/>
                </a:solidFill>
                <a:effectLst>
                  <a:outerShdw blurRad="38100" dist="38100" dir="2700000" algn="tl">
                    <a:srgbClr val="C0C0C0"/>
                  </a:outerShdw>
                </a:effectLst>
                <a:ea typeface="宋体" pitchFamily="2" charset="-122"/>
              </a:rPr>
              <a:t>/</a:t>
            </a:r>
            <a:r>
              <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sz="2400" smtClean="0">
                <a:solidFill>
                  <a:schemeClr val="accent2"/>
                </a:solidFill>
                <a:effectLst>
                  <a:outerShdw blurRad="38100" dist="38100" dir="2700000" algn="tl">
                    <a:srgbClr val="C0C0C0"/>
                  </a:outerShdw>
                </a:effectLst>
                <a:ea typeface="宋体" pitchFamily="2" charset="-122"/>
              </a:rPr>
              <a:t>常量、变量的声明</a:t>
            </a:r>
            <a:r>
              <a:rPr lang="zh-CN" altLang="en-US" sz="240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smtClean="0">
                <a:solidFill>
                  <a:schemeClr val="accent2"/>
                </a:solidFill>
                <a:effectLst>
                  <a:outerShdw blurRad="38100" dist="38100" dir="2700000" algn="tl">
                    <a:srgbClr val="C0C0C0"/>
                  </a:outerShdw>
                </a:effectLst>
                <a:ea typeface="宋体" pitchFamily="2" charset="-122"/>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a:t>
            </a: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%token DIGIT</a:t>
            </a: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3482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A0A847F-E949-4D44-821F-150DFC50E6F7}" type="slidenum">
              <a:rPr lang="en-US" altLang="zh-CN">
                <a:solidFill>
                  <a:schemeClr val="bg2">
                    <a:lumMod val="20000"/>
                    <a:lumOff val="80000"/>
                  </a:schemeClr>
                </a:solidFill>
              </a:rPr>
              <a:pPr>
                <a:defRPr/>
              </a:pPr>
              <a:t>42</a:t>
            </a:fld>
            <a:endParaRPr lang="en-US" altLang="zh-CN">
              <a:solidFill>
                <a:schemeClr val="bg2">
                  <a:lumMod val="20000"/>
                  <a:lumOff val="80000"/>
                </a:schemeClr>
              </a:solidFill>
            </a:endParaRPr>
          </a:p>
        </p:txBody>
      </p:sp>
      <p:sp>
        <p:nvSpPr>
          <p:cNvPr id="457733" name="AutoShape 5" descr="Green marble"/>
          <p:cNvSpPr>
            <a:spLocks noChangeArrowheads="1"/>
          </p:cNvSpPr>
          <p:nvPr/>
        </p:nvSpPr>
        <p:spPr bwMode="auto">
          <a:xfrm>
            <a:off x="2051050" y="4260850"/>
            <a:ext cx="3240088" cy="1800225"/>
          </a:xfrm>
          <a:prstGeom prst="cloudCallout">
            <a:avLst>
              <a:gd name="adj1" fmla="val -46718"/>
              <a:gd name="adj2" fmla="val -87829"/>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Yacc</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允许用户自己定义终结符的记号</a:t>
            </a:r>
          </a:p>
        </p:txBody>
      </p:sp>
      <p:sp>
        <p:nvSpPr>
          <p:cNvPr id="457736" name="Text Box 8" descr="Green marble"/>
          <p:cNvSpPr txBox="1">
            <a:spLocks noChangeArrowheads="1"/>
          </p:cNvSpPr>
          <p:nvPr/>
        </p:nvSpPr>
        <p:spPr bwMode="auto">
          <a:xfrm>
            <a:off x="7092950" y="1052513"/>
            <a:ext cx="1908175" cy="1204912"/>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rPr>
              <a:t>E</a:t>
            </a: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E + T | 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TT * F | F</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F(E) | digit</a:t>
            </a:r>
            <a:endParaRPr lang="en-US" altLang="zh-CN" sz="1800" b="1">
              <a:solidFill>
                <a:srgbClr val="996633"/>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5977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例</a:t>
            </a:r>
            <a:r>
              <a:rPr lang="en-US" altLang="zh-CN" dirty="0" smtClean="0">
                <a:effectLst>
                  <a:outerShdw blurRad="38100" dist="38100" dir="2700000" algn="tl">
                    <a:srgbClr val="C0C0C0"/>
                  </a:outerShdw>
                </a:effectLst>
                <a:latin typeface="宋体" pitchFamily="2" charset="-122"/>
                <a:ea typeface="宋体" pitchFamily="2" charset="-122"/>
              </a:rPr>
              <a:t>---</a:t>
            </a:r>
            <a:r>
              <a:rPr lang="zh-CN" altLang="en-US" dirty="0" smtClean="0">
                <a:effectLst>
                  <a:outerShdw blurRad="38100" dist="38100" dir="2700000" algn="tl">
                    <a:srgbClr val="C0C0C0"/>
                  </a:outerShdw>
                </a:effectLst>
                <a:latin typeface="宋体" pitchFamily="2" charset="-122"/>
                <a:ea typeface="宋体" pitchFamily="2" charset="-122"/>
              </a:rPr>
              <a:t>翻译规则部分</a:t>
            </a:r>
          </a:p>
          <a:p>
            <a:pPr algn="just" eaLnBrk="1" hangingPunct="1">
              <a:lnSpc>
                <a:spcPct val="90000"/>
              </a:lnSpc>
              <a:spcBef>
                <a:spcPct val="0"/>
              </a:spcBef>
              <a:buFontTx/>
              <a:buNone/>
              <a:defRPr/>
            </a:pPr>
            <a:endParaRPr lang="en-US" altLang="zh-CN" sz="2400" dirty="0" smtClean="0">
              <a:effectLst>
                <a:outerShdw blurRad="38100" dist="38100" dir="2700000" algn="tl">
                  <a:srgbClr val="C0C0C0"/>
                </a:outerShdw>
              </a:effectLst>
              <a:latin typeface="Times New Roman" pitchFamily="18" charset="0"/>
              <a:ea typeface="+mn-ea"/>
              <a:cs typeface="Times New Roman" pitchFamily="18" charset="0"/>
            </a:endParaRP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line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‘\n’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printf</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(“%d\n”, $1);}</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term	{$$ = $1+$3;}</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term</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term	: term ‘*’ factor	{$$ = $1 * $3;}</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factor</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factor	: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 = $2;}</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DIGIT</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endPar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endParaRPr>
          </a:p>
        </p:txBody>
      </p:sp>
      <p:sp>
        <p:nvSpPr>
          <p:cNvPr id="3584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CB48C2-D6B0-49A9-8B81-52EC6613DA2C}" type="slidenum">
              <a:rPr lang="en-US" altLang="zh-CN">
                <a:solidFill>
                  <a:schemeClr val="bg2">
                    <a:lumMod val="20000"/>
                    <a:lumOff val="80000"/>
                  </a:schemeClr>
                </a:solidFill>
              </a:rPr>
              <a:pPr>
                <a:defRPr/>
              </a:pPr>
              <a:t>43</a:t>
            </a:fld>
            <a:endParaRPr lang="en-US" altLang="zh-CN">
              <a:solidFill>
                <a:schemeClr val="bg2">
                  <a:lumMod val="20000"/>
                  <a:lumOff val="80000"/>
                </a:schemeClr>
              </a:solidFill>
            </a:endParaRPr>
          </a:p>
        </p:txBody>
      </p:sp>
      <p:sp>
        <p:nvSpPr>
          <p:cNvPr id="459780" name="Text Box 4" descr="Green marble"/>
          <p:cNvSpPr txBox="1">
            <a:spLocks noChangeArrowheads="1"/>
          </p:cNvSpPr>
          <p:nvPr/>
        </p:nvSpPr>
        <p:spPr bwMode="auto">
          <a:xfrm>
            <a:off x="7081838" y="620713"/>
            <a:ext cx="1908175" cy="1204912"/>
          </a:xfrm>
          <a:prstGeom prst="rect">
            <a:avLst/>
          </a:prstGeom>
          <a:solidFill>
            <a:schemeClr val="bg1"/>
          </a:solidFill>
          <a:ln w="12700">
            <a:solidFill>
              <a:schemeClr val="accent2"/>
            </a:solidFill>
            <a:miter lim="800000"/>
            <a:headEnd type="none" w="sm" len="sm"/>
            <a:tailEnd type="none" w="sm" len="sm"/>
          </a:ln>
          <a:effectLst/>
          <a:extLst/>
        </p:spPr>
        <p:txBody>
          <a:bodyPr>
            <a:spAutoFit/>
          </a:bodyPr>
          <a:lstStyle/>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rPr>
              <a:t>E</a:t>
            </a: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E + T | T</a:t>
            </a:r>
          </a:p>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TT * F | F</a:t>
            </a:r>
          </a:p>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F(E) | digit</a:t>
            </a:r>
            <a:endPar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endParaRPr>
          </a:p>
        </p:txBody>
      </p:sp>
      <p:sp>
        <p:nvSpPr>
          <p:cNvPr id="459782" name="AutoShape 6"/>
          <p:cNvSpPr>
            <a:spLocks noChangeArrowheads="1"/>
          </p:cNvSpPr>
          <p:nvPr/>
        </p:nvSpPr>
        <p:spPr bwMode="auto">
          <a:xfrm>
            <a:off x="3995738" y="5013325"/>
            <a:ext cx="5002212" cy="1423988"/>
          </a:xfrm>
          <a:prstGeom prst="wedgeRoundRectCallout">
            <a:avLst>
              <a:gd name="adj1" fmla="val -42227"/>
              <a:gd name="adj2" fmla="val -121796"/>
              <a:gd name="adj3" fmla="val 16667"/>
            </a:avLst>
          </a:prstGeom>
          <a:solidFill>
            <a:schemeClr val="bg2">
              <a:lumMod val="20000"/>
              <a:lumOff val="80000"/>
            </a:schemeClr>
          </a:solidFill>
          <a:ln w="25400">
            <a:solidFill>
              <a:schemeClr val="tx1"/>
            </a:solidFill>
            <a:miter lim="800000"/>
            <a:headEnd/>
            <a:tailEnd/>
          </a:ln>
          <a:effectLst/>
        </p:spPr>
        <p:txBody>
          <a:bodyPr/>
          <a:lstStyle/>
          <a:p>
            <a:pPr algn="ctr">
              <a:defRPr/>
            </a:pPr>
            <a:r>
              <a:rPr kumimoji="1" lang="en-US" altLang="zh-CN" sz="2200" dirty="0">
                <a:latin typeface="微软雅黑" pitchFamily="34" charset="-122"/>
                <a:ea typeface="微软雅黑" pitchFamily="34" charset="-122"/>
              </a:rPr>
              <a:t>$$</a:t>
            </a:r>
            <a:r>
              <a:rPr kumimoji="1" lang="zh-CN" altLang="en-US" sz="2200" dirty="0">
                <a:latin typeface="微软雅黑" pitchFamily="34" charset="-122"/>
                <a:ea typeface="微软雅黑" pitchFamily="34" charset="-122"/>
              </a:rPr>
              <a:t>表示左部非终结符的属性值，</a:t>
            </a:r>
            <a:r>
              <a:rPr kumimoji="1" lang="en-US" altLang="zh-CN" sz="2200" dirty="0">
                <a:latin typeface="微软雅黑" pitchFamily="34" charset="-122"/>
                <a:ea typeface="微软雅黑" pitchFamily="34" charset="-122"/>
              </a:rPr>
              <a:t>$</a:t>
            </a:r>
            <a:r>
              <a:rPr kumimoji="1" lang="en-US" altLang="zh-CN" sz="2200" i="1" dirty="0" err="1" smtClean="0">
                <a:latin typeface="微软雅黑" pitchFamily="34" charset="-122"/>
                <a:ea typeface="微软雅黑" pitchFamily="34" charset="-122"/>
              </a:rPr>
              <a:t>i</a:t>
            </a:r>
            <a:r>
              <a:rPr kumimoji="1" lang="en-US" altLang="zh-CN" sz="2200" i="1" dirty="0" smtClean="0">
                <a:latin typeface="微软雅黑" pitchFamily="34" charset="-122"/>
                <a:ea typeface="微软雅黑" pitchFamily="34" charset="-122"/>
              </a:rPr>
              <a:t> </a:t>
            </a:r>
            <a:r>
              <a:rPr kumimoji="1" lang="zh-CN" altLang="en-US" sz="2200" dirty="0" smtClean="0">
                <a:latin typeface="微软雅黑" pitchFamily="34" charset="-122"/>
                <a:ea typeface="微软雅黑" pitchFamily="34" charset="-122"/>
              </a:rPr>
              <a:t>表</a:t>
            </a:r>
            <a:r>
              <a:rPr kumimoji="1" lang="zh-CN" altLang="en-US" sz="2200" dirty="0">
                <a:latin typeface="微软雅黑" pitchFamily="34" charset="-122"/>
                <a:ea typeface="微软雅黑" pitchFamily="34" charset="-122"/>
              </a:rPr>
              <a:t>示右部第</a:t>
            </a:r>
            <a:r>
              <a:rPr kumimoji="1" lang="en-US" altLang="zh-CN" sz="2200" i="1" dirty="0" err="1" smtClean="0">
                <a:latin typeface="微软雅黑" pitchFamily="34" charset="-122"/>
                <a:ea typeface="微软雅黑" pitchFamily="34" charset="-122"/>
              </a:rPr>
              <a:t>i</a:t>
            </a:r>
            <a:r>
              <a:rPr kumimoji="1" lang="en-US" altLang="zh-CN" sz="2200" i="1" dirty="0" smtClean="0">
                <a:latin typeface="微软雅黑" pitchFamily="34" charset="-122"/>
                <a:ea typeface="微软雅黑" pitchFamily="34" charset="-122"/>
              </a:rPr>
              <a:t> </a:t>
            </a:r>
            <a:r>
              <a:rPr kumimoji="1" lang="zh-CN" altLang="en-US" sz="2200" dirty="0" smtClean="0">
                <a:latin typeface="微软雅黑" pitchFamily="34" charset="-122"/>
                <a:ea typeface="微软雅黑" pitchFamily="34" charset="-122"/>
              </a:rPr>
              <a:t>个</a:t>
            </a:r>
            <a:r>
              <a:rPr kumimoji="1" lang="zh-CN" altLang="en-US" sz="2200" dirty="0">
                <a:latin typeface="微软雅黑" pitchFamily="34" charset="-122"/>
                <a:ea typeface="微软雅黑" pitchFamily="34" charset="-122"/>
              </a:rPr>
              <a:t>文法符号关联的属性值。默认动作是</a:t>
            </a:r>
            <a:r>
              <a:rPr kumimoji="1" lang="en-US" altLang="zh-CN" sz="2200" dirty="0">
                <a:latin typeface="微软雅黑" pitchFamily="34" charset="-122"/>
                <a:ea typeface="微软雅黑" pitchFamily="34" charset="-122"/>
              </a:rPr>
              <a:t>{$$=$1;}</a:t>
            </a:r>
            <a:endParaRPr kumimoji="1" lang="zh-CN" altLang="en-US" sz="2200" dirty="0">
              <a:latin typeface="微软雅黑" pitchFamily="34" charset="-122"/>
              <a:ea typeface="微软雅黑" pitchFamily="34" charset="-122"/>
            </a:endParaRPr>
          </a:p>
        </p:txBody>
      </p:sp>
      <p:sp>
        <p:nvSpPr>
          <p:cNvPr id="459783" name="Text Box 5"/>
          <p:cNvSpPr txBox="1">
            <a:spLocks noChangeArrowheads="1"/>
          </p:cNvSpPr>
          <p:nvPr/>
        </p:nvSpPr>
        <p:spPr bwMode="auto">
          <a:xfrm>
            <a:off x="632222" y="3212976"/>
            <a:ext cx="278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r>
              <a:rPr lang="en-US" altLang="zh-CN" sz="1800" dirty="0">
                <a:solidFill>
                  <a:srgbClr val="FF3300"/>
                </a:solidFill>
              </a:rPr>
              <a:t>$$            $1       $2      $3</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82"/>
                                        </p:tgtEl>
                                        <p:attrNameLst>
                                          <p:attrName>style.visibility</p:attrName>
                                        </p:attrNameLst>
                                      </p:cBhvr>
                                      <p:to>
                                        <p:strVal val="visible"/>
                                      </p:to>
                                    </p:set>
                                    <p:animEffect transition="in" filter="blinds(horizontal)">
                                      <p:cBhvr>
                                        <p:cTn id="7" dur="500"/>
                                        <p:tgtEl>
                                          <p:spTgt spid="459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59783"/>
                                        </p:tgtEl>
                                        <p:attrNameLst>
                                          <p:attrName>style.visibility</p:attrName>
                                        </p:attrNameLst>
                                      </p:cBhvr>
                                      <p:to>
                                        <p:strVal val="visible"/>
                                      </p:to>
                                    </p:set>
                                    <p:animEffect transition="in" filter="wipe(down)">
                                      <p:cBhvr>
                                        <p:cTn id="12" dur="580">
                                          <p:stCondLst>
                                            <p:cond delay="0"/>
                                          </p:stCondLst>
                                        </p:cTn>
                                        <p:tgtEl>
                                          <p:spTgt spid="459783"/>
                                        </p:tgtEl>
                                      </p:cBhvr>
                                    </p:animEffect>
                                    <p:anim calcmode="lin" valueType="num">
                                      <p:cBhvr>
                                        <p:cTn id="13" dur="1822" tmFilter="0,0; 0.14,0.36; 0.43,0.73; 0.71,0.91; 1.0,1.0">
                                          <p:stCondLst>
                                            <p:cond delay="0"/>
                                          </p:stCondLst>
                                        </p:cTn>
                                        <p:tgtEl>
                                          <p:spTgt spid="45978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5978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5978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5978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59783"/>
                                        </p:tgtEl>
                                        <p:attrNameLst>
                                          <p:attrName>ppt_y</p:attrName>
                                        </p:attrNameLst>
                                      </p:cBhvr>
                                      <p:tavLst>
                                        <p:tav tm="0" fmla="#ppt_y-sin(pi*$)/81">
                                          <p:val>
                                            <p:fltVal val="0"/>
                                          </p:val>
                                        </p:tav>
                                        <p:tav tm="100000">
                                          <p:val>
                                            <p:fltVal val="1"/>
                                          </p:val>
                                        </p:tav>
                                      </p:tavLst>
                                    </p:anim>
                                    <p:animScale>
                                      <p:cBhvr>
                                        <p:cTn id="18" dur="26">
                                          <p:stCondLst>
                                            <p:cond delay="650"/>
                                          </p:stCondLst>
                                        </p:cTn>
                                        <p:tgtEl>
                                          <p:spTgt spid="459783"/>
                                        </p:tgtEl>
                                      </p:cBhvr>
                                      <p:to x="100000" y="60000"/>
                                    </p:animScale>
                                    <p:animScale>
                                      <p:cBhvr>
                                        <p:cTn id="19" dur="166" decel="50000">
                                          <p:stCondLst>
                                            <p:cond delay="676"/>
                                          </p:stCondLst>
                                        </p:cTn>
                                        <p:tgtEl>
                                          <p:spTgt spid="459783"/>
                                        </p:tgtEl>
                                      </p:cBhvr>
                                      <p:to x="100000" y="100000"/>
                                    </p:animScale>
                                    <p:animScale>
                                      <p:cBhvr>
                                        <p:cTn id="20" dur="26">
                                          <p:stCondLst>
                                            <p:cond delay="1312"/>
                                          </p:stCondLst>
                                        </p:cTn>
                                        <p:tgtEl>
                                          <p:spTgt spid="459783"/>
                                        </p:tgtEl>
                                      </p:cBhvr>
                                      <p:to x="100000" y="80000"/>
                                    </p:animScale>
                                    <p:animScale>
                                      <p:cBhvr>
                                        <p:cTn id="21" dur="166" decel="50000">
                                          <p:stCondLst>
                                            <p:cond delay="1338"/>
                                          </p:stCondLst>
                                        </p:cTn>
                                        <p:tgtEl>
                                          <p:spTgt spid="459783"/>
                                        </p:tgtEl>
                                      </p:cBhvr>
                                      <p:to x="100000" y="100000"/>
                                    </p:animScale>
                                    <p:animScale>
                                      <p:cBhvr>
                                        <p:cTn id="22" dur="26">
                                          <p:stCondLst>
                                            <p:cond delay="1642"/>
                                          </p:stCondLst>
                                        </p:cTn>
                                        <p:tgtEl>
                                          <p:spTgt spid="459783"/>
                                        </p:tgtEl>
                                      </p:cBhvr>
                                      <p:to x="100000" y="90000"/>
                                    </p:animScale>
                                    <p:animScale>
                                      <p:cBhvr>
                                        <p:cTn id="23" dur="166" decel="50000">
                                          <p:stCondLst>
                                            <p:cond delay="1668"/>
                                          </p:stCondLst>
                                        </p:cTn>
                                        <p:tgtEl>
                                          <p:spTgt spid="459783"/>
                                        </p:tgtEl>
                                      </p:cBhvr>
                                      <p:to x="100000" y="100000"/>
                                    </p:animScale>
                                    <p:animScale>
                                      <p:cBhvr>
                                        <p:cTn id="24" dur="26">
                                          <p:stCondLst>
                                            <p:cond delay="1808"/>
                                          </p:stCondLst>
                                        </p:cTn>
                                        <p:tgtEl>
                                          <p:spTgt spid="459783"/>
                                        </p:tgtEl>
                                      </p:cBhvr>
                                      <p:to x="100000" y="95000"/>
                                    </p:animScale>
                                    <p:animScale>
                                      <p:cBhvr>
                                        <p:cTn id="25" dur="166" decel="50000">
                                          <p:stCondLst>
                                            <p:cond delay="1834"/>
                                          </p:stCondLst>
                                        </p:cTn>
                                        <p:tgtEl>
                                          <p:spTgt spid="45978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2" grpId="0" animBg="1"/>
      <p:bldP spid="45978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61826"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例</a:t>
            </a:r>
            <a:r>
              <a:rPr lang="en-US" altLang="zh-CN" dirty="0" smtClean="0">
                <a:effectLst>
                  <a:outerShdw blurRad="38100" dist="38100" dir="2700000" algn="tl">
                    <a:srgbClr val="C0C0C0"/>
                  </a:outerShdw>
                </a:effectLst>
                <a:latin typeface="宋体" pitchFamily="2" charset="-122"/>
                <a:ea typeface="宋体" pitchFamily="2" charset="-122"/>
              </a:rPr>
              <a:t>---</a:t>
            </a:r>
            <a:r>
              <a:rPr lang="zh-CN" altLang="en-US" dirty="0" smtClean="0">
                <a:effectLst>
                  <a:outerShdw blurRad="38100" dist="38100" dir="2700000" algn="tl">
                    <a:srgbClr val="C0C0C0"/>
                  </a:outerShdw>
                </a:effectLst>
                <a:latin typeface="宋体" pitchFamily="2" charset="-122"/>
                <a:ea typeface="宋体" pitchFamily="2" charset="-122"/>
              </a:rPr>
              <a:t>支持例程部分</a:t>
            </a:r>
          </a:p>
          <a:p>
            <a:pPr algn="just" eaLnBrk="1" hangingPunct="1">
              <a:spcBef>
                <a:spcPct val="0"/>
              </a:spcBef>
              <a:buFontTx/>
              <a:buNone/>
              <a:defRPr/>
            </a:pPr>
            <a:endParaRPr lang="en-US" altLang="zh-CN" sz="2400" dirty="0" smtClean="0">
              <a:effectLst>
                <a:outerShdw blurRad="38100" dist="38100" dir="2700000" algn="tl">
                  <a:srgbClr val="C0C0C0"/>
                </a:outerShdw>
              </a:effectLst>
              <a:ea typeface="宋体" pitchFamily="2" charset="-122"/>
              <a:cs typeface="Times New Roman" pitchFamily="18" charset="0"/>
            </a:endParaRPr>
          </a:p>
          <a:p>
            <a:pPr algn="just" eaLnBrk="1" hangingPunct="1">
              <a:spcBef>
                <a:spcPct val="0"/>
              </a:spcBef>
              <a:buFontTx/>
              <a:buNone/>
              <a:defRPr/>
            </a:pP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yylex</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int</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c =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getchar</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if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isdigit</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yylval</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 c – ‘0’;</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return DIGIT;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return 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endPar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endParaRPr>
          </a:p>
        </p:txBody>
      </p:sp>
      <p:sp>
        <p:nvSpPr>
          <p:cNvPr id="3686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9BBF99F-B496-4353-A6A2-3D89AFE90EAA}" type="slidenum">
              <a:rPr lang="en-US" altLang="zh-CN">
                <a:solidFill>
                  <a:schemeClr val="bg2">
                    <a:lumMod val="20000"/>
                    <a:lumOff val="80000"/>
                  </a:schemeClr>
                </a:solidFill>
              </a:rPr>
              <a:pPr>
                <a:defRPr/>
              </a:pPr>
              <a:t>44</a:t>
            </a:fld>
            <a:endParaRPr lang="en-US" altLang="zh-CN">
              <a:solidFill>
                <a:schemeClr val="bg2">
                  <a:lumMod val="20000"/>
                  <a:lumOff val="80000"/>
                </a:schemeClr>
              </a:solidFill>
            </a:endParaRPr>
          </a:p>
        </p:txBody>
      </p:sp>
      <p:sp>
        <p:nvSpPr>
          <p:cNvPr id="461830" name="Text Box 6" descr="Green marble"/>
          <p:cNvSpPr txBox="1">
            <a:spLocks noChangeArrowheads="1"/>
          </p:cNvSpPr>
          <p:nvPr/>
        </p:nvSpPr>
        <p:spPr bwMode="auto">
          <a:xfrm>
            <a:off x="7092950" y="1052513"/>
            <a:ext cx="1908175" cy="1204912"/>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rPr>
              <a:t>E</a:t>
            </a: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E + T | 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TT * F | F</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F(E) | digit</a:t>
            </a:r>
            <a:endParaRPr lang="en-US" altLang="zh-CN" sz="1800" b="1">
              <a:solidFill>
                <a:srgbClr val="996633"/>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charset="-122"/>
              </a:rPr>
              <a:t>3.7   分析器的生成器</a:t>
            </a:r>
          </a:p>
        </p:txBody>
      </p:sp>
      <p:sp>
        <p:nvSpPr>
          <p:cNvPr id="807939" name="Rectangle 3"/>
          <p:cNvSpPr>
            <a:spLocks noGrp="1" noChangeArrowheads="1"/>
          </p:cNvSpPr>
          <p:nvPr>
            <p:ph idx="1"/>
          </p:nvPr>
        </p:nvSpPr>
        <p:spPr/>
        <p:txBody>
          <a:bodyPr/>
          <a:lstStyle/>
          <a:p>
            <a:pPr eaLnBrk="1" hangingPunct="1">
              <a:buFontTx/>
              <a:buNone/>
              <a:defRPr/>
            </a:pPr>
            <a:r>
              <a:rPr lang="zh-CN" altLang="en-US" smtClean="0">
                <a:effectLst>
                  <a:outerShdw blurRad="38100" dist="38100" dir="2700000" algn="tl">
                    <a:srgbClr val="C0C0C0"/>
                  </a:outerShdw>
                </a:effectLst>
                <a:ea typeface="宋体" pitchFamily="2" charset="-122"/>
              </a:rPr>
              <a:t>3.7.2 </a:t>
            </a:r>
            <a:r>
              <a:rPr lang="zh-CN" altLang="en-US" smtClean="0">
                <a:effectLst>
                  <a:outerShdw blurRad="38100" dist="38100" dir="2700000" algn="tl">
                    <a:srgbClr val="C0C0C0"/>
                  </a:outerShdw>
                </a:effectLst>
                <a:latin typeface="宋体" pitchFamily="2" charset="-122"/>
                <a:ea typeface="宋体" pitchFamily="2" charset="-122"/>
              </a:rPr>
              <a:t>用</a:t>
            </a:r>
            <a:r>
              <a:rPr lang="en-US" altLang="zh-CN" smtClean="0">
                <a:effectLst>
                  <a:outerShdw blurRad="38100" dist="38100" dir="2700000" algn="tl">
                    <a:srgbClr val="C0C0C0"/>
                  </a:outerShdw>
                </a:effectLst>
                <a:ea typeface="宋体" pitchFamily="2" charset="-122"/>
              </a:rPr>
              <a:t>Yacc</a:t>
            </a:r>
            <a:r>
              <a:rPr lang="zh-CN" altLang="en-US" smtClean="0">
                <a:effectLst>
                  <a:outerShdw blurRad="38100" dist="38100" dir="2700000" algn="tl">
                    <a:srgbClr val="C0C0C0"/>
                  </a:outerShdw>
                </a:effectLst>
                <a:latin typeface="宋体" pitchFamily="2" charset="-122"/>
                <a:ea typeface="宋体" pitchFamily="2" charset="-122"/>
              </a:rPr>
              <a:t>处理二义文法</a:t>
            </a:r>
          </a:p>
          <a:p>
            <a:pPr eaLnBrk="1" hangingPunct="1">
              <a:buFontTx/>
              <a:buNone/>
              <a:defRPr/>
            </a:pPr>
            <a:endParaRPr lang="zh-CN" altLang="en-US" smtClean="0">
              <a:effectLst>
                <a:outerShdw blurRad="38100" dist="38100" dir="2700000" algn="tl">
                  <a:srgbClr val="C0C0C0"/>
                </a:outerShdw>
              </a:effectLst>
              <a:latin typeface="宋体" pitchFamily="2" charset="-122"/>
              <a:ea typeface="宋体" pitchFamily="2" charset="-122"/>
            </a:endParaRPr>
          </a:p>
          <a:p>
            <a:pPr eaLnBrk="1" hangingPunct="1">
              <a:defRPr/>
            </a:pPr>
            <a:r>
              <a:rPr lang="zh-CN" altLang="en-US" smtClean="0">
                <a:effectLst>
                  <a:outerShdw blurRad="38100" dist="38100" dir="2700000" algn="tl">
                    <a:srgbClr val="C0C0C0"/>
                  </a:outerShdw>
                </a:effectLst>
                <a:ea typeface="宋体" pitchFamily="2" charset="-122"/>
              </a:rPr>
              <a:t>解决分析动作冲突的两大默认规则：</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对于归约</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归约冲突，选择在</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Yacc </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程序中最先出现的那个产生式归约</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对于移进</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归约冲突，优先移进</a:t>
            </a:r>
          </a:p>
        </p:txBody>
      </p:sp>
      <p:sp>
        <p:nvSpPr>
          <p:cNvPr id="3789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AD96756-4ABE-40F8-A85E-CA09A935D526}" type="slidenum">
              <a:rPr lang="en-US" altLang="zh-CN">
                <a:solidFill>
                  <a:schemeClr val="bg2">
                    <a:lumMod val="20000"/>
                    <a:lumOff val="80000"/>
                  </a:schemeClr>
                </a:solidFill>
              </a:rPr>
              <a:pPr>
                <a:defRPr/>
              </a:pPr>
              <a:t>45</a:t>
            </a:fld>
            <a:endParaRPr lang="en-US" altLang="zh-CN">
              <a:solidFill>
                <a:schemeClr val="bg2">
                  <a:lumMod val="20000"/>
                  <a:lumOff val="80000"/>
                </a:schemeClr>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65923"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3200" dirty="0" smtClean="0">
                <a:effectLst>
                  <a:outerShdw blurRad="38100" dist="38100" dir="2700000" algn="tl">
                    <a:srgbClr val="C0C0C0"/>
                  </a:outerShdw>
                </a:effectLst>
                <a:ea typeface="宋体" pitchFamily="2" charset="-122"/>
              </a:rPr>
              <a:t>3.7.2 </a:t>
            </a:r>
            <a:r>
              <a:rPr lang="zh-CN" altLang="en-US" sz="3200" dirty="0" smtClean="0">
                <a:effectLst>
                  <a:outerShdw blurRad="38100" dist="38100" dir="2700000" algn="tl">
                    <a:srgbClr val="C0C0C0"/>
                  </a:outerShdw>
                </a:effectLst>
                <a:latin typeface="宋体" pitchFamily="2" charset="-122"/>
                <a:ea typeface="宋体" pitchFamily="2" charset="-122"/>
              </a:rPr>
              <a:t>用</a:t>
            </a:r>
            <a:r>
              <a:rPr lang="en-US" altLang="zh-CN" sz="3200" dirty="0" err="1" smtClean="0">
                <a:effectLst>
                  <a:outerShdw blurRad="38100" dist="38100" dir="2700000" algn="tl">
                    <a:srgbClr val="C0C0C0"/>
                  </a:outerShdw>
                </a:effectLst>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处理二义文法</a:t>
            </a:r>
            <a:r>
              <a:rPr lang="zh-CN" altLang="en-US" sz="3200" dirty="0" smtClean="0">
                <a:effectLst>
                  <a:outerShdw blurRad="38100" dist="38100" dir="2700000" algn="tl">
                    <a:srgbClr val="C0C0C0"/>
                  </a:outerShdw>
                </a:effectLst>
                <a:ea typeface="宋体" pitchFamily="2" charset="-122"/>
              </a:rPr>
              <a:t> </a:t>
            </a:r>
          </a:p>
          <a:p>
            <a:pPr eaLnBrk="1" hangingPunct="1">
              <a:spcBef>
                <a:spcPct val="0"/>
              </a:spcBef>
              <a:buFontTx/>
              <a:buNone/>
              <a:defRPr/>
            </a:pPr>
            <a:endParaRPr lang="en-US" altLang="zh-CN" sz="3200" dirty="0" smtClean="0">
              <a:effectLst>
                <a:outerShdw blurRad="38100" dist="38100" dir="2700000" algn="tl">
                  <a:srgbClr val="C0C0C0"/>
                </a:outerShdw>
              </a:effectLst>
              <a:ea typeface="宋体" pitchFamily="2" charset="-122"/>
            </a:endParaRPr>
          </a:p>
          <a:p>
            <a:pPr eaLnBrk="1" hangingPunct="1">
              <a:spcBef>
                <a:spcPct val="0"/>
              </a:spcBef>
              <a:buFontTx/>
              <a:buNone/>
              <a:defRPr/>
            </a:pPr>
            <a:r>
              <a:rPr lang="zh-CN" altLang="en-US" sz="3200" dirty="0" smtClean="0">
                <a:effectLst>
                  <a:outerShdw blurRad="38100" dist="38100" dir="2700000" algn="tl">
                    <a:srgbClr val="C0C0C0"/>
                  </a:outerShdw>
                </a:effectLst>
                <a:ea typeface="宋体" pitchFamily="2" charset="-122"/>
              </a:rPr>
              <a:t>例  </a:t>
            </a:r>
            <a:r>
              <a:rPr lang="zh-CN" altLang="en-US" sz="3200" dirty="0" smtClean="0">
                <a:effectLst>
                  <a:outerShdw blurRad="38100" dist="38100" dir="2700000" algn="tl">
                    <a:srgbClr val="C0C0C0"/>
                  </a:outerShdw>
                </a:effectLst>
                <a:latin typeface="宋体" pitchFamily="2" charset="-122"/>
                <a:ea typeface="宋体" pitchFamily="2" charset="-122"/>
              </a:rPr>
              <a:t>台式计算器</a:t>
            </a:r>
            <a:endParaRPr lang="zh-CN" altLang="en-US" sz="3200" dirty="0" smtClean="0">
              <a:effectLst>
                <a:outerShdw blurRad="38100" dist="38100" dir="2700000" algn="tl">
                  <a:srgbClr val="C0C0C0"/>
                </a:outerShdw>
              </a:effectLst>
              <a:ea typeface="宋体" pitchFamily="2" charset="-122"/>
            </a:endParaRPr>
          </a:p>
          <a:p>
            <a:pPr eaLnBrk="1" hangingPunct="1">
              <a:spcBef>
                <a:spcPct val="0"/>
              </a:spcBef>
              <a:defRPr/>
            </a:pPr>
            <a:r>
              <a:rPr lang="zh-CN" altLang="en-US" sz="3200" dirty="0" smtClean="0">
                <a:effectLst>
                  <a:outerShdw blurRad="38100" dist="38100" dir="2700000" algn="tl">
                    <a:srgbClr val="C0C0C0"/>
                  </a:outerShdw>
                </a:effectLst>
                <a:ea typeface="宋体" pitchFamily="2" charset="-122"/>
              </a:rPr>
              <a:t>输入一个表达式并回车，显示计算结果。</a:t>
            </a:r>
          </a:p>
          <a:p>
            <a:pPr eaLnBrk="1" hangingPunct="1">
              <a:spcBef>
                <a:spcPct val="0"/>
              </a:spcBef>
              <a:defRPr/>
            </a:pPr>
            <a:r>
              <a:rPr lang="zh-CN" altLang="en-US" sz="3200" dirty="0" smtClean="0">
                <a:effectLst>
                  <a:outerShdw blurRad="38100" dist="38100" dir="2700000" algn="tl">
                    <a:srgbClr val="C0C0C0"/>
                  </a:outerShdw>
                </a:effectLst>
                <a:ea typeface="宋体" pitchFamily="2" charset="-122"/>
              </a:rPr>
              <a:t>也可以输入一个空白行。</a:t>
            </a:r>
          </a:p>
        </p:txBody>
      </p:sp>
      <p:sp>
        <p:nvSpPr>
          <p:cNvPr id="3891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50164719-8117-48EE-8BA5-13E52AA5193F}" type="slidenum">
              <a:rPr lang="en-US" altLang="zh-CN">
                <a:solidFill>
                  <a:schemeClr val="bg2">
                    <a:lumMod val="20000"/>
                    <a:lumOff val="80000"/>
                  </a:schemeClr>
                </a:solidFill>
              </a:rPr>
              <a:pPr>
                <a:defRPr/>
              </a:pPr>
              <a:t>46</a:t>
            </a:fld>
            <a:endParaRPr lang="en-US" altLang="zh-CN">
              <a:solidFill>
                <a:schemeClr val="bg2">
                  <a:lumMod val="20000"/>
                  <a:lumOff val="80000"/>
                </a:schemeClr>
              </a:solidFill>
            </a:endParaRPr>
          </a:p>
        </p:txBody>
      </p:sp>
      <p:sp>
        <p:nvSpPr>
          <p:cNvPr id="6"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67971" name="Rectangle 3"/>
          <p:cNvSpPr>
            <a:spLocks noGrp="1" noChangeArrowheads="1"/>
          </p:cNvSpPr>
          <p:nvPr>
            <p:ph idx="1"/>
          </p:nvPr>
        </p:nvSpPr>
        <p:spPr>
          <a:xfrm>
            <a:off x="457200" y="981075"/>
            <a:ext cx="8147248" cy="52482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800" dirty="0" err="1"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ctype</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.h&gt;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include  &lt;</a:t>
            </a:r>
            <a:r>
              <a:rPr lang="en-US" altLang="zh-CN" sz="2800" dirty="0" err="1"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stdio.h</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&gt;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define YYSTYPE double  /* </a:t>
            </a: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将栈定义为</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double</a:t>
            </a: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类型 */</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token   NUMBER</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%left       ‘+’  ‘</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%left       ‘*’  ‘/ ’</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%right    UMINUS</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3994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BCED95C4-9A59-46CF-8E08-E741E50DBF7C}" type="slidenum">
              <a:rPr lang="en-US" altLang="zh-CN">
                <a:solidFill>
                  <a:schemeClr val="bg2">
                    <a:lumMod val="20000"/>
                    <a:lumOff val="80000"/>
                  </a:schemeClr>
                </a:solidFill>
              </a:rPr>
              <a:pPr>
                <a:defRPr/>
              </a:pPr>
              <a:t>47</a:t>
            </a:fld>
            <a:endParaRPr lang="en-US" altLang="zh-CN">
              <a:solidFill>
                <a:schemeClr val="bg2">
                  <a:lumMod val="20000"/>
                  <a:lumOff val="80000"/>
                </a:schemeClr>
              </a:solidFill>
            </a:endParaRPr>
          </a:p>
        </p:txBody>
      </p:sp>
      <p:sp>
        <p:nvSpPr>
          <p:cNvPr id="6"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70019"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lines		: lines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n’   {</a:t>
            </a:r>
            <a:r>
              <a:rPr lang="en-US" altLang="zh-CN" sz="2800" dirty="0" err="1" smtClean="0">
                <a:solidFill>
                  <a:schemeClr val="accent2"/>
                </a:solidFill>
                <a:latin typeface="Times New Roman" pitchFamily="18" charset="0"/>
                <a:ea typeface="微软雅黑" pitchFamily="34" charset="-122"/>
                <a:cs typeface="Times New Roman" pitchFamily="18" charset="0"/>
              </a:rPr>
              <a:t>printf</a:t>
            </a:r>
            <a:r>
              <a:rPr lang="en-US" altLang="zh-CN" sz="2800" dirty="0" smtClean="0">
                <a:solidFill>
                  <a:schemeClr val="accent2"/>
                </a:solidFill>
                <a:latin typeface="Times New Roman" pitchFamily="18" charset="0"/>
                <a:ea typeface="微软雅黑" pitchFamily="34" charset="-122"/>
                <a:cs typeface="Times New Roman" pitchFamily="18" charset="0"/>
              </a:rPr>
              <a:t> ( “%g \ n”, $2 )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lines ‘\ n’</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expr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expr	{$$ = $1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expr ‘*’ expr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 $2;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expr  %</a:t>
            </a:r>
            <a:r>
              <a:rPr lang="en-US" altLang="zh-CN" sz="2800" dirty="0" err="1" smtClean="0">
                <a:solidFill>
                  <a:schemeClr val="accent2"/>
                </a:solidFill>
                <a:latin typeface="Times New Roman" pitchFamily="18" charset="0"/>
                <a:ea typeface="微软雅黑" pitchFamily="34" charset="-122"/>
                <a:cs typeface="Times New Roman" pitchFamily="18" charset="0"/>
              </a:rPr>
              <a:t>prec</a:t>
            </a:r>
            <a:r>
              <a:rPr lang="en-US" altLang="zh-CN" sz="2800" dirty="0" smtClean="0">
                <a:solidFill>
                  <a:schemeClr val="accent2"/>
                </a:solidFill>
                <a:latin typeface="Times New Roman" pitchFamily="18" charset="0"/>
                <a:ea typeface="微软雅黑" pitchFamily="34" charset="-122"/>
                <a:cs typeface="Times New Roman" pitchFamily="18" charset="0"/>
              </a:rPr>
              <a:t> UMINUS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$2;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NUMBER</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a:t>
            </a:r>
          </a:p>
        </p:txBody>
      </p:sp>
      <p:sp>
        <p:nvSpPr>
          <p:cNvPr id="4096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4829A3B-1115-4C7F-BCD9-D266AD4F212F}" type="slidenum">
              <a:rPr lang="en-US" altLang="zh-CN">
                <a:solidFill>
                  <a:schemeClr val="bg2">
                    <a:lumMod val="20000"/>
                    <a:lumOff val="80000"/>
                  </a:schemeClr>
                </a:solidFill>
              </a:rPr>
              <a:pPr>
                <a:defRPr/>
              </a:pPr>
              <a:t>48</a:t>
            </a:fld>
            <a:endParaRPr lang="en-US" altLang="zh-CN">
              <a:solidFill>
                <a:schemeClr val="bg2">
                  <a:lumMod val="20000"/>
                  <a:lumOff val="80000"/>
                </a:schemeClr>
              </a:solidFill>
            </a:endParaRPr>
          </a:p>
        </p:txBody>
      </p:sp>
      <p:sp>
        <p:nvSpPr>
          <p:cNvPr id="470020"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72067" name="Rectangle 3"/>
          <p:cNvSpPr>
            <a:spLocks noGrp="1" noChangeArrowheads="1"/>
          </p:cNvSpPr>
          <p:nvPr>
            <p:ph idx="1"/>
          </p:nvPr>
        </p:nvSpPr>
        <p:spPr>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t" anchorCtr="0" compatLnSpc="1">
            <a:prstTxWarp prst="textNoShape">
              <a:avLst/>
            </a:prstTxWarp>
          </a:bodyPr>
          <a:lstStyle/>
          <a:p>
            <a:pPr eaLnBrk="1" hangingPunct="1">
              <a:lnSpc>
                <a:spcPct val="90000"/>
              </a:lnSpc>
              <a:spcBef>
                <a:spcPct val="0"/>
              </a:spcBef>
              <a:buFontTx/>
              <a:buNone/>
            </a:pPr>
            <a:r>
              <a:rPr lang="en-US" altLang="zh-CN" sz="2800" dirty="0" err="1">
                <a:solidFill>
                  <a:schemeClr val="accent2"/>
                </a:solidFill>
                <a:latin typeface="Times New Roman" pitchFamily="18" charset="0"/>
                <a:ea typeface="微软雅黑" pitchFamily="34" charset="-122"/>
                <a:cs typeface="Times New Roman" pitchFamily="18" charset="0"/>
              </a:rPr>
              <a:t>yylex</a:t>
            </a:r>
            <a:r>
              <a:rPr lang="en-US" altLang="zh-CN" sz="2800" dirty="0">
                <a:solidFill>
                  <a:schemeClr val="accent2"/>
                </a:solidFill>
                <a:latin typeface="Times New Roman" pitchFamily="18" charset="0"/>
                <a:ea typeface="微软雅黑" pitchFamily="34" charset="-122"/>
                <a:cs typeface="Times New Roman" pitchFamily="18" charset="0"/>
              </a:rPr>
              <a:t>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int</a:t>
            </a:r>
            <a:r>
              <a:rPr lang="en-US" altLang="zh-CN" sz="2800" dirty="0">
                <a:solidFill>
                  <a:schemeClr val="accent2"/>
                </a:solidFill>
                <a:latin typeface="Times New Roman" pitchFamily="18" charset="0"/>
                <a:ea typeface="微软雅黑" pitchFamily="34" charset="-122"/>
                <a:cs typeface="Times New Roman" pitchFamily="18" charset="0"/>
              </a:rPr>
              <a:t> c;</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while ( ( c = </a:t>
            </a:r>
            <a:r>
              <a:rPr lang="en-US" altLang="zh-CN" sz="2800" dirty="0" err="1">
                <a:solidFill>
                  <a:schemeClr val="accent2"/>
                </a:solidFill>
                <a:latin typeface="Times New Roman" pitchFamily="18" charset="0"/>
                <a:ea typeface="微软雅黑" pitchFamily="34" charset="-122"/>
                <a:cs typeface="Times New Roman" pitchFamily="18" charset="0"/>
              </a:rPr>
              <a:t>getchar</a:t>
            </a:r>
            <a:r>
              <a:rPr lang="en-US" altLang="zh-CN" sz="2800" dirty="0">
                <a:solidFill>
                  <a:schemeClr val="accent2"/>
                </a:solidFill>
                <a:latin typeface="Times New Roman" pitchFamily="18" charset="0"/>
                <a:ea typeface="微软雅黑" pitchFamily="34" charset="-122"/>
                <a:cs typeface="Times New Roman" pitchFamily="18" charset="0"/>
              </a:rPr>
              <a:t> ( ) ) = =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if ( ( c = = ‘.’ ) | | (</a:t>
            </a:r>
            <a:r>
              <a:rPr lang="en-US" altLang="zh-CN" sz="2800" dirty="0" err="1">
                <a:solidFill>
                  <a:schemeClr val="accent2"/>
                </a:solidFill>
                <a:latin typeface="Times New Roman" pitchFamily="18" charset="0"/>
                <a:ea typeface="微软雅黑" pitchFamily="34" charset="-122"/>
                <a:cs typeface="Times New Roman" pitchFamily="18" charset="0"/>
              </a:rPr>
              <a:t>isdigit</a:t>
            </a:r>
            <a:r>
              <a:rPr lang="en-US" altLang="zh-CN" sz="2800" dirty="0">
                <a:solidFill>
                  <a:schemeClr val="accent2"/>
                </a:solidFill>
                <a:latin typeface="Times New Roman" pitchFamily="18" charset="0"/>
                <a:ea typeface="微软雅黑" pitchFamily="34" charset="-122"/>
                <a:cs typeface="Times New Roman" pitchFamily="18" charset="0"/>
              </a:rPr>
              <a:t> (c)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ungetc</a:t>
            </a:r>
            <a:r>
              <a:rPr lang="en-US" altLang="zh-CN" sz="2800" dirty="0">
                <a:solidFill>
                  <a:schemeClr val="accent2"/>
                </a:solidFill>
                <a:latin typeface="Times New Roman" pitchFamily="18" charset="0"/>
                <a:ea typeface="微软雅黑" pitchFamily="34" charset="-122"/>
                <a:cs typeface="Times New Roman" pitchFamily="18" charset="0"/>
              </a:rPr>
              <a:t> (c, </a:t>
            </a:r>
            <a:r>
              <a:rPr lang="en-US" altLang="zh-CN" sz="2800" dirty="0" err="1">
                <a:solidFill>
                  <a:schemeClr val="accent2"/>
                </a:solidFill>
                <a:latin typeface="Times New Roman" pitchFamily="18" charset="0"/>
                <a:ea typeface="微软雅黑" pitchFamily="34" charset="-122"/>
                <a:cs typeface="Times New Roman" pitchFamily="18" charset="0"/>
              </a:rPr>
              <a:t>stdin</a:t>
            </a:r>
            <a:r>
              <a:rPr lang="en-US" altLang="zh-CN" sz="2800" dirty="0">
                <a:solidFill>
                  <a:schemeClr val="accent2"/>
                </a:solidFill>
                <a:latin typeface="Times New Roman" pitchFamily="18" charset="0"/>
                <a:ea typeface="微软雅黑" pitchFamily="34" charset="-122"/>
                <a:cs typeface="Times New Roman" pitchFamily="18" charset="0"/>
              </a:rPr>
              <a:t>);</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scanf</a:t>
            </a:r>
            <a:r>
              <a:rPr lang="en-US" altLang="zh-CN" sz="2800" dirty="0">
                <a:solidFill>
                  <a:schemeClr val="accent2"/>
                </a:solidFill>
                <a:latin typeface="Times New Roman" pitchFamily="18" charset="0"/>
                <a:ea typeface="微软雅黑" pitchFamily="34" charset="-122"/>
                <a:cs typeface="Times New Roman" pitchFamily="18" charset="0"/>
              </a:rPr>
              <a:t> ( “% lf ”,  &amp;</a:t>
            </a:r>
            <a:r>
              <a:rPr lang="en-US" altLang="zh-CN" sz="2800" dirty="0" err="1">
                <a:solidFill>
                  <a:schemeClr val="accent2"/>
                </a:solidFill>
                <a:latin typeface="Times New Roman" pitchFamily="18" charset="0"/>
                <a:ea typeface="微软雅黑" pitchFamily="34" charset="-122"/>
                <a:cs typeface="Times New Roman" pitchFamily="18" charset="0"/>
              </a:rPr>
              <a:t>yylval</a:t>
            </a:r>
            <a:r>
              <a:rPr lang="en-US" altLang="zh-CN" sz="2800" dirty="0">
                <a:solidFill>
                  <a:schemeClr val="accent2"/>
                </a:solidFill>
                <a:latin typeface="Times New Roman" pitchFamily="18" charset="0"/>
                <a:ea typeface="微软雅黑" pitchFamily="34" charset="-122"/>
                <a:cs typeface="Times New Roman" pitchFamily="18" charset="0"/>
              </a:rPr>
              <a:t>);</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return  NUMBER;</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return c;</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a:t>
            </a:r>
          </a:p>
        </p:txBody>
      </p:sp>
      <p:sp>
        <p:nvSpPr>
          <p:cNvPr id="4198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04C391E-83C0-4F42-90DC-DCBF7BCB3511}" type="slidenum">
              <a:rPr lang="en-US" altLang="zh-CN">
                <a:solidFill>
                  <a:schemeClr val="bg2">
                    <a:lumMod val="20000"/>
                    <a:lumOff val="80000"/>
                  </a:schemeClr>
                </a:solidFill>
              </a:rPr>
              <a:pPr>
                <a:defRPr/>
              </a:pPr>
              <a:t>49</a:t>
            </a:fld>
            <a:endParaRPr lang="en-US" altLang="zh-CN">
              <a:solidFill>
                <a:schemeClr val="bg2">
                  <a:lumMod val="20000"/>
                  <a:lumOff val="80000"/>
                </a:schemeClr>
              </a:solidFill>
            </a:endParaRPr>
          </a:p>
        </p:txBody>
      </p:sp>
      <p:sp>
        <p:nvSpPr>
          <p:cNvPr id="7"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2" name="Rectangle 4"/>
          <p:cNvSpPr>
            <a:spLocks noGrp="1" noChangeArrowheads="1"/>
          </p:cNvSpPr>
          <p:nvPr>
            <p:ph type="title"/>
          </p:nvPr>
        </p:nvSpPr>
        <p:spPr/>
        <p:txBody>
          <a:bodyPr/>
          <a:lstStyle/>
          <a:p>
            <a:pPr>
              <a:defRPr/>
            </a:pPr>
            <a:r>
              <a:rPr lang="zh-CN" altLang="en-US" b="1" smtClean="0">
                <a:effectLst>
                  <a:outerShdw blurRad="38100" dist="38100" dir="2700000" algn="tl">
                    <a:srgbClr val="C0C0C0"/>
                  </a:outerShdw>
                </a:effectLst>
                <a:latin typeface="宋体" pitchFamily="2" charset="-122"/>
                <a:ea typeface="宋体" pitchFamily="2" charset="-122"/>
              </a:rPr>
              <a:t>构造规范的</a:t>
            </a:r>
            <a:r>
              <a:rPr lang="en-US" altLang="zh-CN" b="1" smtClean="0">
                <a:effectLst>
                  <a:outerShdw blurRad="38100" dist="38100" dir="2700000" algn="tl">
                    <a:srgbClr val="C0C0C0"/>
                  </a:outerShdw>
                </a:effectLst>
                <a:ea typeface="宋体" pitchFamily="2" charset="-122"/>
              </a:rPr>
              <a:t>LR</a:t>
            </a:r>
            <a:r>
              <a:rPr lang="zh-CN" altLang="en-US" b="1" smtClean="0">
                <a:effectLst>
                  <a:outerShdw blurRad="38100" dist="38100" dir="2700000" algn="tl">
                    <a:srgbClr val="C0C0C0"/>
                  </a:outerShdw>
                </a:effectLst>
                <a:latin typeface="宋体" pitchFamily="2" charset="-122"/>
                <a:ea typeface="宋体" pitchFamily="2" charset="-122"/>
              </a:rPr>
              <a:t>分析表</a:t>
            </a:r>
          </a:p>
        </p:txBody>
      </p:sp>
      <p:sp>
        <p:nvSpPr>
          <p:cNvPr id="565251"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defRPr/>
            </a:pPr>
            <a:r>
              <a:rPr lang="en-US" altLang="zh-CN" sz="2800" b="1" dirty="0" smtClean="0">
                <a:solidFill>
                  <a:srgbClr val="996633"/>
                </a:solidFill>
                <a:effectLst>
                  <a:outerShdw blurRad="38100" dist="38100" dir="2700000" algn="tl">
                    <a:srgbClr val="C0C0C0"/>
                  </a:outerShdw>
                </a:effectLst>
                <a:ea typeface="宋体" pitchFamily="2" charset="-122"/>
              </a:rPr>
              <a:t>LR(1)</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项目：</a:t>
            </a:r>
          </a:p>
          <a:p>
            <a:pPr>
              <a:spcBef>
                <a:spcPct val="0"/>
              </a:spcBef>
              <a:buFontTx/>
              <a:buNone/>
              <a:defRPr/>
            </a:pP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重新定义项目，让它带上搜索符，成为如下形式</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A</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a</a:t>
            </a:r>
            <a:r>
              <a:rPr lang="en-US" altLang="zh-CN" sz="2800" b="1" dirty="0" smtClean="0">
                <a:solidFill>
                  <a:schemeClr val="accent2"/>
                </a:solidFill>
                <a:effectLst>
                  <a:outerShdw blurRad="38100" dist="38100" dir="2700000" algn="tl">
                    <a:srgbClr val="C0C0C0"/>
                  </a:outerShdw>
                </a:effectLst>
                <a:ea typeface="宋体" pitchFamily="2" charset="-122"/>
              </a:rPr>
              <a:t>]</a:t>
            </a:r>
          </a:p>
          <a:p>
            <a:pPr>
              <a:spcBef>
                <a:spcPct val="0"/>
              </a:spcBef>
              <a:buFontTx/>
              <a:buNone/>
              <a:defRPr/>
            </a:pPr>
            <a:endPar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spcBef>
                <a:spcPct val="0"/>
              </a:spcBef>
              <a:defRPr/>
            </a:pPr>
            <a:r>
              <a:rPr lang="en-US" altLang="zh-CN" sz="2800" b="1" dirty="0" smtClean="0">
                <a:solidFill>
                  <a:srgbClr val="996633"/>
                </a:solidFill>
                <a:effectLst>
                  <a:outerShdw blurRad="38100" dist="38100" dir="2700000" algn="tl">
                    <a:srgbClr val="C0C0C0"/>
                  </a:outerShdw>
                </a:effectLst>
                <a:ea typeface="宋体" pitchFamily="2" charset="-122"/>
              </a:rPr>
              <a:t>LR(1)</a:t>
            </a:r>
            <a:r>
              <a:rPr lang="zh-CN" altLang="en-US" sz="2800" b="1" dirty="0" smtClean="0">
                <a:solidFill>
                  <a:srgbClr val="996633"/>
                </a:solidFill>
                <a:effectLst>
                  <a:outerShdw blurRad="38100" dist="38100" dir="2700000" algn="tl">
                    <a:srgbClr val="C0C0C0"/>
                  </a:outerShdw>
                </a:effectLst>
                <a:ea typeface="宋体" pitchFamily="2" charset="-122"/>
              </a:rPr>
              <a:t>项目[</a:t>
            </a:r>
            <a:r>
              <a:rPr lang="en-US" altLang="zh-CN" sz="2800" b="1" i="1" dirty="0" smtClean="0">
                <a:solidFill>
                  <a:srgbClr val="996633"/>
                </a:solidFill>
                <a:effectLst>
                  <a:outerShdw blurRad="38100" dist="38100" dir="2700000" algn="tl">
                    <a:srgbClr val="C0C0C0"/>
                  </a:outerShdw>
                </a:effectLst>
                <a:ea typeface="宋体" pitchFamily="2" charset="-122"/>
              </a:rPr>
              <a:t>A</a:t>
            </a:r>
            <a:r>
              <a:rPr lang="en-US" altLang="zh-CN" sz="28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rgbClr val="996633"/>
                </a:solidFill>
                <a:effectLst>
                  <a:outerShdw blurRad="38100" dist="38100" dir="2700000" algn="tl">
                    <a:srgbClr val="C0C0C0"/>
                  </a:outerShdw>
                </a:effectLst>
                <a:ea typeface="宋体" pitchFamily="2" charset="-122"/>
              </a:rPr>
              <a:t>·</a:t>
            </a:r>
            <a:r>
              <a:rPr lang="en-US" altLang="zh-CN" sz="2800" b="1" i="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rgbClr val="996633"/>
                </a:solidFill>
                <a:effectLst>
                  <a:outerShdw blurRad="38100" dist="38100" dir="2700000" algn="tl">
                    <a:srgbClr val="C0C0C0"/>
                  </a:outerShdw>
                </a:effectLst>
                <a:ea typeface="宋体" pitchFamily="2" charset="-122"/>
              </a:rPr>
              <a:t>, </a:t>
            </a:r>
            <a:r>
              <a:rPr lang="en-US" altLang="zh-CN" sz="2800" b="1" i="1" dirty="0" smtClean="0">
                <a:solidFill>
                  <a:srgbClr val="996633"/>
                </a:solidFill>
                <a:effectLst>
                  <a:outerShdw blurRad="38100" dist="38100" dir="2700000" algn="tl">
                    <a:srgbClr val="C0C0C0"/>
                  </a:outerShdw>
                </a:effectLst>
                <a:ea typeface="宋体" pitchFamily="2" charset="-122"/>
              </a:rPr>
              <a:t>a</a:t>
            </a:r>
            <a:r>
              <a:rPr lang="en-US" altLang="zh-CN" sz="2800" b="1" dirty="0" smtClean="0">
                <a:solidFill>
                  <a:srgbClr val="996633"/>
                </a:solidFill>
                <a:effectLst>
                  <a:outerShdw blurRad="38100" dist="38100" dir="2700000" algn="tl">
                    <a:srgbClr val="C0C0C0"/>
                  </a:outerShdw>
                </a:effectLst>
                <a:ea typeface="宋体" pitchFamily="2" charset="-122"/>
              </a:rPr>
              <a:t>]</a:t>
            </a:r>
            <a:r>
              <a:rPr lang="zh-CN" altLang="en-US" sz="2800" b="1" dirty="0" smtClean="0">
                <a:solidFill>
                  <a:srgbClr val="996633"/>
                </a:solidFill>
                <a:effectLst>
                  <a:outerShdw blurRad="38100" dist="38100" dir="2700000" algn="tl">
                    <a:srgbClr val="C0C0C0"/>
                  </a:outerShdw>
                </a:effectLst>
                <a:ea typeface="宋体" pitchFamily="2" charset="-122"/>
              </a:rPr>
              <a:t>对活前缀</a:t>
            </a:r>
            <a:r>
              <a:rPr lang="zh-CN" altLang="en-US" sz="2800" b="1" i="1" dirty="0" smtClean="0">
                <a:solidFill>
                  <a:srgbClr val="996633"/>
                </a:solidFill>
                <a:effectLst>
                  <a:outerShdw blurRad="38100" dist="38100" dir="2700000" algn="tl">
                    <a:srgbClr val="C0C0C0"/>
                  </a:outerShdw>
                </a:effectLst>
                <a:ea typeface="宋体" pitchFamily="2" charset="-122"/>
                <a:sym typeface="Symbol" pitchFamily="18" charset="2"/>
              </a:rPr>
              <a:t> </a:t>
            </a:r>
            <a:r>
              <a:rPr lang="zh-CN" altLang="en-US" sz="2800" b="1" dirty="0" smtClean="0">
                <a:solidFill>
                  <a:srgbClr val="996633"/>
                </a:solidFill>
                <a:effectLst>
                  <a:outerShdw blurRad="38100" dist="38100" dir="2700000" algn="tl">
                    <a:srgbClr val="C0C0C0"/>
                  </a:outerShdw>
                </a:effectLst>
                <a:ea typeface="宋体" pitchFamily="2" charset="-122"/>
              </a:rPr>
              <a:t>有效：</a:t>
            </a:r>
          </a:p>
          <a:p>
            <a:pPr>
              <a:spcBef>
                <a:spcPct val="5000"/>
              </a:spcBef>
              <a:buFontTx/>
              <a:buNone/>
              <a:defRPr/>
            </a:pPr>
            <a:r>
              <a:rPr lang="zh-CN" altLang="en-US" sz="2800" b="1" dirty="0" smtClean="0">
                <a:solidFill>
                  <a:srgbClr val="996633"/>
                </a:solidFill>
                <a:effectLst>
                  <a:outerShdw blurRad="38100" dist="38100" dir="2700000" algn="tl">
                    <a:srgbClr val="C0C0C0"/>
                  </a:outerShdw>
                </a:effectLst>
                <a:ea typeface="宋体" pitchFamily="2" charset="-122"/>
              </a:rPr>
              <a:t>	</a:t>
            </a:r>
            <a:r>
              <a:rPr lang="zh-CN" altLang="en-US" sz="2800" b="1" dirty="0" smtClean="0">
                <a:solidFill>
                  <a:schemeClr val="accent2"/>
                </a:solidFill>
                <a:effectLst>
                  <a:outerShdw blurRad="38100" dist="38100" dir="2700000" algn="tl">
                    <a:srgbClr val="C0C0C0"/>
                  </a:outerShdw>
                </a:effectLst>
                <a:ea typeface="宋体" pitchFamily="2" charset="-122"/>
              </a:rPr>
              <a:t>如果存在着推导</a:t>
            </a:r>
            <a:r>
              <a:rPr lang="en-US" altLang="zh-CN" sz="2800" b="1" i="1" dirty="0" smtClean="0">
                <a:solidFill>
                  <a:schemeClr val="accent2"/>
                </a:solidFill>
                <a:effectLst>
                  <a:outerShdw blurRad="38100" dist="38100" dir="2700000" algn="tl">
                    <a:srgbClr val="C0C0C0"/>
                  </a:outerShdw>
                </a:effectLst>
                <a:latin typeface="宋体" pitchFamily="2" charset="-122"/>
                <a:ea typeface="宋体" pitchFamily="2" charset="-122"/>
              </a:rPr>
              <a:t>S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baseline="-30000" dirty="0" smtClean="0">
                <a:solidFill>
                  <a:schemeClr val="accent2"/>
                </a:solidFill>
                <a:effectLst>
                  <a:outerShdw blurRad="38100" dist="38100" dir="2700000" algn="tl">
                    <a:srgbClr val="C0C0C0"/>
                  </a:outerShdw>
                </a:effectLst>
                <a:ea typeface="宋体" pitchFamily="2" charset="-122"/>
              </a:rPr>
              <a:t>rm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A</a:t>
            </a:r>
            <a:r>
              <a:rPr lang="en-US" altLang="zh-CN" sz="2800" i="1" dirty="0" smtClean="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baseline="-30000" dirty="0" smtClean="0">
                <a:solidFill>
                  <a:schemeClr val="accent2"/>
                </a:solidFill>
                <a:effectLst>
                  <a:outerShdw blurRad="38100" dist="38100" dir="2700000" algn="tl">
                    <a:srgbClr val="C0C0C0"/>
                  </a:outerShdw>
                </a:effectLst>
                <a:ea typeface="宋体" pitchFamily="2" charset="-122"/>
              </a:rPr>
              <a:t>rm</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a:t>
            </a:r>
            <a:r>
              <a:rPr lang="zh-CN" altLang="en-US" sz="2800" b="1" dirty="0" smtClean="0">
                <a:solidFill>
                  <a:schemeClr val="accent2"/>
                </a:solidFill>
                <a:effectLst>
                  <a:outerShdw blurRad="38100" dist="38100" dir="2700000" algn="tl">
                    <a:srgbClr val="C0C0C0"/>
                  </a:outerShdw>
                </a:effectLst>
                <a:ea typeface="宋体" pitchFamily="2" charset="-122"/>
              </a:rPr>
              <a:t>其中：</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marL="457200" lvl="1" indent="0" algn="just">
              <a:spcBef>
                <a:spcPct val="5000"/>
              </a:spcBef>
              <a:buFontTx/>
              <a:buNone/>
              <a:defRPr/>
            </a:pPr>
            <a:r>
              <a:rPr lang="zh-CN" altLang="en-US"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zh-CN" altLang="en-US" b="1" dirty="0" smtClean="0">
                <a:solidFill>
                  <a:schemeClr val="accent2"/>
                </a:solidFill>
                <a:effectLst>
                  <a:outerShdw blurRad="38100" dist="38100" dir="2700000" algn="tl">
                    <a:srgbClr val="C0C0C0"/>
                  </a:outerShdw>
                </a:effectLst>
                <a:ea typeface="宋体" pitchFamily="2" charset="-122"/>
              </a:rPr>
              <a:t> = </a:t>
            </a:r>
            <a:r>
              <a:rPr lang="zh-CN" altLang="en-US"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b="1" dirty="0" smtClean="0">
                <a:solidFill>
                  <a:schemeClr val="accent2"/>
                </a:solidFill>
                <a:effectLst>
                  <a:outerShdw blurRad="38100" dist="38100" dir="2700000" algn="tl">
                    <a:srgbClr val="C0C0C0"/>
                  </a:outerShdw>
                </a:effectLst>
                <a:ea typeface="宋体" pitchFamily="2" charset="-122"/>
              </a:rPr>
              <a:t>；</a:t>
            </a: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marL="457200" lvl="1" indent="0" algn="just">
              <a:spcBef>
                <a:spcPct val="5000"/>
              </a:spcBef>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a:t>
            </a:r>
            <a:r>
              <a:rPr lang="zh-CN" altLang="en-US" b="1" dirty="0" smtClean="0">
                <a:solidFill>
                  <a:schemeClr val="accent2"/>
                </a:solidFill>
                <a:effectLst>
                  <a:outerShdw blurRad="38100" dist="38100" dir="2700000" algn="tl">
                    <a:srgbClr val="C0C0C0"/>
                  </a:outerShdw>
                </a:effectLst>
                <a:ea typeface="宋体" pitchFamily="2" charset="-122"/>
              </a:rPr>
              <a:t>是</a:t>
            </a:r>
            <a:r>
              <a:rPr lang="en-US" altLang="zh-CN"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zh-CN" altLang="en-US" b="1" dirty="0" smtClean="0">
                <a:solidFill>
                  <a:schemeClr val="accent2"/>
                </a:solidFill>
                <a:effectLst>
                  <a:outerShdw blurRad="38100" dist="38100" dir="2700000" algn="tl">
                    <a:srgbClr val="C0C0C0"/>
                  </a:outerShdw>
                </a:effectLst>
                <a:ea typeface="宋体" pitchFamily="2" charset="-122"/>
              </a:rPr>
              <a:t>的第一个符号，或者</a:t>
            </a:r>
            <a:r>
              <a:rPr lang="en-US" altLang="zh-CN"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zh-CN" altLang="en-US" b="1" dirty="0" smtClean="0">
                <a:solidFill>
                  <a:schemeClr val="accent2"/>
                </a:solidFill>
                <a:effectLst>
                  <a:outerShdw blurRad="38100" dist="38100" dir="2700000" algn="tl">
                    <a:srgbClr val="C0C0C0"/>
                  </a:outerShdw>
                </a:effectLst>
                <a:ea typeface="宋体" pitchFamily="2" charset="-122"/>
              </a:rPr>
              <a:t>是</a:t>
            </a:r>
            <a:r>
              <a:rPr lang="zh-CN" altLang="en-US"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b="1" dirty="0" smtClean="0">
                <a:solidFill>
                  <a:schemeClr val="accent2"/>
                </a:solidFill>
                <a:effectLst>
                  <a:outerShdw blurRad="38100" dist="38100" dir="2700000" algn="tl">
                    <a:srgbClr val="C0C0C0"/>
                  </a:outerShdw>
                </a:effectLst>
                <a:ea typeface="宋体" pitchFamily="2" charset="-122"/>
              </a:rPr>
              <a:t>且</a:t>
            </a:r>
            <a:r>
              <a:rPr lang="en-US" altLang="zh-CN" b="1" i="1" dirty="0" smtClean="0">
                <a:solidFill>
                  <a:schemeClr val="accent2"/>
                </a:solidFill>
                <a:effectLst>
                  <a:outerShdw blurRad="38100" dist="38100" dir="2700000" algn="tl">
                    <a:srgbClr val="C0C0C0"/>
                  </a:outerShdw>
                </a:effectLst>
                <a:ea typeface="宋体" pitchFamily="2" charset="-122"/>
              </a:rPr>
              <a:t>a</a:t>
            </a:r>
            <a:r>
              <a:rPr lang="zh-CN" altLang="en-US" b="1" dirty="0" smtClean="0">
                <a:solidFill>
                  <a:schemeClr val="accent2"/>
                </a:solidFill>
                <a:effectLst>
                  <a:outerShdw blurRad="38100" dist="38100" dir="2700000" algn="tl">
                    <a:srgbClr val="C0C0C0"/>
                  </a:outerShdw>
                </a:effectLst>
                <a:ea typeface="宋体" pitchFamily="2" charset="-122"/>
              </a:rPr>
              <a:t>是$。</a:t>
            </a: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0"/>
              </a:spcBef>
              <a:buFontTx/>
              <a:buNone/>
              <a:defRPr/>
            </a:pP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5</a:t>
            </a:fld>
            <a:endParaRPr lang="en-US" altLang="zh-CN" dirty="0"/>
          </a:p>
        </p:txBody>
      </p:sp>
    </p:spTree>
    <p:extLst>
      <p:ext uri="{BB962C8B-B14F-4D97-AF65-F5344CB8AC3E}">
        <p14:creationId xmlns:p14="http://schemas.microsoft.com/office/powerpoint/2010/main" val="5676982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731139"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en-US" altLang="zh-CN" sz="3200" dirty="0" smtClean="0">
                <a:ea typeface="黑体" pitchFamily="49" charset="-122"/>
              </a:rPr>
              <a:t>3.7.3 </a:t>
            </a:r>
            <a:r>
              <a:rPr lang="en-US" altLang="zh-CN" sz="3200" dirty="0" err="1" smtClean="0">
                <a:ea typeface="黑体" pitchFamily="49" charset="-122"/>
              </a:rPr>
              <a:t>Yacc</a:t>
            </a:r>
            <a:r>
              <a:rPr lang="zh-CN" altLang="en-US" sz="3200" dirty="0" smtClean="0">
                <a:ea typeface="宋体" charset="-122"/>
              </a:rPr>
              <a:t>的错误恢复</a:t>
            </a:r>
          </a:p>
          <a:p>
            <a:pPr eaLnBrk="1" hangingPunct="1">
              <a:spcBef>
                <a:spcPct val="0"/>
              </a:spcBef>
              <a:buFontTx/>
              <a:buNone/>
            </a:pPr>
            <a:r>
              <a:rPr lang="zh-CN" altLang="en-US" sz="3200" dirty="0" smtClean="0">
                <a:latin typeface="宋体" charset="-122"/>
                <a:ea typeface="宋体" charset="-122"/>
              </a:rPr>
              <a:t>编译器设计者</a:t>
            </a:r>
            <a:r>
              <a:rPr lang="zh-CN" altLang="en-US" sz="3200" dirty="0" smtClean="0">
                <a:ea typeface="宋体" charset="-122"/>
              </a:rPr>
              <a:t>的工作</a:t>
            </a:r>
          </a:p>
          <a:p>
            <a:pPr eaLnBrk="1" hangingPunct="1">
              <a:spcBef>
                <a:spcPct val="0"/>
              </a:spcBef>
            </a:pPr>
            <a:r>
              <a:rPr lang="zh-CN" altLang="en-US" sz="2800" dirty="0" smtClean="0">
                <a:latin typeface="宋体" charset="-122"/>
                <a:ea typeface="宋体" charset="-122"/>
              </a:rPr>
              <a:t>决定哪些</a:t>
            </a:r>
            <a:r>
              <a:rPr lang="zh-CN" altLang="en-US" sz="2800" dirty="0" smtClean="0">
                <a:ea typeface="宋体" charset="-122"/>
              </a:rPr>
              <a:t>“</a:t>
            </a:r>
            <a:r>
              <a:rPr lang="zh-CN" altLang="en-US" sz="2800" dirty="0" smtClean="0">
                <a:latin typeface="宋体" charset="-122"/>
                <a:ea typeface="宋体" charset="-122"/>
              </a:rPr>
              <a:t>主要的</a:t>
            </a:r>
            <a:r>
              <a:rPr lang="zh-CN" altLang="en-US" sz="2800" dirty="0" smtClean="0">
                <a:ea typeface="宋体" charset="-122"/>
              </a:rPr>
              <a:t>”</a:t>
            </a:r>
            <a:r>
              <a:rPr lang="zh-CN" altLang="en-US" sz="2800" dirty="0" smtClean="0">
                <a:latin typeface="宋体" charset="-122"/>
                <a:ea typeface="宋体" charset="-122"/>
              </a:rPr>
              <a:t>非终结符将有错误恢复与它们相关联</a:t>
            </a:r>
          </a:p>
          <a:p>
            <a:pPr eaLnBrk="1" hangingPunct="1">
              <a:spcBef>
                <a:spcPct val="0"/>
              </a:spcBef>
            </a:pPr>
            <a:r>
              <a:rPr lang="zh-CN" altLang="en-US" sz="2800" dirty="0" smtClean="0">
                <a:latin typeface="宋体" charset="-122"/>
                <a:ea typeface="宋体" charset="-122"/>
              </a:rPr>
              <a:t>加入</a:t>
            </a:r>
            <a:r>
              <a:rPr lang="en-US" altLang="zh-CN" sz="2800" i="1" dirty="0" smtClean="0">
                <a:ea typeface="宋体" charset="-122"/>
              </a:rPr>
              <a:t>A </a:t>
            </a:r>
            <a:r>
              <a:rPr lang="en-US" altLang="zh-CN" sz="2800" dirty="0" smtClean="0">
                <a:ea typeface="宋体" charset="-122"/>
                <a:sym typeface="Symbol" pitchFamily="18" charset="2"/>
              </a:rPr>
              <a:t></a:t>
            </a:r>
            <a:r>
              <a:rPr lang="en-US" altLang="zh-CN" sz="2800" dirty="0" smtClean="0">
                <a:ea typeface="宋体" charset="-122"/>
              </a:rPr>
              <a:t> error </a:t>
            </a:r>
            <a:r>
              <a:rPr lang="en-US" altLang="zh-CN" sz="2800" i="1" dirty="0" smtClean="0">
                <a:ea typeface="宋体" charset="-122"/>
                <a:sym typeface="Symbol" pitchFamily="18" charset="2"/>
              </a:rPr>
              <a:t> </a:t>
            </a:r>
            <a:r>
              <a:rPr lang="zh-CN" altLang="en-US" sz="2800" dirty="0" smtClean="0">
                <a:latin typeface="宋体" charset="-122"/>
                <a:ea typeface="宋体" charset="-122"/>
              </a:rPr>
              <a:t>的</a:t>
            </a:r>
            <a:r>
              <a:rPr lang="zh-CN" altLang="en-US" sz="2800" dirty="0" smtClean="0">
                <a:ea typeface="宋体" charset="-122"/>
              </a:rPr>
              <a:t>错误产生式</a:t>
            </a:r>
            <a:r>
              <a:rPr lang="zh-CN" altLang="en-US" sz="2800" dirty="0" smtClean="0">
                <a:latin typeface="宋体" charset="-122"/>
                <a:ea typeface="宋体" charset="-122"/>
              </a:rPr>
              <a:t>，其中</a:t>
            </a:r>
            <a:r>
              <a:rPr lang="en-US" altLang="zh-CN" sz="2800" i="1" dirty="0" smtClean="0">
                <a:ea typeface="宋体" charset="-122"/>
              </a:rPr>
              <a:t>A</a:t>
            </a:r>
            <a:r>
              <a:rPr lang="zh-CN" altLang="en-US" sz="2800" dirty="0" smtClean="0">
                <a:latin typeface="宋体" charset="-122"/>
                <a:ea typeface="宋体" charset="-122"/>
              </a:rPr>
              <a:t>是主要非终结符，</a:t>
            </a:r>
            <a:r>
              <a:rPr lang="zh-CN" altLang="en-US" sz="2800" i="1" dirty="0" smtClean="0">
                <a:ea typeface="宋体" charset="-122"/>
                <a:sym typeface="Symbol" pitchFamily="18" charset="2"/>
              </a:rPr>
              <a:t></a:t>
            </a:r>
            <a:r>
              <a:rPr lang="zh-CN" altLang="en-US" sz="2800" dirty="0" smtClean="0">
                <a:latin typeface="宋体" charset="-122"/>
                <a:ea typeface="宋体" charset="-122"/>
              </a:rPr>
              <a:t>是文法符号串</a:t>
            </a:r>
          </a:p>
          <a:p>
            <a:pPr eaLnBrk="1" hangingPunct="1">
              <a:spcBef>
                <a:spcPct val="0"/>
              </a:spcBef>
            </a:pPr>
            <a:r>
              <a:rPr lang="zh-CN" altLang="en-US" sz="2800" dirty="0" smtClean="0">
                <a:latin typeface="宋体" charset="-122"/>
                <a:ea typeface="宋体" charset="-122"/>
              </a:rPr>
              <a:t>为这样的产生式配上语义动作</a:t>
            </a:r>
          </a:p>
          <a:p>
            <a:pPr eaLnBrk="1" hangingPunct="1">
              <a:spcBef>
                <a:spcPct val="0"/>
              </a:spcBef>
            </a:pPr>
            <a:endParaRPr lang="zh-CN" altLang="en-US" sz="2800" dirty="0" smtClean="0">
              <a:latin typeface="宋体" charset="-122"/>
              <a:ea typeface="宋体" charset="-122"/>
            </a:endParaRPr>
          </a:p>
          <a:p>
            <a:pPr eaLnBrk="1" hangingPunct="1">
              <a:spcBef>
                <a:spcPct val="0"/>
              </a:spcBef>
              <a:buFontTx/>
              <a:buNone/>
            </a:pPr>
            <a:r>
              <a:rPr lang="en-US" altLang="zh-CN" sz="3200" dirty="0" err="1" smtClean="0">
                <a:ea typeface="黑体" pitchFamily="49" charset="-122"/>
              </a:rPr>
              <a:t>Yacc</a:t>
            </a:r>
            <a:r>
              <a:rPr lang="zh-CN" altLang="en-US" sz="3200" dirty="0" smtClean="0">
                <a:latin typeface="宋体" charset="-122"/>
                <a:ea typeface="宋体" charset="-122"/>
              </a:rPr>
              <a:t>把错误产生式</a:t>
            </a:r>
            <a:r>
              <a:rPr lang="zh-CN" altLang="en-US" sz="3200" dirty="0" smtClean="0">
                <a:solidFill>
                  <a:srgbClr val="FF0000"/>
                </a:solidFill>
                <a:latin typeface="宋体" charset="-122"/>
                <a:ea typeface="宋体" charset="-122"/>
              </a:rPr>
              <a:t>当作普通产生式</a:t>
            </a:r>
            <a:r>
              <a:rPr lang="zh-CN" altLang="en-US" sz="3200" dirty="0" smtClean="0">
                <a:latin typeface="宋体" charset="-122"/>
                <a:ea typeface="宋体" charset="-122"/>
              </a:rPr>
              <a:t>处理</a:t>
            </a:r>
          </a:p>
        </p:txBody>
      </p:sp>
      <p:sp>
        <p:nvSpPr>
          <p:cNvPr id="4301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4F70E90-8F52-4E3D-ABA0-0F8DB0B5C284}" type="slidenum">
              <a:rPr lang="en-US" altLang="zh-CN">
                <a:solidFill>
                  <a:schemeClr val="bg2">
                    <a:lumMod val="20000"/>
                    <a:lumOff val="80000"/>
                  </a:schemeClr>
                </a:solidFill>
              </a:rPr>
              <a:pPr>
                <a:defRPr/>
              </a:pPr>
              <a:t>50</a:t>
            </a:fld>
            <a:endParaRPr lang="en-US" altLang="zh-CN" dirty="0">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pRg st="6" end="6"/>
                                            </p:txEl>
                                          </p:spTgt>
                                        </p:tgtEl>
                                        <p:attrNameLst>
                                          <p:attrName>style.visibility</p:attrName>
                                        </p:attrNameLst>
                                      </p:cBhvr>
                                      <p:to>
                                        <p:strVal val="visible"/>
                                      </p:to>
                                    </p:set>
                                    <p:animEffect transition="in" filter="blinds(horizontal)">
                                      <p:cBhvr>
                                        <p:cTn id="7" dur="500"/>
                                        <p:tgtEl>
                                          <p:spTgt spid="731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9"/>
          <p:cNvSpPr>
            <a:spLocks noGrp="1" noChangeArrowheads="1"/>
          </p:cNvSpPr>
          <p:nvPr>
            <p:ph type="title"/>
          </p:nvPr>
        </p:nvSpPr>
        <p:spPr/>
        <p:txBody>
          <a:bodyPr/>
          <a:lstStyle/>
          <a:p>
            <a:pPr algn="l" eaLnBrk="1" hangingPunct="1"/>
            <a:r>
              <a:rPr lang="zh-CN" altLang="en-US" smtClean="0">
                <a:solidFill>
                  <a:schemeClr val="bg1"/>
                </a:solidFill>
                <a:ea typeface="黑体" pitchFamily="49" charset="-122"/>
              </a:rPr>
              <a:t>3.7   </a:t>
            </a:r>
            <a:r>
              <a:rPr lang="zh-CN" altLang="en-US" smtClean="0">
                <a:solidFill>
                  <a:schemeClr val="bg1"/>
                </a:solidFill>
                <a:latin typeface="宋体" charset="-122"/>
                <a:ea typeface="宋体" charset="-122"/>
              </a:rPr>
              <a:t>分析器的生成器</a:t>
            </a:r>
          </a:p>
        </p:txBody>
      </p:sp>
      <p:sp>
        <p:nvSpPr>
          <p:cNvPr id="44035" name="灯片编号占位符 5"/>
          <p:cNvSpPr>
            <a:spLocks noGrp="1"/>
          </p:cNvSpPr>
          <p:nvPr>
            <p:ph type="sldNum" sz="quarter" idx="11"/>
          </p:nvPr>
        </p:nvSpPr>
        <p:spPr>
          <a:xfrm>
            <a:off x="7312025" y="5578475"/>
            <a:ext cx="1868488" cy="12350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DCDC882-B0ED-4C32-A4D5-7B40B3F14CAB}" type="slidenum">
              <a:rPr lang="en-US" altLang="zh-CN" sz="7200">
                <a:solidFill>
                  <a:schemeClr val="bg2">
                    <a:lumMod val="20000"/>
                    <a:lumOff val="80000"/>
                  </a:schemeClr>
                </a:solidFill>
                <a:latin typeface="Arial" charset="0"/>
              </a:rPr>
              <a:pPr>
                <a:defRPr/>
              </a:pPr>
              <a:t>51</a:t>
            </a:fld>
            <a:endParaRPr lang="en-US" altLang="zh-CN" sz="7200" dirty="0">
              <a:solidFill>
                <a:schemeClr val="bg2">
                  <a:lumMod val="20000"/>
                  <a:lumOff val="80000"/>
                </a:schemeClr>
              </a:solidFill>
              <a:latin typeface="Arial" charset="0"/>
            </a:endParaRPr>
          </a:p>
        </p:txBody>
      </p:sp>
      <p:sp>
        <p:nvSpPr>
          <p:cNvPr id="733187" name="Rectangle 3"/>
          <p:cNvSpPr>
            <a:spLocks noGrp="1" noChangeArrowheads="1"/>
          </p:cNvSpPr>
          <p:nvPr>
            <p:ph idx="4294967295"/>
          </p:nvPr>
        </p:nvSpPr>
        <p:spPr>
          <a:xfrm>
            <a:off x="179388" y="836613"/>
            <a:ext cx="8686800" cy="542766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36000"/>
          <a:lstStyle/>
          <a:p>
            <a:pPr eaLnBrk="1" hangingPunct="1">
              <a:spcBef>
                <a:spcPct val="0"/>
              </a:spcBef>
              <a:buFontTx/>
              <a:buNone/>
              <a:defRPr/>
            </a:pPr>
            <a:r>
              <a:rPr lang="zh-CN" altLang="en-US" sz="2800" dirty="0" smtClean="0">
                <a:latin typeface="宋体" pitchFamily="2" charset="-122"/>
                <a:ea typeface="宋体" pitchFamily="2" charset="-122"/>
              </a:rPr>
              <a:t>遇到语法错误时</a:t>
            </a:r>
          </a:p>
          <a:p>
            <a:pPr lvl="1" eaLnBrk="1" hangingPunct="1">
              <a:spcBef>
                <a:spcPct val="0"/>
              </a:spcBef>
              <a:defRPr/>
            </a:pPr>
            <a:r>
              <a:rPr lang="zh-CN" altLang="en-US" sz="2400" dirty="0" smtClean="0">
                <a:latin typeface="宋体" pitchFamily="2" charset="-122"/>
                <a:ea typeface="宋体" pitchFamily="2" charset="-122"/>
              </a:rPr>
              <a:t>从栈中弹出状态，直到发现栈顶状态的项目集包含形为</a:t>
            </a:r>
            <a:r>
              <a:rPr lang="en-US" altLang="zh-CN" sz="2400" i="1" dirty="0" smtClean="0">
                <a:ea typeface="宋体" pitchFamily="2" charset="-122"/>
              </a:rPr>
              <a:t>A </a:t>
            </a:r>
            <a:r>
              <a:rPr lang="en-US" altLang="zh-CN" sz="2400" dirty="0" smtClean="0">
                <a:ea typeface="宋体" pitchFamily="2" charset="-122"/>
                <a:sym typeface="Symbol" pitchFamily="18" charset="2"/>
              </a:rPr>
              <a:t></a:t>
            </a:r>
            <a:r>
              <a:rPr lang="en-US" altLang="zh-CN" sz="2400" dirty="0" smtClean="0">
                <a:ea typeface="宋体" pitchFamily="2" charset="-122"/>
              </a:rPr>
              <a:t>·error </a:t>
            </a:r>
            <a:r>
              <a:rPr lang="en-US" altLang="zh-CN" sz="2400" i="1" dirty="0" smtClean="0">
                <a:ea typeface="宋体" pitchFamily="2" charset="-122"/>
                <a:sym typeface="Symbol" pitchFamily="18" charset="2"/>
              </a:rPr>
              <a:t></a:t>
            </a:r>
            <a:r>
              <a:rPr lang="zh-CN" altLang="en-US" sz="2400" dirty="0" smtClean="0">
                <a:latin typeface="宋体" pitchFamily="2" charset="-122"/>
                <a:ea typeface="宋体" pitchFamily="2" charset="-122"/>
              </a:rPr>
              <a:t>的项目为止</a:t>
            </a:r>
          </a:p>
          <a:p>
            <a:pPr lvl="1" eaLnBrk="1" hangingPunct="1">
              <a:spcBef>
                <a:spcPct val="0"/>
              </a:spcBef>
              <a:defRPr/>
            </a:pPr>
            <a:r>
              <a:rPr lang="zh-CN" altLang="en-US" sz="2400" dirty="0" smtClean="0">
                <a:latin typeface="宋体" pitchFamily="2" charset="-122"/>
                <a:ea typeface="宋体" pitchFamily="2" charset="-122"/>
              </a:rPr>
              <a:t>把虚构的终结符</a:t>
            </a:r>
            <a:r>
              <a:rPr lang="en-US" altLang="zh-CN" sz="2400" dirty="0" smtClean="0">
                <a:ea typeface="宋体" pitchFamily="2" charset="-122"/>
              </a:rPr>
              <a:t>error“</a:t>
            </a:r>
            <a:r>
              <a:rPr lang="zh-CN" altLang="en-US" sz="2400" dirty="0" smtClean="0">
                <a:latin typeface="宋体" pitchFamily="2" charset="-122"/>
                <a:ea typeface="宋体" pitchFamily="2" charset="-122"/>
              </a:rPr>
              <a:t>移进</a:t>
            </a:r>
            <a:r>
              <a:rPr lang="zh-CN" altLang="en-US" sz="2400" dirty="0" smtClean="0">
                <a:ea typeface="宋体" pitchFamily="2" charset="-122"/>
              </a:rPr>
              <a:t>”</a:t>
            </a:r>
            <a:r>
              <a:rPr lang="zh-CN" altLang="en-US" sz="2400" dirty="0" smtClean="0">
                <a:latin typeface="宋体" pitchFamily="2" charset="-122"/>
                <a:ea typeface="宋体" pitchFamily="2" charset="-122"/>
              </a:rPr>
              <a:t>栈</a:t>
            </a:r>
          </a:p>
          <a:p>
            <a:pPr lvl="1" eaLnBrk="1" hangingPunct="1">
              <a:spcBef>
                <a:spcPct val="0"/>
              </a:spcBef>
              <a:defRPr/>
            </a:pPr>
            <a:r>
              <a:rPr lang="zh-CN" altLang="en-US" sz="2400" dirty="0" smtClean="0">
                <a:latin typeface="宋体" pitchFamily="2" charset="-122"/>
                <a:ea typeface="宋体" pitchFamily="2" charset="-122"/>
              </a:rPr>
              <a:t>若</a:t>
            </a:r>
            <a:r>
              <a:rPr lang="en-US" altLang="zh-CN" sz="2400" i="1" dirty="0" smtClean="0">
                <a:ea typeface="宋体" pitchFamily="2" charset="-122"/>
                <a:sym typeface="Symbol" pitchFamily="18" charset="2"/>
              </a:rPr>
              <a:t></a:t>
            </a:r>
            <a:r>
              <a:rPr lang="zh-CN" altLang="en-US" sz="2400" dirty="0" smtClean="0">
                <a:ea typeface="宋体" pitchFamily="2" charset="-122"/>
                <a:sym typeface="Symbol" pitchFamily="18" charset="2"/>
              </a:rPr>
              <a:t>为</a:t>
            </a:r>
            <a:r>
              <a:rPr lang="en-US" altLang="zh-CN"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ea typeface="宋体" pitchFamily="2" charset="-122"/>
                <a:sym typeface="Symbol" pitchFamily="18" charset="2"/>
              </a:rPr>
              <a:t>直接进行产生式规约，并执行相关的语义动作</a:t>
            </a:r>
            <a:r>
              <a:rPr lang="zh-CN" altLang="en-US"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latin typeface="宋体" pitchFamily="2" charset="-122"/>
                <a:ea typeface="宋体" pitchFamily="2" charset="-122"/>
              </a:rPr>
              <a:t>忽略若干输入符号</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直至发现能回到正常处理的符号为止。</a:t>
            </a:r>
            <a:endParaRPr lang="zh-CN" altLang="en-US" sz="2400" dirty="0" smtClean="0">
              <a:ea typeface="宋体" pitchFamily="2" charset="-122"/>
              <a:sym typeface="Symbol" pitchFamily="18" charset="2"/>
            </a:endParaRPr>
          </a:p>
          <a:p>
            <a:pPr lvl="1" eaLnBrk="1" hangingPunct="1">
              <a:spcBef>
                <a:spcPct val="0"/>
              </a:spcBef>
              <a:defRPr/>
            </a:pPr>
            <a:r>
              <a:rPr lang="zh-CN" altLang="en-US" sz="2400" dirty="0" smtClean="0">
                <a:latin typeface="宋体" pitchFamily="2" charset="-122"/>
                <a:ea typeface="宋体" pitchFamily="2" charset="-122"/>
              </a:rPr>
              <a:t>若</a:t>
            </a:r>
            <a:r>
              <a:rPr lang="en-US" altLang="zh-CN" sz="2400" i="1" dirty="0" smtClean="0">
                <a:ea typeface="宋体" pitchFamily="2" charset="-122"/>
                <a:sym typeface="Symbol" pitchFamily="18" charset="2"/>
              </a:rPr>
              <a:t></a:t>
            </a:r>
            <a:r>
              <a:rPr lang="zh-CN" altLang="en-US" sz="2400" dirty="0" smtClean="0">
                <a:ea typeface="宋体" pitchFamily="2" charset="-122"/>
                <a:sym typeface="Symbol" pitchFamily="18" charset="2"/>
              </a:rPr>
              <a:t>不为</a:t>
            </a:r>
            <a:r>
              <a:rPr lang="en-US" altLang="zh-CN"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latin typeface="宋体" pitchFamily="2" charset="-122"/>
                <a:ea typeface="宋体" pitchFamily="2" charset="-122"/>
              </a:rPr>
              <a:t>找到</a:t>
            </a:r>
            <a:r>
              <a:rPr lang="en-US" altLang="zh-CN" sz="2400" i="1" dirty="0" smtClean="0">
                <a:ea typeface="宋体" pitchFamily="2" charset="-122"/>
                <a:sym typeface="Symbol" pitchFamily="18" charset="2"/>
              </a:rPr>
              <a:t></a:t>
            </a:r>
            <a:r>
              <a:rPr lang="en-US" altLang="zh-CN" sz="2400" dirty="0" smtClean="0">
                <a:ea typeface="宋体" pitchFamily="2" charset="-122"/>
                <a:sym typeface="Symbol" pitchFamily="18" charset="2"/>
              </a:rPr>
              <a:t>，</a:t>
            </a:r>
            <a:r>
              <a:rPr lang="zh-CN" altLang="en-US" sz="2400" dirty="0" smtClean="0">
                <a:ea typeface="宋体" pitchFamily="2" charset="-122"/>
                <a:sym typeface="Symbol" pitchFamily="18" charset="2"/>
              </a:rPr>
              <a:t>把</a:t>
            </a:r>
            <a:r>
              <a:rPr lang="en-US" altLang="zh-CN" sz="2400" i="1" dirty="0" smtClean="0">
                <a:ea typeface="宋体" pitchFamily="2" charset="-122"/>
                <a:sym typeface="Symbol" pitchFamily="18" charset="2"/>
              </a:rPr>
              <a:t></a:t>
            </a:r>
            <a:r>
              <a:rPr lang="zh-CN" altLang="en-US" sz="2400" dirty="0" smtClean="0">
                <a:ea typeface="宋体" pitchFamily="2" charset="-122"/>
                <a:sym typeface="Symbol" pitchFamily="18" charset="2"/>
              </a:rPr>
              <a:t>移进栈</a:t>
            </a:r>
            <a:r>
              <a:rPr lang="zh-CN" altLang="en-US" sz="2400" dirty="0" smtClean="0">
                <a:latin typeface="宋体" pitchFamily="2" charset="-122"/>
                <a:ea typeface="宋体" pitchFamily="2" charset="-122"/>
                <a:sym typeface="Symbol" pitchFamily="18" charset="2"/>
              </a:rPr>
              <a:t>把</a:t>
            </a:r>
            <a:r>
              <a:rPr lang="en-US" altLang="zh-CN" sz="2400" dirty="0" smtClean="0">
                <a:ea typeface="宋体" pitchFamily="2" charset="-122"/>
                <a:sym typeface="Symbol" pitchFamily="18" charset="2"/>
              </a:rPr>
              <a:t>error </a:t>
            </a:r>
            <a:r>
              <a:rPr lang="en-US" altLang="zh-CN" sz="2400" i="1" dirty="0" smtClean="0">
                <a:ea typeface="宋体" pitchFamily="2" charset="-122"/>
                <a:sym typeface="Symbol" pitchFamily="18" charset="2"/>
              </a:rPr>
              <a:t></a:t>
            </a:r>
            <a:r>
              <a:rPr lang="zh-CN" altLang="en-US" sz="2400" dirty="0" smtClean="0">
                <a:latin typeface="宋体" pitchFamily="2" charset="-122"/>
                <a:ea typeface="宋体" pitchFamily="2" charset="-122"/>
                <a:sym typeface="Symbol" pitchFamily="18" charset="2"/>
              </a:rPr>
              <a:t>归约为</a:t>
            </a:r>
            <a:r>
              <a:rPr lang="en-US" altLang="zh-CN" sz="2400" i="1" dirty="0" smtClean="0">
                <a:ea typeface="宋体" pitchFamily="2" charset="-122"/>
                <a:sym typeface="Symbol" pitchFamily="18" charset="2"/>
              </a:rPr>
              <a:t>A</a:t>
            </a:r>
            <a:r>
              <a:rPr lang="en-US" altLang="zh-CN" sz="2400" dirty="0" smtClean="0">
                <a:latin typeface="宋体" pitchFamily="2" charset="-122"/>
                <a:ea typeface="宋体" pitchFamily="2" charset="-122"/>
                <a:sym typeface="Symbol" pitchFamily="18" charset="2"/>
              </a:rPr>
              <a:t>，</a:t>
            </a:r>
            <a:r>
              <a:rPr lang="zh-CN" altLang="en-US" sz="2400" dirty="0" smtClean="0">
                <a:latin typeface="宋体" pitchFamily="2" charset="-122"/>
                <a:ea typeface="宋体" pitchFamily="2" charset="-122"/>
                <a:sym typeface="Symbol" pitchFamily="18" charset="2"/>
              </a:rPr>
              <a:t>恢复正常分析。</a:t>
            </a:r>
          </a:p>
        </p:txBody>
      </p:sp>
      <p:grpSp>
        <p:nvGrpSpPr>
          <p:cNvPr id="41989" name="Group 4"/>
          <p:cNvGrpSpPr>
            <a:grpSpLocks/>
          </p:cNvGrpSpPr>
          <p:nvPr/>
        </p:nvGrpSpPr>
        <p:grpSpPr bwMode="auto">
          <a:xfrm>
            <a:off x="395288" y="3789363"/>
            <a:ext cx="8388350" cy="2447925"/>
            <a:chOff x="384" y="2105"/>
            <a:chExt cx="5319" cy="2151"/>
          </a:xfrm>
        </p:grpSpPr>
        <p:grpSp>
          <p:nvGrpSpPr>
            <p:cNvPr id="41990" name="Group 5"/>
            <p:cNvGrpSpPr>
              <a:grpSpLocks/>
            </p:cNvGrpSpPr>
            <p:nvPr/>
          </p:nvGrpSpPr>
          <p:grpSpPr bwMode="auto">
            <a:xfrm>
              <a:off x="384" y="2912"/>
              <a:ext cx="528" cy="1344"/>
              <a:chOff x="384" y="2592"/>
              <a:chExt cx="528" cy="1344"/>
            </a:xfrm>
          </p:grpSpPr>
          <p:sp>
            <p:nvSpPr>
              <p:cNvPr id="42005" name="Line 6"/>
              <p:cNvSpPr>
                <a:spLocks noChangeShapeType="1"/>
              </p:cNvSpPr>
              <p:nvPr/>
            </p:nvSpPr>
            <p:spPr bwMode="auto">
              <a:xfrm>
                <a:off x="384"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6" name="Line 7"/>
              <p:cNvSpPr>
                <a:spLocks noChangeShapeType="1"/>
              </p:cNvSpPr>
              <p:nvPr/>
            </p:nvSpPr>
            <p:spPr bwMode="auto">
              <a:xfrm>
                <a:off x="912"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7" name="Line 8"/>
              <p:cNvSpPr>
                <a:spLocks noChangeShapeType="1"/>
              </p:cNvSpPr>
              <p:nvPr/>
            </p:nvSpPr>
            <p:spPr bwMode="auto">
              <a:xfrm>
                <a:off x="384" y="393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8" name="Line 9"/>
              <p:cNvSpPr>
                <a:spLocks noChangeShapeType="1"/>
              </p:cNvSpPr>
              <p:nvPr/>
            </p:nvSpPr>
            <p:spPr bwMode="auto">
              <a:xfrm>
                <a:off x="384" y="321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9" name="Line 10"/>
              <p:cNvSpPr>
                <a:spLocks noChangeShapeType="1"/>
              </p:cNvSpPr>
              <p:nvPr/>
            </p:nvSpPr>
            <p:spPr bwMode="auto">
              <a:xfrm>
                <a:off x="384" y="350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0" name="Rectangle 11" descr="Green marble"/>
              <p:cNvSpPr>
                <a:spLocks noChangeArrowheads="1"/>
              </p:cNvSpPr>
              <p:nvPr/>
            </p:nvSpPr>
            <p:spPr bwMode="auto">
              <a:xfrm>
                <a:off x="528"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s</a:t>
                </a:r>
              </a:p>
            </p:txBody>
          </p:sp>
          <p:sp>
            <p:nvSpPr>
              <p:cNvPr id="42011" name="Rectangle 12" descr="Green marble"/>
              <p:cNvSpPr>
                <a:spLocks noChangeArrowheads="1"/>
              </p:cNvSpPr>
              <p:nvPr/>
            </p:nvSpPr>
            <p:spPr bwMode="auto">
              <a:xfrm>
                <a:off x="576" y="273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42012" name="Rectangle 13" descr="Green marble"/>
              <p:cNvSpPr>
                <a:spLocks noChangeArrowheads="1"/>
              </p:cNvSpPr>
              <p:nvPr/>
            </p:nvSpPr>
            <p:spPr bwMode="auto">
              <a:xfrm>
                <a:off x="576" y="345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42013" name="Line 14"/>
              <p:cNvSpPr>
                <a:spLocks noChangeShapeType="1"/>
              </p:cNvSpPr>
              <p:nvPr/>
            </p:nvSpPr>
            <p:spPr bwMode="auto">
              <a:xfrm>
                <a:off x="384" y="278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991" name="Rectangle 15" descr="Green marble"/>
            <p:cNvSpPr>
              <a:spLocks noChangeArrowheads="1"/>
            </p:cNvSpPr>
            <p:nvPr/>
          </p:nvSpPr>
          <p:spPr bwMode="auto">
            <a:xfrm>
              <a:off x="432" y="2480"/>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a:latin typeface="Courier New" pitchFamily="49" charset="0"/>
                </a:rPr>
                <a:t>栈</a:t>
              </a:r>
            </a:p>
          </p:txBody>
        </p:sp>
        <p:sp>
          <p:nvSpPr>
            <p:cNvPr id="41992" name="Rectangle 16" descr="Green marble"/>
            <p:cNvSpPr>
              <a:spLocks noChangeArrowheads="1"/>
            </p:cNvSpPr>
            <p:nvPr/>
          </p:nvSpPr>
          <p:spPr bwMode="auto">
            <a:xfrm>
              <a:off x="1020" y="3113"/>
              <a:ext cx="14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eaLnBrk="0" hangingPunct="0">
                <a:spcBef>
                  <a:spcPct val="20000"/>
                </a:spcBef>
              </a:pPr>
              <a:r>
                <a:rPr lang="en-US" altLang="zh-CN" sz="3200" b="1" i="1">
                  <a:latin typeface="Times New Roman" pitchFamily="18" charset="0"/>
                </a:rPr>
                <a:t>. . </a:t>
              </a:r>
              <a:r>
                <a:rPr lang="en-US" altLang="zh-CN" sz="3200" b="1" i="1">
                  <a:solidFill>
                    <a:srgbClr val="FF3300"/>
                  </a:solidFill>
                  <a:latin typeface="Times New Roman" pitchFamily="18" charset="0"/>
                </a:rPr>
                <a:t>. . . . . .</a:t>
              </a:r>
              <a:r>
                <a:rPr lang="en-US" altLang="zh-CN" sz="3200" b="1" i="1">
                  <a:latin typeface="Times New Roman" pitchFamily="18" charset="0"/>
                </a:rPr>
                <a:t> a . .</a:t>
              </a:r>
            </a:p>
          </p:txBody>
        </p:sp>
        <p:sp>
          <p:nvSpPr>
            <p:cNvPr id="41993" name="Rectangle 17" descr="Green marble"/>
            <p:cNvSpPr>
              <a:spLocks noChangeArrowheads="1"/>
            </p:cNvSpPr>
            <p:nvPr/>
          </p:nvSpPr>
          <p:spPr bwMode="auto">
            <a:xfrm>
              <a:off x="1680" y="3056"/>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solidFill>
                    <a:srgbClr val="FF3300"/>
                  </a:solidFill>
                  <a:latin typeface="Times New Roman" pitchFamily="18" charset="0"/>
                </a:rPr>
                <a:t>A</a:t>
              </a:r>
            </a:p>
          </p:txBody>
        </p:sp>
        <p:sp>
          <p:nvSpPr>
            <p:cNvPr id="41994" name="Line 18"/>
            <p:cNvSpPr>
              <a:spLocks noChangeShapeType="1"/>
            </p:cNvSpPr>
            <p:nvPr/>
          </p:nvSpPr>
          <p:spPr bwMode="auto">
            <a:xfrm flipV="1">
              <a:off x="1776" y="3440"/>
              <a:ext cx="0" cy="384"/>
            </a:xfrm>
            <a:prstGeom prst="line">
              <a:avLst/>
            </a:prstGeom>
            <a:noFill/>
            <a:ln w="25400">
              <a:solidFill>
                <a:srgbClr val="FF33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5" name="Rectangle 19" descr="Green marble"/>
            <p:cNvSpPr>
              <a:spLocks noChangeArrowheads="1"/>
            </p:cNvSpPr>
            <p:nvPr/>
          </p:nvSpPr>
          <p:spPr bwMode="auto">
            <a:xfrm>
              <a:off x="1248" y="3776"/>
              <a:ext cx="11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a:latin typeface="Courier New" pitchFamily="49" charset="0"/>
                </a:rPr>
                <a:t>发现错误</a:t>
              </a:r>
            </a:p>
          </p:txBody>
        </p:sp>
        <p:graphicFrame>
          <p:nvGraphicFramePr>
            <p:cNvPr id="41996" name="Object 20"/>
            <p:cNvGraphicFramePr>
              <a:graphicFrameLocks noChangeAspect="1"/>
            </p:cNvGraphicFramePr>
            <p:nvPr/>
          </p:nvGraphicFramePr>
          <p:xfrm>
            <a:off x="3033" y="2105"/>
            <a:ext cx="56" cy="160"/>
          </p:xfrm>
          <a:graphic>
            <a:graphicData uri="http://schemas.openxmlformats.org/presentationml/2006/ole">
              <mc:AlternateContent xmlns:mc="http://schemas.openxmlformats.org/markup-compatibility/2006">
                <mc:Choice xmlns:v="urn:schemas-microsoft-com:vml" Requires="v">
                  <p:oleObj spid="_x0000_s42051" name="Equation" r:id="rId4" imgW="88746" imgH="253560" progId="Equation.3">
                    <p:embed/>
                  </p:oleObj>
                </mc:Choice>
                <mc:Fallback>
                  <p:oleObj name="Equation" r:id="rId4" imgW="88746" imgH="25356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 y="2105"/>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7" name="Object 21"/>
            <p:cNvGraphicFramePr>
              <a:graphicFrameLocks noChangeAspect="1"/>
            </p:cNvGraphicFramePr>
            <p:nvPr/>
          </p:nvGraphicFramePr>
          <p:xfrm>
            <a:off x="3033" y="2105"/>
            <a:ext cx="56" cy="160"/>
          </p:xfrm>
          <a:graphic>
            <a:graphicData uri="http://schemas.openxmlformats.org/presentationml/2006/ole">
              <mc:AlternateContent xmlns:mc="http://schemas.openxmlformats.org/markup-compatibility/2006">
                <mc:Choice xmlns:v="urn:schemas-microsoft-com:vml" Requires="v">
                  <p:oleObj spid="_x0000_s42052" name="Equation" r:id="rId6" imgW="88746" imgH="253560" progId="Equation.3">
                    <p:embed/>
                  </p:oleObj>
                </mc:Choice>
                <mc:Fallback>
                  <p:oleObj name="Equation" r:id="rId6" imgW="88746" imgH="25356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 y="2105"/>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8" name="Rectangle 22" descr="Green marble"/>
            <p:cNvSpPr>
              <a:spLocks noChangeArrowheads="1"/>
            </p:cNvSpPr>
            <p:nvPr/>
          </p:nvSpPr>
          <p:spPr bwMode="auto">
            <a:xfrm>
              <a:off x="2562" y="2233"/>
              <a:ext cx="1452" cy="1379"/>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r>
                <a:rPr lang="en-US" altLang="zh-CN" sz="2800" b="1" i="1">
                  <a:latin typeface="Times New Roman" pitchFamily="18" charset="0"/>
                </a:rPr>
                <a:t>s </a:t>
              </a:r>
              <a:r>
                <a:rPr lang="en-US" altLang="zh-CN" sz="2800" b="1">
                  <a:latin typeface="Times New Roman" pitchFamily="18" charset="0"/>
                </a:rPr>
                <a:t>:</a:t>
              </a:r>
            </a:p>
            <a:p>
              <a:pPr eaLnBrk="0" hangingPunct="0">
                <a:lnSpc>
                  <a:spcPct val="80000"/>
                </a:lnSpc>
              </a:pPr>
              <a:r>
                <a:rPr lang="en-US" altLang="zh-CN" sz="2800" b="1" i="1">
                  <a:latin typeface="Times New Roman" pitchFamily="18" charset="0"/>
                </a:rPr>
                <a:t>C</a:t>
              </a:r>
              <a:r>
                <a:rPr lang="en-US" altLang="zh-CN" sz="2800" b="1">
                  <a:latin typeface="Times New Roman" pitchFamily="18" charset="0"/>
                  <a:sym typeface="Symbol" pitchFamily="18" charset="2"/>
                </a:rPr>
                <a:t> </a:t>
              </a:r>
              <a:r>
                <a:rPr lang="en-US" altLang="zh-CN" sz="2800" b="1" i="1">
                  <a:latin typeface="Courier New" pitchFamily="49" charset="0"/>
                  <a:sym typeface="Symbol" pitchFamily="18" charset="2"/>
                </a:rPr>
                <a:t></a:t>
              </a:r>
              <a:r>
                <a:rPr lang="en-US" altLang="zh-CN" sz="2800" b="1" baseline="-25000">
                  <a:latin typeface="Times New Roman" pitchFamily="18" charset="0"/>
                  <a:sym typeface="Symbol" pitchFamily="18" charset="2"/>
                </a:rPr>
                <a:t>1</a:t>
              </a:r>
              <a:r>
                <a:rPr lang="en-US" altLang="zh-CN" sz="2800" b="1" i="1">
                  <a:latin typeface="Times New Roman" pitchFamily="18" charset="0"/>
                </a:rPr>
                <a:t>·</a:t>
              </a:r>
              <a:r>
                <a:rPr lang="en-US" altLang="zh-CN" sz="2800" b="1" i="1">
                  <a:latin typeface="Times New Roman" pitchFamily="18" charset="0"/>
                  <a:sym typeface="Symbol" pitchFamily="18" charset="2"/>
                </a:rPr>
                <a:t>A</a:t>
              </a:r>
              <a:r>
                <a:rPr lang="en-US" altLang="zh-CN" sz="2800" b="1" baseline="-25000">
                  <a:latin typeface="Times New Roman" pitchFamily="18" charset="0"/>
                  <a:sym typeface="Symbol" pitchFamily="18" charset="2"/>
                </a:rPr>
                <a:t>2</a:t>
              </a:r>
            </a:p>
            <a:p>
              <a:pPr eaLnBrk="0" hangingPunct="0">
                <a:lnSpc>
                  <a:spcPct val="80000"/>
                </a:lnSpc>
              </a:pPr>
              <a:r>
                <a:rPr lang="en-US" altLang="zh-CN" sz="2800" b="1" i="1">
                  <a:latin typeface="Times New Roman" pitchFamily="18" charset="0"/>
                  <a:sym typeface="Symbol" pitchFamily="18" charset="2"/>
                </a:rPr>
                <a:t>A</a:t>
              </a:r>
              <a:r>
                <a:rPr lang="en-US" altLang="zh-CN" sz="2800" b="1">
                  <a:latin typeface="Times New Roman" pitchFamily="18" charset="0"/>
                  <a:sym typeface="Symbol" pitchFamily="18" charset="2"/>
                </a:rPr>
                <a:t></a:t>
              </a:r>
              <a:r>
                <a:rPr lang="en-US" altLang="zh-CN" sz="2800" b="1" i="1">
                  <a:latin typeface="Times New Roman" pitchFamily="18" charset="0"/>
                </a:rPr>
                <a:t>·</a:t>
              </a:r>
              <a:r>
                <a:rPr lang="en-US" altLang="zh-CN" sz="2800" b="1" i="1">
                  <a:latin typeface="Times New Roman" pitchFamily="18" charset="0"/>
                  <a:sym typeface="Symbol" pitchFamily="18" charset="2"/>
                </a:rPr>
                <a:t> b</a:t>
              </a:r>
            </a:p>
            <a:p>
              <a:pPr eaLnBrk="0" hangingPunct="0">
                <a:lnSpc>
                  <a:spcPct val="80000"/>
                </a:lnSpc>
              </a:pPr>
              <a:r>
                <a:rPr lang="en-US" altLang="zh-CN" sz="2800" b="1" i="1">
                  <a:latin typeface="Times New Roman" pitchFamily="18" charset="0"/>
                </a:rPr>
                <a:t>A </a:t>
              </a:r>
              <a:r>
                <a:rPr lang="en-US" altLang="zh-CN" sz="2800" b="1">
                  <a:latin typeface="Times New Roman" pitchFamily="18" charset="0"/>
                  <a:sym typeface="Symbol" pitchFamily="18" charset="2"/>
                </a:rPr>
                <a:t></a:t>
              </a:r>
              <a:r>
                <a:rPr lang="en-US" altLang="zh-CN" sz="2800" b="1">
                  <a:latin typeface="Times New Roman" pitchFamily="18" charset="0"/>
                </a:rPr>
                <a:t>·error</a:t>
              </a:r>
              <a:r>
                <a:rPr lang="en-US" altLang="zh-CN" sz="3200" b="1">
                  <a:latin typeface="Times New Roman" pitchFamily="18" charset="0"/>
                </a:rPr>
                <a:t> </a:t>
              </a:r>
              <a:r>
                <a:rPr lang="en-US" altLang="zh-CN" sz="28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41999" name="Rectangle 23" descr="Green marble"/>
            <p:cNvSpPr>
              <a:spLocks noChangeArrowheads="1"/>
            </p:cNvSpPr>
            <p:nvPr/>
          </p:nvSpPr>
          <p:spPr bwMode="auto">
            <a:xfrm>
              <a:off x="4501" y="2233"/>
              <a:ext cx="1202"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a:t>
              </a:r>
              <a:r>
                <a:rPr lang="en-US" altLang="zh-CN" sz="3200" b="1" baseline="-25000">
                  <a:latin typeface="Times New Roman" pitchFamily="18" charset="0"/>
                  <a:sym typeface="Symbol" pitchFamily="18" charset="2"/>
                </a:rPr>
                <a:t>1</a:t>
              </a:r>
              <a:r>
                <a:rPr lang="en-US" altLang="zh-CN" sz="3200" b="1" i="1">
                  <a:latin typeface="Times New Roman" pitchFamily="18" charset="0"/>
                  <a:sym typeface="Symbol" pitchFamily="18" charset="2"/>
                </a:rPr>
                <a:t>A</a:t>
              </a:r>
              <a:r>
                <a:rPr lang="en-US" altLang="zh-CN" sz="3200" b="1" i="1">
                  <a:latin typeface="Times New Roman" pitchFamily="18" charset="0"/>
                </a:rPr>
                <a:t>·</a:t>
              </a:r>
              <a:r>
                <a:rPr lang="en-US" altLang="zh-CN" sz="3200" b="1" i="1">
                  <a:latin typeface="Times New Roman" pitchFamily="18" charset="0"/>
                  <a:sym typeface="Symbol" pitchFamily="18" charset="2"/>
                </a:rPr>
                <a:t></a:t>
              </a:r>
              <a:r>
                <a:rPr lang="en-US" altLang="zh-CN" sz="3200" b="1" baseline="-25000">
                  <a:latin typeface="Times New Roman" pitchFamily="18" charset="0"/>
                  <a:sym typeface="Symbol" pitchFamily="18" charset="2"/>
                </a:rPr>
                <a:t>2</a:t>
              </a:r>
            </a:p>
            <a:p>
              <a:pPr eaLnBrk="0" hangingPunct="0">
                <a:lnSpc>
                  <a:spcPct val="80000"/>
                </a:lnSpc>
              </a:pPr>
              <a:r>
                <a:rPr lang="en-US" altLang="zh-CN" sz="3200" b="1" i="1">
                  <a:latin typeface="Times New Roman" pitchFamily="18" charset="0"/>
                  <a:sym typeface="Symbol" pitchFamily="18" charset="2"/>
                </a:rPr>
                <a:t>. . .</a:t>
              </a:r>
            </a:p>
          </p:txBody>
        </p:sp>
        <p:sp>
          <p:nvSpPr>
            <p:cNvPr id="42000" name="Line 24"/>
            <p:cNvSpPr>
              <a:spLocks noChangeShapeType="1"/>
            </p:cNvSpPr>
            <p:nvPr/>
          </p:nvSpPr>
          <p:spPr bwMode="auto">
            <a:xfrm>
              <a:off x="4021" y="2569"/>
              <a:ext cx="48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1" name="Rectangle 25" descr="Green marble"/>
            <p:cNvSpPr>
              <a:spLocks noChangeArrowheads="1"/>
            </p:cNvSpPr>
            <p:nvPr/>
          </p:nvSpPr>
          <p:spPr bwMode="auto">
            <a:xfrm>
              <a:off x="4117" y="2168"/>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dirty="0">
                  <a:latin typeface="Times New Roman" pitchFamily="18" charset="0"/>
                </a:rPr>
                <a:t>A</a:t>
              </a:r>
            </a:p>
          </p:txBody>
        </p:sp>
        <p:sp>
          <p:nvSpPr>
            <p:cNvPr id="42002" name="Rectangle 26" descr="Green marble"/>
            <p:cNvSpPr>
              <a:spLocks noChangeArrowheads="1"/>
            </p:cNvSpPr>
            <p:nvPr/>
          </p:nvSpPr>
          <p:spPr bwMode="auto">
            <a:xfrm>
              <a:off x="4645" y="3337"/>
              <a:ext cx="1056"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A</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b</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42003" name="Line 27"/>
            <p:cNvSpPr>
              <a:spLocks noChangeShapeType="1"/>
            </p:cNvSpPr>
            <p:nvPr/>
          </p:nvSpPr>
          <p:spPr bwMode="auto">
            <a:xfrm>
              <a:off x="4021" y="3337"/>
              <a:ext cx="624" cy="24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4" name="Rectangle 28" descr="Green marble"/>
            <p:cNvSpPr>
              <a:spLocks noChangeArrowheads="1"/>
            </p:cNvSpPr>
            <p:nvPr/>
          </p:nvSpPr>
          <p:spPr bwMode="auto">
            <a:xfrm>
              <a:off x="4261" y="3097"/>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b</a:t>
              </a:r>
            </a:p>
          </p:txBody>
        </p:sp>
      </p:gr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3011"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lines	: lines </a:t>
            </a:r>
            <a:r>
              <a:rPr lang="en-US" altLang="zh-CN" sz="2800" dirty="0" err="1" smtClean="0">
                <a:latin typeface="Times New Roman" pitchFamily="18" charset="0"/>
                <a:ea typeface="宋体" charset="-122"/>
                <a:cs typeface="Times New Roman" pitchFamily="18" charset="0"/>
              </a:rPr>
              <a:t>expr</a:t>
            </a:r>
            <a:r>
              <a:rPr lang="en-US" altLang="zh-CN" sz="2800" dirty="0" smtClean="0">
                <a:latin typeface="Times New Roman" pitchFamily="18" charset="0"/>
                <a:ea typeface="宋体" charset="-122"/>
                <a:cs typeface="Times New Roman" pitchFamily="18" charset="0"/>
              </a:rPr>
              <a:t> ‘\n’	{</a:t>
            </a:r>
            <a:r>
              <a:rPr lang="en-US" altLang="zh-CN" sz="2800" dirty="0" err="1" smtClean="0">
                <a:latin typeface="Times New Roman" pitchFamily="18" charset="0"/>
                <a:ea typeface="宋体" charset="-122"/>
                <a:cs typeface="Times New Roman" pitchFamily="18" charset="0"/>
              </a:rPr>
              <a:t>printf</a:t>
            </a:r>
            <a:r>
              <a:rPr lang="en-US" altLang="zh-CN" sz="2800" dirty="0" smtClean="0">
                <a:latin typeface="Times New Roman" pitchFamily="18" charset="0"/>
                <a:ea typeface="宋体" charset="-122"/>
                <a:cs typeface="Times New Roman" pitchFamily="18" charset="0"/>
              </a:rPr>
              <a:t> ( “%g \n”, $2 ) }</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 lines ‘\n’</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  /</a:t>
            </a:r>
            <a:r>
              <a:rPr lang="en-US" altLang="zh-CN" sz="2800" dirty="0" smtClean="0">
                <a:latin typeface="Times New Roman" pitchFamily="18" charset="0"/>
                <a:ea typeface="宋体" charset="-122"/>
                <a:cs typeface="Times New Roman" pitchFamily="18" charset="0"/>
                <a:sym typeface="Symbol" pitchFamily="18" charset="2"/>
              </a:rPr>
              <a:t></a:t>
            </a:r>
            <a:r>
              <a:rPr lang="en-US" altLang="zh-CN" sz="2800" dirty="0" smtClean="0">
                <a:latin typeface="Times New Roman" pitchFamily="18" charset="0"/>
                <a:ea typeface="宋体" charset="-122"/>
                <a:cs typeface="Times New Roman" pitchFamily="18" charset="0"/>
              </a:rPr>
              <a:t> </a:t>
            </a:r>
            <a:r>
              <a:rPr lang="en-US" altLang="zh-CN" sz="2800" dirty="0" smtClean="0">
                <a:latin typeface="Times New Roman" pitchFamily="18" charset="0"/>
                <a:ea typeface="宋体" charset="-122"/>
                <a:cs typeface="Times New Roman" pitchFamily="18" charset="0"/>
                <a:sym typeface="Symbol" pitchFamily="18" charset="2"/>
              </a:rPr>
              <a:t></a:t>
            </a:r>
            <a:r>
              <a:rPr lang="en-US" altLang="zh-CN" sz="2800" dirty="0" smtClean="0">
                <a:latin typeface="Times New Roman" pitchFamily="18" charset="0"/>
                <a:ea typeface="宋体" charset="-122"/>
                <a:cs typeface="Times New Roman" pitchFamily="18" charset="0"/>
              </a:rPr>
              <a:t> </a:t>
            </a:r>
            <a:r>
              <a:rPr lang="en-US" altLang="zh-CN" sz="2800" dirty="0" smtClean="0">
                <a:latin typeface="Times New Roman" pitchFamily="18" charset="0"/>
                <a:ea typeface="宋体" charset="-122"/>
                <a:cs typeface="Times New Roman" pitchFamily="18" charset="0"/>
                <a:sym typeface="Symbol" pitchFamily="18" charset="2"/>
              </a:rPr>
              <a:t></a:t>
            </a:r>
            <a:r>
              <a:rPr lang="en-US" altLang="zh-CN" sz="2800" dirty="0" smtClean="0">
                <a:latin typeface="Times New Roman" pitchFamily="18" charset="0"/>
                <a:ea typeface="宋体" charset="-122"/>
                <a:cs typeface="Times New Roman" pitchFamily="18" charset="0"/>
              </a:rPr>
              <a:t>/</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 error ‘\n’	{</a:t>
            </a:r>
            <a:r>
              <a:rPr lang="en-US" altLang="zh-CN" sz="2800" dirty="0" err="1" smtClean="0">
                <a:latin typeface="Times New Roman" pitchFamily="18" charset="0"/>
                <a:ea typeface="宋体" charset="-122"/>
                <a:cs typeface="Times New Roman" pitchFamily="18" charset="0"/>
              </a:rPr>
              <a:t>printf</a:t>
            </a:r>
            <a:r>
              <a:rPr lang="en-US" altLang="zh-CN" sz="2800" dirty="0" smtClean="0">
                <a:latin typeface="Times New Roman" pitchFamily="18" charset="0"/>
                <a:ea typeface="宋体" charset="-122"/>
                <a:cs typeface="Times New Roman" pitchFamily="18" charset="0"/>
              </a:rPr>
              <a:t> ( “</a:t>
            </a:r>
            <a:r>
              <a:rPr lang="zh-CN" altLang="en-US" sz="2800" dirty="0" smtClean="0">
                <a:latin typeface="Times New Roman" pitchFamily="18" charset="0"/>
                <a:ea typeface="宋体" charset="-122"/>
                <a:cs typeface="Times New Roman" pitchFamily="18" charset="0"/>
              </a:rPr>
              <a:t>重新输入上一行”);</a:t>
            </a:r>
          </a:p>
          <a:p>
            <a:pPr algn="just" eaLnBrk="1" hangingPunct="1">
              <a:spcBef>
                <a:spcPct val="0"/>
              </a:spcBef>
              <a:buFontTx/>
              <a:buNone/>
            </a:pPr>
            <a:r>
              <a:rPr lang="zh-CN" altLang="en-US" sz="2800" dirty="0" smtClean="0">
                <a:latin typeface="Times New Roman" pitchFamily="18" charset="0"/>
                <a:ea typeface="宋体" charset="-122"/>
                <a:cs typeface="Times New Roman" pitchFamily="18" charset="0"/>
              </a:rPr>
              <a:t>			</a:t>
            </a:r>
            <a:r>
              <a:rPr lang="en-US" altLang="zh-CN" sz="2800" dirty="0">
                <a:latin typeface="Times New Roman" pitchFamily="18" charset="0"/>
                <a:ea typeface="宋体" charset="-122"/>
                <a:cs typeface="Times New Roman" pitchFamily="18" charset="0"/>
              </a:rPr>
              <a:t>	</a:t>
            </a:r>
            <a:r>
              <a:rPr lang="en-US" altLang="zh-CN" sz="2800" dirty="0" err="1" smtClean="0">
                <a:latin typeface="Times New Roman" pitchFamily="18" charset="0"/>
                <a:ea typeface="宋体" charset="-122"/>
                <a:cs typeface="Times New Roman" pitchFamily="18" charset="0"/>
              </a:rPr>
              <a:t>yyerrok</a:t>
            </a:r>
            <a:r>
              <a:rPr lang="en-US" altLang="zh-CN" sz="2800" dirty="0" smtClean="0">
                <a:latin typeface="Times New Roman" pitchFamily="18" charset="0"/>
                <a:ea typeface="宋体" charset="-122"/>
                <a:cs typeface="Times New Roman" pitchFamily="18" charset="0"/>
              </a:rPr>
              <a:t>;}</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a:t>
            </a:r>
          </a:p>
          <a:p>
            <a:pPr algn="just" eaLnBrk="1" hangingPunct="1">
              <a:spcBef>
                <a:spcPct val="0"/>
              </a:spcBef>
              <a:buFontTx/>
              <a:buNone/>
            </a:pPr>
            <a:endParaRPr lang="zh-CN" altLang="en-US" sz="2800" dirty="0" smtClean="0">
              <a:latin typeface="Times New Roman" pitchFamily="18" charset="0"/>
              <a:ea typeface="宋体" charset="-122"/>
              <a:cs typeface="Times New Roman" pitchFamily="18" charset="0"/>
            </a:endParaRPr>
          </a:p>
        </p:txBody>
      </p:sp>
      <p:sp>
        <p:nvSpPr>
          <p:cNvPr id="4506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4C54296-3A51-40DD-846E-F9F0C365A9B5}" type="slidenum">
              <a:rPr lang="en-US" altLang="zh-CN">
                <a:solidFill>
                  <a:schemeClr val="bg2">
                    <a:lumMod val="20000"/>
                    <a:lumOff val="80000"/>
                  </a:schemeClr>
                </a:solidFill>
              </a:rPr>
              <a:pPr>
                <a:defRPr/>
              </a:pPr>
              <a:t>52</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B75D3EE9-2199-4977-865D-3E17443A03E6}" type="slidenum">
              <a:rPr lang="en-US" altLang="zh-CN" smtClean="0"/>
              <a:pPr>
                <a:defRPr/>
              </a:pPr>
              <a:t>53</a:t>
            </a:fld>
            <a:endParaRPr lang="en-US" altLang="zh-CN" dirty="0"/>
          </a:p>
        </p:txBody>
      </p:sp>
      <p:pic>
        <p:nvPicPr>
          <p:cNvPr id="7" name="图片 6"/>
          <p:cNvPicPr>
            <a:picLocks noChangeAspect="1"/>
          </p:cNvPicPr>
          <p:nvPr/>
        </p:nvPicPr>
        <p:blipFill rotWithShape="1">
          <a:blip r:embed="rId2"/>
          <a:srcRect l="21656" t="7000" r="23613" b="7902"/>
          <a:stretch/>
        </p:blipFill>
        <p:spPr>
          <a:xfrm>
            <a:off x="713917" y="870564"/>
            <a:ext cx="6602607" cy="5774700"/>
          </a:xfrm>
          <a:prstGeom prst="rect">
            <a:avLst/>
          </a:prstGeom>
        </p:spPr>
      </p:pic>
    </p:spTree>
    <p:extLst>
      <p:ext uri="{BB962C8B-B14F-4D97-AF65-F5344CB8AC3E}">
        <p14:creationId xmlns:p14="http://schemas.microsoft.com/office/powerpoint/2010/main" val="176315986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ea typeface="宋体" charset="-122"/>
              </a:rPr>
              <a:t>作业</a:t>
            </a:r>
          </a:p>
        </p:txBody>
      </p:sp>
      <p:sp>
        <p:nvSpPr>
          <p:cNvPr id="44035" name="Rectangle 3"/>
          <p:cNvSpPr>
            <a:spLocks noGrp="1" noChangeArrowheads="1"/>
          </p:cNvSpPr>
          <p:nvPr>
            <p:ph idx="1"/>
          </p:nvPr>
        </p:nvSpPr>
        <p:spPr/>
        <p:txBody>
          <a:bodyPr/>
          <a:lstStyle/>
          <a:p>
            <a:pPr eaLnBrk="1" hangingPunct="1"/>
            <a:r>
              <a:rPr lang="en-US" altLang="zh-CN" smtClean="0">
                <a:ea typeface="宋体" charset="-122"/>
              </a:rPr>
              <a:t>3.26, 	3.36</a:t>
            </a:r>
            <a:endParaRPr lang="zh-CN" altLang="en-US" dirty="0" smtClean="0">
              <a:ea typeface="宋体" charset="-122"/>
            </a:endParaRPr>
          </a:p>
        </p:txBody>
      </p:sp>
      <p:sp>
        <p:nvSpPr>
          <p:cNvPr id="4608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0D3F42D-2F9B-490C-A289-32F7700460D1}" type="slidenum">
              <a:rPr lang="en-US" altLang="zh-CN">
                <a:solidFill>
                  <a:schemeClr val="bg2">
                    <a:lumMod val="20000"/>
                    <a:lumOff val="80000"/>
                  </a:schemeClr>
                </a:solidFill>
              </a:rPr>
              <a:pPr>
                <a:defRPr/>
              </a:pPr>
              <a:t>54</a:t>
            </a:fld>
            <a:endParaRPr lang="en-US" altLang="zh-CN">
              <a:solidFill>
                <a:schemeClr val="bg2">
                  <a:lumMod val="20000"/>
                  <a:lumOff val="8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solidFill>
                  <a:schemeClr val="bg1"/>
                </a:solidFill>
                <a:latin typeface="微软雅黑" pitchFamily="34" charset="-122"/>
                <a:ea typeface="微软雅黑" pitchFamily="34" charset="-122"/>
              </a:rPr>
              <a:t>LR(1)</a:t>
            </a:r>
            <a:r>
              <a:rPr lang="zh-CN" altLang="en-US" dirty="0" smtClean="0">
                <a:solidFill>
                  <a:schemeClr val="bg1"/>
                </a:solidFill>
                <a:latin typeface="微软雅黑" pitchFamily="34" charset="-122"/>
                <a:ea typeface="微软雅黑" pitchFamily="34" charset="-122"/>
              </a:rPr>
              <a:t>文法</a:t>
            </a:r>
          </a:p>
        </p:txBody>
      </p:sp>
      <p:sp>
        <p:nvSpPr>
          <p:cNvPr id="438275" name="Rectangle 3"/>
          <p:cNvSpPr>
            <a:spLocks noGrp="1" noChangeArrowheads="1"/>
          </p:cNvSpPr>
          <p:nvPr>
            <p:ph idx="4294967295"/>
          </p:nvPr>
        </p:nvSpPr>
        <p:spPr>
          <a:xfrm>
            <a:off x="251520" y="955675"/>
            <a:ext cx="8496944" cy="4813300"/>
          </a:xfrm>
        </p:spPr>
        <p:txBody>
          <a:bodyPr/>
          <a:lstStyle/>
          <a:p>
            <a:pPr>
              <a:spcBef>
                <a:spcPct val="0"/>
              </a:spcBef>
              <a:defRPr/>
            </a:pPr>
            <a:r>
              <a:rPr lang="zh-CN" altLang="en-US" sz="3200" b="0" dirty="0" smtClean="0">
                <a:latin typeface="微软雅黑" pitchFamily="34" charset="-122"/>
                <a:ea typeface="微软雅黑" pitchFamily="34" charset="-122"/>
              </a:rPr>
              <a:t>怎么加前向搜索符？</a:t>
            </a:r>
          </a:p>
          <a:p>
            <a:pPr marL="0" indent="0">
              <a:spcBef>
                <a:spcPct val="0"/>
              </a:spcBef>
              <a:buNone/>
              <a:defRPr/>
            </a:pPr>
            <a:r>
              <a:rPr lang="zh-CN" altLang="en-US" sz="2800" b="0" dirty="0" smtClean="0">
                <a:latin typeface="微软雅黑" pitchFamily="34" charset="-122"/>
                <a:ea typeface="微软雅黑" pitchFamily="34" charset="-122"/>
              </a:rPr>
              <a:t>初始项目集</a:t>
            </a:r>
            <a:r>
              <a:rPr lang="en-US" altLang="zh-CN" sz="2800" b="0" dirty="0" smtClean="0">
                <a:latin typeface="微软雅黑" pitchFamily="34" charset="-122"/>
                <a:ea typeface="微软雅黑" pitchFamily="34" charset="-122"/>
              </a:rPr>
              <a:t>I</a:t>
            </a:r>
            <a:r>
              <a:rPr lang="en-US" altLang="zh-CN" sz="2800" b="0" baseline="-25000" dirty="0" smtClean="0">
                <a:latin typeface="微软雅黑" pitchFamily="34" charset="-122"/>
                <a:ea typeface="微软雅黑" pitchFamily="34" charset="-122"/>
              </a:rPr>
              <a:t>0</a:t>
            </a:r>
            <a:r>
              <a:rPr lang="zh-CN" altLang="en-US" sz="2800" b="0" dirty="0" smtClean="0">
                <a:latin typeface="微软雅黑" pitchFamily="34" charset="-122"/>
                <a:ea typeface="微软雅黑" pitchFamily="34" charset="-122"/>
              </a:rPr>
              <a:t>：</a:t>
            </a:r>
          </a:p>
          <a:p>
            <a:pPr marL="0" indent="0">
              <a:spcBef>
                <a:spcPct val="0"/>
              </a:spcBef>
              <a:buNone/>
              <a:defRPr/>
            </a:pPr>
            <a:r>
              <a:rPr lang="zh-CN" altLang="en-US" sz="2800" b="0" dirty="0" smtClean="0">
                <a:latin typeface="微软雅黑" pitchFamily="34" charset="-122"/>
                <a:ea typeface="微软雅黑" pitchFamily="34" charset="-122"/>
              </a:rPr>
              <a:t>	 </a:t>
            </a:r>
            <a:r>
              <a:rPr lang="en-US" altLang="zh-CN" sz="2800" b="0" dirty="0" smtClean="0">
                <a:solidFill>
                  <a:schemeClr val="accent2"/>
                </a:solidFill>
                <a:latin typeface="微软雅黑" pitchFamily="34" charset="-122"/>
                <a:ea typeface="微软雅黑" pitchFamily="34" charset="-122"/>
              </a:rPr>
              <a:t>[S’</a:t>
            </a:r>
            <a:r>
              <a:rPr lang="en-US" altLang="zh-CN" sz="2800" b="0" dirty="0" smtClean="0">
                <a:solidFill>
                  <a:schemeClr val="accent2"/>
                </a:solidFill>
                <a:latin typeface="微软雅黑" pitchFamily="34" charset="-122"/>
                <a:ea typeface="微软雅黑" pitchFamily="34" charset="-122"/>
                <a:sym typeface="Symbol" pitchFamily="18" charset="2"/>
              </a:rPr>
              <a:t></a:t>
            </a:r>
            <a:r>
              <a:rPr lang="en-US" altLang="zh-CN" sz="2800" b="0" dirty="0" smtClean="0">
                <a:solidFill>
                  <a:schemeClr val="accent2"/>
                </a:solidFill>
                <a:latin typeface="微软雅黑" pitchFamily="34" charset="-122"/>
                <a:ea typeface="微软雅黑" pitchFamily="34" charset="-122"/>
              </a:rPr>
              <a:t>·S, $]    </a:t>
            </a:r>
            <a:r>
              <a:rPr lang="zh-CN" altLang="en-US" sz="2800" b="0" dirty="0" smtClean="0">
                <a:solidFill>
                  <a:schemeClr val="accent2"/>
                </a:solidFill>
                <a:latin typeface="微软雅黑" pitchFamily="34" charset="-122"/>
                <a:ea typeface="微软雅黑" pitchFamily="34" charset="-122"/>
              </a:rPr>
              <a:t>将</a:t>
            </a:r>
            <a:r>
              <a:rPr lang="en-US" altLang="zh-CN" sz="2800" b="0" dirty="0" smtClean="0">
                <a:solidFill>
                  <a:schemeClr val="accent2"/>
                </a:solidFill>
                <a:latin typeface="微软雅黑" pitchFamily="34" charset="-122"/>
                <a:ea typeface="微软雅黑" pitchFamily="34" charset="-122"/>
              </a:rPr>
              <a:t>$</a:t>
            </a:r>
            <a:r>
              <a:rPr lang="zh-CN" altLang="en-US" sz="2800" b="0" dirty="0" smtClean="0">
                <a:solidFill>
                  <a:schemeClr val="accent2"/>
                </a:solidFill>
                <a:latin typeface="微软雅黑" pitchFamily="34" charset="-122"/>
                <a:ea typeface="微软雅黑" pitchFamily="34" charset="-122"/>
              </a:rPr>
              <a:t>作为向前的搜索符</a:t>
            </a:r>
            <a:endParaRPr lang="zh-CN" altLang="en-US" sz="2800" b="0" dirty="0" smtClean="0">
              <a:latin typeface="微软雅黑" pitchFamily="34" charset="-122"/>
              <a:ea typeface="微软雅黑" pitchFamily="34" charset="-122"/>
            </a:endParaRPr>
          </a:p>
          <a:p>
            <a:pPr marL="0" indent="0">
              <a:spcBef>
                <a:spcPct val="0"/>
              </a:spcBef>
              <a:buNone/>
              <a:defRPr/>
            </a:pPr>
            <a:r>
              <a:rPr lang="zh-CN" altLang="en-US" sz="2800" b="0" dirty="0" smtClean="0">
                <a:latin typeface="微软雅黑" pitchFamily="34" charset="-122"/>
                <a:ea typeface="微软雅黑" pitchFamily="34" charset="-122"/>
              </a:rPr>
              <a:t>计算闭包</a:t>
            </a:r>
            <a:r>
              <a:rPr lang="en-US" altLang="zh-CN" sz="2800" b="0" dirty="0" smtClean="0">
                <a:latin typeface="微软雅黑" pitchFamily="34" charset="-122"/>
                <a:ea typeface="微软雅黑" pitchFamily="34" charset="-122"/>
              </a:rPr>
              <a:t>CLOSURE(I)</a:t>
            </a:r>
          </a:p>
          <a:p>
            <a:pPr marL="0" indent="0">
              <a:spcBef>
                <a:spcPct val="0"/>
              </a:spcBef>
              <a:buNone/>
              <a:defRPr/>
            </a:pPr>
            <a:r>
              <a:rPr lang="en-US" altLang="zh-CN" sz="2800" b="0" dirty="0" smtClean="0">
                <a:solidFill>
                  <a:schemeClr val="accent2"/>
                </a:solidFill>
                <a:latin typeface="微软雅黑" pitchFamily="34" charset="-122"/>
                <a:ea typeface="微软雅黑" pitchFamily="34" charset="-122"/>
              </a:rPr>
              <a:t>  (a)</a:t>
            </a:r>
            <a:r>
              <a:rPr lang="en-US" altLang="zh-CN" sz="2800" b="0" dirty="0" smtClean="0">
                <a:solidFill>
                  <a:schemeClr val="accent2"/>
                </a:solidFill>
                <a:latin typeface="微软雅黑" pitchFamily="34" charset="-122"/>
                <a:ea typeface="微软雅黑" pitchFamily="34" charset="-122"/>
                <a:cs typeface="Times New Roman" pitchFamily="18" charset="0"/>
              </a:rPr>
              <a:t> I</a:t>
            </a:r>
            <a:r>
              <a:rPr lang="zh-CN" altLang="en-US" sz="2800" b="0" dirty="0" smtClean="0">
                <a:solidFill>
                  <a:schemeClr val="accent2"/>
                </a:solidFill>
                <a:latin typeface="微软雅黑" pitchFamily="34" charset="-122"/>
                <a:ea typeface="微软雅黑" pitchFamily="34" charset="-122"/>
              </a:rPr>
              <a:t>中的任何项目都属于</a:t>
            </a:r>
            <a:r>
              <a:rPr lang="en-US" altLang="zh-CN" sz="2800" b="0" dirty="0" smtClean="0">
                <a:solidFill>
                  <a:schemeClr val="accent2"/>
                </a:solidFill>
                <a:latin typeface="微软雅黑" pitchFamily="34" charset="-122"/>
                <a:ea typeface="微软雅黑" pitchFamily="34" charset="-122"/>
              </a:rPr>
              <a:t>CLOSURE(</a:t>
            </a:r>
            <a:r>
              <a:rPr lang="en-US" altLang="zh-CN" sz="2800" b="0" dirty="0" smtClean="0">
                <a:solidFill>
                  <a:schemeClr val="accent2"/>
                </a:solidFill>
                <a:latin typeface="微软雅黑" pitchFamily="34" charset="-122"/>
                <a:ea typeface="微软雅黑" pitchFamily="34" charset="-122"/>
                <a:cs typeface="Times New Roman" pitchFamily="18" charset="0"/>
              </a:rPr>
              <a:t>I</a:t>
            </a:r>
            <a:r>
              <a:rPr lang="en-US" altLang="zh-CN" sz="2800" b="0" dirty="0" smtClean="0">
                <a:solidFill>
                  <a:schemeClr val="accent2"/>
                </a:solidFill>
                <a:latin typeface="微软雅黑" pitchFamily="34" charset="-122"/>
                <a:ea typeface="微软雅黑" pitchFamily="34" charset="-122"/>
              </a:rPr>
              <a:t>)</a:t>
            </a:r>
          </a:p>
          <a:p>
            <a:pPr marL="0" indent="0">
              <a:spcBef>
                <a:spcPct val="0"/>
              </a:spcBef>
              <a:buNone/>
              <a:defRPr/>
            </a:pPr>
            <a:r>
              <a:rPr lang="en-US" altLang="zh-CN" sz="2800" b="0" dirty="0" smtClean="0">
                <a:solidFill>
                  <a:schemeClr val="accent2"/>
                </a:solidFill>
                <a:latin typeface="微软雅黑" pitchFamily="34" charset="-122"/>
                <a:ea typeface="微软雅黑" pitchFamily="34" charset="-122"/>
              </a:rPr>
              <a:t>  (b) </a:t>
            </a:r>
            <a:r>
              <a:rPr lang="zh-CN" altLang="en-US" sz="2800" b="0" dirty="0" smtClean="0">
                <a:solidFill>
                  <a:schemeClr val="accent2"/>
                </a:solidFill>
                <a:latin typeface="微软雅黑" pitchFamily="34" charset="-122"/>
                <a:ea typeface="微软雅黑" pitchFamily="34" charset="-122"/>
              </a:rPr>
              <a:t>若有项目</a:t>
            </a:r>
            <a:r>
              <a:rPr lang="en-US" altLang="zh-CN" sz="2800" b="0" dirty="0" smtClean="0">
                <a:solidFill>
                  <a:schemeClr val="accent2"/>
                </a:solidFill>
                <a:latin typeface="微软雅黑" pitchFamily="34" charset="-122"/>
                <a:ea typeface="微软雅黑" pitchFamily="34" charset="-122"/>
                <a:sym typeface="Symbol" pitchFamily="18" charset="2"/>
              </a:rPr>
              <a:t> </a:t>
            </a:r>
            <a:r>
              <a:rPr lang="en-US" altLang="zh-CN" sz="2800" b="0" dirty="0" smtClean="0">
                <a:solidFill>
                  <a:schemeClr val="accent2"/>
                </a:solidFill>
                <a:latin typeface="微软雅黑" pitchFamily="34" charset="-122"/>
                <a:ea typeface="微软雅黑" pitchFamily="34" charset="-122"/>
              </a:rPr>
              <a:t>[A</a:t>
            </a:r>
            <a:r>
              <a:rPr lang="en-US" altLang="zh-CN" sz="2800" b="0" dirty="0" smtClean="0">
                <a:solidFill>
                  <a:schemeClr val="accent2"/>
                </a:solidFill>
                <a:latin typeface="微软雅黑" pitchFamily="34" charset="-122"/>
                <a:ea typeface="微软雅黑" pitchFamily="34" charset="-122"/>
                <a:sym typeface="Symbol" pitchFamily="18" charset="2"/>
              </a:rPr>
              <a:t></a:t>
            </a:r>
            <a:r>
              <a:rPr lang="en-US" altLang="zh-CN" sz="2800" b="0" dirty="0" smtClean="0">
                <a:solidFill>
                  <a:schemeClr val="accent2"/>
                </a:solidFill>
                <a:latin typeface="微软雅黑" pitchFamily="34" charset="-122"/>
                <a:ea typeface="微软雅黑" pitchFamily="34" charset="-122"/>
              </a:rPr>
              <a:t>·B</a:t>
            </a:r>
            <a:r>
              <a:rPr lang="en-US" altLang="zh-CN" sz="2800" b="0" dirty="0" smtClean="0">
                <a:solidFill>
                  <a:schemeClr val="accent2"/>
                </a:solidFill>
                <a:latin typeface="微软雅黑" pitchFamily="34" charset="-122"/>
                <a:ea typeface="微软雅黑" pitchFamily="34" charset="-122"/>
                <a:sym typeface="Symbol" pitchFamily="18" charset="2"/>
              </a:rPr>
              <a:t>, a</a:t>
            </a:r>
            <a:r>
              <a:rPr lang="en-US" altLang="zh-CN" sz="2800" b="0" dirty="0" smtClean="0">
                <a:solidFill>
                  <a:schemeClr val="accent2"/>
                </a:solidFill>
                <a:latin typeface="微软雅黑" pitchFamily="34" charset="-122"/>
                <a:ea typeface="微软雅黑" pitchFamily="34" charset="-122"/>
              </a:rPr>
              <a:t>]</a:t>
            </a:r>
            <a:r>
              <a:rPr lang="zh-CN" altLang="en-US" sz="2800" b="0" dirty="0" smtClean="0">
                <a:solidFill>
                  <a:schemeClr val="accent2"/>
                </a:solidFill>
                <a:latin typeface="微软雅黑" pitchFamily="34" charset="-122"/>
                <a:ea typeface="微软雅黑" pitchFamily="34" charset="-122"/>
              </a:rPr>
              <a:t>在</a:t>
            </a:r>
            <a:r>
              <a:rPr lang="en-US" altLang="zh-CN" sz="2800" b="0" dirty="0" smtClean="0">
                <a:solidFill>
                  <a:schemeClr val="accent2"/>
                </a:solidFill>
                <a:latin typeface="微软雅黑" pitchFamily="34" charset="-122"/>
                <a:ea typeface="微软雅黑" pitchFamily="34" charset="-122"/>
              </a:rPr>
              <a:t>CLOSURE(</a:t>
            </a:r>
            <a:r>
              <a:rPr lang="en-US" altLang="zh-CN" sz="2800" b="0" dirty="0" smtClean="0">
                <a:solidFill>
                  <a:schemeClr val="accent2"/>
                </a:solidFill>
                <a:latin typeface="微软雅黑" pitchFamily="34" charset="-122"/>
                <a:ea typeface="微软雅黑" pitchFamily="34" charset="-122"/>
                <a:cs typeface="Times New Roman" pitchFamily="18" charset="0"/>
              </a:rPr>
              <a:t>I</a:t>
            </a:r>
            <a:r>
              <a:rPr lang="en-US" altLang="zh-CN" sz="2800" b="0" dirty="0" smtClean="0">
                <a:solidFill>
                  <a:schemeClr val="accent2"/>
                </a:solidFill>
                <a:latin typeface="微软雅黑" pitchFamily="34" charset="-122"/>
                <a:ea typeface="微软雅黑" pitchFamily="34" charset="-122"/>
              </a:rPr>
              <a:t>)</a:t>
            </a:r>
            <a:r>
              <a:rPr lang="zh-CN" altLang="en-US" sz="2800" b="0" dirty="0" smtClean="0">
                <a:solidFill>
                  <a:schemeClr val="accent2"/>
                </a:solidFill>
                <a:latin typeface="微软雅黑" pitchFamily="34" charset="-122"/>
                <a:ea typeface="微软雅黑" pitchFamily="34" charset="-122"/>
              </a:rPr>
              <a:t>中，而</a:t>
            </a:r>
            <a:endParaRPr lang="en-US" altLang="zh-CN" sz="2800" b="0" dirty="0" smtClean="0">
              <a:solidFill>
                <a:schemeClr val="accent2"/>
              </a:solidFill>
              <a:latin typeface="微软雅黑" pitchFamily="34" charset="-122"/>
              <a:ea typeface="微软雅黑" pitchFamily="34" charset="-122"/>
            </a:endParaRPr>
          </a:p>
          <a:p>
            <a:pPr marL="0" indent="0">
              <a:spcBef>
                <a:spcPct val="0"/>
              </a:spcBef>
              <a:buNone/>
              <a:defRPr/>
            </a:pPr>
            <a:r>
              <a:rPr lang="en-US" altLang="zh-CN" sz="2800" b="0" dirty="0" smtClean="0">
                <a:solidFill>
                  <a:schemeClr val="accent2"/>
                </a:solidFill>
                <a:latin typeface="微软雅黑" pitchFamily="34" charset="-122"/>
                <a:ea typeface="微软雅黑" pitchFamily="34" charset="-122"/>
              </a:rPr>
              <a:t>B</a:t>
            </a:r>
            <a:r>
              <a:rPr lang="en-US" altLang="zh-CN" sz="2800" b="0" dirty="0" smtClean="0">
                <a:solidFill>
                  <a:schemeClr val="accent2"/>
                </a:solidFill>
                <a:latin typeface="微软雅黑" pitchFamily="34" charset="-122"/>
                <a:ea typeface="微软雅黑" pitchFamily="34" charset="-122"/>
                <a:sym typeface="Symbol" pitchFamily="18" charset="2"/>
              </a:rPr>
              <a:t> </a:t>
            </a:r>
            <a:r>
              <a:rPr lang="en-US" altLang="zh-CN" sz="2800" b="0" i="1" dirty="0" smtClean="0">
                <a:solidFill>
                  <a:schemeClr val="accent2"/>
                </a:solidFill>
                <a:latin typeface="微软雅黑" pitchFamily="34" charset="-122"/>
                <a:ea typeface="微软雅黑" pitchFamily="34" charset="-122"/>
                <a:sym typeface="Symbol" pitchFamily="18" charset="2"/>
              </a:rPr>
              <a:t> </a:t>
            </a:r>
            <a:r>
              <a:rPr lang="zh-CN" altLang="en-US" sz="2800" b="0" dirty="0" smtClean="0">
                <a:solidFill>
                  <a:schemeClr val="accent2"/>
                </a:solidFill>
                <a:latin typeface="微软雅黑" pitchFamily="34" charset="-122"/>
                <a:ea typeface="微软雅黑" pitchFamily="34" charset="-122"/>
                <a:sym typeface="Symbol" pitchFamily="18" charset="2"/>
              </a:rPr>
              <a:t>是文法中的产生式，</a:t>
            </a:r>
            <a:r>
              <a:rPr lang="en-US" altLang="zh-CN" sz="2800" b="0" dirty="0" smtClean="0">
                <a:solidFill>
                  <a:schemeClr val="accent2"/>
                </a:solidFill>
                <a:latin typeface="微软雅黑" pitchFamily="34" charset="-122"/>
                <a:ea typeface="微软雅黑" pitchFamily="34" charset="-122"/>
                <a:sym typeface="Symbol" pitchFamily="18" charset="2"/>
              </a:rPr>
              <a:t>b</a:t>
            </a:r>
            <a:r>
              <a:rPr lang="zh-CN" altLang="en-US" sz="2800" b="0" dirty="0" smtClean="0">
                <a:solidFill>
                  <a:schemeClr val="accent2"/>
                </a:solidFill>
                <a:latin typeface="微软雅黑" pitchFamily="34" charset="-122"/>
                <a:ea typeface="微软雅黑" pitchFamily="34" charset="-122"/>
                <a:sym typeface="Symbol" pitchFamily="18" charset="2"/>
              </a:rPr>
              <a:t>是</a:t>
            </a:r>
            <a:r>
              <a:rPr lang="en-US" altLang="zh-CN" sz="2800" b="0" dirty="0" smtClean="0">
                <a:solidFill>
                  <a:schemeClr val="accent2"/>
                </a:solidFill>
                <a:latin typeface="微软雅黑" pitchFamily="34" charset="-122"/>
                <a:ea typeface="微软雅黑" pitchFamily="34" charset="-122"/>
                <a:sym typeface="Symbol" pitchFamily="18" charset="2"/>
              </a:rPr>
              <a:t>FIRST(a)</a:t>
            </a:r>
            <a:r>
              <a:rPr lang="zh-CN" altLang="en-US" sz="2800" b="0" dirty="0" smtClean="0">
                <a:solidFill>
                  <a:schemeClr val="accent2"/>
                </a:solidFill>
                <a:latin typeface="微软雅黑" pitchFamily="34" charset="-122"/>
                <a:ea typeface="微软雅黑" pitchFamily="34" charset="-122"/>
                <a:sym typeface="Symbol" pitchFamily="18" charset="2"/>
              </a:rPr>
              <a:t>中的元素，则</a:t>
            </a:r>
            <a:r>
              <a:rPr lang="en-US" altLang="zh-CN" sz="2800" b="0" dirty="0" smtClean="0">
                <a:solidFill>
                  <a:schemeClr val="accent2"/>
                </a:solidFill>
                <a:latin typeface="微软雅黑" pitchFamily="34" charset="-122"/>
                <a:ea typeface="微软雅黑" pitchFamily="34" charset="-122"/>
                <a:sym typeface="Symbol" pitchFamily="18" charset="2"/>
              </a:rPr>
              <a:t>[</a:t>
            </a:r>
            <a:r>
              <a:rPr lang="en-US" altLang="zh-CN" sz="2800" b="0" dirty="0" smtClean="0">
                <a:solidFill>
                  <a:schemeClr val="accent2"/>
                </a:solidFill>
                <a:latin typeface="微软雅黑" pitchFamily="34" charset="-122"/>
                <a:ea typeface="微软雅黑" pitchFamily="34" charset="-122"/>
              </a:rPr>
              <a:t>B</a:t>
            </a:r>
            <a:r>
              <a:rPr lang="en-US" altLang="zh-CN" sz="2800" b="0" dirty="0" smtClean="0">
                <a:solidFill>
                  <a:schemeClr val="accent2"/>
                </a:solidFill>
                <a:latin typeface="微软雅黑" pitchFamily="34" charset="-122"/>
                <a:ea typeface="微软雅黑" pitchFamily="34" charset="-122"/>
                <a:sym typeface="Symbol" pitchFamily="18" charset="2"/>
              </a:rPr>
              <a:t></a:t>
            </a:r>
            <a:r>
              <a:rPr lang="en-US" altLang="zh-CN" sz="2800" b="0" dirty="0" smtClean="0">
                <a:solidFill>
                  <a:schemeClr val="accent2"/>
                </a:solidFill>
                <a:latin typeface="微软雅黑" pitchFamily="34" charset="-122"/>
                <a:ea typeface="微软雅黑" pitchFamily="34" charset="-122"/>
              </a:rPr>
              <a:t>·</a:t>
            </a:r>
            <a:r>
              <a:rPr lang="en-US" altLang="zh-CN" sz="2800" b="0" i="1" dirty="0" smtClean="0">
                <a:solidFill>
                  <a:schemeClr val="accent2"/>
                </a:solidFill>
                <a:latin typeface="微软雅黑" pitchFamily="34" charset="-122"/>
                <a:ea typeface="微软雅黑" pitchFamily="34" charset="-122"/>
                <a:sym typeface="Symbol" pitchFamily="18" charset="2"/>
              </a:rPr>
              <a:t></a:t>
            </a:r>
            <a:r>
              <a:rPr lang="en-US" altLang="zh-CN" sz="2800" b="0" dirty="0" smtClean="0">
                <a:solidFill>
                  <a:schemeClr val="accent2"/>
                </a:solidFill>
                <a:latin typeface="微软雅黑" pitchFamily="34" charset="-122"/>
                <a:ea typeface="微软雅黑" pitchFamily="34" charset="-122"/>
                <a:sym typeface="Symbol" pitchFamily="18" charset="2"/>
              </a:rPr>
              <a:t>, b]</a:t>
            </a:r>
            <a:r>
              <a:rPr lang="zh-CN" altLang="en-US" sz="2800" b="0" dirty="0" smtClean="0">
                <a:solidFill>
                  <a:schemeClr val="accent2"/>
                </a:solidFill>
                <a:latin typeface="微软雅黑" pitchFamily="34" charset="-122"/>
                <a:ea typeface="微软雅黑" pitchFamily="34" charset="-122"/>
                <a:sym typeface="Symbol" pitchFamily="18" charset="2"/>
              </a:rPr>
              <a:t>也属于</a:t>
            </a:r>
            <a:r>
              <a:rPr lang="en-US" altLang="zh-CN" sz="2800" b="0" dirty="0" smtClean="0">
                <a:solidFill>
                  <a:schemeClr val="accent2"/>
                </a:solidFill>
                <a:latin typeface="微软雅黑" pitchFamily="34" charset="-122"/>
                <a:ea typeface="微软雅黑" pitchFamily="34" charset="-122"/>
                <a:sym typeface="Symbol" pitchFamily="18" charset="2"/>
              </a:rPr>
              <a:t>CLOSURE(I)</a:t>
            </a:r>
            <a:endParaRPr lang="zh-CN" altLang="en-US" sz="2800" b="0" dirty="0" smtClean="0">
              <a:latin typeface="微软雅黑" pitchFamily="34" charset="-122"/>
              <a:ea typeface="微软雅黑" pitchFamily="34" charset="-122"/>
            </a:endParaRPr>
          </a:p>
          <a:p>
            <a:pPr>
              <a:defRPr/>
            </a:pPr>
            <a:endParaRPr lang="zh-CN" altLang="en-US" sz="2800" b="0" dirty="0" smtClean="0">
              <a:latin typeface="微软雅黑" pitchFamily="34" charset="-122"/>
              <a:ea typeface="微软雅黑" pitchFamily="34" charset="-122"/>
            </a:endParaRPr>
          </a:p>
        </p:txBody>
      </p:sp>
      <p:sp>
        <p:nvSpPr>
          <p:cNvPr id="438276" name="Text Box 4" descr="Green marble"/>
          <p:cNvSpPr txBox="1">
            <a:spLocks noChangeArrowheads="1"/>
          </p:cNvSpPr>
          <p:nvPr/>
        </p:nvSpPr>
        <p:spPr bwMode="auto">
          <a:xfrm>
            <a:off x="1161628" y="4923507"/>
            <a:ext cx="640431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zh-CN" altLang="en-US" sz="2400" b="0" dirty="0">
                <a:solidFill>
                  <a:srgbClr val="C00000"/>
                </a:solidFill>
                <a:latin typeface="微软雅黑" pitchFamily="34" charset="-122"/>
                <a:ea typeface="微软雅黑" pitchFamily="34" charset="-122"/>
              </a:rPr>
              <a:t>通过这个来保证在用</a:t>
            </a:r>
            <a:r>
              <a:rPr lang="en-US" altLang="zh-CN" sz="2400" b="0" dirty="0">
                <a:solidFill>
                  <a:srgbClr val="C00000"/>
                </a:solidFill>
                <a:latin typeface="微软雅黑" pitchFamily="34" charset="-122"/>
                <a:ea typeface="微软雅黑" pitchFamily="34" charset="-122"/>
              </a:rPr>
              <a:t>B</a:t>
            </a:r>
            <a:r>
              <a:rPr lang="en-US" altLang="zh-CN" sz="2400" b="0" dirty="0">
                <a:solidFill>
                  <a:srgbClr val="C00000"/>
                </a:solidFill>
                <a:latin typeface="微软雅黑" pitchFamily="34" charset="-122"/>
                <a:ea typeface="微软雅黑" pitchFamily="34" charset="-122"/>
                <a:sym typeface="Symbol" pitchFamily="18" charset="2"/>
              </a:rPr>
              <a:t> </a:t>
            </a:r>
            <a:r>
              <a:rPr lang="en-US" altLang="en-US" sz="2400" b="0" i="1" dirty="0">
                <a:solidFill>
                  <a:srgbClr val="C00000"/>
                </a:solidFill>
                <a:latin typeface="微软雅黑" pitchFamily="34" charset="-122"/>
                <a:ea typeface="微软雅黑" pitchFamily="34" charset="-122"/>
                <a:sym typeface="Symbol" pitchFamily="18" charset="2"/>
              </a:rPr>
              <a:t></a:t>
            </a:r>
            <a:r>
              <a:rPr lang="en-US" altLang="zh-CN" sz="2400" b="0" i="1" dirty="0">
                <a:solidFill>
                  <a:srgbClr val="C00000"/>
                </a:solidFill>
                <a:latin typeface="微软雅黑" pitchFamily="34" charset="-122"/>
                <a:ea typeface="微软雅黑" pitchFamily="34" charset="-122"/>
                <a:sym typeface="Symbol" pitchFamily="18" charset="2"/>
              </a:rPr>
              <a:t> </a:t>
            </a:r>
            <a:r>
              <a:rPr lang="zh-CN" altLang="en-US" sz="2400" b="0" dirty="0">
                <a:solidFill>
                  <a:srgbClr val="C00000"/>
                </a:solidFill>
                <a:latin typeface="微软雅黑" pitchFamily="34" charset="-122"/>
                <a:ea typeface="微软雅黑" pitchFamily="34" charset="-122"/>
              </a:rPr>
              <a:t>进行归约后，</a:t>
            </a:r>
          </a:p>
          <a:p>
            <a:pPr eaLnBrk="1" hangingPunct="1">
              <a:lnSpc>
                <a:spcPct val="100000"/>
              </a:lnSpc>
              <a:buFontTx/>
              <a:buNone/>
              <a:defRPr/>
            </a:pPr>
            <a:r>
              <a:rPr lang="zh-CN" altLang="en-US" sz="2400" b="0" dirty="0">
                <a:solidFill>
                  <a:srgbClr val="C00000"/>
                </a:solidFill>
                <a:latin typeface="微软雅黑" pitchFamily="34" charset="-122"/>
                <a:ea typeface="微软雅黑" pitchFamily="34" charset="-122"/>
              </a:rPr>
              <a:t>出现的输入字符</a:t>
            </a:r>
            <a:r>
              <a:rPr lang="en-US" altLang="zh-CN" sz="2400" b="0" dirty="0">
                <a:solidFill>
                  <a:srgbClr val="C00000"/>
                </a:solidFill>
                <a:latin typeface="微软雅黑" pitchFamily="34" charset="-122"/>
                <a:ea typeface="微软雅黑" pitchFamily="34" charset="-122"/>
              </a:rPr>
              <a:t>b</a:t>
            </a:r>
            <a:r>
              <a:rPr lang="zh-CN" altLang="en-US" sz="2400" b="0" dirty="0">
                <a:solidFill>
                  <a:srgbClr val="C00000"/>
                </a:solidFill>
                <a:latin typeface="微软雅黑" pitchFamily="34" charset="-122"/>
                <a:ea typeface="微软雅黑" pitchFamily="34" charset="-122"/>
              </a:rPr>
              <a:t>是句柄</a:t>
            </a:r>
            <a:r>
              <a:rPr lang="en-US" altLang="zh-CN" sz="2400" b="0" dirty="0">
                <a:solidFill>
                  <a:srgbClr val="C00000"/>
                </a:solidFill>
                <a:latin typeface="微软雅黑" pitchFamily="34" charset="-122"/>
                <a:ea typeface="微软雅黑" pitchFamily="34" charset="-122"/>
                <a:sym typeface="Symbol" pitchFamily="18" charset="2"/>
              </a:rPr>
              <a:t></a:t>
            </a:r>
            <a:r>
              <a:rPr lang="en-US" altLang="zh-CN" sz="2400" b="0" dirty="0">
                <a:solidFill>
                  <a:srgbClr val="C00000"/>
                </a:solidFill>
                <a:latin typeface="微软雅黑" pitchFamily="34" charset="-122"/>
                <a:ea typeface="微软雅黑" pitchFamily="34" charset="-122"/>
              </a:rPr>
              <a:t>B</a:t>
            </a:r>
            <a:r>
              <a:rPr lang="en-US" altLang="zh-CN" sz="2400" b="0" dirty="0">
                <a:solidFill>
                  <a:srgbClr val="C00000"/>
                </a:solidFill>
                <a:latin typeface="微软雅黑" pitchFamily="34" charset="-122"/>
                <a:ea typeface="微软雅黑" pitchFamily="34" charset="-122"/>
                <a:sym typeface="Symbol" pitchFamily="18" charset="2"/>
              </a:rPr>
              <a:t></a:t>
            </a:r>
            <a:r>
              <a:rPr lang="zh-CN" altLang="en-US" sz="2400" b="0" dirty="0">
                <a:solidFill>
                  <a:srgbClr val="C00000"/>
                </a:solidFill>
                <a:latin typeface="微软雅黑" pitchFamily="34" charset="-122"/>
                <a:ea typeface="微软雅黑" pitchFamily="34" charset="-122"/>
                <a:sym typeface="Symbol" pitchFamily="18" charset="2"/>
              </a:rPr>
              <a:t>中</a:t>
            </a:r>
            <a:r>
              <a:rPr lang="en-US" altLang="zh-CN" sz="2400" b="0" dirty="0">
                <a:solidFill>
                  <a:srgbClr val="C00000"/>
                </a:solidFill>
                <a:latin typeface="微软雅黑" pitchFamily="34" charset="-122"/>
                <a:ea typeface="微软雅黑" pitchFamily="34" charset="-122"/>
                <a:sym typeface="Symbol" pitchFamily="18" charset="2"/>
              </a:rPr>
              <a:t>B</a:t>
            </a:r>
            <a:r>
              <a:rPr lang="zh-CN" altLang="en-US" sz="2400" b="0" dirty="0">
                <a:solidFill>
                  <a:srgbClr val="C00000"/>
                </a:solidFill>
                <a:latin typeface="微软雅黑" pitchFamily="34" charset="-122"/>
                <a:ea typeface="微软雅黑" pitchFamily="34" charset="-122"/>
                <a:sym typeface="Symbol" pitchFamily="18" charset="2"/>
              </a:rPr>
              <a:t>的后继符号，</a:t>
            </a:r>
          </a:p>
          <a:p>
            <a:pPr eaLnBrk="1" hangingPunct="1">
              <a:lnSpc>
                <a:spcPct val="100000"/>
              </a:lnSpc>
              <a:buFontTx/>
              <a:buNone/>
              <a:defRPr/>
            </a:pPr>
            <a:r>
              <a:rPr lang="zh-CN" altLang="en-US" sz="2400" b="0" dirty="0">
                <a:solidFill>
                  <a:srgbClr val="C00000"/>
                </a:solidFill>
                <a:latin typeface="微软雅黑" pitchFamily="34" charset="-122"/>
                <a:ea typeface="微软雅黑" pitchFamily="34" charset="-122"/>
                <a:sym typeface="Symbol" pitchFamily="18" charset="2"/>
              </a:rPr>
              <a:t>或者是</a:t>
            </a:r>
            <a:r>
              <a:rPr lang="en-US" altLang="zh-CN" sz="2400" b="0" dirty="0">
                <a:solidFill>
                  <a:srgbClr val="C00000"/>
                </a:solidFill>
                <a:latin typeface="微软雅黑" pitchFamily="34" charset="-122"/>
                <a:ea typeface="微软雅黑" pitchFamily="34" charset="-122"/>
                <a:sym typeface="Symbol" pitchFamily="18" charset="2"/>
              </a:rPr>
              <a:t></a:t>
            </a:r>
            <a:r>
              <a:rPr lang="en-US" altLang="zh-CN" sz="2400" b="0" dirty="0">
                <a:solidFill>
                  <a:srgbClr val="C00000"/>
                </a:solidFill>
                <a:latin typeface="微软雅黑" pitchFamily="34" charset="-122"/>
                <a:ea typeface="微软雅黑" pitchFamily="34" charset="-122"/>
              </a:rPr>
              <a:t>B</a:t>
            </a:r>
            <a:r>
              <a:rPr lang="en-US" altLang="zh-CN" sz="2400" b="0" dirty="0">
                <a:solidFill>
                  <a:srgbClr val="C00000"/>
                </a:solidFill>
                <a:latin typeface="微软雅黑" pitchFamily="34" charset="-122"/>
                <a:ea typeface="微软雅黑" pitchFamily="34" charset="-122"/>
                <a:sym typeface="Symbol" pitchFamily="18" charset="2"/>
              </a:rPr>
              <a:t></a:t>
            </a:r>
            <a:r>
              <a:rPr lang="zh-CN" altLang="en-US" sz="2400" b="0" dirty="0">
                <a:solidFill>
                  <a:srgbClr val="C00000"/>
                </a:solidFill>
                <a:latin typeface="微软雅黑" pitchFamily="34" charset="-122"/>
                <a:ea typeface="微软雅黑" pitchFamily="34" charset="-122"/>
                <a:sym typeface="Symbol" pitchFamily="18" charset="2"/>
              </a:rPr>
              <a:t>归约为</a:t>
            </a:r>
            <a:r>
              <a:rPr lang="en-US" altLang="zh-CN" sz="2400" b="0" dirty="0">
                <a:solidFill>
                  <a:srgbClr val="C00000"/>
                </a:solidFill>
                <a:latin typeface="微软雅黑" pitchFamily="34" charset="-122"/>
                <a:ea typeface="微软雅黑" pitchFamily="34" charset="-122"/>
                <a:sym typeface="Symbol" pitchFamily="18" charset="2"/>
              </a:rPr>
              <a:t>A</a:t>
            </a:r>
            <a:r>
              <a:rPr lang="zh-CN" altLang="en-US" sz="2400" b="0" dirty="0">
                <a:solidFill>
                  <a:srgbClr val="C00000"/>
                </a:solidFill>
                <a:latin typeface="微软雅黑" pitchFamily="34" charset="-122"/>
                <a:ea typeface="微软雅黑" pitchFamily="34" charset="-122"/>
                <a:sym typeface="Symbol" pitchFamily="18" charset="2"/>
              </a:rPr>
              <a:t>后可能出现的终结符</a:t>
            </a:r>
          </a:p>
        </p:txBody>
      </p:sp>
      <p:sp>
        <p:nvSpPr>
          <p:cNvPr id="6" name="灯片编号占位符 5"/>
          <p:cNvSpPr txBox="1">
            <a:spLocks/>
          </p:cNvSpPr>
          <p:nvPr/>
        </p:nvSpPr>
        <p:spPr bwMode="auto">
          <a:xfrm>
            <a:off x="7524328" y="5517232"/>
            <a:ext cx="1619672" cy="12961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a:defRPr sz="7200">
                <a:solidFill>
                  <a:schemeClr val="bg2">
                    <a:lumMod val="40000"/>
                    <a:lumOff val="60000"/>
                  </a:schemeClr>
                </a:solidFill>
                <a:latin typeface="+mn-lt"/>
                <a:ea typeface="宋体" charset="-122"/>
              </a:defRPr>
            </a:lvl1pPr>
          </a:lstStyle>
          <a:p>
            <a:pPr>
              <a:buNone/>
            </a:pPr>
            <a:fld id="{A480E7F9-7EF5-4EF6-AF6D-2EE36C541735}" type="slidenum">
              <a:rPr lang="en-US" altLang="zh-CN" sz="6600">
                <a:latin typeface="微软雅黑" pitchFamily="34" charset="-122"/>
                <a:ea typeface="微软雅黑" pitchFamily="34" charset="-122"/>
              </a:rPr>
              <a:pPr>
                <a:buNone/>
              </a:pPr>
              <a:t>6</a:t>
            </a:fld>
            <a:endParaRPr lang="en-US" altLang="zh-CN" sz="6600" dirty="0">
              <a:latin typeface="微软雅黑" pitchFamily="34" charset="-122"/>
              <a:ea typeface="微软雅黑" pitchFamily="34" charset="-122"/>
            </a:endParaRPr>
          </a:p>
        </p:txBody>
      </p:sp>
    </p:spTree>
    <p:extLst>
      <p:ext uri="{BB962C8B-B14F-4D97-AF65-F5344CB8AC3E}">
        <p14:creationId xmlns:p14="http://schemas.microsoft.com/office/powerpoint/2010/main" val="822710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animEffect transition="in" filter="wipe(left)">
                                      <p:cBhvr>
                                        <p:cTn id="7" dur="500"/>
                                        <p:tgtEl>
                                          <p:spTgt spid="43827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8275">
                                            <p:txEl>
                                              <p:pRg st="2" end="2"/>
                                            </p:txEl>
                                          </p:spTgt>
                                        </p:tgtEl>
                                        <p:attrNameLst>
                                          <p:attrName>style.visibility</p:attrName>
                                        </p:attrNameLst>
                                      </p:cBhvr>
                                      <p:to>
                                        <p:strVal val="visible"/>
                                      </p:to>
                                    </p:set>
                                    <p:animEffect transition="in" filter="wipe(left)">
                                      <p:cBhvr>
                                        <p:cTn id="11" dur="500"/>
                                        <p:tgtEl>
                                          <p:spTgt spid="43827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38275">
                                            <p:txEl>
                                              <p:pRg st="3" end="3"/>
                                            </p:txEl>
                                          </p:spTgt>
                                        </p:tgtEl>
                                        <p:attrNameLst>
                                          <p:attrName>style.visibility</p:attrName>
                                        </p:attrNameLst>
                                      </p:cBhvr>
                                      <p:to>
                                        <p:strVal val="visible"/>
                                      </p:to>
                                    </p:set>
                                    <p:animEffect transition="in" filter="wipe(left)">
                                      <p:cBhvr>
                                        <p:cTn id="16" dur="500"/>
                                        <p:tgtEl>
                                          <p:spTgt spid="43827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38275">
                                            <p:txEl>
                                              <p:pRg st="4" end="4"/>
                                            </p:txEl>
                                          </p:spTgt>
                                        </p:tgtEl>
                                        <p:attrNameLst>
                                          <p:attrName>style.visibility</p:attrName>
                                        </p:attrNameLst>
                                      </p:cBhvr>
                                      <p:to>
                                        <p:strVal val="visible"/>
                                      </p:to>
                                    </p:set>
                                    <p:animEffect transition="in" filter="wipe(left)">
                                      <p:cBhvr>
                                        <p:cTn id="20" dur="500"/>
                                        <p:tgtEl>
                                          <p:spTgt spid="43827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38275">
                                            <p:txEl>
                                              <p:pRg st="5" end="5"/>
                                            </p:txEl>
                                          </p:spTgt>
                                        </p:tgtEl>
                                        <p:attrNameLst>
                                          <p:attrName>style.visibility</p:attrName>
                                        </p:attrNameLst>
                                      </p:cBhvr>
                                      <p:to>
                                        <p:strVal val="visible"/>
                                      </p:to>
                                    </p:set>
                                    <p:animEffect transition="in" filter="checkerboard(across)">
                                      <p:cBhvr>
                                        <p:cTn id="25" dur="500"/>
                                        <p:tgtEl>
                                          <p:spTgt spid="43827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38275">
                                            <p:txEl>
                                              <p:pRg st="6" end="6"/>
                                            </p:txEl>
                                          </p:spTgt>
                                        </p:tgtEl>
                                        <p:attrNameLst>
                                          <p:attrName>style.visibility</p:attrName>
                                        </p:attrNameLst>
                                      </p:cBhvr>
                                      <p:to>
                                        <p:strVal val="visible"/>
                                      </p:to>
                                    </p:set>
                                    <p:animEffect transition="in" filter="checkerboard(across)">
                                      <p:cBhvr>
                                        <p:cTn id="30" dur="500"/>
                                        <p:tgtEl>
                                          <p:spTgt spid="43827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38276">
                                            <p:txEl>
                                              <p:pRg st="0" end="0"/>
                                            </p:txEl>
                                          </p:spTgt>
                                        </p:tgtEl>
                                        <p:attrNameLst>
                                          <p:attrName>style.visibility</p:attrName>
                                        </p:attrNameLst>
                                      </p:cBhvr>
                                      <p:to>
                                        <p:strVal val="visible"/>
                                      </p:to>
                                    </p:set>
                                    <p:animEffect transition="in" filter="blinds(horizontal)">
                                      <p:cBhvr>
                                        <p:cTn id="35" dur="500"/>
                                        <p:tgtEl>
                                          <p:spTgt spid="438276">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38276">
                                            <p:txEl>
                                              <p:pRg st="1" end="1"/>
                                            </p:txEl>
                                          </p:spTgt>
                                        </p:tgtEl>
                                        <p:attrNameLst>
                                          <p:attrName>style.visibility</p:attrName>
                                        </p:attrNameLst>
                                      </p:cBhvr>
                                      <p:to>
                                        <p:strVal val="visible"/>
                                      </p:to>
                                    </p:set>
                                    <p:animEffect transition="in" filter="blinds(horizontal)">
                                      <p:cBhvr>
                                        <p:cTn id="38" dur="500"/>
                                        <p:tgtEl>
                                          <p:spTgt spid="438276">
                                            <p:txEl>
                                              <p:pRg st="1" end="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38276">
                                            <p:txEl>
                                              <p:pRg st="2" end="2"/>
                                            </p:txEl>
                                          </p:spTgt>
                                        </p:tgtEl>
                                        <p:attrNameLst>
                                          <p:attrName>style.visibility</p:attrName>
                                        </p:attrNameLst>
                                      </p:cBhvr>
                                      <p:to>
                                        <p:strVal val="visible"/>
                                      </p:to>
                                    </p:set>
                                    <p:animEffect transition="in" filter="blinds(horizontal)">
                                      <p:cBhvr>
                                        <p:cTn id="41" dur="500"/>
                                        <p:tgtEl>
                                          <p:spTgt spid="4382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zh-CN" altLang="en-US" dirty="0">
                <a:latin typeface="华文楷体" pitchFamily="2" charset="-122"/>
                <a:ea typeface="华文楷体" pitchFamily="2" charset="-122"/>
              </a:rPr>
              <a:t>构造规范的</a:t>
            </a:r>
            <a:r>
              <a:rPr lang="en-US" altLang="zh-CN" dirty="0">
                <a:latin typeface="华文楷体" pitchFamily="2" charset="-122"/>
                <a:ea typeface="华文楷体" pitchFamily="2" charset="-122"/>
              </a:rPr>
              <a:t>LR</a:t>
            </a:r>
            <a:r>
              <a:rPr lang="zh-CN" altLang="en-US" dirty="0">
                <a:latin typeface="华文楷体" pitchFamily="2" charset="-122"/>
                <a:ea typeface="华文楷体" pitchFamily="2" charset="-122"/>
              </a:rPr>
              <a:t>分析表</a:t>
            </a:r>
            <a:endParaRPr lang="zh-CN" altLang="en-US" dirty="0" smtClean="0">
              <a:latin typeface="宋体" pitchFamily="2" charset="-122"/>
              <a:ea typeface="宋体" pitchFamily="2" charset="-122"/>
            </a:endParaRPr>
          </a:p>
        </p:txBody>
      </p:sp>
      <p:sp>
        <p:nvSpPr>
          <p:cNvPr id="470019"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基于</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LR(1)</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项目来构造识别</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G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活前缀的</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DFA。</a:t>
            </a:r>
          </a:p>
          <a:p>
            <a:pPr>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从</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构造分析器的状态</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状态</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的</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action</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函数如下确定</a:t>
            </a:r>
          </a:p>
          <a:p>
            <a:pPr lvl="1">
              <a:lnSpc>
                <a:spcPct val="90000"/>
              </a:lnSpc>
              <a:spcBef>
                <a:spcPct val="0"/>
              </a:spcBef>
              <a:defRPr/>
            </a:pP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如果[</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b</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在</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中，且</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goto</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j</a:t>
            </a:r>
            <a:r>
              <a:rPr lang="en-US" altLang="zh-CN" sz="2800" b="1" i="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那么置</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action</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为</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sj</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p>
          <a:p>
            <a:pPr lvl="1">
              <a:lnSpc>
                <a:spcPct val="90000"/>
              </a:lnSpc>
              <a:spcBef>
                <a:spcPct val="0"/>
              </a:spcBef>
              <a:defRPr/>
            </a:pPr>
            <a:r>
              <a:rPr lang="zh-CN" altLang="en-US" sz="2800" b="1" dirty="0" smtClean="0">
                <a:solidFill>
                  <a:srgbClr val="FF0000"/>
                </a:solidFill>
                <a:latin typeface="Times New Roman" pitchFamily="18" charset="0"/>
                <a:ea typeface="宋体" pitchFamily="2" charset="-122"/>
                <a:cs typeface="Times New Roman" pitchFamily="18" charset="0"/>
              </a:rPr>
              <a:t>如果[</a:t>
            </a:r>
            <a:r>
              <a:rPr lang="en-US" altLang="zh-CN" sz="2800" b="1" i="1" dirty="0" smtClean="0">
                <a:solidFill>
                  <a:srgbClr val="FF0000"/>
                </a:solidFill>
                <a:latin typeface="Times New Roman" pitchFamily="18" charset="0"/>
                <a:ea typeface="宋体" pitchFamily="2" charset="-122"/>
                <a:cs typeface="Times New Roman" pitchFamily="18" charset="0"/>
              </a:rPr>
              <a:t>A</a:t>
            </a:r>
            <a:r>
              <a:rPr lang="en-US" altLang="zh-CN" sz="2800" b="1" dirty="0" smtClean="0">
                <a:solidFill>
                  <a:srgbClr val="FF0000"/>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rgbClr val="FF0000"/>
                </a:solidFill>
                <a:latin typeface="Times New Roman" pitchFamily="18" charset="0"/>
                <a:ea typeface="宋体" pitchFamily="2" charset="-122"/>
                <a:cs typeface="Times New Roman" pitchFamily="18" charset="0"/>
                <a:sym typeface="Symbol" pitchFamily="18" charset="2"/>
              </a:rPr>
              <a:t> </a:t>
            </a:r>
            <a:r>
              <a:rPr lang="en-US" altLang="zh-CN" sz="2800" b="1" dirty="0" smtClean="0">
                <a:solidFill>
                  <a:srgbClr val="FF0000"/>
                </a:solidFill>
                <a:latin typeface="Times New Roman" pitchFamily="18" charset="0"/>
                <a:ea typeface="宋体" pitchFamily="2" charset="-122"/>
                <a:cs typeface="Times New Roman" pitchFamily="18" charset="0"/>
              </a:rPr>
              <a:t>·</a:t>
            </a:r>
            <a:r>
              <a:rPr lang="en-US" altLang="zh-CN" sz="2800" b="1" i="1" dirty="0" smtClean="0">
                <a:solidFill>
                  <a:srgbClr val="FF0000"/>
                </a:solidFill>
                <a:latin typeface="Times New Roman" pitchFamily="18" charset="0"/>
                <a:ea typeface="宋体" pitchFamily="2" charset="-122"/>
                <a:cs typeface="Times New Roman" pitchFamily="18" charset="0"/>
                <a:sym typeface="Symbol" pitchFamily="18" charset="2"/>
              </a:rPr>
              <a:t> </a:t>
            </a:r>
            <a:r>
              <a:rPr lang="en-US" altLang="zh-CN" sz="2800" b="1" dirty="0" smtClean="0">
                <a:solidFill>
                  <a:srgbClr val="FF0000"/>
                </a:solidFill>
                <a:latin typeface="Times New Roman" pitchFamily="18" charset="0"/>
                <a:ea typeface="宋体" pitchFamily="2" charset="-122"/>
                <a:cs typeface="Times New Roman" pitchFamily="18" charset="0"/>
                <a:sym typeface="Symbol" pitchFamily="18" charset="2"/>
              </a:rPr>
              <a:t>,</a:t>
            </a:r>
            <a:r>
              <a:rPr lang="en-US" altLang="zh-CN" sz="2800" b="1" i="1" dirty="0" smtClean="0">
                <a:solidFill>
                  <a:srgbClr val="FF0000"/>
                </a:solidFill>
                <a:latin typeface="Times New Roman" pitchFamily="18" charset="0"/>
                <a:ea typeface="宋体" pitchFamily="2" charset="-122"/>
                <a:cs typeface="Times New Roman" pitchFamily="18" charset="0"/>
                <a:sym typeface="Symbol" pitchFamily="18" charset="2"/>
              </a:rPr>
              <a:t> </a:t>
            </a:r>
            <a:r>
              <a:rPr lang="en-US" altLang="zh-CN" sz="2800" b="1" i="1" dirty="0" smtClean="0">
                <a:solidFill>
                  <a:srgbClr val="FF0000"/>
                </a:solidFill>
                <a:latin typeface="Times New Roman" pitchFamily="18" charset="0"/>
                <a:ea typeface="宋体" pitchFamily="2" charset="-122"/>
                <a:cs typeface="Times New Roman" pitchFamily="18" charset="0"/>
              </a:rPr>
              <a:t>a</a:t>
            </a:r>
            <a:r>
              <a:rPr lang="en-US" altLang="zh-CN" sz="2800" b="1" dirty="0" smtClean="0">
                <a:solidFill>
                  <a:srgbClr val="FF0000"/>
                </a:solidFill>
                <a:latin typeface="Times New Roman" pitchFamily="18" charset="0"/>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在</a:t>
            </a:r>
            <a:r>
              <a:rPr lang="en-US" altLang="zh-CN" sz="2800" b="1" i="1" dirty="0" smtClean="0">
                <a:solidFill>
                  <a:srgbClr val="FF0000"/>
                </a:solidFill>
                <a:latin typeface="Times New Roman" pitchFamily="18" charset="0"/>
                <a:ea typeface="宋体" pitchFamily="2" charset="-122"/>
                <a:cs typeface="Times New Roman" pitchFamily="18" charset="0"/>
              </a:rPr>
              <a:t>I</a:t>
            </a:r>
            <a:r>
              <a:rPr lang="en-US" altLang="zh-CN" sz="2800" b="1" i="1" baseline="-30000" dirty="0" smtClean="0">
                <a:solidFill>
                  <a:srgbClr val="FF0000"/>
                </a:solidFill>
                <a:latin typeface="Times New Roman" pitchFamily="18" charset="0"/>
                <a:ea typeface="宋体" pitchFamily="2" charset="-122"/>
                <a:cs typeface="Times New Roman" pitchFamily="18" charset="0"/>
              </a:rPr>
              <a:t>i</a:t>
            </a:r>
            <a:r>
              <a:rPr lang="zh-CN" altLang="en-US" sz="2800" b="1" dirty="0" smtClean="0">
                <a:solidFill>
                  <a:srgbClr val="FF0000"/>
                </a:solidFill>
                <a:latin typeface="Times New Roman" pitchFamily="18" charset="0"/>
                <a:ea typeface="宋体" pitchFamily="2" charset="-122"/>
                <a:cs typeface="Times New Roman" pitchFamily="18" charset="0"/>
              </a:rPr>
              <a:t>中，且</a:t>
            </a:r>
            <a:r>
              <a:rPr lang="en-US" altLang="zh-CN" sz="2800" b="1" i="1" dirty="0" smtClean="0">
                <a:solidFill>
                  <a:srgbClr val="FF0000"/>
                </a:solidFill>
                <a:latin typeface="Times New Roman" pitchFamily="18" charset="0"/>
                <a:ea typeface="宋体" pitchFamily="2" charset="-122"/>
                <a:cs typeface="Times New Roman" pitchFamily="18" charset="0"/>
              </a:rPr>
              <a:t>A </a:t>
            </a:r>
            <a:r>
              <a:rPr lang="en-US" altLang="zh-CN" sz="2800" b="1" dirty="0" smtClean="0">
                <a:solidFill>
                  <a:srgbClr val="FF0000"/>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rgbClr val="FF0000"/>
                </a:solidFill>
                <a:latin typeface="Times New Roman" pitchFamily="18" charset="0"/>
                <a:ea typeface="宋体" pitchFamily="2" charset="-122"/>
                <a:cs typeface="Times New Roman" pitchFamily="18" charset="0"/>
              </a:rPr>
              <a:t> </a:t>
            </a:r>
            <a:r>
              <a:rPr lang="en-US" altLang="zh-CN" sz="2800" b="1" i="1" dirty="0" smtClean="0">
                <a:solidFill>
                  <a:srgbClr val="FF0000"/>
                </a:solidFill>
                <a:latin typeface="Times New Roman" pitchFamily="18" charset="0"/>
                <a:ea typeface="宋体" pitchFamily="2" charset="-122"/>
                <a:cs typeface="Times New Roman" pitchFamily="18" charset="0"/>
              </a:rPr>
              <a:t>S </a:t>
            </a:r>
            <a:r>
              <a:rPr lang="en-US" altLang="zh-CN" sz="2800" b="1" dirty="0" smtClean="0">
                <a:solidFill>
                  <a:srgbClr val="FF0000"/>
                </a:solidFill>
                <a:latin typeface="Times New Roman" pitchFamily="18" charset="0"/>
                <a:ea typeface="宋体" pitchFamily="2" charset="-122"/>
                <a:cs typeface="Times New Roman" pitchFamily="18" charset="0"/>
                <a:sym typeface="Symbol" pitchFamily="18" charset="2"/>
              </a:rPr>
              <a:t></a:t>
            </a:r>
            <a:r>
              <a:rPr lang="en-US" altLang="zh-CN" sz="2800" b="1" dirty="0" smtClean="0">
                <a:solidFill>
                  <a:srgbClr val="FF0000"/>
                </a:solidFill>
                <a:latin typeface="Times New Roman" pitchFamily="18" charset="0"/>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那么置</a:t>
            </a:r>
            <a:r>
              <a:rPr lang="en-US" altLang="zh-CN" sz="2800" b="1" i="1" dirty="0" smtClean="0">
                <a:solidFill>
                  <a:srgbClr val="FF0000"/>
                </a:solidFill>
                <a:latin typeface="Times New Roman" pitchFamily="18" charset="0"/>
                <a:ea typeface="宋体" pitchFamily="2" charset="-122"/>
                <a:cs typeface="Times New Roman" pitchFamily="18" charset="0"/>
              </a:rPr>
              <a:t>action</a:t>
            </a:r>
            <a:r>
              <a:rPr lang="en-US" altLang="zh-CN" sz="2800" b="1" dirty="0" smtClean="0">
                <a:solidFill>
                  <a:srgbClr val="FF0000"/>
                </a:solidFill>
                <a:latin typeface="Times New Roman" pitchFamily="18" charset="0"/>
                <a:ea typeface="宋体" pitchFamily="2" charset="-122"/>
                <a:cs typeface="Times New Roman" pitchFamily="18" charset="0"/>
              </a:rPr>
              <a:t>[</a:t>
            </a:r>
            <a:r>
              <a:rPr lang="en-US" altLang="zh-CN" sz="2800" b="1" i="1" dirty="0" err="1" smtClean="0">
                <a:solidFill>
                  <a:srgbClr val="FF0000"/>
                </a:solidFill>
                <a:latin typeface="Times New Roman" pitchFamily="18" charset="0"/>
                <a:ea typeface="宋体" pitchFamily="2" charset="-122"/>
                <a:cs typeface="Times New Roman" pitchFamily="18" charset="0"/>
              </a:rPr>
              <a:t>i</a:t>
            </a:r>
            <a:r>
              <a:rPr lang="en-US" altLang="zh-CN" sz="2800" b="1" dirty="0" smtClean="0">
                <a:solidFill>
                  <a:srgbClr val="FF0000"/>
                </a:solidFill>
                <a:latin typeface="Times New Roman" pitchFamily="18" charset="0"/>
                <a:ea typeface="宋体" pitchFamily="2" charset="-122"/>
                <a:cs typeface="Times New Roman" pitchFamily="18" charset="0"/>
              </a:rPr>
              <a:t>, </a:t>
            </a:r>
            <a:r>
              <a:rPr lang="en-US" altLang="zh-CN" sz="2800" b="1" i="1" dirty="0" smtClean="0">
                <a:solidFill>
                  <a:srgbClr val="FF0000"/>
                </a:solidFill>
                <a:latin typeface="Times New Roman" pitchFamily="18" charset="0"/>
                <a:ea typeface="宋体" pitchFamily="2" charset="-122"/>
                <a:cs typeface="Times New Roman" pitchFamily="18" charset="0"/>
              </a:rPr>
              <a:t>a</a:t>
            </a:r>
            <a:r>
              <a:rPr lang="en-US" altLang="zh-CN" sz="2800" b="1" dirty="0" smtClean="0">
                <a:solidFill>
                  <a:srgbClr val="FF0000"/>
                </a:solidFill>
                <a:latin typeface="Times New Roman" pitchFamily="18" charset="0"/>
                <a:ea typeface="宋体" pitchFamily="2" charset="-122"/>
                <a:cs typeface="Times New Roman" pitchFamily="18" charset="0"/>
              </a:rPr>
              <a:t>]</a:t>
            </a:r>
            <a:r>
              <a:rPr lang="zh-CN" altLang="en-US" sz="2800" b="1" dirty="0" smtClean="0">
                <a:solidFill>
                  <a:srgbClr val="FF0000"/>
                </a:solidFill>
                <a:latin typeface="Times New Roman" pitchFamily="18" charset="0"/>
                <a:ea typeface="宋体" pitchFamily="2" charset="-122"/>
                <a:cs typeface="Times New Roman" pitchFamily="18" charset="0"/>
              </a:rPr>
              <a:t>为</a:t>
            </a:r>
            <a:r>
              <a:rPr lang="en-US" altLang="zh-CN" sz="2800" b="1" i="1" dirty="0" err="1" smtClean="0">
                <a:solidFill>
                  <a:srgbClr val="FF0000"/>
                </a:solidFill>
                <a:latin typeface="Times New Roman" pitchFamily="18" charset="0"/>
                <a:ea typeface="宋体" pitchFamily="2" charset="-122"/>
                <a:cs typeface="Times New Roman" pitchFamily="18" charset="0"/>
              </a:rPr>
              <a:t>rj</a:t>
            </a:r>
            <a:r>
              <a:rPr lang="en-US" altLang="zh-CN" sz="2800" b="1" dirty="0" smtClean="0">
                <a:solidFill>
                  <a:srgbClr val="FF0000"/>
                </a:solidFill>
                <a:latin typeface="Times New Roman" pitchFamily="18" charset="0"/>
                <a:ea typeface="宋体" pitchFamily="2" charset="-122"/>
                <a:cs typeface="Times New Roman" pitchFamily="18" charset="0"/>
              </a:rPr>
              <a:t> .</a:t>
            </a:r>
          </a:p>
          <a:p>
            <a:pPr lvl="1">
              <a:lnSpc>
                <a:spcPct val="90000"/>
              </a:lnSpc>
              <a:spcBef>
                <a:spcPct val="0"/>
              </a:spcBef>
              <a:defRPr/>
            </a:pP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如果[</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在</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中，那么置</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action</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acc</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endParaRPr lang="zh-CN" altLang="en-US" sz="20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a:lnSpc>
                <a:spcPct val="90000"/>
              </a:lnSpc>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如果用上面规则构造出现了冲突，那么文法就不是</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LR(1)</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的。 </a:t>
            </a:r>
            <a:endPar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a:p>
            <a:pPr>
              <a:lnSpc>
                <a:spcPct val="90000"/>
              </a:lnSpc>
              <a:spcBef>
                <a:spcPct val="0"/>
              </a:spcBef>
              <a:buFontTx/>
              <a:buNone/>
              <a:defRPr/>
            </a:pPr>
            <a:endPar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7</a:t>
            </a:fld>
            <a:endParaRPr lang="en-US" altLang="zh-CN" dirty="0"/>
          </a:p>
        </p:txBody>
      </p:sp>
    </p:spTree>
    <p:extLst>
      <p:ext uri="{BB962C8B-B14F-4D97-AF65-F5344CB8AC3E}">
        <p14:creationId xmlns:p14="http://schemas.microsoft.com/office/powerpoint/2010/main" val="9365389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0019">
                                            <p:txEl>
                                              <p:pRg st="1" end="1"/>
                                            </p:txEl>
                                          </p:spTgt>
                                        </p:tgtEl>
                                        <p:attrNameLst>
                                          <p:attrName>style.visibility</p:attrName>
                                        </p:attrNameLst>
                                      </p:cBhvr>
                                      <p:to>
                                        <p:strVal val="visible"/>
                                      </p:to>
                                    </p:set>
                                    <p:animEffect transition="in" filter="checkerboard(across)">
                                      <p:cBhvr>
                                        <p:cTn id="7" dur="500"/>
                                        <p:tgtEl>
                                          <p:spTgt spid="470019">
                                            <p:txEl>
                                              <p:pRg st="1" end="1"/>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470019">
                                            <p:txEl>
                                              <p:pRg st="2" end="2"/>
                                            </p:txEl>
                                          </p:spTgt>
                                        </p:tgtEl>
                                        <p:attrNameLst>
                                          <p:attrName>style.visibility</p:attrName>
                                        </p:attrNameLst>
                                      </p:cBhvr>
                                      <p:to>
                                        <p:strVal val="visible"/>
                                      </p:to>
                                    </p:set>
                                    <p:animEffect transition="in" filter="checkerboard(across)">
                                      <p:cBhvr>
                                        <p:cTn id="11" dur="500"/>
                                        <p:tgtEl>
                                          <p:spTgt spid="47001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70019">
                                            <p:txEl>
                                              <p:pRg st="3" end="3"/>
                                            </p:txEl>
                                          </p:spTgt>
                                        </p:tgtEl>
                                        <p:attrNameLst>
                                          <p:attrName>style.visibility</p:attrName>
                                        </p:attrNameLst>
                                      </p:cBhvr>
                                      <p:to>
                                        <p:strVal val="visible"/>
                                      </p:to>
                                    </p:set>
                                    <p:animEffect transition="in" filter="checkerboard(across)">
                                      <p:cBhvr>
                                        <p:cTn id="16" dur="500"/>
                                        <p:tgtEl>
                                          <p:spTgt spid="4700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470019">
                                            <p:txEl>
                                              <p:pRg st="4" end="4"/>
                                            </p:txEl>
                                          </p:spTgt>
                                        </p:tgtEl>
                                        <p:attrNameLst>
                                          <p:attrName>style.visibility</p:attrName>
                                        </p:attrNameLst>
                                      </p:cBhvr>
                                      <p:to>
                                        <p:strVal val="visible"/>
                                      </p:to>
                                    </p:set>
                                    <p:animEffect transition="in" filter="checkerboard(across)">
                                      <p:cBhvr>
                                        <p:cTn id="21" dur="500"/>
                                        <p:tgtEl>
                                          <p:spTgt spid="47001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70019">
                                            <p:txEl>
                                              <p:pRg st="5" end="5"/>
                                            </p:txEl>
                                          </p:spTgt>
                                        </p:tgtEl>
                                        <p:attrNameLst>
                                          <p:attrName>style.visibility</p:attrName>
                                        </p:attrNameLst>
                                      </p:cBhvr>
                                      <p:to>
                                        <p:strVal val="visible"/>
                                      </p:to>
                                    </p:set>
                                    <p:animEffect transition="in" filter="blinds(horizontal)">
                                      <p:cBhvr>
                                        <p:cTn id="26" dur="500"/>
                                        <p:tgtEl>
                                          <p:spTgt spid="470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r>
              <a:rPr lang="zh-CN" altLang="en-US" dirty="0">
                <a:latin typeface="华文楷体" pitchFamily="2" charset="-122"/>
                <a:ea typeface="华文楷体" pitchFamily="2" charset="-122"/>
              </a:rPr>
              <a:t>构造规范的</a:t>
            </a:r>
            <a:r>
              <a:rPr lang="en-US" altLang="zh-CN" dirty="0">
                <a:latin typeface="华文楷体" pitchFamily="2" charset="-122"/>
                <a:ea typeface="华文楷体" pitchFamily="2" charset="-122"/>
              </a:rPr>
              <a:t>LR</a:t>
            </a:r>
            <a:r>
              <a:rPr lang="zh-CN" altLang="en-US" dirty="0">
                <a:latin typeface="华文楷体" pitchFamily="2" charset="-122"/>
                <a:ea typeface="华文楷体" pitchFamily="2" charset="-122"/>
              </a:rPr>
              <a:t>分析表</a:t>
            </a:r>
            <a:endParaRPr lang="zh-CN" altLang="en-US" dirty="0" smtClean="0">
              <a:latin typeface="宋体" pitchFamily="2" charset="-122"/>
              <a:ea typeface="宋体" pitchFamily="2" charset="-122"/>
            </a:endParaRPr>
          </a:p>
        </p:txBody>
      </p:sp>
      <p:sp>
        <p:nvSpPr>
          <p:cNvPr id="472067"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基于</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LR(1)</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项目来构造识别</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G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活前缀的</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DFA。</a:t>
            </a:r>
          </a:p>
          <a:p>
            <a:pPr>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从</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构造分析器的状态</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状态</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的</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action</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函数如下确定</a:t>
            </a:r>
          </a:p>
          <a:p>
            <a:pPr lvl="1">
              <a:spcBef>
                <a:spcPct val="0"/>
              </a:spcBef>
              <a:defRPr/>
            </a:pPr>
            <a:r>
              <a:rPr lang="zh-CN" altLang="en-US" sz="2400" b="1" dirty="0" smtClean="0">
                <a:solidFill>
                  <a:srgbClr val="996633"/>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p>
          <a:p>
            <a:pPr>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状态</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i</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的</a:t>
            </a:r>
            <a:r>
              <a:rPr lang="en-US" altLang="zh-CN" sz="2800" b="1" i="1" dirty="0" err="1" smtClean="0">
                <a:effectLst>
                  <a:outerShdw blurRad="38100" dist="38100" dir="2700000" algn="tl">
                    <a:srgbClr val="C0C0C0"/>
                  </a:outerShdw>
                </a:effectLst>
                <a:latin typeface="Times New Roman" pitchFamily="18" charset="0"/>
                <a:ea typeface="宋体" pitchFamily="2" charset="-122"/>
                <a:cs typeface="Times New Roman" pitchFamily="18" charset="0"/>
              </a:rPr>
              <a:t>goto</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函数如下确定：</a:t>
            </a:r>
          </a:p>
          <a:p>
            <a:pPr>
              <a:spcBef>
                <a:spcPct val="0"/>
              </a:spcBef>
              <a:buFontTx/>
              <a:buNone/>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如果</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goto</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i="1" baseline="-30000"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j</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那么</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goto</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err="1"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i</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altLang="zh-CN" sz="2800" b="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 = </a:t>
            </a:r>
            <a:r>
              <a:rPr lang="en-US" altLang="zh-CN" sz="2800" b="1" i="1" dirty="0" smtClean="0">
                <a:solidFill>
                  <a:schemeClr val="accent2"/>
                </a:solidFill>
                <a:effectLst>
                  <a:outerShdw blurRad="38100" dist="38100" dir="2700000" algn="tl">
                    <a:srgbClr val="C0C0C0"/>
                  </a:outerShdw>
                </a:effectLst>
                <a:latin typeface="Times New Roman" pitchFamily="18" charset="0"/>
                <a:ea typeface="宋体" pitchFamily="2" charset="-122"/>
                <a:cs typeface="Times New Roman" pitchFamily="18" charset="0"/>
              </a:rPr>
              <a:t>j</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p>
          <a:p>
            <a:pPr>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用上面规则未能定义的所有条目都置为</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error。</a:t>
            </a:r>
          </a:p>
          <a:p>
            <a:pPr>
              <a:spcBef>
                <a:spcPct val="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分析器的初始状态是包含[</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t>
            </a:r>
            <a:r>
              <a:rPr lang="en-US" altLang="zh-CN" sz="2800" b="1" i="1" dirty="0" smtClean="0">
                <a:effectLst>
                  <a:outerShdw blurRad="38100" dist="38100" dir="2700000" algn="tl">
                    <a:srgbClr val="C0C0C0"/>
                  </a:outerShdw>
                </a:effectLst>
                <a:latin typeface="Times New Roman" pitchFamily="18" charset="0"/>
                <a:ea typeface="宋体" pitchFamily="2" charset="-122"/>
                <a:cs typeface="Times New Roman" pitchFamily="18" charset="0"/>
              </a:rPr>
              <a:t>S</a:t>
            </a:r>
            <a:r>
              <a:rPr lang="en-US" altLang="zh-CN"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的项目集对应的状态。</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8</a:t>
            </a:fld>
            <a:endParaRPr lang="en-US" altLang="zh-CN" dirty="0"/>
          </a:p>
        </p:txBody>
      </p:sp>
    </p:spTree>
    <p:extLst>
      <p:ext uri="{BB962C8B-B14F-4D97-AF65-F5344CB8AC3E}">
        <p14:creationId xmlns:p14="http://schemas.microsoft.com/office/powerpoint/2010/main" val="4055010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2067">
                                            <p:txEl>
                                              <p:pRg st="5" end="5"/>
                                            </p:txEl>
                                          </p:spTgt>
                                        </p:tgtEl>
                                        <p:attrNameLst>
                                          <p:attrName>style.visibility</p:attrName>
                                        </p:attrNameLst>
                                      </p:cBhvr>
                                      <p:to>
                                        <p:strVal val="visible"/>
                                      </p:to>
                                    </p:set>
                                    <p:animEffect transition="in" filter="blinds(horizontal)">
                                      <p:cBhvr>
                                        <p:cTn id="7" dur="500"/>
                                        <p:tgtEl>
                                          <p:spTgt spid="47206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2067">
                                            <p:txEl>
                                              <p:pRg st="6" end="6"/>
                                            </p:txEl>
                                          </p:spTgt>
                                        </p:tgtEl>
                                        <p:attrNameLst>
                                          <p:attrName>style.visibility</p:attrName>
                                        </p:attrNameLst>
                                      </p:cBhvr>
                                      <p:to>
                                        <p:strVal val="visible"/>
                                      </p:to>
                                    </p:set>
                                    <p:animEffect transition="in" filter="blinds(horizontal)">
                                      <p:cBhvr>
                                        <p:cTn id="12" dur="500"/>
                                        <p:tgtEl>
                                          <p:spTgt spid="472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ea typeface="宋体" pitchFamily="2" charset="-122"/>
              </a:rPr>
              <a:t>LALR</a:t>
            </a:r>
          </a:p>
        </p:txBody>
      </p:sp>
      <p:sp>
        <p:nvSpPr>
          <p:cNvPr id="440323" name="Rectangle 3"/>
          <p:cNvSpPr>
            <a:spLocks noGrp="1" noChangeArrowheads="1"/>
          </p:cNvSpPr>
          <p:nvPr>
            <p:ph idx="1"/>
          </p:nvPr>
        </p:nvSpPr>
        <p:spPr/>
        <p:txBody>
          <a:bodyPr/>
          <a:lstStyle/>
          <a:p>
            <a:r>
              <a:rPr lang="zh-CN" altLang="en-US" sz="2800" dirty="0" smtClean="0">
                <a:ea typeface="宋体" pitchFamily="2" charset="-122"/>
              </a:rPr>
              <a:t>从前面的例子看到，</a:t>
            </a:r>
            <a:r>
              <a:rPr lang="en-US" altLang="zh-CN" sz="2800" dirty="0" smtClean="0">
                <a:ea typeface="宋体" pitchFamily="2" charset="-122"/>
              </a:rPr>
              <a:t>LR(1)</a:t>
            </a:r>
            <a:r>
              <a:rPr lang="zh-CN" altLang="en-US" sz="2800" dirty="0" smtClean="0">
                <a:ea typeface="宋体" pitchFamily="2" charset="-122"/>
              </a:rPr>
              <a:t>分析表的状态数目比较大</a:t>
            </a:r>
          </a:p>
          <a:p>
            <a:endParaRPr lang="zh-CN" altLang="en-US" sz="2800" dirty="0" smtClean="0">
              <a:ea typeface="宋体" pitchFamily="2" charset="-122"/>
            </a:endParaRPr>
          </a:p>
          <a:p>
            <a:r>
              <a:rPr lang="en-US" altLang="zh-CN" sz="2800" dirty="0" smtClean="0">
                <a:ea typeface="宋体" pitchFamily="2" charset="-122"/>
              </a:rPr>
              <a:t>LALR</a:t>
            </a:r>
            <a:r>
              <a:rPr lang="zh-CN" altLang="en-US" sz="2800" dirty="0" smtClean="0">
                <a:ea typeface="宋体" pitchFamily="2" charset="-122"/>
              </a:rPr>
              <a:t>是在</a:t>
            </a:r>
            <a:r>
              <a:rPr lang="en-US" altLang="zh-CN" sz="2800" dirty="0" smtClean="0">
                <a:ea typeface="宋体" pitchFamily="2" charset="-122"/>
              </a:rPr>
              <a:t>SLR(1)</a:t>
            </a:r>
            <a:r>
              <a:rPr lang="zh-CN" altLang="en-US" sz="2800" dirty="0" smtClean="0">
                <a:ea typeface="宋体" pitchFamily="2" charset="-122"/>
              </a:rPr>
              <a:t>和</a:t>
            </a:r>
            <a:r>
              <a:rPr lang="en-US" altLang="zh-CN" sz="2800" dirty="0" smtClean="0">
                <a:ea typeface="宋体" pitchFamily="2" charset="-122"/>
              </a:rPr>
              <a:t>LR(1)</a:t>
            </a:r>
            <a:r>
              <a:rPr lang="zh-CN" altLang="en-US" sz="2800" dirty="0" smtClean="0">
                <a:ea typeface="宋体" pitchFamily="2" charset="-122"/>
              </a:rPr>
              <a:t>之间进行了文法描述能力与分析表紧凑程度之间做的折衷</a:t>
            </a:r>
          </a:p>
          <a:p>
            <a:pPr lvl="1"/>
            <a:r>
              <a:rPr lang="en-US" altLang="zh-CN" sz="2400" dirty="0" smtClean="0">
                <a:ea typeface="宋体" pitchFamily="2" charset="-122"/>
              </a:rPr>
              <a:t>SLR(1)</a:t>
            </a:r>
            <a:r>
              <a:rPr lang="zh-CN" altLang="en-US" sz="2400" dirty="0" smtClean="0">
                <a:ea typeface="宋体" pitchFamily="2" charset="-122"/>
              </a:rPr>
              <a:t>文法描述能力稍弱，而由于状态数目较小能够得到高效实现（不必消耗太多内存）</a:t>
            </a:r>
          </a:p>
          <a:p>
            <a:pPr lvl="1"/>
            <a:r>
              <a:rPr lang="en-US" altLang="zh-CN" sz="2400" dirty="0" smtClean="0">
                <a:ea typeface="宋体" pitchFamily="2" charset="-122"/>
              </a:rPr>
              <a:t>LR(1)</a:t>
            </a:r>
            <a:r>
              <a:rPr lang="zh-CN" altLang="en-US" sz="2400" dirty="0" smtClean="0">
                <a:ea typeface="宋体" pitchFamily="2" charset="-122"/>
              </a:rPr>
              <a:t>文法描述能力较强，但是由于状态数目多，分析表较大</a:t>
            </a:r>
          </a:p>
          <a:p>
            <a:pPr lvl="1"/>
            <a:r>
              <a:rPr lang="en-US" altLang="zh-CN" sz="2400" dirty="0" smtClean="0">
                <a:ea typeface="宋体" pitchFamily="2" charset="-122"/>
              </a:rPr>
              <a:t>LALR</a:t>
            </a:r>
            <a:r>
              <a:rPr lang="zh-CN" altLang="en-US" sz="2400" dirty="0" smtClean="0">
                <a:ea typeface="宋体" pitchFamily="2" charset="-122"/>
              </a:rPr>
              <a:t>的描述能力与分析表大小介乎</a:t>
            </a:r>
            <a:r>
              <a:rPr lang="en-US" altLang="zh-CN" sz="2400" dirty="0" smtClean="0">
                <a:ea typeface="宋体" pitchFamily="2" charset="-122"/>
              </a:rPr>
              <a:t>SLR(1)</a:t>
            </a:r>
            <a:r>
              <a:rPr lang="zh-CN" altLang="en-US" sz="2400" dirty="0" smtClean="0">
                <a:ea typeface="宋体" pitchFamily="2" charset="-122"/>
              </a:rPr>
              <a:t>与</a:t>
            </a:r>
            <a:r>
              <a:rPr lang="en-US" altLang="zh-CN" sz="2400" dirty="0" smtClean="0">
                <a:ea typeface="宋体" pitchFamily="2" charset="-122"/>
              </a:rPr>
              <a:t>LR(1)</a:t>
            </a:r>
            <a:r>
              <a:rPr lang="zh-CN" altLang="en-US" sz="2400" dirty="0" smtClean="0">
                <a:ea typeface="宋体" pitchFamily="2" charset="-122"/>
              </a:rPr>
              <a:t>之间</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9</a:t>
            </a:fld>
            <a:endParaRPr lang="en-US" altLang="zh-CN" dirty="0"/>
          </a:p>
        </p:txBody>
      </p:sp>
    </p:spTree>
    <p:extLst>
      <p:ext uri="{BB962C8B-B14F-4D97-AF65-F5344CB8AC3E}">
        <p14:creationId xmlns:p14="http://schemas.microsoft.com/office/powerpoint/2010/main" val="1382763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40323">
                                            <p:txEl>
                                              <p:pRg st="2" end="2"/>
                                            </p:txEl>
                                          </p:spTgt>
                                        </p:tgtEl>
                                        <p:attrNameLst>
                                          <p:attrName>style.visibility</p:attrName>
                                        </p:attrNameLst>
                                      </p:cBhvr>
                                      <p:to>
                                        <p:strVal val="visible"/>
                                      </p:to>
                                    </p:set>
                                    <p:animEffect transition="in" filter="checkerboard(across)">
                                      <p:cBhvr>
                                        <p:cTn id="7" dur="500"/>
                                        <p:tgtEl>
                                          <p:spTgt spid="4403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0323">
                                            <p:txEl>
                                              <p:pRg st="3" end="3"/>
                                            </p:txEl>
                                          </p:spTgt>
                                        </p:tgtEl>
                                        <p:attrNameLst>
                                          <p:attrName>style.visibility</p:attrName>
                                        </p:attrNameLst>
                                      </p:cBhvr>
                                      <p:to>
                                        <p:strVal val="visible"/>
                                      </p:to>
                                    </p:set>
                                    <p:animEffect transition="in" filter="checkerboard(across)">
                                      <p:cBhvr>
                                        <p:cTn id="12" dur="500"/>
                                        <p:tgtEl>
                                          <p:spTgt spid="4403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40323">
                                            <p:txEl>
                                              <p:pRg st="4" end="4"/>
                                            </p:txEl>
                                          </p:spTgt>
                                        </p:tgtEl>
                                        <p:attrNameLst>
                                          <p:attrName>style.visibility</p:attrName>
                                        </p:attrNameLst>
                                      </p:cBhvr>
                                      <p:to>
                                        <p:strVal val="visible"/>
                                      </p:to>
                                    </p:set>
                                    <p:animEffect transition="in" filter="checkerboard(across)">
                                      <p:cBhvr>
                                        <p:cTn id="17" dur="500"/>
                                        <p:tgtEl>
                                          <p:spTgt spid="4403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40323">
                                            <p:txEl>
                                              <p:pRg st="5" end="5"/>
                                            </p:txEl>
                                          </p:spTgt>
                                        </p:tgtEl>
                                        <p:attrNameLst>
                                          <p:attrName>style.visibility</p:attrName>
                                        </p:attrNameLst>
                                      </p:cBhvr>
                                      <p:to>
                                        <p:strVal val="visible"/>
                                      </p:to>
                                    </p:set>
                                    <p:animEffect transition="in" filter="checkerboard(across)">
                                      <p:cBhvr>
                                        <p:cTn id="22" dur="500"/>
                                        <p:tgtEl>
                                          <p:spTgt spid="440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第11讲-语法分析-VII</Template>
  <TotalTime>10240</TotalTime>
  <Words>2902</Words>
  <Application>Microsoft Macintosh PowerPoint</Application>
  <PresentationFormat>全屏显示(4:3)</PresentationFormat>
  <Paragraphs>792</Paragraphs>
  <Slides>54</Slides>
  <Notes>35</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54</vt:i4>
      </vt:variant>
    </vt:vector>
  </HeadingPairs>
  <TitlesOfParts>
    <vt:vector size="56" baseType="lpstr">
      <vt:lpstr>sample</vt:lpstr>
      <vt:lpstr>Equation</vt:lpstr>
      <vt:lpstr>温故知新</vt:lpstr>
      <vt:lpstr>温故知新</vt:lpstr>
      <vt:lpstr>本讲纲要</vt:lpstr>
      <vt:lpstr>LR(1)文法</vt:lpstr>
      <vt:lpstr>构造规范的LR分析表</vt:lpstr>
      <vt:lpstr>LR(1)文法</vt:lpstr>
      <vt:lpstr>构造规范的LR分析表</vt:lpstr>
      <vt:lpstr>构造规范的LR分析表</vt:lpstr>
      <vt:lpstr>LALR</vt:lpstr>
      <vt:lpstr>LALR</vt:lpstr>
      <vt:lpstr>LALR</vt:lpstr>
      <vt:lpstr>LALR</vt:lpstr>
      <vt:lpstr>构造LALR(1)分析表</vt:lpstr>
      <vt:lpstr>第三章语法分析—自下而上分析习题</vt:lpstr>
      <vt:lpstr>PowerPoint 演示文稿</vt:lpstr>
      <vt:lpstr>PowerPoint 演示文稿</vt:lpstr>
      <vt:lpstr>本讲纲要</vt:lpstr>
      <vt:lpstr>LR分析方法的特点</vt:lpstr>
      <vt:lpstr>PowerPoint 演示文稿</vt:lpstr>
      <vt:lpstr>LR分析方法的特点</vt:lpstr>
      <vt:lpstr>LR分析方法的特点</vt:lpstr>
      <vt:lpstr>LR分析方法的特点</vt:lpstr>
      <vt:lpstr>LR分析方法和LL分析方法的比较</vt:lpstr>
      <vt:lpstr>LR分析方法和LL分析方法的比较</vt:lpstr>
      <vt:lpstr>LR分析方法和LL分析方法的比较</vt:lpstr>
      <vt:lpstr>LR分析方法和LL分析方法的比较</vt:lpstr>
      <vt:lpstr>本讲纲要</vt:lpstr>
      <vt:lpstr>3.6.3 LR分析的错误恢复 </vt:lpstr>
      <vt:lpstr>3.6.3 LR分析的错误恢复 </vt:lpstr>
      <vt:lpstr>本讲纲要</vt:lpstr>
      <vt:lpstr>3.5.6 非LR的上下文无关结构</vt:lpstr>
      <vt:lpstr>3.5.6 非LR的上下文无关结构 </vt:lpstr>
      <vt:lpstr>3.5.6 非LR的上下文无关结构 </vt:lpstr>
      <vt:lpstr>二义文法的特点</vt:lpstr>
      <vt:lpstr>3.6  二义文法的应用</vt:lpstr>
      <vt:lpstr>3.6  二义文法的应用</vt:lpstr>
      <vt:lpstr>3.6  二义文法的应用</vt:lpstr>
      <vt:lpstr>本讲纲要</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PowerPoint 演示文稿</vt:lpstr>
      <vt:lpstr>作业</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yong zhou</cp:lastModifiedBy>
  <cp:revision>888</cp:revision>
  <dcterms:created xsi:type="dcterms:W3CDTF">2000-08-08T16:59:41Z</dcterms:created>
  <dcterms:modified xsi:type="dcterms:W3CDTF">2021-10-24T11:21:49Z</dcterms:modified>
</cp:coreProperties>
</file>