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90"/>
  </p:notesMasterIdLst>
  <p:handoutMasterIdLst>
    <p:handoutMasterId r:id="rId91"/>
  </p:handoutMasterIdLst>
  <p:sldIdLst>
    <p:sldId id="625" r:id="rId2"/>
    <p:sldId id="491" r:id="rId3"/>
    <p:sldId id="441" r:id="rId4"/>
    <p:sldId id="548" r:id="rId5"/>
    <p:sldId id="442" r:id="rId6"/>
    <p:sldId id="496" r:id="rId7"/>
    <p:sldId id="497" r:id="rId8"/>
    <p:sldId id="443" r:id="rId9"/>
    <p:sldId id="492" r:id="rId10"/>
    <p:sldId id="549" r:id="rId11"/>
    <p:sldId id="498" r:id="rId12"/>
    <p:sldId id="499" r:id="rId13"/>
    <p:sldId id="458" r:id="rId14"/>
    <p:sldId id="500" r:id="rId15"/>
    <p:sldId id="502" r:id="rId16"/>
    <p:sldId id="567" r:id="rId17"/>
    <p:sldId id="562" r:id="rId18"/>
    <p:sldId id="460" r:id="rId19"/>
    <p:sldId id="461" r:id="rId20"/>
    <p:sldId id="462" r:id="rId21"/>
    <p:sldId id="563" r:id="rId22"/>
    <p:sldId id="464" r:id="rId23"/>
    <p:sldId id="623" r:id="rId24"/>
    <p:sldId id="600" r:id="rId25"/>
    <p:sldId id="601" r:id="rId26"/>
    <p:sldId id="602" r:id="rId27"/>
    <p:sldId id="603" r:id="rId28"/>
    <p:sldId id="618" r:id="rId29"/>
    <p:sldId id="619" r:id="rId30"/>
    <p:sldId id="620" r:id="rId31"/>
    <p:sldId id="621" r:id="rId32"/>
    <p:sldId id="622" r:id="rId33"/>
    <p:sldId id="551" r:id="rId34"/>
    <p:sldId id="554" r:id="rId35"/>
    <p:sldId id="518" r:id="rId36"/>
    <p:sldId id="555" r:id="rId37"/>
    <p:sldId id="520" r:id="rId38"/>
    <p:sldId id="466" r:id="rId39"/>
    <p:sldId id="552" r:id="rId40"/>
    <p:sldId id="467" r:id="rId41"/>
    <p:sldId id="469" r:id="rId42"/>
    <p:sldId id="470" r:id="rId43"/>
    <p:sldId id="556" r:id="rId44"/>
    <p:sldId id="629" r:id="rId45"/>
    <p:sldId id="630" r:id="rId46"/>
    <p:sldId id="631" r:id="rId47"/>
    <p:sldId id="632" r:id="rId48"/>
    <p:sldId id="633" r:id="rId49"/>
    <p:sldId id="634" r:id="rId50"/>
    <p:sldId id="635" r:id="rId51"/>
    <p:sldId id="636" r:id="rId52"/>
    <p:sldId id="637" r:id="rId53"/>
    <p:sldId id="638" r:id="rId54"/>
    <p:sldId id="553" r:id="rId55"/>
    <p:sldId id="471" r:id="rId56"/>
    <p:sldId id="521" r:id="rId57"/>
    <p:sldId id="472" r:id="rId58"/>
    <p:sldId id="557" r:id="rId59"/>
    <p:sldId id="523" r:id="rId60"/>
    <p:sldId id="524" r:id="rId61"/>
    <p:sldId id="525" r:id="rId62"/>
    <p:sldId id="526" r:id="rId63"/>
    <p:sldId id="568" r:id="rId64"/>
    <p:sldId id="569" r:id="rId65"/>
    <p:sldId id="570" r:id="rId66"/>
    <p:sldId id="527" r:id="rId67"/>
    <p:sldId id="529" r:id="rId68"/>
    <p:sldId id="575" r:id="rId69"/>
    <p:sldId id="571" r:id="rId70"/>
    <p:sldId id="530" r:id="rId71"/>
    <p:sldId id="573" r:id="rId72"/>
    <p:sldId id="531" r:id="rId73"/>
    <p:sldId id="574" r:id="rId74"/>
    <p:sldId id="532" r:id="rId75"/>
    <p:sldId id="627" r:id="rId76"/>
    <p:sldId id="626" r:id="rId77"/>
    <p:sldId id="595" r:id="rId78"/>
    <p:sldId id="628" r:id="rId79"/>
    <p:sldId id="533" r:id="rId80"/>
    <p:sldId id="534" r:id="rId81"/>
    <p:sldId id="535" r:id="rId82"/>
    <p:sldId id="536" r:id="rId83"/>
    <p:sldId id="537" r:id="rId84"/>
    <p:sldId id="538" r:id="rId85"/>
    <p:sldId id="624" r:id="rId86"/>
    <p:sldId id="572" r:id="rId87"/>
    <p:sldId id="577" r:id="rId88"/>
    <p:sldId id="639" r:id="rId8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00FF00"/>
    <a:srgbClr val="36479C"/>
    <a:srgbClr val="1D2653"/>
    <a:srgbClr val="A50021"/>
    <a:srgbClr val="996633"/>
    <a:srgbClr val="6633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98" autoAdjust="0"/>
    <p:restoredTop sz="93075" autoAdjust="0"/>
  </p:normalViewPr>
  <p:slideViewPr>
    <p:cSldViewPr>
      <p:cViewPr>
        <p:scale>
          <a:sx n="60" d="100"/>
          <a:sy n="60" d="100"/>
        </p:scale>
        <p:origin x="-2056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42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9179"/>
    </p:cViewPr>
  </p:sorterViewPr>
  <p:notesViewPr>
    <p:cSldViewPr>
      <p:cViewPr varScale="1">
        <p:scale>
          <a:sx n="54" d="100"/>
          <a:sy n="54" d="100"/>
        </p:scale>
        <p:origin x="-130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notesMaster" Target="notesMasters/notesMaster1.xml"/><Relationship Id="rId91" Type="http://schemas.openxmlformats.org/officeDocument/2006/relationships/handoutMaster" Target="handoutMasters/handoutMaster1.xml"/><Relationship Id="rId92" Type="http://schemas.openxmlformats.org/officeDocument/2006/relationships/printerSettings" Target="printerSettings/printerSettings1.bin"/><Relationship Id="rId93" Type="http://schemas.openxmlformats.org/officeDocument/2006/relationships/presProps" Target="presProps.xml"/><Relationship Id="rId94" Type="http://schemas.openxmlformats.org/officeDocument/2006/relationships/viewProps" Target="viewProps.xml"/><Relationship Id="rId95" Type="http://schemas.openxmlformats.org/officeDocument/2006/relationships/theme" Target="theme/theme1.xml"/><Relationship Id="rId9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Tx/>
              <a:buChar char="•"/>
              <a:defRPr sz="1200" i="1" smtClean="0">
                <a:latin typeface="Courier New" pitchFamily="49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20000"/>
              </a:spcBef>
              <a:buFontTx/>
              <a:buChar char="•"/>
              <a:defRPr sz="1200" i="1" smtClean="0">
                <a:latin typeface="Courier New" pitchFamily="49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8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20000"/>
              </a:spcBef>
              <a:buFontTx/>
              <a:buChar char="•"/>
              <a:defRPr sz="1200" i="1" smtClean="0">
                <a:latin typeface="Courier New" pitchFamily="49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8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20000"/>
              </a:spcBef>
              <a:buFontTx/>
              <a:buChar char="•"/>
              <a:defRPr sz="1200" i="1" smtClean="0">
                <a:latin typeface="Courier New" pitchFamily="49" charset="0"/>
              </a:defRPr>
            </a:lvl1pPr>
          </a:lstStyle>
          <a:p>
            <a:pPr>
              <a:defRPr/>
            </a:pPr>
            <a:fld id="{A76E3A31-9D0F-4066-901A-D7A562098F4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0604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1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1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1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1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F456C40A-E27B-4372-AC08-39D674CC99F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82813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96A4F13F-34EE-4EE3-900E-FA242DA1C2B3}" type="slidenum">
              <a:rPr lang="zh-CN" altLang="en-US" sz="1200">
                <a:latin typeface="Times New Roman" pitchFamily="18" charset="0"/>
              </a:rPr>
              <a:pPr/>
              <a:t>3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99451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9A52C516-0056-49A9-B7C0-27954CC5EDEE}" type="slidenum">
              <a:rPr lang="zh-CN" altLang="en-US" sz="1200" smtClean="0"/>
              <a:pPr/>
              <a:t>24</a:t>
            </a:fld>
            <a:endParaRPr lang="en-US" altLang="zh-CN" sz="1200" smtClean="0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5628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1F777953-481D-47EE-B94E-6BA27CA7AC9A}" type="slidenum">
              <a:rPr lang="zh-CN" altLang="en-US" sz="1200" smtClean="0"/>
              <a:pPr/>
              <a:t>25</a:t>
            </a:fld>
            <a:endParaRPr lang="en-US" altLang="zh-CN" sz="1200" smtClean="0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28408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33A4BF54-DD7B-47AE-AA8B-B65070692ABA}" type="slidenum">
              <a:rPr lang="zh-CN" altLang="en-US" sz="1200" smtClean="0"/>
              <a:pPr/>
              <a:t>26</a:t>
            </a:fld>
            <a:endParaRPr lang="en-US" altLang="zh-CN" sz="1200" smtClean="0"/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14920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000C38A1-5980-47F4-BA36-4949DAFF9686}" type="slidenum">
              <a:rPr lang="zh-CN" altLang="en-US" sz="1200" smtClean="0"/>
              <a:pPr/>
              <a:t>27</a:t>
            </a:fld>
            <a:endParaRPr lang="en-US" altLang="zh-CN" sz="1200" smtClean="0"/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49070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000C38A1-5980-47F4-BA36-4949DAFF9686}" type="slidenum">
              <a:rPr lang="zh-CN" altLang="en-US" sz="1200" smtClean="0"/>
              <a:pPr/>
              <a:t>28</a:t>
            </a:fld>
            <a:endParaRPr lang="en-US" altLang="zh-CN" sz="1200" smtClean="0"/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75812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000C38A1-5980-47F4-BA36-4949DAFF9686}" type="slidenum">
              <a:rPr lang="zh-CN" altLang="en-US" sz="1200" smtClean="0"/>
              <a:pPr/>
              <a:t>29</a:t>
            </a:fld>
            <a:endParaRPr lang="en-US" altLang="zh-CN" sz="1200" smtClean="0"/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04986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000C38A1-5980-47F4-BA36-4949DAFF9686}" type="slidenum">
              <a:rPr lang="zh-CN" altLang="en-US" sz="1200" smtClean="0"/>
              <a:pPr/>
              <a:t>30</a:t>
            </a:fld>
            <a:endParaRPr lang="en-US" altLang="zh-CN" sz="1200" smtClean="0"/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62825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000C38A1-5980-47F4-BA36-4949DAFF9686}" type="slidenum">
              <a:rPr lang="zh-CN" altLang="en-US" sz="1200" smtClean="0"/>
              <a:pPr/>
              <a:t>31</a:t>
            </a:fld>
            <a:endParaRPr lang="en-US" altLang="zh-CN" sz="1200" smtClean="0"/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98139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000C38A1-5980-47F4-BA36-4949DAFF9686}" type="slidenum">
              <a:rPr lang="zh-CN" altLang="en-US" sz="1200" smtClean="0"/>
              <a:pPr/>
              <a:t>32</a:t>
            </a:fld>
            <a:endParaRPr lang="en-US" altLang="zh-CN" sz="1200" smtClean="0"/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93284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12E3542A-9B43-440E-A00D-B1A5403F631A}" type="slidenum">
              <a:rPr lang="zh-CN" altLang="en-US" sz="1200">
                <a:latin typeface="Times New Roman" pitchFamily="18" charset="0"/>
              </a:rPr>
              <a:pPr/>
              <a:t>37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0854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2B64F608-80D0-491D-BC25-43F5072C21C9}" type="slidenum">
              <a:rPr lang="zh-CN" altLang="en-US" sz="1200">
                <a:latin typeface="Times New Roman" pitchFamily="18" charset="0"/>
              </a:rPr>
              <a:pPr/>
              <a:t>5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02128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D7449887-60FC-4348-96B8-D8710E56FC05}" type="slidenum">
              <a:rPr lang="zh-CN" altLang="en-US" sz="1200">
                <a:latin typeface="Times New Roman" pitchFamily="18" charset="0"/>
              </a:rPr>
              <a:pPr/>
              <a:t>38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89150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4607550C-2B67-44C4-BF87-8B55D3064D6B}" type="slidenum">
              <a:rPr lang="zh-CN" altLang="en-US" sz="1200">
                <a:latin typeface="Times New Roman" pitchFamily="18" charset="0"/>
              </a:rPr>
              <a:pPr/>
              <a:t>40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17864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DD95D406-EA9D-42CC-A9DC-034FDBD3B38D}" type="slidenum">
              <a:rPr lang="zh-CN" altLang="en-US" sz="1200">
                <a:latin typeface="Times New Roman" pitchFamily="18" charset="0"/>
              </a:rPr>
              <a:pPr/>
              <a:t>41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043865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BB48A977-D79E-416E-9E61-45472FFBFF52}" type="slidenum">
              <a:rPr lang="zh-CN" altLang="en-US" sz="1200">
                <a:latin typeface="Times New Roman" pitchFamily="18" charset="0"/>
              </a:rPr>
              <a:pPr/>
              <a:t>42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46025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47F404B8-4CB0-4581-926E-0DFF577E2265}" type="slidenum">
              <a:rPr lang="zh-CN" altLang="en-US" sz="1200">
                <a:latin typeface="Times New Roman" pitchFamily="18" charset="0"/>
              </a:rPr>
              <a:pPr/>
              <a:t>55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1124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7E4F51B4-CB65-4C0A-87BF-87EE0AB1AD96}" type="slidenum">
              <a:rPr lang="zh-CN" altLang="en-US" sz="1200">
                <a:latin typeface="Times New Roman" pitchFamily="18" charset="0"/>
              </a:rPr>
              <a:pPr/>
              <a:t>56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87115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4ECF1627-9522-415D-93B9-C6BD5C042A3F}" type="slidenum">
              <a:rPr lang="zh-CN" altLang="en-US" sz="1200">
                <a:latin typeface="Times New Roman" pitchFamily="18" charset="0"/>
              </a:rPr>
              <a:pPr/>
              <a:t>57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095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17B761CD-155E-4773-A17B-9CB0439B88A3}" type="slidenum">
              <a:rPr lang="zh-CN" altLang="en-US" sz="1200">
                <a:latin typeface="Times New Roman" pitchFamily="18" charset="0"/>
              </a:rPr>
              <a:pPr/>
              <a:t>58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25812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3BD2EF11-7453-42C0-B521-40513FCF1266}" type="slidenum">
              <a:rPr lang="zh-CN" altLang="en-US" sz="1200">
                <a:latin typeface="Times New Roman" pitchFamily="18" charset="0"/>
              </a:rPr>
              <a:pPr/>
              <a:t>59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43565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CD357100-666D-4EBF-9E83-4A9E6164F698}" type="slidenum">
              <a:rPr lang="zh-CN" altLang="en-US" sz="1200">
                <a:latin typeface="Times New Roman" pitchFamily="18" charset="0"/>
              </a:rPr>
              <a:pPr/>
              <a:t>60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defRPr/>
            </a:pPr>
            <a:r>
              <a:rPr lang="zh-CN" altLang="en-US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所依赖的属性在分析栈上的位置能静态确定</a:t>
            </a:r>
          </a:p>
          <a:p>
            <a:pPr algn="just" eaLnBrk="1" hangingPunct="1">
              <a:defRPr/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168380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93040B38-B0A3-4200-9186-290C9A072F5A}" type="slidenum">
              <a:rPr lang="zh-CN" altLang="en-US" sz="1200">
                <a:latin typeface="Times New Roman" pitchFamily="18" charset="0"/>
              </a:rPr>
              <a:pPr/>
              <a:t>8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55215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BDC0C8F5-6802-4190-9BF6-7C0E2AD4743A}" type="slidenum">
              <a:rPr lang="zh-CN" altLang="en-US" sz="1200">
                <a:latin typeface="Times New Roman" pitchFamily="18" charset="0"/>
              </a:rPr>
              <a:pPr/>
              <a:t>61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defRPr/>
            </a:pPr>
            <a:endParaRPr lang="zh-CN" altLang="en-US" b="1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34509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EABC1BE8-7082-43DD-95AE-00298C1C2FF7}" type="slidenum">
              <a:rPr lang="zh-CN" altLang="en-US" sz="1200">
                <a:latin typeface="Times New Roman" pitchFamily="18" charset="0"/>
              </a:rPr>
              <a:pPr/>
              <a:t>62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33522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82C6A4FD-8154-4D67-9620-82AECC4E97F3}" type="slidenum">
              <a:rPr lang="zh-CN" altLang="en-US" sz="1200">
                <a:latin typeface="Times New Roman" pitchFamily="18" charset="0"/>
              </a:rPr>
              <a:pPr/>
              <a:t>66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defRPr/>
            </a:pPr>
            <a:r>
              <a:rPr lang="zh-CN" altLang="en-US" sz="18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所依赖的属性在分析栈上的位置不能静态确定</a:t>
            </a:r>
          </a:p>
        </p:txBody>
      </p:sp>
    </p:spTree>
    <p:extLst>
      <p:ext uri="{BB962C8B-B14F-4D97-AF65-F5344CB8AC3E}">
        <p14:creationId xmlns:p14="http://schemas.microsoft.com/office/powerpoint/2010/main" val="26452413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D060054B-12E4-48C5-A2B2-5BF4CB37946B}" type="slidenum">
              <a:rPr lang="zh-CN" altLang="en-US" sz="1200">
                <a:latin typeface="Times New Roman" pitchFamily="18" charset="0"/>
              </a:rPr>
              <a:pPr/>
              <a:t>67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88400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4A67D278-D38D-4E5B-8CFB-87799DBC6BB1}" type="slidenum">
              <a:rPr lang="zh-CN" altLang="en-US" sz="1200">
                <a:latin typeface="Times New Roman" pitchFamily="18" charset="0"/>
              </a:rPr>
              <a:pPr/>
              <a:t>68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27197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97544094-67A1-48BD-ACF8-2ECE6E4754CB}" type="slidenum">
              <a:rPr lang="zh-CN" altLang="en-US" sz="1200">
                <a:latin typeface="Times New Roman" pitchFamily="18" charset="0"/>
              </a:rPr>
              <a:pPr/>
              <a:t>70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98644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E3650A9D-85A6-4768-8954-7F2179B94552}" type="slidenum">
              <a:rPr lang="zh-CN" altLang="en-US" sz="1200">
                <a:latin typeface="Times New Roman" pitchFamily="18" charset="0"/>
              </a:rPr>
              <a:pPr/>
              <a:t>72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6342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E558CCA3-9E16-44DC-8180-AB4CA3F513C5}" type="slidenum">
              <a:rPr lang="zh-CN" altLang="en-US" sz="1200">
                <a:latin typeface="Times New Roman" pitchFamily="18" charset="0"/>
              </a:rPr>
              <a:pPr/>
              <a:t>73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8383120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7D7C49A9-21ED-45B1-A196-1BC5B2014C57}" type="slidenum">
              <a:rPr lang="zh-CN" altLang="en-US" sz="1200">
                <a:latin typeface="Times New Roman" pitchFamily="18" charset="0"/>
              </a:rPr>
              <a:pPr/>
              <a:t>74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66374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276325EE-3BC5-4133-850A-CB384DC21FDA}" type="slidenum">
              <a:rPr lang="zh-CN" altLang="en-US" sz="1200">
                <a:latin typeface="Times New Roman" pitchFamily="18" charset="0"/>
              </a:rPr>
              <a:pPr/>
              <a:t>75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091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853355B6-4280-4E51-AE61-A132DF98A71C}" type="slidenum">
              <a:rPr lang="zh-CN" altLang="en-US" sz="1200">
                <a:latin typeface="Times New Roman" pitchFamily="18" charset="0"/>
              </a:rPr>
              <a:pPr/>
              <a:t>13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dirty="0" smtClean="0"/>
              <a:t> </a:t>
            </a:r>
            <a:r>
              <a:rPr lang="en-US" altLang="zh-CN" dirty="0" smtClean="0"/>
              <a:t>2014-5-14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92317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276325EE-3BC5-4133-850A-CB384DC21FDA}" type="slidenum">
              <a:rPr lang="zh-CN" altLang="en-US" sz="1200">
                <a:latin typeface="Times New Roman" pitchFamily="18" charset="0"/>
              </a:rPr>
              <a:pPr/>
              <a:t>76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595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276325EE-3BC5-4133-850A-CB384DC21FDA}" type="slidenum">
              <a:rPr lang="zh-CN" altLang="en-US" sz="1200">
                <a:latin typeface="Times New Roman" pitchFamily="18" charset="0"/>
              </a:rPr>
              <a:pPr/>
              <a:t>77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38890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276325EE-3BC5-4133-850A-CB384DC21FDA}" type="slidenum">
              <a:rPr lang="zh-CN" altLang="en-US" sz="1200">
                <a:latin typeface="Times New Roman" pitchFamily="18" charset="0"/>
              </a:rPr>
              <a:pPr/>
              <a:t>78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39028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08D2E485-8993-401F-87B4-7D28752A0B30}" type="slidenum">
              <a:rPr lang="zh-CN" altLang="en-US" sz="1200">
                <a:latin typeface="Times New Roman" pitchFamily="18" charset="0"/>
              </a:rPr>
              <a:pPr/>
              <a:t>79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730494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E9B8CE4B-E2D5-4B8C-BC9E-7FBEB39A3D02}" type="slidenum">
              <a:rPr lang="zh-CN" altLang="en-US" sz="1200">
                <a:latin typeface="Times New Roman" pitchFamily="18" charset="0"/>
              </a:rPr>
              <a:pPr/>
              <a:t>80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877840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BE847A63-16F4-429F-B657-295C0FD901AD}" type="slidenum">
              <a:rPr lang="zh-CN" altLang="en-US" sz="1200">
                <a:latin typeface="Times New Roman" pitchFamily="18" charset="0"/>
              </a:rPr>
              <a:pPr/>
              <a:t>81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915221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04B9561C-7BA8-41D3-8E81-A6B6869609DB}" type="slidenum">
              <a:rPr lang="zh-CN" altLang="en-US" sz="1200">
                <a:latin typeface="Times New Roman" pitchFamily="18" charset="0"/>
              </a:rPr>
              <a:pPr/>
              <a:t>82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421400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A1450249-A21F-4D84-9C5E-A04E8FA791F4}" type="slidenum">
              <a:rPr lang="zh-CN" altLang="en-US" sz="1200">
                <a:latin typeface="Times New Roman" pitchFamily="18" charset="0"/>
              </a:rPr>
              <a:pPr/>
              <a:t>83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855655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7BD86274-756B-42A7-868D-0ECA9434EEF2}" type="slidenum">
              <a:rPr lang="zh-CN" altLang="en-US" sz="1200">
                <a:latin typeface="Times New Roman" pitchFamily="18" charset="0"/>
              </a:rPr>
              <a:pPr/>
              <a:t>84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204221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BF3F9F35-7E1C-4261-A9EF-35202EEB50C1}" type="slidenum">
              <a:rPr lang="zh-CN" altLang="en-US" sz="1200">
                <a:latin typeface="Times New Roman" pitchFamily="18" charset="0"/>
              </a:rPr>
              <a:pPr/>
              <a:t>85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2062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D789B192-A610-49E2-AA75-A97DA1B600A6}" type="slidenum">
              <a:rPr lang="zh-CN" altLang="en-US" sz="1200">
                <a:latin typeface="Times New Roman" pitchFamily="18" charset="0"/>
              </a:rPr>
              <a:pPr/>
              <a:t>18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0851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92170BF9-AC5D-4D2B-8B57-1429C55C4104}" type="slidenum">
              <a:rPr lang="zh-CN" altLang="en-US" sz="1200">
                <a:latin typeface="Times New Roman" pitchFamily="18" charset="0"/>
              </a:rPr>
              <a:pPr/>
              <a:t>19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4398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57889F0B-86CE-43D7-878B-6107F4E351DC}" type="slidenum">
              <a:rPr lang="zh-CN" altLang="en-US" sz="1200">
                <a:latin typeface="Times New Roman" pitchFamily="18" charset="0"/>
              </a:rPr>
              <a:pPr/>
              <a:t>20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964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AE9A20FA-DCBF-4944-ADD7-76D75FEEDABA}" type="slidenum">
              <a:rPr lang="zh-CN" altLang="en-US" sz="1200">
                <a:latin typeface="Times New Roman" pitchFamily="18" charset="0"/>
              </a:rPr>
              <a:pPr/>
              <a:t>22</a:t>
            </a:fld>
            <a:endParaRPr lang="en-US" altLang="zh-CN" sz="1200">
              <a:latin typeface="Times New Roman" pitchFamily="18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402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9A52C516-0056-49A9-B7C0-27954CC5EDEE}" type="slidenum">
              <a:rPr lang="zh-CN" altLang="en-US" sz="1200" smtClean="0"/>
              <a:pPr/>
              <a:t>23</a:t>
            </a:fld>
            <a:endParaRPr lang="en-US" altLang="zh-CN" sz="1200" smtClean="0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16269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solidFill>
                  <a:schemeClr val="tx1">
                    <a:lumMod val="50000"/>
                  </a:schemeClr>
                </a:solidFill>
                <a:latin typeface="楷体" pitchFamily="49" charset="-122"/>
                <a:ea typeface="楷体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中国科大Copyright © 2009, Software School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4BEA90-9616-4AD6-93EA-EB98C56AF27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0" y="6595957"/>
            <a:ext cx="8458200" cy="228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A9760D2-0D30-43DF-B8C5-E72FB19AF7A3}" type="datetime1">
              <a:rPr lang="zh-CN" altLang="en-US" smtClean="0"/>
              <a:pPr>
                <a:defRPr/>
              </a:pPr>
              <a:t>19/12/5</a:t>
            </a:fld>
            <a:r>
              <a:rPr lang="en-US" altLang="zh-CN" smtClean="0"/>
              <a:t>Monday, Sep 7</a:t>
            </a:r>
            <a:r>
              <a:rPr lang="en-US" altLang="zh-CN" baseline="30000" smtClean="0"/>
              <a:t>th</a:t>
            </a:r>
            <a:r>
              <a:rPr lang="en-US" altLang="zh-CN" smtClean="0"/>
              <a:t>, 2009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4683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0" name="Rectangle 18"/>
          <p:cNvSpPr>
            <a:spLocks noChangeArrowheads="1"/>
          </p:cNvSpPr>
          <p:nvPr/>
        </p:nvSpPr>
        <p:spPr bwMode="ltGray">
          <a:xfrm>
            <a:off x="0" y="6611938"/>
            <a:ext cx="9144000" cy="2603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619672" y="3212976"/>
            <a:ext cx="65532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1">
                <a:solidFill>
                  <a:schemeClr val="tx2"/>
                </a:solidFill>
                <a:latin typeface="Verdana" pitchFamily="34" charset="0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0" y="1700808"/>
            <a:ext cx="9144000" cy="720725"/>
          </a:xfr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</p:spPr>
        <p:txBody>
          <a:bodyPr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ko-KR"/>
          </a:p>
        </p:txBody>
      </p:sp>
      <p:pic>
        <p:nvPicPr>
          <p:cNvPr id="7" name="Picture 2" descr="D:\2012-03-01-work\软件学院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44624"/>
            <a:ext cx="1008112" cy="95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lIns="9000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95536" y="6484912"/>
            <a:ext cx="4896544" cy="328464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altLang="zh-CN" smtClean="0"/>
              <a:t>中国科大Copyright © 2009, Software School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7524328" y="5517232"/>
            <a:ext cx="1619672" cy="1296144"/>
          </a:xfrm>
        </p:spPr>
        <p:txBody>
          <a:bodyPr/>
          <a:lstStyle>
            <a:lvl1pPr>
              <a:defRPr sz="7200">
                <a:solidFill>
                  <a:schemeClr val="bg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5BE10EA-EC76-4C7D-A4E0-AAB457D454F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D2C60-7419-4B1C-AB8A-122B8BF83B81}" type="datetime1">
              <a:rPr lang="zh-CN" altLang="en-US" smtClean="0"/>
              <a:pPr>
                <a:defRPr/>
              </a:pPr>
              <a:t>19/12/5</a:t>
            </a:fld>
            <a:r>
              <a:rPr lang="en-US" altLang="zh-CN" smtClean="0"/>
              <a:t>Monday, Sep 7</a:t>
            </a:r>
            <a:r>
              <a:rPr lang="en-US" altLang="zh-CN" baseline="30000" smtClean="0"/>
              <a:t>th</a:t>
            </a:r>
            <a:r>
              <a:rPr lang="en-US" altLang="zh-CN" smtClean="0"/>
              <a:t>, 2009</a:t>
            </a:r>
            <a:endParaRPr lang="en-US" altLang="zh-CN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4CBBD-1B5A-4E68-88B3-7A97C85096C4}" type="datetime1">
              <a:rPr lang="zh-CN" altLang="en-US" smtClean="0"/>
              <a:pPr>
                <a:defRPr/>
              </a:pPr>
              <a:t>19/12/5</a:t>
            </a:fld>
            <a:r>
              <a:rPr lang="en-US" altLang="zh-CN" smtClean="0"/>
              <a:t>Monday, Sep 7</a:t>
            </a:r>
            <a:r>
              <a:rPr lang="en-US" altLang="zh-CN" baseline="30000" smtClean="0"/>
              <a:t>th</a:t>
            </a:r>
            <a:r>
              <a:rPr lang="en-US" altLang="zh-CN" smtClean="0"/>
              <a:t>, 2009</a:t>
            </a: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2438400" y="6538913"/>
            <a:ext cx="4267200" cy="1365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中国科大Copyright © 2009, Software School</a:t>
            </a: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C5C99D-BE9C-47D8-9473-0A8EB9AB86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6352826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C00859-6B87-4F93-9D1A-07948C394746}" type="datetime1">
              <a:rPr lang="zh-CN" altLang="en-US"/>
              <a:pPr>
                <a:defRPr/>
              </a:pPr>
              <a:t>19/12/5</a:t>
            </a:fld>
            <a:r>
              <a:rPr lang="en-US" altLang="zh-CN"/>
              <a:t>Monday, Sep 7</a:t>
            </a:r>
            <a:r>
              <a:rPr lang="en-US" altLang="zh-CN" baseline="30000"/>
              <a:t>th</a:t>
            </a:r>
            <a:r>
              <a:rPr lang="en-US" altLang="zh-CN"/>
              <a:t>, 2009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中国科大Copyright © 2009, Software School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DB8870-163A-4A70-911F-94AE61C001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8261877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813" y="381000"/>
            <a:ext cx="70104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5" y="1125538"/>
            <a:ext cx="4208463" cy="5111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1688" y="1125538"/>
            <a:ext cx="4208462" cy="51117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84F8C-EE25-43FC-AE6F-14D647D0D652}" type="datetime1">
              <a:rPr lang="zh-CN" altLang="en-US"/>
              <a:pPr>
                <a:defRPr/>
              </a:pPr>
              <a:t>19/12/5</a:t>
            </a:fld>
            <a:r>
              <a:rPr lang="en-US" altLang="zh-CN"/>
              <a:t>Monday, Sep 7</a:t>
            </a:r>
            <a:r>
              <a:rPr lang="en-US" altLang="zh-CN" baseline="30000"/>
              <a:t>th</a:t>
            </a:r>
            <a:r>
              <a:rPr lang="en-US" altLang="zh-CN"/>
              <a:t>, 2009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中国科大Copyright © 2009, Software School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15F30-76AA-4FF8-AD13-27C379E2A4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6055009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ltGray">
          <a:xfrm>
            <a:off x="0" y="0"/>
            <a:ext cx="9144000" cy="836613"/>
          </a:xfrm>
          <a:prstGeom prst="rect">
            <a:avLst/>
          </a:prstGeom>
          <a:gradFill>
            <a:gsLst>
              <a:gs pos="0">
                <a:srgbClr val="000000"/>
              </a:gs>
              <a:gs pos="0">
                <a:srgbClr val="0A128C"/>
              </a:gs>
              <a:gs pos="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80728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611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j-lt"/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 smtClean="0"/>
              <a:t>中国科大Copyright © 2009, Software School</a:t>
            </a: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4611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宋体" charset="-122"/>
              </a:defRPr>
            </a:lvl1pPr>
          </a:lstStyle>
          <a:p>
            <a:pPr>
              <a:defRPr/>
            </a:pPr>
            <a:fld id="{904BEA90-9616-4AD6-93EA-EB98C56AF27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04800" y="152400"/>
            <a:ext cx="84582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1040" name="Text Box 16"/>
          <p:cNvSpPr txBox="1">
            <a:spLocks noChangeArrowheads="1"/>
          </p:cNvSpPr>
          <p:nvPr/>
        </p:nvSpPr>
        <p:spPr bwMode="gray">
          <a:xfrm>
            <a:off x="-36512" y="6613525"/>
            <a:ext cx="9180512" cy="2444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1000" b="1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0" y="6656784"/>
            <a:ext cx="8458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chemeClr val="bg1"/>
                </a:solidFill>
                <a:latin typeface="+mj-lt"/>
                <a:ea typeface="宋体" charset="-122"/>
              </a:defRPr>
            </a:lvl1pPr>
          </a:lstStyle>
          <a:p>
            <a:pPr>
              <a:defRPr/>
            </a:pPr>
            <a:fld id="{9A9760D2-0D30-43DF-B8C5-E72FB19AF7A3}" type="datetime1">
              <a:rPr lang="zh-CN" altLang="en-US" smtClean="0"/>
              <a:pPr>
                <a:defRPr/>
              </a:pPr>
              <a:t>19/12/5</a:t>
            </a:fld>
            <a:r>
              <a:rPr lang="en-US" altLang="zh-CN" smtClean="0"/>
              <a:t>Monday, Sep 7</a:t>
            </a:r>
            <a:r>
              <a:rPr lang="en-US" altLang="zh-CN" baseline="30000" smtClean="0"/>
              <a:t>th</a:t>
            </a:r>
            <a:r>
              <a:rPr lang="en-US" altLang="zh-CN" smtClean="0"/>
              <a:t>, 2009</a:t>
            </a:r>
            <a:endParaRPr lang="en-US" altLang="zh-CN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73112"/>
            <a:ext cx="8352928" cy="65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楷体" pitchFamily="49" charset="-122"/>
          <a:ea typeface="楷体" pitchFamily="49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600" b="1">
          <a:solidFill>
            <a:schemeClr val="tx1"/>
          </a:solidFill>
          <a:latin typeface="楷体" pitchFamily="49" charset="-122"/>
          <a:ea typeface="楷体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3200" b="1">
          <a:solidFill>
            <a:schemeClr val="tx1"/>
          </a:solidFill>
          <a:latin typeface="楷体" pitchFamily="49" charset="-122"/>
          <a:ea typeface="楷体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800" b="1">
          <a:solidFill>
            <a:schemeClr val="tx1"/>
          </a:solidFill>
          <a:latin typeface="楷体" pitchFamily="49" charset="-122"/>
          <a:ea typeface="楷体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楷体" pitchFamily="49" charset="-122"/>
          <a:ea typeface="楷体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 b="1">
          <a:solidFill>
            <a:schemeClr val="tx1"/>
          </a:solidFill>
          <a:latin typeface="楷体" pitchFamily="49" charset="-122"/>
          <a:ea typeface="楷体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4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温故而知新</a:t>
            </a:r>
          </a:p>
        </p:txBody>
      </p:sp>
      <p:sp>
        <p:nvSpPr>
          <p:cNvPr id="36866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/>
            <a:fld id="{5BC7B557-F675-4347-A2D4-DE671F4A98A6}" type="slidenum">
              <a:rPr lang="en-US" altLang="zh-CN" sz="8000" b="1">
                <a:solidFill>
                  <a:schemeClr val="bg2"/>
                </a:solidFill>
                <a:latin typeface="Arial" charset="0"/>
              </a:rPr>
              <a:pPr algn="r"/>
              <a:t>1</a:t>
            </a:fld>
            <a:endParaRPr lang="en-US" altLang="zh-CN" sz="8000" b="1">
              <a:solidFill>
                <a:schemeClr val="bg2"/>
              </a:solidFill>
              <a:latin typeface="Arial" charset="0"/>
            </a:endParaRPr>
          </a:p>
        </p:txBody>
      </p:sp>
      <p:grpSp>
        <p:nvGrpSpPr>
          <p:cNvPr id="36868" name="Group 3"/>
          <p:cNvGrpSpPr>
            <a:grpSpLocks/>
          </p:cNvGrpSpPr>
          <p:nvPr/>
        </p:nvGrpSpPr>
        <p:grpSpPr bwMode="auto">
          <a:xfrm>
            <a:off x="2627313" y="3500785"/>
            <a:ext cx="6049962" cy="1477963"/>
            <a:chOff x="2018" y="1706"/>
            <a:chExt cx="3629" cy="931"/>
          </a:xfrm>
        </p:grpSpPr>
        <p:sp>
          <p:nvSpPr>
            <p:cNvPr id="683012" name="Text Box 4" descr="Green marble"/>
            <p:cNvSpPr txBox="1">
              <a:spLocks noChangeArrowheads="1"/>
            </p:cNvSpPr>
            <p:nvPr/>
          </p:nvSpPr>
          <p:spPr bwMode="auto">
            <a:xfrm>
              <a:off x="2018" y="1706"/>
              <a:ext cx="140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基础文法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+</a:t>
              </a: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综合属性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36882" name="AutoShape 5" descr="Green marble"/>
            <p:cNvSpPr>
              <a:spLocks noChangeArrowheads="1"/>
            </p:cNvSpPr>
            <p:nvPr/>
          </p:nvSpPr>
          <p:spPr bwMode="auto">
            <a:xfrm>
              <a:off x="3379" y="1752"/>
              <a:ext cx="136" cy="13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3014" name="Text Box 6" descr="Green marble"/>
            <p:cNvSpPr txBox="1">
              <a:spLocks noChangeArrowheads="1"/>
            </p:cNvSpPr>
            <p:nvPr/>
          </p:nvSpPr>
          <p:spPr bwMode="auto">
            <a:xfrm>
              <a:off x="3515" y="2160"/>
              <a:ext cx="10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语法制导定义</a:t>
              </a:r>
            </a:p>
          </p:txBody>
        </p:sp>
        <p:sp>
          <p:nvSpPr>
            <p:cNvPr id="683015" name="Text Box 7" descr="Green marble"/>
            <p:cNvSpPr txBox="1">
              <a:spLocks noChangeArrowheads="1"/>
            </p:cNvSpPr>
            <p:nvPr/>
          </p:nvSpPr>
          <p:spPr bwMode="auto">
            <a:xfrm>
              <a:off x="3560" y="1706"/>
              <a:ext cx="8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>
                  <a:latin typeface="Tahoma" pitchFamily="34" charset="0"/>
                  <a:ea typeface="宋体" pitchFamily="2" charset="-122"/>
                </a:rPr>
                <a:t>S</a:t>
              </a: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属性定义</a:t>
              </a:r>
            </a:p>
          </p:txBody>
        </p:sp>
        <p:sp>
          <p:nvSpPr>
            <p:cNvPr id="36885" name="AutoShape 8" descr="Green marble"/>
            <p:cNvSpPr>
              <a:spLocks noChangeArrowheads="1"/>
            </p:cNvSpPr>
            <p:nvPr/>
          </p:nvSpPr>
          <p:spPr bwMode="auto">
            <a:xfrm>
              <a:off x="3833" y="1933"/>
              <a:ext cx="136" cy="27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3017" name="Text Box 9" descr="Green marble"/>
            <p:cNvSpPr txBox="1">
              <a:spLocks noChangeArrowheads="1"/>
            </p:cNvSpPr>
            <p:nvPr/>
          </p:nvSpPr>
          <p:spPr bwMode="auto">
            <a:xfrm>
              <a:off x="3923" y="1933"/>
              <a:ext cx="4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8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表示</a:t>
              </a:r>
            </a:p>
          </p:txBody>
        </p:sp>
        <p:sp>
          <p:nvSpPr>
            <p:cNvPr id="36887" name="AutoShape 10" descr="Green marble"/>
            <p:cNvSpPr>
              <a:spLocks/>
            </p:cNvSpPr>
            <p:nvPr/>
          </p:nvSpPr>
          <p:spPr bwMode="auto">
            <a:xfrm>
              <a:off x="4513" y="2024"/>
              <a:ext cx="46" cy="499"/>
            </a:xfrm>
            <a:prstGeom prst="leftBrace">
              <a:avLst>
                <a:gd name="adj1" fmla="val 90399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3019" name="Text Box 11" descr="Green marble"/>
            <p:cNvSpPr txBox="1">
              <a:spLocks noChangeArrowheads="1"/>
            </p:cNvSpPr>
            <p:nvPr/>
          </p:nvSpPr>
          <p:spPr bwMode="auto">
            <a:xfrm>
              <a:off x="4649" y="1888"/>
              <a:ext cx="9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b="1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自上而下分析</a:t>
              </a:r>
            </a:p>
          </p:txBody>
        </p:sp>
        <p:sp>
          <p:nvSpPr>
            <p:cNvPr id="683020" name="Text Box 12" descr="Green marble"/>
            <p:cNvSpPr txBox="1">
              <a:spLocks noChangeArrowheads="1"/>
            </p:cNvSpPr>
            <p:nvPr/>
          </p:nvSpPr>
          <p:spPr bwMode="auto">
            <a:xfrm>
              <a:off x="4649" y="2387"/>
              <a:ext cx="9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b="1" dirty="0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自下而上分析</a:t>
              </a:r>
            </a:p>
          </p:txBody>
        </p:sp>
      </p:grpSp>
      <p:grpSp>
        <p:nvGrpSpPr>
          <p:cNvPr id="36869" name="Group 23"/>
          <p:cNvGrpSpPr>
            <a:grpSpLocks/>
          </p:cNvGrpSpPr>
          <p:nvPr/>
        </p:nvGrpSpPr>
        <p:grpSpPr bwMode="auto">
          <a:xfrm>
            <a:off x="179388" y="1268760"/>
            <a:ext cx="2987675" cy="3671888"/>
            <a:chOff x="0" y="845"/>
            <a:chExt cx="1882" cy="2313"/>
          </a:xfrm>
        </p:grpSpPr>
        <p:sp>
          <p:nvSpPr>
            <p:cNvPr id="683032" name="AutoShape 24" descr="Green marble"/>
            <p:cNvSpPr>
              <a:spLocks noChangeArrowheads="1"/>
            </p:cNvSpPr>
            <p:nvPr/>
          </p:nvSpPr>
          <p:spPr bwMode="auto">
            <a:xfrm>
              <a:off x="249" y="845"/>
              <a:ext cx="1633" cy="409"/>
            </a:xfrm>
            <a:prstGeom prst="wedgeRectCallout">
              <a:avLst>
                <a:gd name="adj1" fmla="val -18278"/>
                <a:gd name="adj2" fmla="val 105255"/>
              </a:avLst>
            </a:prstGeom>
            <a:solidFill>
              <a:schemeClr val="accent1">
                <a:alpha val="2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zh-CN" altLang="en-US" sz="1800" b="1">
                  <a:solidFill>
                    <a:srgbClr val="9966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rPr>
                <a:t>属性值由分析树中它的子结点的属性值来计算</a:t>
              </a:r>
            </a:p>
          </p:txBody>
        </p:sp>
        <p:sp>
          <p:nvSpPr>
            <p:cNvPr id="683033" name="AutoShape 25" descr="Green marble"/>
            <p:cNvSpPr>
              <a:spLocks noChangeArrowheads="1"/>
            </p:cNvSpPr>
            <p:nvPr/>
          </p:nvSpPr>
          <p:spPr bwMode="auto">
            <a:xfrm>
              <a:off x="249" y="2568"/>
              <a:ext cx="1588" cy="590"/>
            </a:xfrm>
            <a:prstGeom prst="wedgeRectCallout">
              <a:avLst>
                <a:gd name="adj1" fmla="val -12468"/>
                <a:gd name="adj2" fmla="val -89829"/>
              </a:avLst>
            </a:prstGeom>
            <a:solidFill>
              <a:schemeClr val="accent1">
                <a:alpha val="2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r>
                <a:rPr lang="zh-CN" altLang="en-US" sz="1800" b="1">
                  <a:solidFill>
                    <a:srgbClr val="9966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  <a:ea typeface="宋体" pitchFamily="2" charset="-122"/>
                </a:rPr>
                <a:t>属性值由结点的兄弟结点及父结点的属性值来计算。</a:t>
              </a:r>
            </a:p>
          </p:txBody>
        </p:sp>
        <p:sp>
          <p:nvSpPr>
            <p:cNvPr id="683034" name="Text Box 26" descr="Green marble"/>
            <p:cNvSpPr txBox="1">
              <a:spLocks noChangeArrowheads="1"/>
            </p:cNvSpPr>
            <p:nvPr/>
          </p:nvSpPr>
          <p:spPr bwMode="auto">
            <a:xfrm>
              <a:off x="0" y="1798"/>
              <a:ext cx="45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800" b="1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属性</a:t>
              </a:r>
            </a:p>
          </p:txBody>
        </p:sp>
        <p:sp>
          <p:nvSpPr>
            <p:cNvPr id="36874" name="AutoShape 27" descr="Green marble"/>
            <p:cNvSpPr>
              <a:spLocks/>
            </p:cNvSpPr>
            <p:nvPr/>
          </p:nvSpPr>
          <p:spPr bwMode="auto">
            <a:xfrm>
              <a:off x="408" y="1662"/>
              <a:ext cx="46" cy="499"/>
            </a:xfrm>
            <a:prstGeom prst="leftBrace">
              <a:avLst>
                <a:gd name="adj1" fmla="val 90399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3036" name="Text Box 28" descr="Green marble"/>
            <p:cNvSpPr txBox="1">
              <a:spLocks noChangeArrowheads="1"/>
            </p:cNvSpPr>
            <p:nvPr/>
          </p:nvSpPr>
          <p:spPr bwMode="auto">
            <a:xfrm>
              <a:off x="431" y="1480"/>
              <a:ext cx="7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800" b="1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综合属性</a:t>
              </a:r>
            </a:p>
          </p:txBody>
        </p:sp>
        <p:sp>
          <p:nvSpPr>
            <p:cNvPr id="683037" name="Text Box 29" descr="Green marble"/>
            <p:cNvSpPr txBox="1">
              <a:spLocks noChangeArrowheads="1"/>
            </p:cNvSpPr>
            <p:nvPr/>
          </p:nvSpPr>
          <p:spPr bwMode="auto">
            <a:xfrm>
              <a:off x="431" y="2115"/>
              <a:ext cx="7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800" b="1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继承属性</a:t>
              </a:r>
            </a:p>
          </p:txBody>
        </p:sp>
        <p:sp>
          <p:nvSpPr>
            <p:cNvPr id="36877" name="AutoShape 30" descr="Green marble"/>
            <p:cNvSpPr>
              <a:spLocks noChangeArrowheads="1"/>
            </p:cNvSpPr>
            <p:nvPr/>
          </p:nvSpPr>
          <p:spPr bwMode="auto">
            <a:xfrm>
              <a:off x="1111" y="1570"/>
              <a:ext cx="272" cy="680"/>
            </a:xfrm>
            <a:prstGeom prst="curvedLeftArrow">
              <a:avLst>
                <a:gd name="adj1" fmla="val 22431"/>
                <a:gd name="adj2" fmla="val 72431"/>
                <a:gd name="adj3" fmla="val 33333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3039" name="Text Box 31" descr="Green marble"/>
            <p:cNvSpPr txBox="1">
              <a:spLocks noChangeArrowheads="1"/>
            </p:cNvSpPr>
            <p:nvPr/>
          </p:nvSpPr>
          <p:spPr bwMode="auto">
            <a:xfrm>
              <a:off x="1338" y="1752"/>
              <a:ext cx="45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消除左递归</a:t>
              </a:r>
            </a:p>
          </p:txBody>
        </p:sp>
        <p:sp>
          <p:nvSpPr>
            <p:cNvPr id="36879" name="AutoShape 32" descr="Green marble"/>
            <p:cNvSpPr>
              <a:spLocks noChangeArrowheads="1"/>
            </p:cNvSpPr>
            <p:nvPr/>
          </p:nvSpPr>
          <p:spPr bwMode="auto">
            <a:xfrm>
              <a:off x="839" y="1706"/>
              <a:ext cx="136" cy="454"/>
            </a:xfrm>
            <a:prstGeom prst="upArrow">
              <a:avLst>
                <a:gd name="adj1" fmla="val 50000"/>
                <a:gd name="adj2" fmla="val 83456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3041" name="Text Box 33" descr="Green marble"/>
            <p:cNvSpPr txBox="1">
              <a:spLocks noChangeArrowheads="1"/>
            </p:cNvSpPr>
            <p:nvPr/>
          </p:nvSpPr>
          <p:spPr bwMode="auto">
            <a:xfrm>
              <a:off x="521" y="1797"/>
              <a:ext cx="36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  <a:ea typeface="宋体" pitchFamily="2" charset="-122"/>
                </a:rPr>
                <a:t>改写文法</a:t>
              </a:r>
            </a:p>
          </p:txBody>
        </p:sp>
      </p:grpSp>
      <p:sp>
        <p:nvSpPr>
          <p:cNvPr id="683042" name="Text Box 34"/>
          <p:cNvSpPr txBox="1">
            <a:spLocks noChangeArrowheads="1"/>
          </p:cNvSpPr>
          <p:nvPr/>
        </p:nvSpPr>
        <p:spPr bwMode="auto">
          <a:xfrm>
            <a:off x="6948488" y="4869210"/>
            <a:ext cx="19431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/>
              <a:t>归约：综合属性放入栈中</a:t>
            </a:r>
          </a:p>
        </p:txBody>
      </p:sp>
    </p:spTree>
    <p:extLst>
      <p:ext uri="{BB962C8B-B14F-4D97-AF65-F5344CB8AC3E}">
        <p14:creationId xmlns:p14="http://schemas.microsoft.com/office/powerpoint/2010/main" val="235594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83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4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4.3  </a:t>
            </a:r>
            <a:r>
              <a:rPr lang="en-US" altLang="zh-CN" sz="3600" b="1" i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L</a:t>
            </a:r>
            <a:r>
              <a:rPr lang="zh-CN" alt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属性定义的自上而下计算</a:t>
            </a:r>
          </a:p>
        </p:txBody>
      </p:sp>
      <p:sp>
        <p:nvSpPr>
          <p:cNvPr id="71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 smtClean="0">
                <a:ea typeface="宋体" pitchFamily="2" charset="-122"/>
              </a:rPr>
              <a:t>L</a:t>
            </a:r>
            <a:r>
              <a:rPr lang="zh-CN" altLang="en-US" dirty="0" smtClean="0">
                <a:ea typeface="宋体" pitchFamily="2" charset="-122"/>
              </a:rPr>
              <a:t>属性定义</a:t>
            </a:r>
          </a:p>
          <a:p>
            <a:r>
              <a:rPr lang="zh-CN" altLang="en-US" dirty="0" smtClean="0">
                <a:ea typeface="宋体" pitchFamily="2" charset="-122"/>
              </a:rPr>
              <a:t>翻译方案</a:t>
            </a:r>
          </a:p>
          <a:p>
            <a:r>
              <a:rPr lang="zh-CN" altLang="en-US" dirty="0" smtClean="0">
                <a:ea typeface="宋体" pitchFamily="2" charset="-122"/>
              </a:rPr>
              <a:t>预测翻译器的设计</a:t>
            </a:r>
          </a:p>
          <a:p>
            <a:r>
              <a:rPr lang="zh-CN" altLang="en-US" dirty="0" smtClean="0">
                <a:ea typeface="宋体" pitchFamily="2" charset="-122"/>
              </a:rPr>
              <a:t>用综合属性代替继承属性</a:t>
            </a:r>
          </a:p>
        </p:txBody>
      </p:sp>
      <p:sp>
        <p:nvSpPr>
          <p:cNvPr id="10242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92D13EB3-E7FD-4858-9CE9-BCB8392B7F56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10</a:t>
            </a:fld>
            <a:endParaRPr lang="en-US" altLang="zh-CN" sz="80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1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4.3.2 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翻译方案</a:t>
            </a:r>
          </a:p>
        </p:txBody>
      </p:sp>
      <p:sp>
        <p:nvSpPr>
          <p:cNvPr id="637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sz="3200" b="1" dirty="0" smtClean="0">
                <a:solidFill>
                  <a:srgbClr val="FF3300"/>
                </a:solidFill>
                <a:ea typeface="宋体" pitchFamily="2" charset="-122"/>
              </a:rPr>
              <a:t>翻译方案</a:t>
            </a:r>
            <a:r>
              <a:rPr lang="zh-CN" altLang="en-US" sz="3200" b="1" dirty="0" smtClean="0">
                <a:ea typeface="宋体" pitchFamily="2" charset="-122"/>
              </a:rPr>
              <a:t>：</a:t>
            </a:r>
          </a:p>
          <a:p>
            <a:pPr lvl="1" algn="just"/>
            <a:r>
              <a:rPr lang="zh-CN" altLang="en-US" sz="2800" b="1" dirty="0" smtClean="0">
                <a:ea typeface="宋体" pitchFamily="2" charset="-122"/>
              </a:rPr>
              <a:t>给出了使用语义规则进行计算的次序，这样就可把某些实现细节表示出来。</a:t>
            </a:r>
          </a:p>
          <a:p>
            <a:pPr algn="just"/>
            <a:r>
              <a:rPr lang="zh-CN" altLang="en-US" sz="3200" b="1" dirty="0" smtClean="0">
                <a:ea typeface="宋体" pitchFamily="2" charset="-122"/>
              </a:rPr>
              <a:t>在翻译方案中，和文法符号相关</a:t>
            </a:r>
            <a:r>
              <a:rPr lang="zh-CN" altLang="en-US" sz="3200" b="1" dirty="0" smtClean="0">
                <a:solidFill>
                  <a:srgbClr val="FF3300"/>
                </a:solidFill>
                <a:ea typeface="宋体" pitchFamily="2" charset="-122"/>
              </a:rPr>
              <a:t>语义动作</a:t>
            </a:r>
            <a:r>
              <a:rPr lang="zh-CN" altLang="en-US" sz="3200" b="1" dirty="0" smtClean="0">
                <a:ea typeface="宋体" pitchFamily="2" charset="-122"/>
              </a:rPr>
              <a:t>，用花括号{ }括起来，插入到产生式右部的合适位置上。</a:t>
            </a:r>
          </a:p>
          <a:p>
            <a:pPr algn="just"/>
            <a:r>
              <a:rPr lang="zh-CN" altLang="en-US" sz="3200" b="1" dirty="0" smtClean="0">
                <a:ea typeface="宋体" pitchFamily="2" charset="-122"/>
              </a:rPr>
              <a:t>这是一种动作和分析交错的方法，以表示动作的执行时机。</a:t>
            </a:r>
            <a:endParaRPr lang="zh-CN" altLang="en-US" sz="3200" b="1" dirty="0" smtClean="0">
              <a:ea typeface="黑体" pitchFamily="49" charset="-122"/>
            </a:endParaRPr>
          </a:p>
        </p:txBody>
      </p:sp>
      <p:sp>
        <p:nvSpPr>
          <p:cNvPr id="11266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C2BE6D5C-C8D9-4C17-A206-877F1167BA95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11</a:t>
            </a:fld>
            <a:endParaRPr lang="en-US" altLang="zh-CN" sz="80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7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4.3.2 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翻译方案</a:t>
            </a:r>
            <a:endParaRPr lang="zh-CN" altLang="en-US" sz="3600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b="1" smtClean="0">
                <a:ea typeface="宋体" pitchFamily="2" charset="-122"/>
              </a:rPr>
              <a:t>语义动作（语义规则）插入到产生式右部的任何地方，以表达动作的执行时刻。</a:t>
            </a:r>
          </a:p>
          <a:p>
            <a:pPr lvl="1">
              <a:buFontTx/>
              <a:buNone/>
            </a:pPr>
            <a:r>
              <a:rPr lang="en-US" altLang="zh-CN" b="1" smtClean="0">
                <a:ea typeface="宋体" pitchFamily="2" charset="-122"/>
              </a:rPr>
              <a:t>                 </a:t>
            </a:r>
            <a:r>
              <a:rPr lang="en-US" altLang="zh-CN" sz="3200" b="1" smtClean="0">
                <a:solidFill>
                  <a:schemeClr val="accent2"/>
                </a:solidFill>
                <a:ea typeface="宋体" pitchFamily="2" charset="-122"/>
              </a:rPr>
              <a:t>A</a:t>
            </a:r>
            <a:r>
              <a:rPr lang="en-US" altLang="zh-CN" sz="3200" b="1" smtClean="0">
                <a:solidFill>
                  <a:schemeClr val="accent2"/>
                </a:solidFill>
                <a:ea typeface="宋体" pitchFamily="2" charset="-122"/>
                <a:sym typeface="Wingdings" pitchFamily="2" charset="2"/>
              </a:rPr>
              <a:t>B{..}C</a:t>
            </a:r>
          </a:p>
          <a:p>
            <a:pPr lvl="1">
              <a:buFontTx/>
              <a:buNone/>
            </a:pPr>
            <a:endParaRPr lang="en-US" altLang="zh-CN" sz="1200" b="1" smtClean="0">
              <a:ea typeface="宋体" pitchFamily="2" charset="-122"/>
              <a:sym typeface="Wingdings" pitchFamily="2" charset="2"/>
            </a:endParaRPr>
          </a:p>
        </p:txBody>
      </p:sp>
      <p:sp>
        <p:nvSpPr>
          <p:cNvPr id="1229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5AC4273E-CA18-4515-B4AC-305A7DC8EC56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12</a:t>
            </a:fld>
            <a:endParaRPr lang="en-US" altLang="zh-CN" sz="80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4.3.2 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翻译方案</a:t>
            </a:r>
            <a:endParaRPr lang="zh-CN" altLang="en-US" sz="3600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553987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124744"/>
            <a:ext cx="8839200" cy="5334000"/>
          </a:xfrm>
        </p:spPr>
        <p:txBody>
          <a:bodyPr wrap="none"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例  把有加和减的中缀表达式翻译成后缀表达式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		如果输入是</a:t>
            </a:r>
            <a:r>
              <a:rPr lang="zh-CN" alt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8+5 </a:t>
            </a:r>
            <a:r>
              <a:rPr lang="zh-CN" alt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</a:t>
            </a:r>
            <a:r>
              <a:rPr lang="zh-CN" alt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</a:t>
            </a:r>
            <a:r>
              <a:rPr lang="zh-CN" alt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，则输出是</a:t>
            </a:r>
            <a:r>
              <a:rPr lang="zh-CN" alt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8 5 + 2 </a:t>
            </a:r>
            <a:r>
              <a:rPr lang="zh-CN" alt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</a:t>
            </a:r>
            <a:r>
              <a:rPr lang="zh-CN" alt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。</a:t>
            </a:r>
            <a:r>
              <a:rPr lang="zh-CN" alt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 R</a:t>
            </a:r>
            <a:endParaRPr lang="en-US" altLang="zh-CN" sz="24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R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addop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{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print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</a:t>
            </a:r>
            <a:r>
              <a:rPr lang="en-US" altLang="zh-CN" sz="2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addop.</a:t>
            </a:r>
            <a:r>
              <a:rPr lang="en-US" altLang="zh-CN" sz="24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lexeme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)} 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R</a:t>
            </a:r>
            <a:r>
              <a:rPr lang="en-US" altLang="zh-CN" sz="2400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 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endParaRPr lang="en-US" altLang="zh-CN" sz="24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num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{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print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</a:t>
            </a:r>
            <a:r>
              <a:rPr lang="en-US" altLang="zh-CN" sz="2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num.</a:t>
            </a:r>
            <a:r>
              <a:rPr lang="en-US" altLang="zh-CN" sz="24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val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24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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 R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 </a:t>
            </a:r>
            <a:r>
              <a:rPr lang="en-US" altLang="zh-CN" sz="2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num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{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print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(8)} 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R</a:t>
            </a:r>
            <a:endParaRPr lang="en-US" altLang="zh-CN" sz="24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	</a:t>
            </a:r>
            <a:r>
              <a:rPr lang="zh-CN" alt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num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{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print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(8)} </a:t>
            </a:r>
            <a:r>
              <a:rPr lang="en-US" altLang="zh-CN" sz="2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addop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{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print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(+)}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R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 </a:t>
            </a:r>
            <a:r>
              <a:rPr lang="en-US" altLang="zh-CN" sz="2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num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{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print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(8)} </a:t>
            </a:r>
            <a:r>
              <a:rPr lang="en-US" altLang="zh-CN" sz="2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addop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num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{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print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(5)}{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print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(+)}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R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  <a:r>
              <a:rPr lang="zh-CN" alt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…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{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print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(8)}{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print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(5)}{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print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(+)} </a:t>
            </a:r>
            <a:r>
              <a:rPr lang="en-US" altLang="zh-CN" sz="2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addop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{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print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</a:t>
            </a:r>
            <a:r>
              <a:rPr lang="zh-CN" alt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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)} 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R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    …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{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print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(8)}{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print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(5)}{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print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(+)}{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print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(2)}{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print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</a:t>
            </a:r>
            <a:r>
              <a:rPr lang="zh-CN" alt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)}</a:t>
            </a:r>
            <a:endParaRPr lang="zh-CN" altLang="en-US" sz="2400" b="1" i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13314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EE7A2A78-56FC-447F-9E13-F059108B86BA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13</a:t>
            </a:fld>
            <a:endParaRPr lang="en-US" altLang="zh-CN" sz="80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3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53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53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53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53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53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53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53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3" y="20638"/>
            <a:ext cx="7772400" cy="1104900"/>
          </a:xfrm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pPr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zh-CN" altLang="en-US" sz="2800" b="1" dirty="0" smtClean="0">
                <a:ea typeface="宋体" pitchFamily="2" charset="-122"/>
              </a:rPr>
              <a:t>翻译模式示例：把带加号和减号的中缀表达式翻译成相应的后缀表达式 </a:t>
            </a:r>
          </a:p>
        </p:txBody>
      </p:sp>
      <p:sp>
        <p:nvSpPr>
          <p:cNvPr id="640003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124744"/>
            <a:ext cx="7900045" cy="198755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ea typeface="宋体" pitchFamily="2" charset="-122"/>
              </a:rPr>
              <a:t> </a:t>
            </a:r>
            <a:r>
              <a:rPr lang="en-US" altLang="zh-CN" sz="2800" b="1" dirty="0" smtClean="0">
                <a:ea typeface="宋体" pitchFamily="2" charset="-122"/>
              </a:rPr>
              <a:t>E→TR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 smtClean="0">
                <a:ea typeface="宋体" pitchFamily="2" charset="-122"/>
              </a:rPr>
              <a:t> </a:t>
            </a:r>
            <a:r>
              <a:rPr lang="en-US" altLang="zh-CN" sz="2800" b="1" dirty="0" err="1" smtClean="0">
                <a:ea typeface="宋体" pitchFamily="2" charset="-122"/>
              </a:rPr>
              <a:t>R→addop</a:t>
            </a:r>
            <a:r>
              <a:rPr lang="en-US" altLang="zh-CN" sz="2800" b="1" dirty="0" smtClean="0">
                <a:ea typeface="宋体" pitchFamily="2" charset="-122"/>
              </a:rPr>
              <a:t> T  {print(</a:t>
            </a:r>
            <a:r>
              <a:rPr lang="en-US" altLang="zh-CN" sz="2800" b="1" dirty="0" err="1" smtClean="0">
                <a:ea typeface="宋体" pitchFamily="2" charset="-122"/>
              </a:rPr>
              <a:t>addop.lexeme</a:t>
            </a:r>
            <a:r>
              <a:rPr lang="en-US" altLang="zh-CN" sz="2800" b="1" dirty="0" smtClean="0">
                <a:ea typeface="宋体" pitchFamily="2" charset="-122"/>
              </a:rPr>
              <a:t>)}  R</a:t>
            </a:r>
            <a:r>
              <a:rPr lang="en-US" altLang="zh-CN" sz="2800" b="1" baseline="-30000" dirty="0" smtClean="0">
                <a:ea typeface="宋体" pitchFamily="2" charset="-122"/>
              </a:rPr>
              <a:t>1</a:t>
            </a:r>
            <a:r>
              <a:rPr lang="en-US" altLang="zh-CN" sz="2800" b="1" dirty="0" smtClean="0">
                <a:ea typeface="宋体" pitchFamily="2" charset="-122"/>
              </a:rPr>
              <a:t> | </a:t>
            </a:r>
            <a:r>
              <a:rPr lang="en-US" altLang="zh-CN" sz="2800" b="1" dirty="0" smtClean="0"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sz="2800" b="1" dirty="0" smtClean="0">
                <a:ea typeface="宋体" pitchFamily="2" charset="-122"/>
              </a:rPr>
              <a:t>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 smtClean="0">
                <a:ea typeface="宋体" pitchFamily="2" charset="-122"/>
              </a:rPr>
              <a:t> </a:t>
            </a:r>
            <a:r>
              <a:rPr lang="en-US" altLang="zh-CN" sz="2800" b="1" dirty="0" err="1" smtClean="0">
                <a:ea typeface="宋体" pitchFamily="2" charset="-122"/>
              </a:rPr>
              <a:t>T→num</a:t>
            </a:r>
            <a:r>
              <a:rPr lang="en-US" altLang="zh-CN" sz="2800" b="1" dirty="0" smtClean="0">
                <a:ea typeface="宋体" pitchFamily="2" charset="-122"/>
              </a:rPr>
              <a:t>   {print(</a:t>
            </a:r>
            <a:r>
              <a:rPr lang="en-US" altLang="zh-CN" sz="2800" b="1" dirty="0" err="1" smtClean="0">
                <a:ea typeface="宋体" pitchFamily="2" charset="-122"/>
              </a:rPr>
              <a:t>num.val</a:t>
            </a:r>
            <a:r>
              <a:rPr lang="en-US" altLang="zh-CN" sz="2800" b="1" dirty="0" smtClean="0">
                <a:ea typeface="宋体" pitchFamily="2" charset="-122"/>
              </a:rPr>
              <a:t>)}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ea typeface="黑体" pitchFamily="49" charset="-122"/>
              </a:rPr>
              <a:t>                              例：</a:t>
            </a:r>
            <a:r>
              <a:rPr lang="en-US" altLang="zh-CN" sz="2800" b="1" dirty="0" smtClean="0">
                <a:ea typeface="黑体" pitchFamily="49" charset="-122"/>
              </a:rPr>
              <a:t>8+5-2</a:t>
            </a:r>
          </a:p>
        </p:txBody>
      </p:sp>
      <p:sp>
        <p:nvSpPr>
          <p:cNvPr id="14338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2D766A67-3565-4A91-B502-553A31E918DB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14</a:t>
            </a:fld>
            <a:endParaRPr lang="en-US" altLang="zh-CN" sz="80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40004" name="Rectangle 4"/>
          <p:cNvSpPr>
            <a:spLocks noChangeArrowheads="1"/>
          </p:cNvSpPr>
          <p:nvPr/>
        </p:nvSpPr>
        <p:spPr bwMode="auto">
          <a:xfrm>
            <a:off x="2514600" y="4263752"/>
            <a:ext cx="914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600" b="1" dirty="0">
                <a:latin typeface="Times New Roman" pitchFamily="18" charset="0"/>
              </a:rPr>
              <a:t>+</a:t>
            </a:r>
          </a:p>
        </p:txBody>
      </p:sp>
      <p:sp>
        <p:nvSpPr>
          <p:cNvPr id="640005" name="Rectangle 5"/>
          <p:cNvSpPr>
            <a:spLocks noChangeArrowheads="1"/>
          </p:cNvSpPr>
          <p:nvPr/>
        </p:nvSpPr>
        <p:spPr bwMode="auto">
          <a:xfrm>
            <a:off x="2133600" y="2590800"/>
            <a:ext cx="914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600" b="1">
                <a:latin typeface="Times New Roman" pitchFamily="18" charset="0"/>
              </a:rPr>
              <a:t>E</a:t>
            </a:r>
          </a:p>
        </p:txBody>
      </p:sp>
      <p:sp>
        <p:nvSpPr>
          <p:cNvPr id="640006" name="Line 6"/>
          <p:cNvSpPr>
            <a:spLocks noChangeShapeType="1"/>
          </p:cNvSpPr>
          <p:nvPr/>
        </p:nvSpPr>
        <p:spPr bwMode="auto">
          <a:xfrm flipV="1">
            <a:off x="1447800" y="3048000"/>
            <a:ext cx="9906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0007" name="Rectangle 7"/>
          <p:cNvSpPr>
            <a:spLocks noChangeArrowheads="1"/>
          </p:cNvSpPr>
          <p:nvPr/>
        </p:nvSpPr>
        <p:spPr bwMode="auto">
          <a:xfrm>
            <a:off x="762000" y="3352800"/>
            <a:ext cx="914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600" b="1">
                <a:latin typeface="Times New Roman" pitchFamily="18" charset="0"/>
              </a:rPr>
              <a:t>T</a:t>
            </a:r>
          </a:p>
        </p:txBody>
      </p:sp>
      <p:sp>
        <p:nvSpPr>
          <p:cNvPr id="640008" name="Line 8"/>
          <p:cNvSpPr>
            <a:spLocks noChangeShapeType="1"/>
          </p:cNvSpPr>
          <p:nvPr/>
        </p:nvSpPr>
        <p:spPr bwMode="auto">
          <a:xfrm>
            <a:off x="2819400" y="3048000"/>
            <a:ext cx="9906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0009" name="Rectangle 9"/>
          <p:cNvSpPr>
            <a:spLocks noChangeArrowheads="1"/>
          </p:cNvSpPr>
          <p:nvPr/>
        </p:nvSpPr>
        <p:spPr bwMode="auto">
          <a:xfrm>
            <a:off x="3429000" y="3352800"/>
            <a:ext cx="914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600" b="1">
                <a:latin typeface="Times New Roman" pitchFamily="18" charset="0"/>
              </a:rPr>
              <a:t>R</a:t>
            </a:r>
          </a:p>
        </p:txBody>
      </p:sp>
      <p:sp>
        <p:nvSpPr>
          <p:cNvPr id="640010" name="Line 10"/>
          <p:cNvSpPr>
            <a:spLocks noChangeShapeType="1"/>
          </p:cNvSpPr>
          <p:nvPr/>
        </p:nvSpPr>
        <p:spPr bwMode="auto">
          <a:xfrm flipV="1">
            <a:off x="609600" y="3810000"/>
            <a:ext cx="5334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0011" name="Rectangle 11"/>
          <p:cNvSpPr>
            <a:spLocks noChangeArrowheads="1"/>
          </p:cNvSpPr>
          <p:nvPr/>
        </p:nvSpPr>
        <p:spPr bwMode="auto">
          <a:xfrm>
            <a:off x="152400" y="4343400"/>
            <a:ext cx="914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600" b="1">
                <a:latin typeface="Times New Roman" pitchFamily="18" charset="0"/>
              </a:rPr>
              <a:t>8</a:t>
            </a:r>
          </a:p>
        </p:txBody>
      </p:sp>
      <p:sp>
        <p:nvSpPr>
          <p:cNvPr id="640012" name="Line 12"/>
          <p:cNvSpPr>
            <a:spLocks noChangeShapeType="1"/>
          </p:cNvSpPr>
          <p:nvPr/>
        </p:nvSpPr>
        <p:spPr bwMode="auto">
          <a:xfrm>
            <a:off x="1295400" y="3810000"/>
            <a:ext cx="609600" cy="533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0013" name="Rectangle 13"/>
          <p:cNvSpPr>
            <a:spLocks noChangeArrowheads="1"/>
          </p:cNvSpPr>
          <p:nvPr/>
        </p:nvSpPr>
        <p:spPr bwMode="auto">
          <a:xfrm>
            <a:off x="1447800" y="4267200"/>
            <a:ext cx="914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latin typeface="Times New Roman" pitchFamily="18" charset="0"/>
              </a:rPr>
              <a:t>{print(‘8’)}</a:t>
            </a:r>
          </a:p>
        </p:txBody>
      </p:sp>
      <p:sp>
        <p:nvSpPr>
          <p:cNvPr id="640014" name="Line 14"/>
          <p:cNvSpPr>
            <a:spLocks noChangeShapeType="1"/>
          </p:cNvSpPr>
          <p:nvPr/>
        </p:nvSpPr>
        <p:spPr bwMode="auto">
          <a:xfrm flipV="1">
            <a:off x="2971800" y="3810000"/>
            <a:ext cx="7620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0015" name="Line 15"/>
          <p:cNvSpPr>
            <a:spLocks noChangeShapeType="1"/>
          </p:cNvSpPr>
          <p:nvPr/>
        </p:nvSpPr>
        <p:spPr bwMode="auto">
          <a:xfrm flipV="1">
            <a:off x="3886200" y="38100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0016" name="Rectangle 16"/>
          <p:cNvSpPr>
            <a:spLocks noChangeArrowheads="1"/>
          </p:cNvSpPr>
          <p:nvPr/>
        </p:nvSpPr>
        <p:spPr bwMode="auto">
          <a:xfrm>
            <a:off x="3429000" y="4267200"/>
            <a:ext cx="914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600" b="1">
                <a:latin typeface="Times New Roman" pitchFamily="18" charset="0"/>
              </a:rPr>
              <a:t>T</a:t>
            </a:r>
          </a:p>
        </p:txBody>
      </p:sp>
      <p:sp>
        <p:nvSpPr>
          <p:cNvPr id="640017" name="Line 17"/>
          <p:cNvSpPr>
            <a:spLocks noChangeShapeType="1"/>
          </p:cNvSpPr>
          <p:nvPr/>
        </p:nvSpPr>
        <p:spPr bwMode="auto">
          <a:xfrm>
            <a:off x="4038600" y="3810000"/>
            <a:ext cx="21336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0018" name="Rectangle 18"/>
          <p:cNvSpPr>
            <a:spLocks noChangeArrowheads="1"/>
          </p:cNvSpPr>
          <p:nvPr/>
        </p:nvSpPr>
        <p:spPr bwMode="auto">
          <a:xfrm>
            <a:off x="5791200" y="4267200"/>
            <a:ext cx="914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600" b="1">
                <a:latin typeface="Times New Roman" pitchFamily="18" charset="0"/>
              </a:rPr>
              <a:t>R</a:t>
            </a:r>
          </a:p>
        </p:txBody>
      </p:sp>
      <p:sp>
        <p:nvSpPr>
          <p:cNvPr id="640019" name="Line 19"/>
          <p:cNvSpPr>
            <a:spLocks noChangeShapeType="1"/>
          </p:cNvSpPr>
          <p:nvPr/>
        </p:nvSpPr>
        <p:spPr bwMode="auto">
          <a:xfrm flipV="1">
            <a:off x="3048000" y="4724400"/>
            <a:ext cx="8382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0020" name="Rectangle 20"/>
          <p:cNvSpPr>
            <a:spLocks noChangeArrowheads="1"/>
          </p:cNvSpPr>
          <p:nvPr/>
        </p:nvSpPr>
        <p:spPr bwMode="auto">
          <a:xfrm>
            <a:off x="2590800" y="5181600"/>
            <a:ext cx="914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latin typeface="Times New Roman" pitchFamily="18" charset="0"/>
              </a:rPr>
              <a:t>5</a:t>
            </a:r>
          </a:p>
        </p:txBody>
      </p:sp>
      <p:sp>
        <p:nvSpPr>
          <p:cNvPr id="640021" name="Line 21"/>
          <p:cNvSpPr>
            <a:spLocks noChangeShapeType="1"/>
          </p:cNvSpPr>
          <p:nvPr/>
        </p:nvSpPr>
        <p:spPr bwMode="auto">
          <a:xfrm>
            <a:off x="4038600" y="4800600"/>
            <a:ext cx="152400" cy="457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0022" name="Rectangle 22"/>
          <p:cNvSpPr>
            <a:spLocks noChangeArrowheads="1"/>
          </p:cNvSpPr>
          <p:nvPr/>
        </p:nvSpPr>
        <p:spPr bwMode="auto">
          <a:xfrm>
            <a:off x="3657600" y="5105400"/>
            <a:ext cx="914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latin typeface="Times New Roman" pitchFamily="18" charset="0"/>
              </a:rPr>
              <a:t>{print(‘5’)}</a:t>
            </a:r>
          </a:p>
        </p:txBody>
      </p:sp>
      <p:sp>
        <p:nvSpPr>
          <p:cNvPr id="640023" name="Rectangle 23"/>
          <p:cNvSpPr>
            <a:spLocks noChangeArrowheads="1"/>
          </p:cNvSpPr>
          <p:nvPr/>
        </p:nvSpPr>
        <p:spPr bwMode="auto">
          <a:xfrm>
            <a:off x="4572000" y="4267200"/>
            <a:ext cx="914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latin typeface="Times New Roman" pitchFamily="18" charset="0"/>
              </a:rPr>
              <a:t>{print(‘+’)}</a:t>
            </a:r>
          </a:p>
        </p:txBody>
      </p:sp>
      <p:sp>
        <p:nvSpPr>
          <p:cNvPr id="640024" name="Line 24"/>
          <p:cNvSpPr>
            <a:spLocks noChangeShapeType="1"/>
          </p:cNvSpPr>
          <p:nvPr/>
        </p:nvSpPr>
        <p:spPr bwMode="auto">
          <a:xfrm>
            <a:off x="3886200" y="3810000"/>
            <a:ext cx="990600" cy="6096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0025" name="Rectangle 25"/>
          <p:cNvSpPr>
            <a:spLocks noChangeArrowheads="1"/>
          </p:cNvSpPr>
          <p:nvPr/>
        </p:nvSpPr>
        <p:spPr bwMode="auto">
          <a:xfrm>
            <a:off x="4876800" y="5181600"/>
            <a:ext cx="914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600" b="1">
                <a:latin typeface="Times New Roman" pitchFamily="18" charset="0"/>
              </a:rPr>
              <a:t>-</a:t>
            </a:r>
          </a:p>
        </p:txBody>
      </p:sp>
      <p:sp>
        <p:nvSpPr>
          <p:cNvPr id="640026" name="Line 26"/>
          <p:cNvSpPr>
            <a:spLocks noChangeShapeType="1"/>
          </p:cNvSpPr>
          <p:nvPr/>
        </p:nvSpPr>
        <p:spPr bwMode="auto">
          <a:xfrm flipV="1">
            <a:off x="5334000" y="4800600"/>
            <a:ext cx="7620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0027" name="Line 27"/>
          <p:cNvSpPr>
            <a:spLocks noChangeShapeType="1"/>
          </p:cNvSpPr>
          <p:nvPr/>
        </p:nvSpPr>
        <p:spPr bwMode="auto">
          <a:xfrm flipV="1">
            <a:off x="6248400" y="48006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0028" name="Rectangle 28"/>
          <p:cNvSpPr>
            <a:spLocks noChangeArrowheads="1"/>
          </p:cNvSpPr>
          <p:nvPr/>
        </p:nvSpPr>
        <p:spPr bwMode="auto">
          <a:xfrm>
            <a:off x="5791200" y="5257800"/>
            <a:ext cx="914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600" b="1">
                <a:latin typeface="Times New Roman" pitchFamily="18" charset="0"/>
              </a:rPr>
              <a:t>T</a:t>
            </a:r>
          </a:p>
        </p:txBody>
      </p:sp>
      <p:sp>
        <p:nvSpPr>
          <p:cNvPr id="640029" name="Line 29"/>
          <p:cNvSpPr>
            <a:spLocks noChangeShapeType="1"/>
          </p:cNvSpPr>
          <p:nvPr/>
        </p:nvSpPr>
        <p:spPr bwMode="auto">
          <a:xfrm flipV="1">
            <a:off x="5257800" y="5715000"/>
            <a:ext cx="9144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0030" name="Rectangle 30"/>
          <p:cNvSpPr>
            <a:spLocks noChangeArrowheads="1"/>
          </p:cNvSpPr>
          <p:nvPr/>
        </p:nvSpPr>
        <p:spPr bwMode="auto">
          <a:xfrm>
            <a:off x="4800600" y="6172200"/>
            <a:ext cx="914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latin typeface="Times New Roman" pitchFamily="18" charset="0"/>
              </a:rPr>
              <a:t>2</a:t>
            </a:r>
          </a:p>
        </p:txBody>
      </p:sp>
      <p:sp>
        <p:nvSpPr>
          <p:cNvPr id="640031" name="Line 31"/>
          <p:cNvSpPr>
            <a:spLocks noChangeShapeType="1"/>
          </p:cNvSpPr>
          <p:nvPr/>
        </p:nvSpPr>
        <p:spPr bwMode="auto">
          <a:xfrm>
            <a:off x="6324600" y="5791200"/>
            <a:ext cx="152400" cy="457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0032" name="Rectangle 32"/>
          <p:cNvSpPr>
            <a:spLocks noChangeArrowheads="1"/>
          </p:cNvSpPr>
          <p:nvPr/>
        </p:nvSpPr>
        <p:spPr bwMode="auto">
          <a:xfrm>
            <a:off x="6096000" y="6172200"/>
            <a:ext cx="914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latin typeface="Times New Roman" pitchFamily="18" charset="0"/>
              </a:rPr>
              <a:t>{print(‘2’)}</a:t>
            </a:r>
          </a:p>
        </p:txBody>
      </p:sp>
      <p:sp>
        <p:nvSpPr>
          <p:cNvPr id="640033" name="Line 33"/>
          <p:cNvSpPr>
            <a:spLocks noChangeShapeType="1"/>
          </p:cNvSpPr>
          <p:nvPr/>
        </p:nvSpPr>
        <p:spPr bwMode="auto">
          <a:xfrm>
            <a:off x="6477000" y="4800600"/>
            <a:ext cx="182880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0034" name="Rectangle 34"/>
          <p:cNvSpPr>
            <a:spLocks noChangeArrowheads="1"/>
          </p:cNvSpPr>
          <p:nvPr/>
        </p:nvSpPr>
        <p:spPr bwMode="auto">
          <a:xfrm>
            <a:off x="8077200" y="5257800"/>
            <a:ext cx="914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600" b="1">
                <a:latin typeface="Times New Roman" pitchFamily="18" charset="0"/>
              </a:rPr>
              <a:t>R</a:t>
            </a:r>
          </a:p>
        </p:txBody>
      </p:sp>
      <p:sp>
        <p:nvSpPr>
          <p:cNvPr id="640035" name="Rectangle 35"/>
          <p:cNvSpPr>
            <a:spLocks noChangeArrowheads="1"/>
          </p:cNvSpPr>
          <p:nvPr/>
        </p:nvSpPr>
        <p:spPr bwMode="auto">
          <a:xfrm>
            <a:off x="6858000" y="5257800"/>
            <a:ext cx="914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latin typeface="Times New Roman" pitchFamily="18" charset="0"/>
              </a:rPr>
              <a:t>{print(‘-’)}</a:t>
            </a:r>
          </a:p>
        </p:txBody>
      </p:sp>
      <p:sp>
        <p:nvSpPr>
          <p:cNvPr id="640036" name="Line 36"/>
          <p:cNvSpPr>
            <a:spLocks noChangeShapeType="1"/>
          </p:cNvSpPr>
          <p:nvPr/>
        </p:nvSpPr>
        <p:spPr bwMode="auto">
          <a:xfrm>
            <a:off x="6324600" y="4800600"/>
            <a:ext cx="762000" cy="533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0037" name="Line 37"/>
          <p:cNvSpPr>
            <a:spLocks noChangeShapeType="1"/>
          </p:cNvSpPr>
          <p:nvPr/>
        </p:nvSpPr>
        <p:spPr bwMode="auto">
          <a:xfrm flipH="1" flipV="1">
            <a:off x="8534400" y="57150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0038" name="Rectangle 38"/>
          <p:cNvSpPr>
            <a:spLocks noChangeArrowheads="1"/>
          </p:cNvSpPr>
          <p:nvPr/>
        </p:nvSpPr>
        <p:spPr bwMode="auto">
          <a:xfrm>
            <a:off x="8077200" y="6172200"/>
            <a:ext cx="914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600" b="1">
                <a:latin typeface="Times New Roman" pitchFamily="18" charset="0"/>
                <a:sym typeface="Symbol" pitchFamily="18" charset="2"/>
              </a:rPr>
              <a:t></a:t>
            </a:r>
            <a:endParaRPr kumimoji="1" lang="en-US" altLang="zh-CN" sz="2600" b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40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40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40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40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40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40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40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40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40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40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40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640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40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640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640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640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640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640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640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640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640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640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640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640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640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640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640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640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640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640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640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640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640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640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640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004" grpId="0" autoUpdateAnimBg="0"/>
      <p:bldP spid="640005" grpId="0" autoUpdateAnimBg="0"/>
      <p:bldP spid="640006" grpId="0" animBg="1"/>
      <p:bldP spid="640007" grpId="0" autoUpdateAnimBg="0"/>
      <p:bldP spid="640008" grpId="0" animBg="1"/>
      <p:bldP spid="640009" grpId="0" autoUpdateAnimBg="0"/>
      <p:bldP spid="640010" grpId="0" animBg="1"/>
      <p:bldP spid="640011" grpId="0" autoUpdateAnimBg="0"/>
      <p:bldP spid="640012" grpId="0" animBg="1"/>
      <p:bldP spid="640013" grpId="0" autoUpdateAnimBg="0"/>
      <p:bldP spid="640014" grpId="0" animBg="1"/>
      <p:bldP spid="640015" grpId="0" animBg="1"/>
      <p:bldP spid="640016" grpId="0" autoUpdateAnimBg="0"/>
      <p:bldP spid="640017" grpId="0" animBg="1"/>
      <p:bldP spid="640018" grpId="0" autoUpdateAnimBg="0"/>
      <p:bldP spid="640019" grpId="0" animBg="1"/>
      <p:bldP spid="640020" grpId="0" autoUpdateAnimBg="0"/>
      <p:bldP spid="640021" grpId="0" animBg="1"/>
      <p:bldP spid="640022" grpId="0" autoUpdateAnimBg="0"/>
      <p:bldP spid="640023" grpId="0" autoUpdateAnimBg="0"/>
      <p:bldP spid="640024" grpId="0" animBg="1"/>
      <p:bldP spid="640025" grpId="0" autoUpdateAnimBg="0"/>
      <p:bldP spid="640026" grpId="0" animBg="1"/>
      <p:bldP spid="640027" grpId="0" animBg="1"/>
      <p:bldP spid="640028" grpId="0" autoUpdateAnimBg="0"/>
      <p:bldP spid="640029" grpId="0" animBg="1"/>
      <p:bldP spid="640030" grpId="0" autoUpdateAnimBg="0"/>
      <p:bldP spid="640031" grpId="0" animBg="1"/>
      <p:bldP spid="640032" grpId="0" autoUpdateAnimBg="0"/>
      <p:bldP spid="640033" grpId="0" animBg="1"/>
      <p:bldP spid="640034" grpId="0" autoUpdateAnimBg="0"/>
      <p:bldP spid="640035" grpId="0" autoUpdateAnimBg="0"/>
      <p:bldP spid="640036" grpId="0" animBg="1"/>
      <p:bldP spid="640037" grpId="0" animBg="1"/>
      <p:bldP spid="64003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ea typeface="宋体" pitchFamily="2" charset="-122"/>
              </a:rPr>
              <a:t>建立翻译模式</a:t>
            </a:r>
          </a:p>
        </p:txBody>
      </p:sp>
      <p:sp>
        <p:nvSpPr>
          <p:cNvPr id="64205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980728"/>
            <a:ext cx="8353425" cy="4619625"/>
          </a:xfrm>
        </p:spPr>
        <p:txBody>
          <a:bodyPr/>
          <a:lstStyle/>
          <a:p>
            <a:r>
              <a:rPr lang="zh-CN" altLang="en-US" sz="3200" b="1" dirty="0" smtClean="0">
                <a:ea typeface="宋体" pitchFamily="2" charset="-122"/>
              </a:rPr>
              <a:t>当只需要</a:t>
            </a:r>
            <a:r>
              <a:rPr lang="zh-CN" altLang="en-US" sz="3200" b="1" dirty="0" smtClean="0">
                <a:solidFill>
                  <a:srgbClr val="FF3300"/>
                </a:solidFill>
                <a:ea typeface="宋体" pitchFamily="2" charset="-122"/>
              </a:rPr>
              <a:t>综合属性</a:t>
            </a:r>
            <a:r>
              <a:rPr lang="zh-CN" altLang="en-US" sz="3200" b="1" dirty="0" smtClean="0">
                <a:ea typeface="宋体" pitchFamily="2" charset="-122"/>
              </a:rPr>
              <a:t>时：为每一个语义规则建立一个包含赋值的动作，并</a:t>
            </a:r>
            <a:r>
              <a:rPr lang="zh-CN" altLang="en-US" sz="3200" b="1" dirty="0" smtClean="0">
                <a:solidFill>
                  <a:srgbClr val="FF3300"/>
                </a:solidFill>
                <a:ea typeface="宋体" pitchFamily="2" charset="-122"/>
              </a:rPr>
              <a:t>把这个动作放在相应的产生式右边的末尾。</a:t>
            </a:r>
          </a:p>
          <a:p>
            <a:pPr>
              <a:buFontTx/>
              <a:buNone/>
            </a:pPr>
            <a:endParaRPr lang="zh-CN" altLang="en-US" sz="3200" b="1" dirty="0" smtClean="0">
              <a:ea typeface="宋体" pitchFamily="2" charset="-122"/>
            </a:endParaRPr>
          </a:p>
          <a:p>
            <a:pPr>
              <a:buFontTx/>
              <a:buNone/>
            </a:pPr>
            <a:r>
              <a:rPr lang="zh-CN" altLang="en-US" sz="3200" b="1" dirty="0" smtClean="0">
                <a:ea typeface="宋体" pitchFamily="2" charset="-122"/>
              </a:rPr>
              <a:t> 产生式			  语义规则</a:t>
            </a:r>
          </a:p>
          <a:p>
            <a:pPr>
              <a:buFontTx/>
              <a:buNone/>
            </a:pPr>
            <a:r>
              <a:rPr lang="zh-CN" altLang="en-US" sz="3200" b="1" dirty="0" smtClean="0">
                <a:ea typeface="宋体" pitchFamily="2" charset="-122"/>
              </a:rPr>
              <a:t> </a:t>
            </a:r>
            <a:r>
              <a:rPr lang="en-US" altLang="zh-CN" sz="3200" b="1" dirty="0" smtClean="0">
                <a:ea typeface="宋体" pitchFamily="2" charset="-122"/>
              </a:rPr>
              <a:t>T→T</a:t>
            </a:r>
            <a:r>
              <a:rPr lang="en-US" altLang="zh-CN" sz="3200" b="1" baseline="-30000" dirty="0" smtClean="0">
                <a:ea typeface="宋体" pitchFamily="2" charset="-122"/>
              </a:rPr>
              <a:t>1</a:t>
            </a:r>
            <a:r>
              <a:rPr lang="en-US" altLang="zh-CN" sz="3200" b="1" dirty="0" smtClean="0">
                <a:ea typeface="宋体" pitchFamily="2" charset="-122"/>
              </a:rPr>
              <a:t>*F		</a:t>
            </a:r>
            <a:r>
              <a:rPr lang="en-US" altLang="zh-CN" sz="3200" b="1" dirty="0" err="1" smtClean="0">
                <a:ea typeface="宋体" pitchFamily="2" charset="-122"/>
              </a:rPr>
              <a:t>T.val</a:t>
            </a:r>
            <a:r>
              <a:rPr lang="en-US" altLang="zh-CN" sz="3200" b="1" dirty="0" smtClean="0">
                <a:ea typeface="宋体" pitchFamily="2" charset="-122"/>
              </a:rPr>
              <a:t>:=T</a:t>
            </a:r>
            <a:r>
              <a:rPr lang="en-US" altLang="zh-CN" sz="3200" b="1" baseline="-30000" dirty="0" smtClean="0">
                <a:ea typeface="宋体" pitchFamily="2" charset="-122"/>
              </a:rPr>
              <a:t>1</a:t>
            </a:r>
            <a:r>
              <a:rPr lang="en-US" altLang="zh-CN" sz="3200" b="1" dirty="0" smtClean="0">
                <a:ea typeface="宋体" pitchFamily="2" charset="-122"/>
              </a:rPr>
              <a:t>.val×F.val</a:t>
            </a:r>
          </a:p>
          <a:p>
            <a:pPr>
              <a:buFontTx/>
              <a:buNone/>
            </a:pPr>
            <a:r>
              <a:rPr lang="zh-CN" altLang="en-US" sz="3200" b="1" dirty="0" smtClean="0">
                <a:ea typeface="宋体" pitchFamily="2" charset="-122"/>
              </a:rPr>
              <a:t>	建立产生式和语义动作：</a:t>
            </a:r>
          </a:p>
          <a:p>
            <a:pPr>
              <a:buFontTx/>
              <a:buNone/>
            </a:pPr>
            <a:r>
              <a:rPr lang="zh-CN" altLang="en-US" sz="3200" b="1" dirty="0" smtClean="0">
                <a:ea typeface="宋体" pitchFamily="2" charset="-122"/>
              </a:rPr>
              <a:t> </a:t>
            </a:r>
            <a:r>
              <a:rPr lang="en-US" altLang="zh-CN" sz="3200" b="1" dirty="0" smtClean="0">
                <a:ea typeface="宋体" pitchFamily="2" charset="-122"/>
              </a:rPr>
              <a:t>T→T</a:t>
            </a:r>
            <a:r>
              <a:rPr lang="en-US" altLang="zh-CN" sz="3200" b="1" baseline="-30000" dirty="0" smtClean="0">
                <a:ea typeface="宋体" pitchFamily="2" charset="-122"/>
              </a:rPr>
              <a:t>1</a:t>
            </a:r>
            <a:r>
              <a:rPr lang="en-US" altLang="zh-CN" sz="3200" b="1" dirty="0" smtClean="0">
                <a:ea typeface="宋体" pitchFamily="2" charset="-122"/>
              </a:rPr>
              <a:t>*F	    	{</a:t>
            </a:r>
            <a:r>
              <a:rPr lang="en-US" altLang="zh-CN" sz="3200" b="1" dirty="0" err="1" smtClean="0">
                <a:ea typeface="宋体" pitchFamily="2" charset="-122"/>
              </a:rPr>
              <a:t>T.val</a:t>
            </a:r>
            <a:r>
              <a:rPr lang="en-US" altLang="zh-CN" sz="3200" b="1" dirty="0" smtClean="0">
                <a:ea typeface="宋体" pitchFamily="2" charset="-122"/>
              </a:rPr>
              <a:t>:=T</a:t>
            </a:r>
            <a:r>
              <a:rPr lang="en-US" altLang="zh-CN" sz="3200" b="1" baseline="-30000" dirty="0" smtClean="0">
                <a:ea typeface="宋体" pitchFamily="2" charset="-122"/>
              </a:rPr>
              <a:t>1</a:t>
            </a:r>
            <a:r>
              <a:rPr lang="en-US" altLang="zh-CN" sz="3200" b="1" dirty="0" smtClean="0">
                <a:ea typeface="宋体" pitchFamily="2" charset="-122"/>
              </a:rPr>
              <a:t>.val×F.val}</a:t>
            </a:r>
            <a:endParaRPr lang="zh-CN" altLang="en-US" sz="3200" b="1" dirty="0" smtClean="0">
              <a:ea typeface="宋体" pitchFamily="2" charset="-122"/>
            </a:endParaRPr>
          </a:p>
        </p:txBody>
      </p:sp>
      <p:sp>
        <p:nvSpPr>
          <p:cNvPr id="15362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66D3E50E-14EE-4D85-8B98-1A2859F083E1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15</a:t>
            </a:fld>
            <a:endParaRPr lang="en-US" altLang="zh-CN" sz="80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4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4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4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5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ea typeface="宋体" pitchFamily="2" charset="-122"/>
              </a:rPr>
              <a:t>建立翻译模式</a:t>
            </a:r>
          </a:p>
        </p:txBody>
      </p:sp>
      <p:sp>
        <p:nvSpPr>
          <p:cNvPr id="74957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424863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b="1" smtClean="0">
                <a:ea typeface="宋体" pitchFamily="2" charset="-122"/>
              </a:rPr>
              <a:t>如果既有</a:t>
            </a:r>
            <a:r>
              <a:rPr lang="zh-CN" altLang="en-US" sz="2800" b="1" smtClean="0">
                <a:solidFill>
                  <a:srgbClr val="FF3300"/>
                </a:solidFill>
                <a:ea typeface="宋体" pitchFamily="2" charset="-122"/>
              </a:rPr>
              <a:t>综合属性</a:t>
            </a:r>
            <a:r>
              <a:rPr lang="zh-CN" altLang="en-US" sz="2800" b="1" smtClean="0">
                <a:ea typeface="宋体" pitchFamily="2" charset="-122"/>
              </a:rPr>
              <a:t>又有</a:t>
            </a:r>
            <a:r>
              <a:rPr lang="zh-CN" altLang="en-US" sz="2800" b="1" smtClean="0">
                <a:solidFill>
                  <a:srgbClr val="FF3300"/>
                </a:solidFill>
                <a:ea typeface="宋体" pitchFamily="2" charset="-122"/>
              </a:rPr>
              <a:t>继承属性</a:t>
            </a:r>
            <a:r>
              <a:rPr lang="zh-CN" altLang="en-US" sz="2800" b="1" smtClean="0">
                <a:ea typeface="宋体" pitchFamily="2" charset="-122"/>
              </a:rPr>
              <a:t>，在建立翻译模式时就必须保证：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smtClean="0">
                <a:ea typeface="宋体" pitchFamily="2" charset="-122"/>
              </a:rPr>
              <a:t>1. 产生式右边的符号的</a:t>
            </a:r>
            <a:r>
              <a:rPr lang="zh-CN" altLang="en-US" sz="2800" b="1" smtClean="0">
                <a:solidFill>
                  <a:srgbClr val="FF3300"/>
                </a:solidFill>
                <a:ea typeface="宋体" pitchFamily="2" charset="-122"/>
              </a:rPr>
              <a:t>继承属性</a:t>
            </a:r>
            <a:r>
              <a:rPr lang="zh-CN" altLang="en-US" sz="2800" b="1" smtClean="0">
                <a:ea typeface="宋体" pitchFamily="2" charset="-122"/>
              </a:rPr>
              <a:t>必须在先于这个符号的动作中计算出来。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smtClean="0">
                <a:ea typeface="宋体" pitchFamily="2" charset="-122"/>
              </a:rPr>
              <a:t>2. 一个动作不能引用这个动作右边的符号的</a:t>
            </a:r>
            <a:r>
              <a:rPr lang="zh-CN" altLang="en-US" sz="2800" b="1" smtClean="0">
                <a:solidFill>
                  <a:srgbClr val="FF3300"/>
                </a:solidFill>
                <a:ea typeface="宋体" pitchFamily="2" charset="-122"/>
              </a:rPr>
              <a:t>综合属性</a:t>
            </a:r>
            <a:r>
              <a:rPr lang="zh-CN" altLang="en-US" sz="2800" b="1" smtClean="0">
                <a:ea typeface="宋体" pitchFamily="2" charset="-122"/>
              </a:rPr>
              <a:t>。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b="1" smtClean="0">
                <a:ea typeface="宋体" pitchFamily="2" charset="-122"/>
              </a:rPr>
              <a:t>3. 产生式左边非终结符的</a:t>
            </a:r>
            <a:r>
              <a:rPr lang="zh-CN" altLang="en-US" sz="2800" b="1" smtClean="0">
                <a:solidFill>
                  <a:srgbClr val="FF3300"/>
                </a:solidFill>
                <a:ea typeface="宋体" pitchFamily="2" charset="-122"/>
              </a:rPr>
              <a:t>综合属性</a:t>
            </a:r>
            <a:r>
              <a:rPr lang="zh-CN" altLang="en-US" sz="2800" b="1" smtClean="0">
                <a:ea typeface="宋体" pitchFamily="2" charset="-122"/>
              </a:rPr>
              <a:t>只有在它所引用的所有属性都计算出来以后才能计算。计算这种属性的动作通常可放在产生式右端的</a:t>
            </a:r>
            <a:r>
              <a:rPr lang="zh-CN" altLang="en-US" sz="2800" b="1" smtClean="0">
                <a:solidFill>
                  <a:srgbClr val="FF3300"/>
                </a:solidFill>
                <a:ea typeface="宋体" pitchFamily="2" charset="-122"/>
              </a:rPr>
              <a:t>末尾</a:t>
            </a:r>
            <a:r>
              <a:rPr lang="zh-CN" altLang="en-US" sz="2800" b="1" smtClean="0">
                <a:ea typeface="宋体" pitchFamily="2" charset="-122"/>
              </a:rPr>
              <a:t>。</a:t>
            </a:r>
          </a:p>
        </p:txBody>
      </p:sp>
      <p:sp>
        <p:nvSpPr>
          <p:cNvPr id="16386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95E8B6BA-B715-44D7-AF8C-3F9082F7ADB8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16</a:t>
            </a:fld>
            <a:endParaRPr lang="en-US" altLang="zh-CN" sz="8000" b="1" dirty="0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957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238125" y="381000"/>
            <a:ext cx="8601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kumimoji="1" lang="zh-CN" altLang="en-US" sz="28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43427" name="Rectangle 3"/>
          <p:cNvSpPr>
            <a:spLocks noChangeArrowheads="1"/>
          </p:cNvSpPr>
          <p:nvPr/>
        </p:nvSpPr>
        <p:spPr bwMode="auto">
          <a:xfrm>
            <a:off x="709175" y="1052736"/>
            <a:ext cx="777240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folHlink"/>
                </a:solidFill>
                <a:miter lim="800000"/>
                <a:headEnd type="none" w="sm" len="sm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例：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翻译模式</a:t>
            </a:r>
            <a:b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</a:rPr>
            </a:b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</a:rPr>
              <a:t>                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 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800" baseline="-25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800" baseline="-25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        {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800" baseline="-25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.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in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:= 1;  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800" baseline="-25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.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in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:= 2}</a:t>
            </a:r>
            <a:b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</a:b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               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 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              {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print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.</a:t>
            </a:r>
            <a:r>
              <a:rPr kumimoji="1" lang="en-US" altLang="zh-CN" sz="2800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in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)}</a:t>
            </a:r>
            <a:b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</a:b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不符合条件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(1)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。</a:t>
            </a:r>
          </a:p>
          <a:p>
            <a:endParaRPr kumimoji="1" lang="en-US" altLang="zh-CN" sz="2800" dirty="0" smtClean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endParaRPr kumimoji="1" lang="en-US" altLang="zh-CN" sz="2800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endParaRPr kumimoji="1" lang="zh-CN" altLang="en-US" sz="2800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       </a:t>
            </a:r>
          </a:p>
        </p:txBody>
      </p:sp>
      <p:sp>
        <p:nvSpPr>
          <p:cNvPr id="5" name="灯片编号占位符 5"/>
          <p:cNvSpPr txBox="1">
            <a:spLocks/>
          </p:cNvSpPr>
          <p:nvPr/>
        </p:nvSpPr>
        <p:spPr bwMode="auto">
          <a:xfrm>
            <a:off x="7524328" y="5517232"/>
            <a:ext cx="16196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+mj-lt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/>
            <a:fld id="{95E8B6BA-B715-44D7-AF8C-3F9082F7ADB8}" type="slidenum">
              <a:rPr lang="en-US" altLang="zh-CN" sz="8000" smtClean="0">
                <a:solidFill>
                  <a:schemeClr val="bg2"/>
                </a:solidFill>
                <a:latin typeface="Arial" charset="0"/>
                <a:ea typeface="宋体" pitchFamily="2" charset="-122"/>
              </a:rPr>
              <a:pPr algn="ctr"/>
              <a:t>17</a:t>
            </a:fld>
            <a:endParaRPr lang="en-US" altLang="zh-CN" sz="8000" dirty="0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67544" y="2837557"/>
            <a:ext cx="6284359" cy="3369888"/>
            <a:chOff x="467544" y="2837557"/>
            <a:chExt cx="6284359" cy="3369888"/>
          </a:xfrm>
        </p:grpSpPr>
        <p:sp>
          <p:nvSpPr>
            <p:cNvPr id="6" name="Oval 3"/>
            <p:cNvSpPr>
              <a:spLocks noChangeArrowheads="1"/>
            </p:cNvSpPr>
            <p:nvPr/>
          </p:nvSpPr>
          <p:spPr bwMode="auto">
            <a:xfrm>
              <a:off x="2411760" y="2837557"/>
              <a:ext cx="776287" cy="777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fontAlgn="base"/>
              <a:r>
                <a:rPr lang="en-US" altLang="zh-CN" sz="3600">
                  <a:ea typeface="宋体" pitchFamily="2" charset="-122"/>
                </a:rPr>
                <a:t>S</a:t>
              </a:r>
            </a:p>
          </p:txBody>
        </p:sp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2915816" y="4194417"/>
              <a:ext cx="1155700" cy="91193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fontAlgn="base"/>
              <a:r>
                <a:rPr lang="en-US" altLang="zh-CN" sz="3600" dirty="0">
                  <a:ea typeface="宋体" pitchFamily="2" charset="-122"/>
                </a:rPr>
                <a:t>A</a:t>
              </a:r>
              <a:r>
                <a:rPr lang="en-US" altLang="zh-CN" sz="3600" baseline="-25000" dirty="0">
                  <a:ea typeface="宋体" pitchFamily="2" charset="-122"/>
                </a:rPr>
                <a:t>2</a:t>
              </a: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1127944" y="4118217"/>
              <a:ext cx="1238250" cy="91193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fontAlgn="base"/>
              <a:r>
                <a:rPr lang="en-US" altLang="zh-CN" sz="3600" dirty="0">
                  <a:ea typeface="宋体" pitchFamily="2" charset="-122"/>
                </a:rPr>
                <a:t>A</a:t>
              </a:r>
              <a:r>
                <a:rPr lang="en-US" altLang="zh-CN" sz="3600" baseline="-25000" dirty="0">
                  <a:ea typeface="宋体" pitchFamily="2" charset="-122"/>
                </a:rPr>
                <a:t>1</a:t>
              </a: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467544" y="5429845"/>
              <a:ext cx="776288" cy="777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lIns="90000" tIns="46800" rIns="90000" bIns="46800" anchor="ctr">
              <a:spAutoFit/>
            </a:bodyPr>
            <a:lstStyle/>
            <a:p>
              <a:pPr algn="ctr" fontAlgn="base"/>
              <a:r>
                <a:rPr lang="en-US" altLang="zh-CN" sz="3600" dirty="0">
                  <a:ea typeface="宋体" pitchFamily="2" charset="-122"/>
                </a:rPr>
                <a:t>a</a:t>
              </a: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 flipH="1">
              <a:off x="1788344" y="3615157"/>
              <a:ext cx="1011559" cy="519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2799903" y="3615157"/>
              <a:ext cx="693763" cy="595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H="1">
              <a:off x="880294" y="4972645"/>
              <a:ext cx="660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1596257" y="5653683"/>
              <a:ext cx="1298575" cy="4667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fontAlgn="base"/>
              <a:r>
                <a:rPr lang="en-US" altLang="zh-CN" sz="2400" b="0">
                  <a:ea typeface="宋体" pitchFamily="2" charset="-122"/>
                </a:rPr>
                <a:t>Pr(A.in)</a:t>
              </a: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1870894" y="4972645"/>
              <a:ext cx="3302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4436549" y="4321622"/>
              <a:ext cx="2315354" cy="46384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algn="ctr" fontAlgn="base"/>
              <a:r>
                <a:rPr lang="en-US" altLang="zh-CN" sz="2400" b="0" dirty="0">
                  <a:ea typeface="宋体" pitchFamily="2" charset="-122"/>
                </a:rPr>
                <a:t>A</a:t>
              </a:r>
              <a:r>
                <a:rPr lang="en-US" altLang="zh-CN" sz="2400" b="0" baseline="-25000" dirty="0">
                  <a:ea typeface="宋体" pitchFamily="2" charset="-122"/>
                </a:rPr>
                <a:t>1</a:t>
              </a:r>
              <a:r>
                <a:rPr lang="en-US" altLang="zh-CN" sz="2400" b="0" dirty="0">
                  <a:ea typeface="宋体" pitchFamily="2" charset="-122"/>
                </a:rPr>
                <a:t>.in=1,A</a:t>
              </a:r>
              <a:r>
                <a:rPr lang="en-US" altLang="zh-CN" sz="2400" b="0" baseline="-25000" dirty="0">
                  <a:ea typeface="宋体" pitchFamily="2" charset="-122"/>
                </a:rPr>
                <a:t>2</a:t>
              </a:r>
              <a:r>
                <a:rPr lang="en-US" altLang="zh-CN" sz="2400" b="0" dirty="0">
                  <a:ea typeface="宋体" pitchFamily="2" charset="-122"/>
                </a:rPr>
                <a:t>.in=2</a:t>
              </a: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2799903" y="3601044"/>
              <a:ext cx="2794323" cy="7390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4427984" y="2753633"/>
            <a:ext cx="48965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若改写成</a:t>
            </a:r>
            <a:br>
              <a:rPr kumimoji="1" lang="zh-CN" altLang="en-US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</a:br>
            <a:r>
              <a:rPr kumimoji="1" lang="zh-CN" altLang="en-US" dirty="0">
                <a:solidFill>
                  <a:srgbClr val="000000"/>
                </a:solidFill>
                <a:latin typeface="Times New Roman" pitchFamily="18" charset="0"/>
              </a:rPr>
              <a:t>               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 </a:t>
            </a:r>
            <a:r>
              <a:rPr kumimoji="1" lang="en-US" altLang="zh-CN" b="1" dirty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{</a:t>
            </a:r>
            <a:r>
              <a:rPr kumimoji="1" lang="en-US" altLang="zh-CN" b="1" i="1" dirty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b="1" baseline="-25000" dirty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1</a:t>
            </a:r>
            <a:r>
              <a:rPr kumimoji="1" lang="en-US" altLang="zh-CN" b="1" dirty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.</a:t>
            </a:r>
            <a:r>
              <a:rPr kumimoji="1" lang="en-US" altLang="zh-CN" b="1" i="1" dirty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in</a:t>
            </a:r>
            <a:r>
              <a:rPr kumimoji="1" lang="en-US" altLang="zh-CN" b="1" dirty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 := 1;  </a:t>
            </a:r>
            <a:r>
              <a:rPr kumimoji="1" lang="en-US" altLang="zh-CN" b="1" i="1" dirty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b="1" baseline="-25000" dirty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2</a:t>
            </a:r>
            <a:r>
              <a:rPr kumimoji="1" lang="en-US" altLang="zh-CN" b="1" dirty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.</a:t>
            </a:r>
            <a:r>
              <a:rPr kumimoji="1" lang="en-US" altLang="zh-CN" b="1" i="1" dirty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in</a:t>
            </a:r>
            <a:r>
              <a:rPr kumimoji="1" lang="en-US" altLang="zh-CN" b="1" dirty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 := 2}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baseline="-25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baseline="-25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        </a:t>
            </a:r>
            <a:b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</a:b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              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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              {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print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.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in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)}</a:t>
            </a:r>
            <a:b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</a:br>
            <a:r>
              <a:rPr kumimoji="1" lang="zh-CN" altLang="en-US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则就符合条件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(1)</a:t>
            </a:r>
            <a:r>
              <a:rPr kumimoji="1" lang="zh-CN" altLang="en-US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4.3  </a:t>
            </a:r>
            <a:r>
              <a:rPr lang="en-US" altLang="zh-CN" sz="3600" i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L</a:t>
            </a: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属性定义的自上而下计算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80728"/>
            <a:ext cx="8610600" cy="5334000"/>
          </a:xfrm>
        </p:spPr>
        <p:txBody>
          <a:bodyPr wrap="none"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例  </a:t>
            </a: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数学排版语言</a:t>
            </a:r>
            <a:r>
              <a:rPr lang="en-US" altLang="zh-CN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EQN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sub  1  .</a:t>
            </a:r>
            <a:r>
              <a:rPr lang="en-US" altLang="zh-CN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val</a:t>
            </a:r>
            <a:r>
              <a:rPr lang="en-US" altLang="zh-CN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en-US" altLang="zh-CN" b="1" i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endParaRPr lang="en-US" altLang="zh-CN" b="1" i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 </a:t>
            </a:r>
            <a:r>
              <a:rPr lang="en-US" altLang="zh-CN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B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 </a:t>
            </a:r>
            <a:r>
              <a:rPr lang="en-US" altLang="zh-CN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B</a:t>
            </a:r>
            <a:r>
              <a:rPr lang="en-US" altLang="zh-CN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  <a:r>
              <a:rPr lang="en-US" altLang="zh-CN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B</a:t>
            </a:r>
            <a:r>
              <a:rPr lang="en-US" altLang="zh-CN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</a:t>
            </a:r>
            <a:r>
              <a:rPr lang="en-US" altLang="zh-CN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 </a:t>
            </a:r>
            <a:r>
              <a:rPr lang="en-US" altLang="zh-CN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B</a:t>
            </a:r>
            <a:r>
              <a:rPr lang="en-US" altLang="zh-CN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  <a:r>
              <a:rPr lang="en-US" altLang="zh-CN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sub</a:t>
            </a:r>
            <a:r>
              <a:rPr lang="en-US" altLang="zh-CN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B</a:t>
            </a:r>
            <a:r>
              <a:rPr lang="en-US" altLang="zh-CN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 </a:t>
            </a:r>
            <a:r>
              <a:rPr lang="en-US" altLang="zh-CN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text </a:t>
            </a:r>
            <a:endParaRPr lang="zh-CN" altLang="en-US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18434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3A5927BF-B4A1-4663-911A-724760AE784D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18</a:t>
            </a:fld>
            <a:endParaRPr lang="en-US" altLang="zh-CN" sz="80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4876800" y="1828800"/>
            <a:ext cx="1447800" cy="609600"/>
            <a:chOff x="3468" y="1104"/>
            <a:chExt cx="559" cy="278"/>
          </a:xfrm>
        </p:grpSpPr>
        <p:sp>
          <p:nvSpPr>
            <p:cNvPr id="558085" name="Rectangle 5"/>
            <p:cNvSpPr>
              <a:spLocks noChangeArrowheads="1"/>
            </p:cNvSpPr>
            <p:nvPr/>
          </p:nvSpPr>
          <p:spPr bwMode="auto">
            <a:xfrm>
              <a:off x="3468" y="1104"/>
              <a:ext cx="138" cy="22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/>
            <a:lstStyle/>
            <a:p>
              <a:pPr algn="just" eaLnBrk="0" hangingPunct="0">
                <a:defRPr/>
              </a:pPr>
              <a:r>
                <a:rPr lang="en-US" altLang="zh-CN" sz="3200" b="1" i="1">
                  <a:solidFill>
                    <a:srgbClr val="9966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558086" name="Rectangle 6"/>
            <p:cNvSpPr>
              <a:spLocks noChangeArrowheads="1"/>
            </p:cNvSpPr>
            <p:nvPr/>
          </p:nvSpPr>
          <p:spPr bwMode="auto">
            <a:xfrm>
              <a:off x="3612" y="1219"/>
              <a:ext cx="96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/>
            <a:lstStyle/>
            <a:p>
              <a:pPr algn="just" eaLnBrk="0" hangingPunct="0">
                <a:defRPr/>
              </a:pPr>
              <a:r>
                <a:rPr lang="zh-CN" altLang="en-US" sz="2400" b="1">
                  <a:solidFill>
                    <a:srgbClr val="9966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58087" name="Rectangle 7"/>
            <p:cNvSpPr>
              <a:spLocks noChangeArrowheads="1"/>
            </p:cNvSpPr>
            <p:nvPr/>
          </p:nvSpPr>
          <p:spPr bwMode="auto">
            <a:xfrm>
              <a:off x="3720" y="1106"/>
              <a:ext cx="307" cy="22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/>
            <a:lstStyle/>
            <a:p>
              <a:pPr algn="just" eaLnBrk="0" hangingPunct="0">
                <a:defRPr/>
              </a:pPr>
              <a:r>
                <a:rPr lang="zh-CN" altLang="en-US" sz="3200" b="1">
                  <a:solidFill>
                    <a:srgbClr val="9966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.</a:t>
              </a:r>
              <a:r>
                <a:rPr lang="en-US" altLang="zh-CN" sz="3200" b="1" i="1">
                  <a:solidFill>
                    <a:srgbClr val="9966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val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56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4.3  </a:t>
            </a:r>
            <a:r>
              <a:rPr lang="en-US" altLang="zh-CN" sz="3600" i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L</a:t>
            </a: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属性定义的自上而下计算</a:t>
            </a:r>
          </a:p>
        </p:txBody>
      </p:sp>
      <p:sp>
        <p:nvSpPr>
          <p:cNvPr id="5601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80728"/>
            <a:ext cx="8610600" cy="5334000"/>
          </a:xfrm>
        </p:spPr>
        <p:txBody>
          <a:bodyPr wrap="none"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例  </a:t>
            </a: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数学排版语言</a:t>
            </a:r>
            <a:r>
              <a:rPr lang="en-US" altLang="zh-CN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EQN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</a:t>
            </a:r>
            <a:r>
              <a:rPr lang="en-US" altLang="zh-CN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sub  1  .</a:t>
            </a:r>
            <a:r>
              <a:rPr lang="en-US" altLang="zh-CN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val</a:t>
            </a:r>
            <a:r>
              <a:rPr lang="en-US" altLang="zh-CN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endParaRPr lang="zh-CN" altLang="en-US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5BCC6D0D-BCDA-4210-ADA5-5CD6A7DCEA6A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19</a:t>
            </a:fld>
            <a:endParaRPr lang="en-US" altLang="zh-CN" sz="80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56013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01325"/>
              </p:ext>
            </p:extLst>
          </p:nvPr>
        </p:nvGraphicFramePr>
        <p:xfrm>
          <a:off x="381000" y="2708275"/>
          <a:ext cx="8382000" cy="3657601"/>
        </p:xfrm>
        <a:graphic>
          <a:graphicData uri="http://schemas.openxmlformats.org/drawingml/2006/table">
            <a:tbl>
              <a:tblPr/>
              <a:tblGrid>
                <a:gridCol w="2655888"/>
                <a:gridCol w="5726112"/>
              </a:tblGrid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产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生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式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语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义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规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则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4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 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10;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1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 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max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)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29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sub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:=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shrink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);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 B.ht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disp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(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)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text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 B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text.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B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9480" name="Group 24"/>
          <p:cNvGrpSpPr>
            <a:grpSpLocks/>
          </p:cNvGrpSpPr>
          <p:nvPr/>
        </p:nvGrpSpPr>
        <p:grpSpPr bwMode="auto">
          <a:xfrm>
            <a:off x="4876800" y="1828800"/>
            <a:ext cx="1447800" cy="609600"/>
            <a:chOff x="3468" y="1104"/>
            <a:chExt cx="559" cy="278"/>
          </a:xfrm>
        </p:grpSpPr>
        <p:sp>
          <p:nvSpPr>
            <p:cNvPr id="560153" name="Rectangle 25"/>
            <p:cNvSpPr>
              <a:spLocks noChangeArrowheads="1"/>
            </p:cNvSpPr>
            <p:nvPr/>
          </p:nvSpPr>
          <p:spPr bwMode="auto">
            <a:xfrm>
              <a:off x="3468" y="1104"/>
              <a:ext cx="138" cy="22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/>
            <a:lstStyle/>
            <a:p>
              <a:pPr algn="just" eaLnBrk="0" hangingPunct="0">
                <a:defRPr/>
              </a:pPr>
              <a:r>
                <a:rPr lang="en-US" altLang="zh-CN" sz="3200" b="1" i="1">
                  <a:solidFill>
                    <a:srgbClr val="9966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560154" name="Rectangle 26"/>
            <p:cNvSpPr>
              <a:spLocks noChangeArrowheads="1"/>
            </p:cNvSpPr>
            <p:nvPr/>
          </p:nvSpPr>
          <p:spPr bwMode="auto">
            <a:xfrm>
              <a:off x="3612" y="1219"/>
              <a:ext cx="96" cy="16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/>
            <a:lstStyle/>
            <a:p>
              <a:pPr algn="just" eaLnBrk="0" hangingPunct="0">
                <a:defRPr/>
              </a:pPr>
              <a:r>
                <a:rPr lang="zh-CN" altLang="en-US" sz="2400" b="1">
                  <a:solidFill>
                    <a:srgbClr val="9966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60155" name="Rectangle 27"/>
            <p:cNvSpPr>
              <a:spLocks noChangeArrowheads="1"/>
            </p:cNvSpPr>
            <p:nvPr/>
          </p:nvSpPr>
          <p:spPr bwMode="auto">
            <a:xfrm>
              <a:off x="3720" y="1106"/>
              <a:ext cx="307" cy="22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8000" rIns="18000" bIns="18000"/>
            <a:lstStyle/>
            <a:p>
              <a:pPr algn="just" eaLnBrk="0" hangingPunct="0">
                <a:defRPr/>
              </a:pPr>
              <a:r>
                <a:rPr lang="zh-CN" altLang="en-US" sz="3200" b="1">
                  <a:solidFill>
                    <a:srgbClr val="9966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.</a:t>
              </a:r>
              <a:r>
                <a:rPr lang="en-US" altLang="zh-CN" sz="3200" b="1" i="1">
                  <a:solidFill>
                    <a:srgbClr val="9966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val</a:t>
              </a:r>
            </a:p>
          </p:txBody>
        </p:sp>
      </p:grpSp>
      <p:sp>
        <p:nvSpPr>
          <p:cNvPr id="560157" name="Rectangle 29"/>
          <p:cNvSpPr>
            <a:spLocks noChangeArrowheads="1"/>
          </p:cNvSpPr>
          <p:nvPr/>
        </p:nvSpPr>
        <p:spPr bwMode="auto">
          <a:xfrm>
            <a:off x="6804025" y="1052513"/>
            <a:ext cx="1973263" cy="15525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>
                <a:solidFill>
                  <a:srgbClr val="FF3300"/>
                </a:solidFill>
                <a:latin typeface="Times New Roman" pitchFamily="18" charset="0"/>
              </a:rPr>
              <a:t>综合属性：</a:t>
            </a:r>
          </a:p>
          <a:p>
            <a:r>
              <a:rPr kumimoji="1" lang="en-US" altLang="zh-CN" sz="2400" i="1">
                <a:solidFill>
                  <a:srgbClr val="FF3300"/>
                </a:solidFill>
                <a:latin typeface="Times New Roman" pitchFamily="18" charset="0"/>
              </a:rPr>
              <a:t>ht = height</a:t>
            </a:r>
          </a:p>
          <a:p>
            <a:r>
              <a:rPr kumimoji="1" lang="zh-CN" altLang="en-US" sz="2400">
                <a:solidFill>
                  <a:srgbClr val="FF3300"/>
                </a:solidFill>
                <a:latin typeface="Times New Roman" pitchFamily="18" charset="0"/>
              </a:rPr>
              <a:t>继承属性：</a:t>
            </a:r>
          </a:p>
          <a:p>
            <a:r>
              <a:rPr kumimoji="1" lang="en-US" altLang="zh-CN" sz="2400" i="1">
                <a:solidFill>
                  <a:srgbClr val="FF3300"/>
                </a:solidFill>
                <a:latin typeface="Times New Roman" pitchFamily="18" charset="0"/>
              </a:rPr>
              <a:t>ps = point size</a:t>
            </a:r>
            <a:endParaRPr kumimoji="1" lang="zh-CN" altLang="en-US" sz="2400" i="1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9144000" y="4437112"/>
            <a:ext cx="2890535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itchFamily="49" charset="-122"/>
                <a:ea typeface="楷体" pitchFamily="49" charset="-122"/>
              </a:rPr>
              <a:t>正文的实际</a:t>
            </a: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高度</a:t>
            </a:r>
            <a:r>
              <a:rPr lang="en-US" altLang="zh-CN" sz="2800" b="1" dirty="0" smtClean="0">
                <a:latin typeface="楷体" pitchFamily="49" charset="-122"/>
                <a:ea typeface="楷体" pitchFamily="49" charset="-122"/>
              </a:rPr>
              <a:t>=</a:t>
            </a:r>
          </a:p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正文的正常高度</a:t>
            </a:r>
            <a:endParaRPr lang="en-US" altLang="zh-CN" sz="2800" b="1" dirty="0" smtClean="0">
              <a:latin typeface="楷体" pitchFamily="49" charset="-122"/>
              <a:ea typeface="楷体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楷体" pitchFamily="49" charset="-122"/>
                <a:ea typeface="楷体" pitchFamily="49" charset="-122"/>
              </a:rPr>
              <a:t>乘以点的大小</a:t>
            </a:r>
            <a:endParaRPr lang="zh-CN" altLang="en-US" sz="2800" b="1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0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5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4.3  </a:t>
            </a:r>
            <a:r>
              <a:rPr lang="en-US" altLang="zh-CN" sz="36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L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属性定义的自上而下计算</a:t>
            </a:r>
          </a:p>
        </p:txBody>
      </p:sp>
      <p:sp>
        <p:nvSpPr>
          <p:cNvPr id="621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S</a:t>
            </a:r>
            <a:r>
              <a:rPr lang="zh-CN" altLang="en-US" dirty="0" smtClean="0">
                <a:ea typeface="宋体" pitchFamily="2" charset="-122"/>
              </a:rPr>
              <a:t>属性定义的计算</a:t>
            </a:r>
          </a:p>
          <a:p>
            <a:pPr lvl="1"/>
            <a:r>
              <a:rPr lang="zh-CN" altLang="en-US" dirty="0" smtClean="0">
                <a:ea typeface="宋体" pitchFamily="2" charset="-122"/>
              </a:rPr>
              <a:t>边分析边计算</a:t>
            </a:r>
          </a:p>
          <a:p>
            <a:pPr lvl="1"/>
            <a:r>
              <a:rPr lang="zh-CN" altLang="en-US" dirty="0" smtClean="0">
                <a:ea typeface="宋体" pitchFamily="2" charset="-122"/>
              </a:rPr>
              <a:t>分析完毕，属性也计算完毕</a:t>
            </a:r>
          </a:p>
          <a:p>
            <a:pPr lvl="1"/>
            <a:endParaRPr lang="zh-CN" altLang="en-US" dirty="0" smtClean="0">
              <a:ea typeface="宋体" pitchFamily="2" charset="-122"/>
            </a:endParaRPr>
          </a:p>
          <a:p>
            <a:r>
              <a:rPr lang="zh-CN" altLang="en-US" dirty="0" smtClean="0">
                <a:ea typeface="宋体" pitchFamily="2" charset="-122"/>
              </a:rPr>
              <a:t>问题：</a:t>
            </a:r>
          </a:p>
          <a:p>
            <a:pPr lvl="1"/>
            <a:r>
              <a:rPr lang="zh-CN" altLang="en-US" dirty="0" smtClean="0">
                <a:ea typeface="宋体" pitchFamily="2" charset="-122"/>
              </a:rPr>
              <a:t>继承属性是否可以采用边分析边计算的方式进行？</a:t>
            </a:r>
          </a:p>
        </p:txBody>
      </p:sp>
      <p:sp>
        <p:nvSpPr>
          <p:cNvPr id="205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88905C3-DADC-4F68-BA52-B11C4E4846C6}" type="slidenum">
              <a:rPr lang="en-US" altLang="zh-CN" sz="8000" smtClean="0">
                <a:solidFill>
                  <a:schemeClr val="bg2"/>
                </a:solidFill>
              </a:rPr>
              <a:pPr eaLnBrk="1" hangingPunct="1"/>
              <a:t>2</a:t>
            </a:fld>
            <a:endParaRPr lang="en-US" altLang="zh-CN" sz="8000" dirty="0" smtClean="0">
              <a:solidFill>
                <a:schemeClr val="bg2"/>
              </a:solidFill>
            </a:endParaRPr>
          </a:p>
        </p:txBody>
      </p:sp>
      <p:sp>
        <p:nvSpPr>
          <p:cNvPr id="621572" name="AutoShape 4" descr="Green marble"/>
          <p:cNvSpPr>
            <a:spLocks noChangeArrowheads="1"/>
          </p:cNvSpPr>
          <p:nvPr/>
        </p:nvSpPr>
        <p:spPr bwMode="auto">
          <a:xfrm>
            <a:off x="6228184" y="1052736"/>
            <a:ext cx="2664296" cy="2016224"/>
          </a:xfrm>
          <a:prstGeom prst="wedgeRoundRectCallout">
            <a:avLst>
              <a:gd name="adj1" fmla="val -142044"/>
              <a:gd name="adj2" fmla="val -352"/>
              <a:gd name="adj3" fmla="val 16667"/>
            </a:avLst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zh-CN" altLang="en-US">
                <a:solidFill>
                  <a:srgbClr val="FF3399"/>
                </a:solidFill>
                <a:latin typeface="微软雅黑" pitchFamily="34" charset="-122"/>
                <a:ea typeface="微软雅黑" pitchFamily="34" charset="-122"/>
              </a:rPr>
              <a:t>边分析边计算，使得语法和语义的计算都在一遍处理完毕，而不需要为语义分析而单独进行一遍编译分析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1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1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21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621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621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621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157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EACC5346-6938-4980-ADFE-05A4214A6FE3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20</a:t>
            </a:fld>
            <a:endParaRPr lang="en-US" altLang="zh-CN" sz="8000" b="1" dirty="0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621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4.3  </a:t>
            </a:r>
            <a:r>
              <a:rPr lang="en-US" altLang="zh-CN" sz="3600" i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L</a:t>
            </a: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属性定义的自上而下计算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80728"/>
            <a:ext cx="8610600" cy="5334000"/>
          </a:xfrm>
        </p:spPr>
        <p:txBody>
          <a:bodyPr wrap="none"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例  </a:t>
            </a:r>
            <a:r>
              <a:rPr lang="zh-CN" alt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数学排版语言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EQN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endParaRPr lang="en-US" altLang="zh-CN" sz="3200" b="1" i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 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	{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ps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:= 10}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B	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{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ht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:= 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ht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 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 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	{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en-US" altLang="zh-CN" sz="3200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ps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:= 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ps 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  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en-US" altLang="zh-CN" sz="3200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	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{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en-US" altLang="zh-CN" sz="3200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ps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:= 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ps 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  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en-US" altLang="zh-CN" sz="3200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	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{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ht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:= 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max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en-US" altLang="zh-CN" sz="3200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ht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, 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en-US" altLang="zh-CN" sz="3200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ht 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 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 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 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	{ 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en-US" altLang="zh-CN" sz="3200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ps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:=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ps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	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en-US" altLang="zh-CN" sz="3200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  <a:endParaRPr lang="en-US" altLang="zh-CN" sz="32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sub	{ 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en-US" altLang="zh-CN" sz="3200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ps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:= 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shrink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ps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 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B</a:t>
            </a:r>
            <a:r>
              <a:rPr lang="en-US" altLang="zh-CN" sz="3200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	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{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B.ht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:= </a:t>
            </a:r>
            <a:r>
              <a:rPr lang="en-US" altLang="zh-CN" sz="32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disp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(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en-US" altLang="zh-CN" sz="3200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ht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, 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en-US" altLang="zh-CN" sz="3200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ht 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 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 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 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text{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ht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:= </a:t>
            </a:r>
            <a:r>
              <a:rPr lang="en-US" altLang="zh-CN" sz="32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text.</a:t>
            </a:r>
            <a:r>
              <a:rPr lang="en-US" altLang="zh-CN" sz="32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h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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B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ps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endParaRPr lang="zh-CN" altLang="en-US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4752975" y="0"/>
            <a:ext cx="4427537" cy="2314575"/>
          </a:xfrm>
          <a:prstGeom prst="rect">
            <a:avLst/>
          </a:prstGeom>
          <a:solidFill>
            <a:srgbClr val="FFFF99"/>
          </a:solidFill>
          <a:ln w="25400">
            <a:solidFill>
              <a:srgbClr val="FF0000"/>
            </a:solidFill>
            <a:miter lim="800000"/>
            <a:headEnd/>
            <a:tailEnd type="none" w="lg" len="lg"/>
          </a:ln>
          <a:effectLst/>
          <a:extLst/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b="1"/>
              <a:t>1. 产生式右边的符号的</a:t>
            </a:r>
            <a:r>
              <a:rPr lang="zh-CN" altLang="en-US" sz="1800" b="1">
                <a:solidFill>
                  <a:srgbClr val="FF3300"/>
                </a:solidFill>
              </a:rPr>
              <a:t>继承属性</a:t>
            </a:r>
            <a:r>
              <a:rPr lang="zh-CN" altLang="en-US" sz="1800" b="1"/>
              <a:t>必须在先于这个符号的动作中计算出来。</a:t>
            </a:r>
          </a:p>
          <a:p>
            <a:pPr eaLnBrk="1" hangingPunct="1"/>
            <a:r>
              <a:rPr lang="zh-CN" altLang="en-US" sz="1800" b="1"/>
              <a:t>2. 一个动作不能引用这个动作右边的符号的</a:t>
            </a:r>
            <a:r>
              <a:rPr lang="zh-CN" altLang="en-US" sz="1800" b="1">
                <a:solidFill>
                  <a:srgbClr val="FF3300"/>
                </a:solidFill>
              </a:rPr>
              <a:t>综合属性</a:t>
            </a:r>
            <a:r>
              <a:rPr lang="zh-CN" altLang="en-US" sz="1800" b="1"/>
              <a:t>。</a:t>
            </a:r>
          </a:p>
          <a:p>
            <a:pPr eaLnBrk="1" hangingPunct="1"/>
            <a:r>
              <a:rPr lang="zh-CN" altLang="en-US" sz="1800" b="1"/>
              <a:t>3. 产生式左边非终结符的</a:t>
            </a:r>
            <a:r>
              <a:rPr lang="zh-CN" altLang="en-US" sz="1800" b="1">
                <a:solidFill>
                  <a:srgbClr val="FF3300"/>
                </a:solidFill>
              </a:rPr>
              <a:t>综合属性</a:t>
            </a:r>
            <a:r>
              <a:rPr lang="zh-CN" altLang="en-US" sz="1800" b="1"/>
              <a:t>只有在它所引用的所有属性都计算出来以后才能计算。计算这种属性的动作通常放在产生式右端的</a:t>
            </a:r>
            <a:r>
              <a:rPr lang="zh-CN" altLang="en-US" sz="1800" b="1">
                <a:solidFill>
                  <a:srgbClr val="FF3300"/>
                </a:solidFill>
              </a:rPr>
              <a:t>末尾</a:t>
            </a:r>
            <a:r>
              <a:rPr lang="zh-CN" altLang="en-US" sz="1800" b="1"/>
              <a:t>。</a:t>
            </a:r>
            <a:endParaRPr lang="en-GB" sz="1800" b="1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4.3  </a:t>
            </a:r>
            <a:r>
              <a:rPr lang="en-US" altLang="zh-CN" sz="3600" b="1" i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L</a:t>
            </a:r>
            <a:r>
              <a:rPr lang="zh-CN" alt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属性定义的自上而下计算</a:t>
            </a:r>
          </a:p>
        </p:txBody>
      </p:sp>
      <p:sp>
        <p:nvSpPr>
          <p:cNvPr id="744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L</a:t>
            </a:r>
            <a:r>
              <a:rPr lang="zh-CN" altLang="en-US" smtClean="0">
                <a:ea typeface="宋体" pitchFamily="2" charset="-122"/>
              </a:rPr>
              <a:t>属性定义</a:t>
            </a:r>
          </a:p>
          <a:p>
            <a:r>
              <a:rPr lang="zh-CN" altLang="en-US" smtClean="0">
                <a:ea typeface="宋体" pitchFamily="2" charset="-122"/>
              </a:rPr>
              <a:t>翻译方案</a:t>
            </a:r>
          </a:p>
          <a:p>
            <a:pPr lvl="1"/>
            <a:r>
              <a:rPr lang="zh-CN" altLang="en-US" smtClean="0">
                <a:ea typeface="宋体" pitchFamily="2" charset="-122"/>
              </a:rPr>
              <a:t>消除左递归</a:t>
            </a:r>
          </a:p>
          <a:p>
            <a:r>
              <a:rPr lang="zh-CN" altLang="en-US" smtClean="0">
                <a:ea typeface="宋体" pitchFamily="2" charset="-122"/>
              </a:rPr>
              <a:t>预测翻译器的设计</a:t>
            </a:r>
          </a:p>
          <a:p>
            <a:r>
              <a:rPr lang="zh-CN" altLang="en-US" smtClean="0">
                <a:ea typeface="宋体" pitchFamily="2" charset="-122"/>
              </a:rPr>
              <a:t>用综合属性代替继承属性</a:t>
            </a:r>
          </a:p>
        </p:txBody>
      </p:sp>
      <p:sp>
        <p:nvSpPr>
          <p:cNvPr id="21506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6C638808-07A7-48FB-9585-EA66EB000C1F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21</a:t>
            </a:fld>
            <a:endParaRPr lang="en-US" altLang="zh-CN" sz="80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4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307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4.3  </a:t>
            </a:r>
            <a:r>
              <a:rPr lang="en-US" altLang="zh-CN" sz="3600" i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L</a:t>
            </a: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属性定义的自上而下计算</a:t>
            </a:r>
          </a:p>
        </p:txBody>
      </p:sp>
      <p:sp>
        <p:nvSpPr>
          <p:cNvPr id="56627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52736"/>
            <a:ext cx="8515350" cy="5334000"/>
          </a:xfrm>
        </p:spPr>
        <p:txBody>
          <a:bodyPr wrap="none"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例 </a:t>
            </a:r>
            <a:r>
              <a:rPr lang="zh-CN" altLang="en-US" sz="2800" b="1" u="sng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左递归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的消除引起继承属性</a:t>
            </a:r>
            <a:endParaRPr lang="en-US" altLang="zh-CN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253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43CD78EB-37E5-4DAC-8BFF-2E772500785D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22</a:t>
            </a:fld>
            <a:endParaRPr lang="en-US" altLang="zh-CN" sz="80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56627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71092"/>
              </p:ext>
            </p:extLst>
          </p:nvPr>
        </p:nvGraphicFramePr>
        <p:xfrm>
          <a:off x="539304" y="2060600"/>
          <a:ext cx="7921128" cy="4060825"/>
        </p:xfrm>
        <a:graphic>
          <a:graphicData uri="http://schemas.openxmlformats.org/drawingml/2006/table">
            <a:tbl>
              <a:tblPr/>
              <a:tblGrid>
                <a:gridCol w="2057400"/>
                <a:gridCol w="5863728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产  生  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语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义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规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+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nptr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mknode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 ‘+’,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nptr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,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T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nptr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T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nptr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nptr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nptr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mknode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 ‘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’,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nptr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,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F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nptr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nptr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nptr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(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nptr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nptr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id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nptr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mkleaf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(id,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id.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entry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num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nptr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mkleaf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num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num.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61" name="Rectangle 33"/>
          <p:cNvSpPr>
            <a:spLocks noChangeArrowheads="1"/>
          </p:cNvSpPr>
          <p:nvPr/>
        </p:nvSpPr>
        <p:spPr bwMode="auto">
          <a:xfrm>
            <a:off x="539304" y="2563837"/>
            <a:ext cx="2016125" cy="3529013"/>
          </a:xfrm>
          <a:prstGeom prst="rect">
            <a:avLst/>
          </a:prstGeom>
          <a:solidFill>
            <a:srgbClr val="FF00FF">
              <a:alpha val="20000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62" name="AutoShape 34" descr="Green marble"/>
          <p:cNvSpPr>
            <a:spLocks noChangeArrowheads="1"/>
          </p:cNvSpPr>
          <p:nvPr/>
        </p:nvSpPr>
        <p:spPr bwMode="auto">
          <a:xfrm flipH="1">
            <a:off x="2050876" y="1557983"/>
            <a:ext cx="1296988" cy="1150937"/>
          </a:xfrm>
          <a:prstGeom prst="curvedRightArrow">
            <a:avLst>
              <a:gd name="adj1" fmla="val 10870"/>
              <a:gd name="adj2" fmla="val 40000"/>
              <a:gd name="adj3" fmla="val 43088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ea typeface="黑体" pitchFamily="2" charset="-122"/>
              </a:rPr>
              <a:t>4.3  </a:t>
            </a:r>
            <a:r>
              <a:rPr lang="en-US" altLang="zh-CN" b="1" i="1" dirty="0" smtClean="0">
                <a:ea typeface="黑体" pitchFamily="2" charset="-122"/>
              </a:rPr>
              <a:t>L</a:t>
            </a:r>
            <a:r>
              <a:rPr lang="zh-CN" altLang="en-US" b="1" dirty="0" smtClean="0"/>
              <a:t>属性定义的自上而下计算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4860032" y="2060848"/>
            <a:ext cx="3898776" cy="3384376"/>
          </a:xfrm>
          <a:noFill/>
        </p:spPr>
        <p:txBody>
          <a:bodyPr wrap="none"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E </a:t>
            </a:r>
            <a:r>
              <a:rPr lang="en-US" altLang="zh-CN" sz="2800" b="1" dirty="0" smtClean="0">
                <a:sym typeface="Symbol" pitchFamily="18" charset="2"/>
              </a:rPr>
              <a:t> </a:t>
            </a:r>
            <a:r>
              <a:rPr lang="en-US" altLang="zh-CN" sz="2800" b="1" i="1" dirty="0" smtClean="0"/>
              <a:t>TR	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R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+</a:t>
            </a:r>
            <a:r>
              <a:rPr lang="en-US" altLang="zh-CN" sz="2800" b="1" i="1" dirty="0" smtClean="0"/>
              <a:t>TR</a:t>
            </a:r>
            <a:r>
              <a:rPr lang="en-US" altLang="zh-CN" sz="2800" b="1" baseline="-30000" dirty="0" smtClean="0"/>
              <a:t>1	</a:t>
            </a:r>
            <a:endParaRPr lang="en-US" altLang="zh-CN" sz="2800" b="1" dirty="0" smtClean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R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</a:t>
            </a:r>
            <a:r>
              <a:rPr lang="en-US" altLang="zh-CN" sz="2800" b="1" dirty="0" smtClean="0">
                <a:sym typeface="Symbol" pitchFamily="18" charset="2"/>
              </a:rPr>
              <a:t></a:t>
            </a:r>
            <a:r>
              <a:rPr lang="en-US" altLang="zh-CN" sz="2800" b="1" baseline="-30000" dirty="0" smtClean="0"/>
              <a:t> 	</a:t>
            </a:r>
            <a:endParaRPr lang="en-US" altLang="zh-CN" sz="2800" b="1" dirty="0" smtClean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T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</a:t>
            </a:r>
            <a:r>
              <a:rPr lang="en-US" altLang="zh-CN" sz="2800" b="1" i="1" dirty="0" smtClean="0"/>
              <a:t>FW	</a:t>
            </a:r>
            <a:endParaRPr lang="en-US" altLang="zh-CN" sz="2800" b="1" dirty="0" smtClean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W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</a:t>
            </a:r>
            <a:r>
              <a:rPr lang="en-US" altLang="zh-CN" sz="2800" b="1" dirty="0" smtClean="0">
                <a:latin typeface="宋体" charset="-122"/>
                <a:sym typeface="Symbol" pitchFamily="18" charset="2"/>
              </a:rPr>
              <a:t></a:t>
            </a:r>
            <a:r>
              <a:rPr lang="en-US" altLang="zh-CN" sz="2800" b="1" i="1" dirty="0" smtClean="0"/>
              <a:t>FW</a:t>
            </a:r>
            <a:r>
              <a:rPr lang="en-US" altLang="zh-CN" sz="2800" b="1" baseline="-30000" dirty="0" smtClean="0"/>
              <a:t>1	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W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</a:t>
            </a:r>
            <a:r>
              <a:rPr lang="en-US" altLang="zh-CN" sz="2800" b="1" dirty="0" smtClean="0">
                <a:sym typeface="Symbol" pitchFamily="18" charset="2"/>
              </a:rPr>
              <a:t></a:t>
            </a:r>
            <a:r>
              <a:rPr lang="en-US" altLang="zh-CN" sz="2800" b="1" baseline="-30000" dirty="0" smtClean="0"/>
              <a:t>	</a:t>
            </a:r>
            <a:endParaRPr lang="en-US" altLang="zh-CN" sz="2800" b="1" dirty="0" smtClean="0"/>
          </a:p>
          <a:p>
            <a:pPr>
              <a:buFontTx/>
              <a:buNone/>
            </a:pPr>
            <a:r>
              <a:rPr lang="en-US" altLang="zh-CN" sz="2800" b="1" i="1" dirty="0" smtClean="0">
                <a:solidFill>
                  <a:srgbClr val="FF0000"/>
                </a:solidFill>
              </a:rPr>
              <a:t>F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产生式部分不再给出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877756"/>
              </p:ext>
            </p:extLst>
          </p:nvPr>
        </p:nvGraphicFramePr>
        <p:xfrm>
          <a:off x="395536" y="1628800"/>
          <a:ext cx="2057400" cy="3552825"/>
        </p:xfrm>
        <a:graphic>
          <a:graphicData uri="http://schemas.openxmlformats.org/drawingml/2006/table">
            <a:tbl>
              <a:tblPr/>
              <a:tblGrid>
                <a:gridCol w="20574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+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T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*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(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id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F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num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4499992" y="1431916"/>
            <a:ext cx="2428870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i="1" dirty="0"/>
              <a:t>T </a:t>
            </a:r>
            <a:r>
              <a:rPr lang="en-US" altLang="zh-CN" sz="2800" dirty="0">
                <a:solidFill>
                  <a:srgbClr val="FF0000"/>
                </a:solidFill>
              </a:rPr>
              <a:t>+ </a:t>
            </a:r>
            <a:r>
              <a:rPr lang="en-US" altLang="zh-CN" sz="2800" i="1" dirty="0">
                <a:solidFill>
                  <a:srgbClr val="FF0000"/>
                </a:solidFill>
              </a:rPr>
              <a:t>T + T + …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3568" y="1060539"/>
            <a:ext cx="32816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左递归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的消除引起继承属性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4453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ea typeface="黑体" pitchFamily="2" charset="-122"/>
              </a:rPr>
              <a:t>4.3  </a:t>
            </a:r>
            <a:r>
              <a:rPr lang="en-US" altLang="zh-CN" b="1" i="1" dirty="0" smtClean="0">
                <a:ea typeface="黑体" pitchFamily="2" charset="-122"/>
              </a:rPr>
              <a:t>L</a:t>
            </a:r>
            <a:r>
              <a:rPr lang="zh-CN" altLang="en-US" b="1" dirty="0" smtClean="0"/>
              <a:t>属性定义的自上而下计算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wrap="none"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E </a:t>
            </a:r>
            <a:r>
              <a:rPr lang="en-US" altLang="zh-CN" sz="2800" b="1" dirty="0" smtClean="0">
                <a:sym typeface="Symbol" pitchFamily="18" charset="2"/>
              </a:rPr>
              <a:t> </a:t>
            </a:r>
            <a:r>
              <a:rPr lang="en-US" altLang="zh-CN" sz="2800" b="1" i="1" dirty="0" smtClean="0"/>
              <a:t>T</a:t>
            </a:r>
            <a:r>
              <a:rPr lang="en-US" altLang="zh-CN" sz="2800" b="1" dirty="0" smtClean="0"/>
              <a:t> 	{</a:t>
            </a:r>
            <a:r>
              <a:rPr lang="en-US" altLang="zh-CN" sz="2800" b="1" i="1" dirty="0" err="1" smtClean="0"/>
              <a:t>R</a:t>
            </a:r>
            <a:r>
              <a:rPr lang="en-US" altLang="zh-CN" sz="2800" b="1" dirty="0" err="1" smtClean="0"/>
              <a:t>.</a:t>
            </a:r>
            <a:r>
              <a:rPr lang="en-US" altLang="zh-CN" sz="2800" b="1" i="1" dirty="0" err="1" smtClean="0"/>
              <a:t>i</a:t>
            </a:r>
            <a:r>
              <a:rPr lang="en-US" altLang="zh-CN" sz="2800" b="1" i="1" dirty="0" smtClean="0"/>
              <a:t> </a:t>
            </a:r>
            <a:r>
              <a:rPr lang="en-US" altLang="zh-CN" sz="2800" b="1" dirty="0" smtClean="0"/>
              <a:t>= </a:t>
            </a:r>
            <a:r>
              <a:rPr lang="en-US" altLang="zh-CN" sz="2800" b="1" i="1" dirty="0" err="1" smtClean="0"/>
              <a:t>T</a:t>
            </a:r>
            <a:r>
              <a:rPr lang="en-US" altLang="zh-CN" sz="2800" b="1" dirty="0" err="1" smtClean="0"/>
              <a:t>.</a:t>
            </a:r>
            <a:r>
              <a:rPr lang="en-US" altLang="zh-CN" sz="2800" b="1" i="1" dirty="0" err="1" smtClean="0"/>
              <a:t>nptr</a:t>
            </a:r>
            <a:r>
              <a:rPr lang="en-US" altLang="zh-CN" sz="2800" b="1" dirty="0" smtClean="0"/>
              <a:t>}	  	</a:t>
            </a:r>
            <a:r>
              <a:rPr lang="en-US" altLang="zh-CN" sz="2800" b="1" i="1" dirty="0" smtClean="0"/>
              <a:t>T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+ 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T + T + …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		R	</a:t>
            </a:r>
            <a:r>
              <a:rPr lang="en-US" altLang="zh-CN" sz="2800" b="1" dirty="0" smtClean="0"/>
              <a:t>{</a:t>
            </a:r>
            <a:r>
              <a:rPr lang="en-US" altLang="zh-CN" sz="2800" b="1" i="1" dirty="0" err="1" smtClean="0"/>
              <a:t>E</a:t>
            </a:r>
            <a:r>
              <a:rPr lang="en-US" altLang="zh-CN" sz="2800" b="1" dirty="0" err="1" smtClean="0"/>
              <a:t>.</a:t>
            </a:r>
            <a:r>
              <a:rPr lang="en-US" altLang="zh-CN" sz="2800" b="1" i="1" dirty="0" err="1" smtClean="0"/>
              <a:t>nptr</a:t>
            </a:r>
            <a:r>
              <a:rPr lang="en-US" altLang="zh-CN" sz="2800" b="1" dirty="0" smtClean="0"/>
              <a:t> = </a:t>
            </a:r>
            <a:r>
              <a:rPr lang="en-US" altLang="zh-CN" sz="2800" b="1" i="1" dirty="0" smtClean="0"/>
              <a:t>R</a:t>
            </a:r>
            <a:r>
              <a:rPr lang="en-US" altLang="zh-CN" sz="2800" b="1" dirty="0" smtClean="0"/>
              <a:t>.</a:t>
            </a:r>
            <a:r>
              <a:rPr lang="en-US" altLang="zh-CN" sz="2800" b="1" i="1" dirty="0" smtClean="0"/>
              <a:t>s</a:t>
            </a:r>
            <a:r>
              <a:rPr lang="en-US" altLang="zh-CN" sz="2800" b="1" dirty="0" smtClean="0"/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R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 +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		T	</a:t>
            </a:r>
            <a:r>
              <a:rPr lang="en-US" altLang="zh-CN" sz="2800" b="1" dirty="0" smtClean="0"/>
              <a:t>{</a:t>
            </a:r>
            <a:r>
              <a:rPr lang="en-US" altLang="zh-CN" sz="2800" b="1" i="1" dirty="0" smtClean="0"/>
              <a:t>R</a:t>
            </a:r>
            <a:r>
              <a:rPr lang="en-US" altLang="zh-CN" sz="2800" b="1" baseline="-30000" dirty="0" smtClean="0"/>
              <a:t>1</a:t>
            </a:r>
            <a:r>
              <a:rPr lang="en-US" altLang="zh-CN" sz="2800" b="1" dirty="0" smtClean="0"/>
              <a:t>.</a:t>
            </a:r>
            <a:r>
              <a:rPr lang="en-US" altLang="zh-CN" sz="2800" b="1" i="1" dirty="0" smtClean="0"/>
              <a:t>i </a:t>
            </a:r>
            <a:r>
              <a:rPr lang="en-US" altLang="zh-CN" sz="2800" b="1" dirty="0" smtClean="0"/>
              <a:t>= </a:t>
            </a:r>
            <a:r>
              <a:rPr lang="en-US" altLang="zh-CN" sz="2800" b="1" i="1" dirty="0" err="1" smtClean="0"/>
              <a:t>mkNode</a:t>
            </a:r>
            <a:r>
              <a:rPr lang="en-US" altLang="zh-CN" sz="2800" b="1" dirty="0" smtClean="0"/>
              <a:t> (‘+’, </a:t>
            </a:r>
            <a:r>
              <a:rPr lang="en-US" altLang="zh-CN" sz="2800" b="1" i="1" dirty="0" err="1" smtClean="0"/>
              <a:t>R</a:t>
            </a:r>
            <a:r>
              <a:rPr lang="en-US" altLang="zh-CN" sz="2800" b="1" dirty="0" err="1" smtClean="0"/>
              <a:t>.</a:t>
            </a:r>
            <a:r>
              <a:rPr lang="en-US" altLang="zh-CN" sz="2800" b="1" i="1" dirty="0" err="1" smtClean="0"/>
              <a:t>i</a:t>
            </a:r>
            <a:r>
              <a:rPr lang="en-US" altLang="zh-CN" sz="2800" b="1" dirty="0" smtClean="0"/>
              <a:t>, </a:t>
            </a:r>
            <a:r>
              <a:rPr lang="en-US" altLang="zh-CN" sz="2800" b="1" i="1" dirty="0" err="1" smtClean="0"/>
              <a:t>T</a:t>
            </a:r>
            <a:r>
              <a:rPr lang="en-US" altLang="zh-CN" sz="2800" b="1" dirty="0" err="1" smtClean="0"/>
              <a:t>.</a:t>
            </a:r>
            <a:r>
              <a:rPr lang="en-US" altLang="zh-CN" sz="2800" b="1" i="1" dirty="0" err="1" smtClean="0"/>
              <a:t>nptr</a:t>
            </a:r>
            <a:r>
              <a:rPr lang="en-US" altLang="zh-CN" sz="2800" b="1" dirty="0" smtClean="0"/>
              <a:t>)}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		R</a:t>
            </a:r>
            <a:r>
              <a:rPr lang="en-US" altLang="zh-CN" sz="2800" b="1" baseline="-30000" dirty="0" smtClean="0"/>
              <a:t>1	</a:t>
            </a:r>
            <a:r>
              <a:rPr lang="en-US" altLang="zh-CN" sz="2800" b="1" dirty="0" smtClean="0"/>
              <a:t>{</a:t>
            </a:r>
            <a:r>
              <a:rPr lang="en-US" altLang="zh-CN" sz="2800" b="1" i="1" dirty="0" smtClean="0"/>
              <a:t>R</a:t>
            </a:r>
            <a:r>
              <a:rPr lang="en-US" altLang="zh-CN" sz="2800" b="1" dirty="0" smtClean="0"/>
              <a:t>.</a:t>
            </a:r>
            <a:r>
              <a:rPr lang="en-US" altLang="zh-CN" sz="2800" b="1" i="1" dirty="0" smtClean="0"/>
              <a:t>s</a:t>
            </a:r>
            <a:r>
              <a:rPr lang="en-US" altLang="zh-CN" sz="2800" b="1" dirty="0" smtClean="0"/>
              <a:t> = </a:t>
            </a:r>
            <a:r>
              <a:rPr lang="en-US" altLang="zh-CN" sz="2800" b="1" i="1" dirty="0" smtClean="0"/>
              <a:t>R</a:t>
            </a:r>
            <a:r>
              <a:rPr lang="en-US" altLang="zh-CN" sz="2800" b="1" baseline="-30000" dirty="0" smtClean="0"/>
              <a:t>1</a:t>
            </a:r>
            <a:r>
              <a:rPr lang="en-US" altLang="zh-CN" sz="2800" b="1" dirty="0" smtClean="0"/>
              <a:t>.</a:t>
            </a:r>
            <a:r>
              <a:rPr lang="en-US" altLang="zh-CN" sz="2800" b="1" i="1" dirty="0" smtClean="0"/>
              <a:t>s </a:t>
            </a:r>
            <a:r>
              <a:rPr lang="en-US" altLang="zh-CN" sz="2800" b="1" dirty="0" smtClean="0"/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R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 </a:t>
            </a:r>
            <a:r>
              <a:rPr lang="en-US" altLang="zh-CN" sz="2800" b="1" dirty="0" smtClean="0">
                <a:sym typeface="Symbol" pitchFamily="18" charset="2"/>
              </a:rPr>
              <a:t></a:t>
            </a:r>
            <a:r>
              <a:rPr lang="en-US" altLang="zh-CN" sz="2800" b="1" baseline="-30000" dirty="0" smtClean="0"/>
              <a:t> 	</a:t>
            </a:r>
            <a:r>
              <a:rPr lang="en-US" altLang="zh-CN" sz="2800" b="1" dirty="0" smtClean="0"/>
              <a:t>{</a:t>
            </a:r>
            <a:r>
              <a:rPr lang="en-US" altLang="zh-CN" sz="2800" b="1" i="1" dirty="0" smtClean="0"/>
              <a:t>R</a:t>
            </a:r>
            <a:r>
              <a:rPr lang="en-US" altLang="zh-CN" sz="2800" b="1" dirty="0" smtClean="0"/>
              <a:t>.</a:t>
            </a:r>
            <a:r>
              <a:rPr lang="en-US" altLang="zh-CN" sz="2800" b="1" i="1" dirty="0" smtClean="0"/>
              <a:t>s</a:t>
            </a:r>
            <a:r>
              <a:rPr lang="en-US" altLang="zh-CN" sz="2800" b="1" dirty="0" smtClean="0"/>
              <a:t> = </a:t>
            </a:r>
            <a:r>
              <a:rPr lang="en-US" altLang="zh-CN" sz="2800" b="1" i="1" dirty="0" err="1" smtClean="0"/>
              <a:t>R</a:t>
            </a:r>
            <a:r>
              <a:rPr lang="en-US" altLang="zh-CN" sz="2800" b="1" dirty="0" err="1" smtClean="0"/>
              <a:t>.</a:t>
            </a:r>
            <a:r>
              <a:rPr lang="en-US" altLang="zh-CN" sz="2800" b="1" i="1" dirty="0" err="1" smtClean="0"/>
              <a:t>i</a:t>
            </a:r>
            <a:r>
              <a:rPr lang="en-US" altLang="zh-CN" sz="2800" b="1" dirty="0" smtClean="0"/>
              <a:t> 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T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 </a:t>
            </a:r>
            <a:r>
              <a:rPr lang="en-US" altLang="zh-CN" sz="2800" b="1" i="1" dirty="0" smtClean="0"/>
              <a:t>F</a:t>
            </a:r>
            <a:r>
              <a:rPr lang="en-US" altLang="zh-CN" sz="2800" b="1" dirty="0" smtClean="0"/>
              <a:t> 	{</a:t>
            </a:r>
            <a:r>
              <a:rPr lang="en-US" altLang="zh-CN" sz="2800" b="1" i="1" dirty="0" err="1" smtClean="0"/>
              <a:t>W</a:t>
            </a:r>
            <a:r>
              <a:rPr lang="en-US" altLang="zh-CN" sz="2800" b="1" dirty="0" err="1" smtClean="0"/>
              <a:t>.</a:t>
            </a:r>
            <a:r>
              <a:rPr lang="en-US" altLang="zh-CN" sz="2800" b="1" i="1" dirty="0" err="1" smtClean="0"/>
              <a:t>i</a:t>
            </a:r>
            <a:r>
              <a:rPr lang="en-US" altLang="zh-CN" sz="2800" b="1" i="1" dirty="0" smtClean="0"/>
              <a:t> </a:t>
            </a:r>
            <a:r>
              <a:rPr lang="en-US" altLang="zh-CN" sz="2800" b="1" dirty="0" smtClean="0"/>
              <a:t>= </a:t>
            </a:r>
            <a:r>
              <a:rPr lang="en-US" altLang="zh-CN" sz="2800" b="1" i="1" dirty="0" err="1" smtClean="0"/>
              <a:t>F.nptr</a:t>
            </a:r>
            <a:r>
              <a:rPr lang="en-US" altLang="zh-CN" sz="2800" b="1" dirty="0" smtClean="0"/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		W	</a:t>
            </a:r>
            <a:r>
              <a:rPr lang="en-US" altLang="zh-CN" sz="2800" b="1" dirty="0" smtClean="0"/>
              <a:t>{</a:t>
            </a:r>
            <a:r>
              <a:rPr lang="en-US" altLang="zh-CN" sz="2800" b="1" i="1" dirty="0" err="1" smtClean="0"/>
              <a:t>T</a:t>
            </a:r>
            <a:r>
              <a:rPr lang="en-US" altLang="zh-CN" sz="2800" b="1" dirty="0" err="1" smtClean="0"/>
              <a:t>.</a:t>
            </a:r>
            <a:r>
              <a:rPr lang="en-US" altLang="zh-CN" sz="2800" b="1" i="1" dirty="0" err="1" smtClean="0"/>
              <a:t>nptr</a:t>
            </a:r>
            <a:r>
              <a:rPr lang="en-US" altLang="zh-CN" sz="2800" b="1" dirty="0" smtClean="0"/>
              <a:t> = </a:t>
            </a:r>
            <a:r>
              <a:rPr lang="en-US" altLang="zh-CN" sz="2800" b="1" i="1" dirty="0" smtClean="0"/>
              <a:t>W.s</a:t>
            </a:r>
            <a:r>
              <a:rPr lang="en-US" altLang="zh-CN" sz="2800" b="1" dirty="0" smtClean="0"/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W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</a:t>
            </a:r>
            <a:r>
              <a:rPr lang="en-US" altLang="zh-CN" sz="2800" b="1" dirty="0" smtClean="0">
                <a:latin typeface="宋体" charset="-122"/>
                <a:sym typeface="Symbol" pitchFamily="18" charset="2"/>
              </a:rPr>
              <a:t></a:t>
            </a:r>
            <a:endParaRPr lang="en-US" altLang="zh-CN" sz="2800" b="1" dirty="0" smtClean="0">
              <a:latin typeface="宋体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		F	</a:t>
            </a:r>
            <a:r>
              <a:rPr lang="en-US" altLang="zh-CN" sz="2800" b="1" dirty="0" smtClean="0"/>
              <a:t>{</a:t>
            </a:r>
            <a:r>
              <a:rPr lang="en-US" altLang="zh-CN" sz="2800" b="1" i="1" dirty="0" smtClean="0"/>
              <a:t>W</a:t>
            </a:r>
            <a:r>
              <a:rPr lang="en-US" altLang="zh-CN" sz="2800" b="1" baseline="-30000" dirty="0" smtClean="0"/>
              <a:t>1</a:t>
            </a:r>
            <a:r>
              <a:rPr lang="en-US" altLang="zh-CN" sz="2800" b="1" dirty="0" smtClean="0"/>
              <a:t>.</a:t>
            </a:r>
            <a:r>
              <a:rPr lang="en-US" altLang="zh-CN" sz="2800" b="1" i="1" dirty="0" smtClean="0"/>
              <a:t>i </a:t>
            </a:r>
            <a:r>
              <a:rPr lang="en-US" altLang="zh-CN" sz="2800" b="1" dirty="0" smtClean="0"/>
              <a:t>= </a:t>
            </a:r>
            <a:r>
              <a:rPr lang="en-US" altLang="zh-CN" sz="2800" b="1" i="1" dirty="0" err="1" smtClean="0"/>
              <a:t>mkNode</a:t>
            </a:r>
            <a:r>
              <a:rPr lang="en-US" altLang="zh-CN" sz="2800" b="1" dirty="0" smtClean="0"/>
              <a:t> (‘</a:t>
            </a:r>
            <a:r>
              <a:rPr lang="en-US" altLang="zh-CN" sz="2800" b="1" dirty="0" smtClean="0">
                <a:latin typeface="宋体" charset="-122"/>
                <a:sym typeface="Symbol" pitchFamily="18" charset="2"/>
              </a:rPr>
              <a:t></a:t>
            </a:r>
            <a:r>
              <a:rPr lang="en-US" altLang="zh-CN" sz="2800" b="1" dirty="0" smtClean="0"/>
              <a:t>’,</a:t>
            </a:r>
            <a:r>
              <a:rPr lang="en-US" altLang="zh-CN" sz="2800" b="1" i="1" dirty="0" err="1" smtClean="0"/>
              <a:t>W</a:t>
            </a:r>
            <a:r>
              <a:rPr lang="en-US" altLang="zh-CN" sz="2800" b="1" dirty="0" err="1" smtClean="0"/>
              <a:t>.</a:t>
            </a:r>
            <a:r>
              <a:rPr lang="en-US" altLang="zh-CN" sz="2800" b="1" i="1" dirty="0" err="1" smtClean="0"/>
              <a:t>i</a:t>
            </a:r>
            <a:r>
              <a:rPr lang="en-US" altLang="zh-CN" sz="2800" b="1" dirty="0" smtClean="0"/>
              <a:t>, </a:t>
            </a:r>
            <a:r>
              <a:rPr lang="en-US" altLang="zh-CN" sz="2800" b="1" i="1" dirty="0" err="1" smtClean="0"/>
              <a:t>F</a:t>
            </a:r>
            <a:r>
              <a:rPr lang="en-US" altLang="zh-CN" sz="2800" b="1" dirty="0" err="1" smtClean="0"/>
              <a:t>.</a:t>
            </a:r>
            <a:r>
              <a:rPr lang="en-US" altLang="zh-CN" sz="2800" b="1" i="1" dirty="0" err="1" smtClean="0"/>
              <a:t>nptr</a:t>
            </a:r>
            <a:r>
              <a:rPr lang="en-US" altLang="zh-CN" sz="2800" b="1" dirty="0" smtClean="0"/>
              <a:t>)}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		W</a:t>
            </a:r>
            <a:r>
              <a:rPr lang="en-US" altLang="zh-CN" sz="2800" b="1" baseline="-30000" dirty="0" smtClean="0"/>
              <a:t>1	</a:t>
            </a:r>
            <a:r>
              <a:rPr lang="en-US" altLang="zh-CN" sz="2800" b="1" dirty="0" smtClean="0"/>
              <a:t>{</a:t>
            </a:r>
            <a:r>
              <a:rPr lang="en-US" altLang="zh-CN" sz="2800" b="1" i="1" dirty="0" smtClean="0"/>
              <a:t>W</a:t>
            </a:r>
            <a:r>
              <a:rPr lang="en-US" altLang="zh-CN" sz="2800" b="1" dirty="0" smtClean="0"/>
              <a:t>.</a:t>
            </a:r>
            <a:r>
              <a:rPr lang="en-US" altLang="zh-CN" sz="2800" b="1" i="1" dirty="0" smtClean="0"/>
              <a:t>s</a:t>
            </a:r>
            <a:r>
              <a:rPr lang="en-US" altLang="zh-CN" sz="2800" b="1" dirty="0" smtClean="0"/>
              <a:t> = </a:t>
            </a:r>
            <a:r>
              <a:rPr lang="en-US" altLang="zh-CN" sz="2800" b="1" i="1" dirty="0" smtClean="0"/>
              <a:t>W</a:t>
            </a:r>
            <a:r>
              <a:rPr lang="en-US" altLang="zh-CN" sz="2800" b="1" baseline="-30000" dirty="0" smtClean="0"/>
              <a:t>1</a:t>
            </a:r>
            <a:r>
              <a:rPr lang="en-US" altLang="zh-CN" sz="2800" b="1" i="1" dirty="0" smtClean="0"/>
              <a:t>.s</a:t>
            </a:r>
            <a:r>
              <a:rPr lang="en-US" altLang="zh-CN" sz="2800" b="1" dirty="0" smtClean="0"/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W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</a:t>
            </a:r>
            <a:r>
              <a:rPr lang="en-US" altLang="zh-CN" sz="2800" b="1" dirty="0" smtClean="0">
                <a:sym typeface="Symbol" pitchFamily="18" charset="2"/>
              </a:rPr>
              <a:t></a:t>
            </a:r>
            <a:r>
              <a:rPr lang="en-US" altLang="zh-CN" sz="2800" b="1" baseline="-30000" dirty="0" smtClean="0"/>
              <a:t>	</a:t>
            </a:r>
            <a:r>
              <a:rPr lang="en-US" altLang="zh-CN" sz="2800" b="1" dirty="0" smtClean="0"/>
              <a:t>{</a:t>
            </a:r>
            <a:r>
              <a:rPr lang="en-US" altLang="zh-CN" sz="2800" b="1" i="1" dirty="0" smtClean="0"/>
              <a:t>W</a:t>
            </a:r>
            <a:r>
              <a:rPr lang="en-US" altLang="zh-CN" sz="2800" b="1" dirty="0" smtClean="0"/>
              <a:t>.</a:t>
            </a:r>
            <a:r>
              <a:rPr lang="en-US" altLang="zh-CN" sz="2800" b="1" i="1" dirty="0" smtClean="0"/>
              <a:t>s</a:t>
            </a:r>
            <a:r>
              <a:rPr lang="en-US" altLang="zh-CN" sz="2800" b="1" dirty="0" smtClean="0"/>
              <a:t> = </a:t>
            </a:r>
            <a:r>
              <a:rPr lang="en-US" altLang="zh-CN" sz="2800" b="1" i="1" dirty="0" err="1" smtClean="0"/>
              <a:t>W</a:t>
            </a:r>
            <a:r>
              <a:rPr lang="en-US" altLang="zh-CN" sz="2800" b="1" dirty="0" err="1" smtClean="0"/>
              <a:t>.</a:t>
            </a:r>
            <a:r>
              <a:rPr lang="en-US" altLang="zh-CN" sz="2800" b="1" i="1" dirty="0" err="1" smtClean="0"/>
              <a:t>i</a:t>
            </a:r>
            <a:r>
              <a:rPr lang="en-US" altLang="zh-CN" sz="2800" b="1" dirty="0" smtClean="0"/>
              <a:t> }</a:t>
            </a:r>
          </a:p>
          <a:p>
            <a:pPr>
              <a:buFontTx/>
              <a:buNone/>
            </a:pPr>
            <a:r>
              <a:rPr lang="en-US" altLang="zh-CN" sz="2800" b="1" i="1" dirty="0" smtClean="0">
                <a:solidFill>
                  <a:srgbClr val="FF0000"/>
                </a:solidFill>
              </a:rPr>
              <a:t>	F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产生式部分不再给出</a:t>
            </a:r>
          </a:p>
        </p:txBody>
      </p:sp>
    </p:spTree>
    <p:extLst>
      <p:ext uri="{BB962C8B-B14F-4D97-AF65-F5344CB8AC3E}">
        <p14:creationId xmlns:p14="http://schemas.microsoft.com/office/powerpoint/2010/main" val="793605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ea typeface="黑体" pitchFamily="2" charset="-122"/>
              </a:rPr>
              <a:t>4.3  </a:t>
            </a:r>
            <a:r>
              <a:rPr lang="en-US" altLang="zh-CN" b="1" i="1" smtClean="0">
                <a:ea typeface="黑体" pitchFamily="2" charset="-122"/>
              </a:rPr>
              <a:t>L</a:t>
            </a:r>
            <a:r>
              <a:rPr lang="zh-CN" altLang="en-US" b="1" smtClean="0"/>
              <a:t>属性定义的自上而下计算</a:t>
            </a:r>
          </a:p>
        </p:txBody>
      </p:sp>
      <p:grpSp>
        <p:nvGrpSpPr>
          <p:cNvPr id="63491" name="Group 67"/>
          <p:cNvGrpSpPr>
            <a:grpSpLocks noChangeAspect="1"/>
          </p:cNvGrpSpPr>
          <p:nvPr/>
        </p:nvGrpSpPr>
        <p:grpSpPr bwMode="auto">
          <a:xfrm>
            <a:off x="152400" y="908720"/>
            <a:ext cx="8915400" cy="5638800"/>
            <a:chOff x="96" y="624"/>
            <a:chExt cx="5616" cy="3552"/>
          </a:xfrm>
        </p:grpSpPr>
        <p:sp>
          <p:nvSpPr>
            <p:cNvPr id="63493" name="Rectangle 5"/>
            <p:cNvSpPr>
              <a:spLocks noChangeArrowheads="1"/>
            </p:cNvSpPr>
            <p:nvPr/>
          </p:nvSpPr>
          <p:spPr bwMode="auto">
            <a:xfrm>
              <a:off x="1215" y="624"/>
              <a:ext cx="209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/>
                <a:t>T</a:t>
              </a:r>
              <a:endParaRPr lang="en-US" altLang="zh-CN" sz="2800"/>
            </a:p>
          </p:txBody>
        </p:sp>
        <p:sp>
          <p:nvSpPr>
            <p:cNvPr id="63494" name="Rectangle 6"/>
            <p:cNvSpPr>
              <a:spLocks noChangeArrowheads="1"/>
            </p:cNvSpPr>
            <p:nvPr/>
          </p:nvSpPr>
          <p:spPr bwMode="auto">
            <a:xfrm>
              <a:off x="2071" y="1352"/>
              <a:ext cx="665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 dirty="0" err="1"/>
                <a:t>F</a:t>
              </a:r>
              <a:r>
                <a:rPr lang="en-US" altLang="zh-CN" sz="2800" dirty="0" err="1"/>
                <a:t>.</a:t>
              </a:r>
              <a:r>
                <a:rPr lang="en-US" altLang="zh-CN" sz="2800" i="1" dirty="0" err="1">
                  <a:solidFill>
                    <a:srgbClr val="FF0000"/>
                  </a:solidFill>
                </a:rPr>
                <a:t>nptr</a:t>
              </a:r>
              <a:endParaRPr lang="en-US" altLang="zh-CN" sz="2800" dirty="0">
                <a:solidFill>
                  <a:srgbClr val="FF0000"/>
                </a:solidFill>
              </a:endParaRPr>
            </a:p>
          </p:txBody>
        </p:sp>
        <p:sp>
          <p:nvSpPr>
            <p:cNvPr id="63495" name="Rectangle 7"/>
            <p:cNvSpPr>
              <a:spLocks noChangeArrowheads="1"/>
            </p:cNvSpPr>
            <p:nvPr/>
          </p:nvSpPr>
          <p:spPr bwMode="auto">
            <a:xfrm>
              <a:off x="340" y="1042"/>
              <a:ext cx="668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 dirty="0" err="1"/>
                <a:t>F</a:t>
              </a:r>
              <a:r>
                <a:rPr lang="en-US" altLang="zh-CN" sz="2800" dirty="0" err="1"/>
                <a:t>.</a:t>
              </a:r>
              <a:r>
                <a:rPr lang="en-US" altLang="zh-CN" sz="2800" i="1" dirty="0" err="1">
                  <a:solidFill>
                    <a:srgbClr val="FF0000"/>
                  </a:solidFill>
                </a:rPr>
                <a:t>nptr</a:t>
              </a:r>
              <a:endParaRPr lang="en-US" altLang="zh-CN" sz="2800" dirty="0">
                <a:solidFill>
                  <a:srgbClr val="FF0000"/>
                </a:solidFill>
              </a:endParaRPr>
            </a:p>
          </p:txBody>
        </p:sp>
        <p:sp>
          <p:nvSpPr>
            <p:cNvPr id="63496" name="Rectangle 8"/>
            <p:cNvSpPr>
              <a:spLocks noChangeArrowheads="1"/>
            </p:cNvSpPr>
            <p:nvPr/>
          </p:nvSpPr>
          <p:spPr bwMode="auto">
            <a:xfrm>
              <a:off x="327" y="1386"/>
              <a:ext cx="34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/>
                <a:t>id</a:t>
              </a:r>
              <a:endParaRPr lang="en-US" altLang="zh-CN" sz="2800" b="0"/>
            </a:p>
          </p:txBody>
        </p:sp>
        <p:sp>
          <p:nvSpPr>
            <p:cNvPr id="63497" name="Rectangle 9"/>
            <p:cNvSpPr>
              <a:spLocks noChangeArrowheads="1"/>
            </p:cNvSpPr>
            <p:nvPr/>
          </p:nvSpPr>
          <p:spPr bwMode="auto">
            <a:xfrm>
              <a:off x="1865" y="942"/>
              <a:ext cx="459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 dirty="0">
                  <a:solidFill>
                    <a:srgbClr val="FF0000"/>
                  </a:solidFill>
                </a:rPr>
                <a:t>i</a:t>
              </a:r>
              <a:r>
                <a:rPr lang="en-US" altLang="zh-CN" sz="2800" i="1" dirty="0"/>
                <a:t> </a:t>
              </a:r>
              <a:r>
                <a:rPr lang="en-US" altLang="zh-CN" sz="1000" b="0" i="1" dirty="0"/>
                <a:t> </a:t>
              </a:r>
              <a:r>
                <a:rPr lang="en-US" altLang="zh-CN" sz="2800" i="1" dirty="0"/>
                <a:t>W</a:t>
              </a:r>
              <a:endParaRPr lang="en-US" altLang="zh-CN" sz="2800" dirty="0"/>
            </a:p>
          </p:txBody>
        </p:sp>
        <p:sp>
          <p:nvSpPr>
            <p:cNvPr id="63498" name="Rectangle 10"/>
            <p:cNvSpPr>
              <a:spLocks noChangeArrowheads="1"/>
            </p:cNvSpPr>
            <p:nvPr/>
          </p:nvSpPr>
          <p:spPr bwMode="auto">
            <a:xfrm>
              <a:off x="1824" y="1392"/>
              <a:ext cx="245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>
                  <a:sym typeface="Symbol" pitchFamily="18" charset="2"/>
                </a:rPr>
                <a:t></a:t>
              </a:r>
              <a:endParaRPr lang="zh-CN" altLang="en-US" sz="2800">
                <a:sym typeface="Symbol" pitchFamily="18" charset="2"/>
              </a:endParaRPr>
            </a:p>
          </p:txBody>
        </p:sp>
        <p:sp>
          <p:nvSpPr>
            <p:cNvPr id="63499" name="Rectangle 11"/>
            <p:cNvSpPr>
              <a:spLocks noChangeArrowheads="1"/>
            </p:cNvSpPr>
            <p:nvPr/>
          </p:nvSpPr>
          <p:spPr bwMode="auto">
            <a:xfrm>
              <a:off x="3216" y="1813"/>
              <a:ext cx="220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>
                  <a:sym typeface="Symbol" pitchFamily="18" charset="2"/>
                </a:rPr>
                <a:t></a:t>
              </a:r>
              <a:endParaRPr lang="zh-CN" altLang="en-US" sz="2800">
                <a:sym typeface="Symbol" pitchFamily="18" charset="2"/>
              </a:endParaRPr>
            </a:p>
          </p:txBody>
        </p:sp>
        <p:sp>
          <p:nvSpPr>
            <p:cNvPr id="63500" name="Rectangle 12"/>
            <p:cNvSpPr>
              <a:spLocks noChangeArrowheads="1"/>
            </p:cNvSpPr>
            <p:nvPr/>
          </p:nvSpPr>
          <p:spPr bwMode="auto">
            <a:xfrm>
              <a:off x="3439" y="1754"/>
              <a:ext cx="68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 dirty="0" err="1"/>
                <a:t>F</a:t>
              </a:r>
              <a:r>
                <a:rPr lang="en-US" altLang="zh-CN" sz="2800" dirty="0" err="1"/>
                <a:t>.</a:t>
              </a:r>
              <a:r>
                <a:rPr lang="en-US" altLang="zh-CN" sz="2800" i="1" dirty="0" err="1">
                  <a:solidFill>
                    <a:srgbClr val="FF0000"/>
                  </a:solidFill>
                </a:rPr>
                <a:t>nptr</a:t>
              </a:r>
              <a:endParaRPr lang="en-US" altLang="zh-CN" sz="2800" dirty="0">
                <a:solidFill>
                  <a:srgbClr val="FF0000"/>
                </a:solidFill>
              </a:endParaRPr>
            </a:p>
          </p:txBody>
        </p:sp>
        <p:sp>
          <p:nvSpPr>
            <p:cNvPr id="63501" name="Rectangle 13"/>
            <p:cNvSpPr>
              <a:spLocks noChangeArrowheads="1"/>
            </p:cNvSpPr>
            <p:nvPr/>
          </p:nvSpPr>
          <p:spPr bwMode="auto">
            <a:xfrm>
              <a:off x="3437" y="2109"/>
              <a:ext cx="228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/>
                <a:t>id</a:t>
              </a:r>
              <a:endParaRPr lang="en-US" altLang="zh-CN" sz="2800" b="0"/>
            </a:p>
          </p:txBody>
        </p:sp>
        <p:sp>
          <p:nvSpPr>
            <p:cNvPr id="63502" name="Rectangle 14"/>
            <p:cNvSpPr>
              <a:spLocks noChangeArrowheads="1"/>
            </p:cNvSpPr>
            <p:nvPr/>
          </p:nvSpPr>
          <p:spPr bwMode="auto">
            <a:xfrm>
              <a:off x="1963" y="1679"/>
              <a:ext cx="485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/>
                <a:t>num</a:t>
              </a:r>
            </a:p>
          </p:txBody>
        </p:sp>
        <p:sp>
          <p:nvSpPr>
            <p:cNvPr id="63503" name="Line 16"/>
            <p:cNvSpPr>
              <a:spLocks noChangeShapeType="1"/>
            </p:cNvSpPr>
            <p:nvPr/>
          </p:nvSpPr>
          <p:spPr bwMode="auto">
            <a:xfrm flipH="1">
              <a:off x="385" y="1239"/>
              <a:ext cx="1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4" name="Line 17"/>
            <p:cNvSpPr>
              <a:spLocks noChangeShapeType="1"/>
            </p:cNvSpPr>
            <p:nvPr/>
          </p:nvSpPr>
          <p:spPr bwMode="auto">
            <a:xfrm flipH="1">
              <a:off x="2129" y="1576"/>
              <a:ext cx="1" cy="2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5" name="Line 18"/>
            <p:cNvSpPr>
              <a:spLocks noChangeShapeType="1"/>
            </p:cNvSpPr>
            <p:nvPr/>
          </p:nvSpPr>
          <p:spPr bwMode="auto">
            <a:xfrm flipH="1">
              <a:off x="3512" y="1999"/>
              <a:ext cx="0" cy="2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3506" name="Group 19"/>
            <p:cNvGrpSpPr>
              <a:grpSpLocks/>
            </p:cNvGrpSpPr>
            <p:nvPr/>
          </p:nvGrpSpPr>
          <p:grpSpPr bwMode="auto">
            <a:xfrm>
              <a:off x="438" y="3589"/>
              <a:ext cx="768" cy="422"/>
              <a:chOff x="2582" y="5834"/>
              <a:chExt cx="1156" cy="673"/>
            </a:xfrm>
          </p:grpSpPr>
          <p:sp>
            <p:nvSpPr>
              <p:cNvPr id="63547" name="Rectangle 20"/>
              <p:cNvSpPr>
                <a:spLocks noChangeArrowheads="1"/>
              </p:cNvSpPr>
              <p:nvPr/>
            </p:nvSpPr>
            <p:spPr bwMode="auto">
              <a:xfrm>
                <a:off x="2582" y="5834"/>
                <a:ext cx="1156" cy="4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10800" rIns="18000" bIns="10800"/>
              <a:lstStyle/>
              <a:p>
                <a:pPr algn="just"/>
                <a:r>
                  <a:rPr lang="en-US" altLang="zh-CN" sz="2800"/>
                  <a:t>id</a:t>
                </a:r>
              </a:p>
            </p:txBody>
          </p:sp>
          <p:sp>
            <p:nvSpPr>
              <p:cNvPr id="63548" name="Line 21"/>
              <p:cNvSpPr>
                <a:spLocks noChangeShapeType="1"/>
              </p:cNvSpPr>
              <p:nvPr/>
            </p:nvSpPr>
            <p:spPr bwMode="auto">
              <a:xfrm>
                <a:off x="3150" y="5847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49" name="Line 22"/>
              <p:cNvSpPr>
                <a:spLocks noChangeShapeType="1"/>
              </p:cNvSpPr>
              <p:nvPr/>
            </p:nvSpPr>
            <p:spPr bwMode="auto">
              <a:xfrm>
                <a:off x="3420" y="6057"/>
                <a:ext cx="0" cy="45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3507" name="Group 23"/>
            <p:cNvGrpSpPr>
              <a:grpSpLocks/>
            </p:cNvGrpSpPr>
            <p:nvPr/>
          </p:nvGrpSpPr>
          <p:grpSpPr bwMode="auto">
            <a:xfrm>
              <a:off x="3719" y="2988"/>
              <a:ext cx="768" cy="422"/>
              <a:chOff x="2582" y="5834"/>
              <a:chExt cx="1156" cy="673"/>
            </a:xfrm>
          </p:grpSpPr>
          <p:sp>
            <p:nvSpPr>
              <p:cNvPr id="63544" name="Rectangle 24"/>
              <p:cNvSpPr>
                <a:spLocks noChangeArrowheads="1"/>
              </p:cNvSpPr>
              <p:nvPr/>
            </p:nvSpPr>
            <p:spPr bwMode="auto">
              <a:xfrm>
                <a:off x="2582" y="5834"/>
                <a:ext cx="1156" cy="4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10800" rIns="18000" bIns="10800"/>
              <a:lstStyle/>
              <a:p>
                <a:pPr algn="just"/>
                <a:r>
                  <a:rPr lang="en-US" altLang="zh-CN" sz="2800"/>
                  <a:t>id</a:t>
                </a:r>
              </a:p>
            </p:txBody>
          </p:sp>
          <p:sp>
            <p:nvSpPr>
              <p:cNvPr id="63545" name="Line 25"/>
              <p:cNvSpPr>
                <a:spLocks noChangeShapeType="1"/>
              </p:cNvSpPr>
              <p:nvPr/>
            </p:nvSpPr>
            <p:spPr bwMode="auto">
              <a:xfrm>
                <a:off x="3150" y="5847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46" name="Line 26"/>
              <p:cNvSpPr>
                <a:spLocks noChangeShapeType="1"/>
              </p:cNvSpPr>
              <p:nvPr/>
            </p:nvSpPr>
            <p:spPr bwMode="auto">
              <a:xfrm>
                <a:off x="3420" y="6057"/>
                <a:ext cx="0" cy="45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3508" name="Group 27"/>
            <p:cNvGrpSpPr>
              <a:grpSpLocks/>
            </p:cNvGrpSpPr>
            <p:nvPr/>
          </p:nvGrpSpPr>
          <p:grpSpPr bwMode="auto">
            <a:xfrm>
              <a:off x="1872" y="3589"/>
              <a:ext cx="1008" cy="299"/>
              <a:chOff x="6306" y="5910"/>
              <a:chExt cx="1156" cy="433"/>
            </a:xfrm>
          </p:grpSpPr>
          <p:sp>
            <p:nvSpPr>
              <p:cNvPr id="63542" name="Rectangle 28"/>
              <p:cNvSpPr>
                <a:spLocks noChangeArrowheads="1"/>
              </p:cNvSpPr>
              <p:nvPr/>
            </p:nvSpPr>
            <p:spPr bwMode="auto">
              <a:xfrm>
                <a:off x="6306" y="5910"/>
                <a:ext cx="1156" cy="4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18000" bIns="10800"/>
              <a:lstStyle/>
              <a:p>
                <a:pPr algn="just"/>
                <a:r>
                  <a:rPr lang="en-US" altLang="zh-CN" sz="2800"/>
                  <a:t>num  5</a:t>
                </a:r>
              </a:p>
            </p:txBody>
          </p:sp>
          <p:sp>
            <p:nvSpPr>
              <p:cNvPr id="63543" name="Line 29"/>
              <p:cNvSpPr>
                <a:spLocks noChangeShapeType="1"/>
              </p:cNvSpPr>
              <p:nvPr/>
            </p:nvSpPr>
            <p:spPr bwMode="auto">
              <a:xfrm>
                <a:off x="6874" y="5923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3509" name="Group 30"/>
            <p:cNvGrpSpPr>
              <a:grpSpLocks/>
            </p:cNvGrpSpPr>
            <p:nvPr/>
          </p:nvGrpSpPr>
          <p:grpSpPr bwMode="auto">
            <a:xfrm>
              <a:off x="4246" y="2500"/>
              <a:ext cx="1136" cy="271"/>
              <a:chOff x="7626" y="5010"/>
              <a:chExt cx="1710" cy="433"/>
            </a:xfrm>
          </p:grpSpPr>
          <p:sp>
            <p:nvSpPr>
              <p:cNvPr id="63539" name="Rectangle 31"/>
              <p:cNvSpPr>
                <a:spLocks noChangeArrowheads="1"/>
              </p:cNvSpPr>
              <p:nvPr/>
            </p:nvSpPr>
            <p:spPr bwMode="auto">
              <a:xfrm>
                <a:off x="7626" y="5010"/>
                <a:ext cx="1710" cy="4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26000" tIns="10800" rIns="18000" bIns="10800"/>
              <a:lstStyle/>
              <a:p>
                <a:pPr algn="just"/>
                <a:r>
                  <a:rPr lang="en-US" altLang="zh-CN" sz="2800">
                    <a:sym typeface="Symbol" pitchFamily="18" charset="2"/>
                  </a:rPr>
                  <a:t></a:t>
                </a:r>
                <a:endParaRPr lang="zh-CN" altLang="en-US" sz="2800">
                  <a:sym typeface="Symbol" pitchFamily="18" charset="2"/>
                </a:endParaRPr>
              </a:p>
            </p:txBody>
          </p:sp>
          <p:sp>
            <p:nvSpPr>
              <p:cNvPr id="63540" name="Line 32"/>
              <p:cNvSpPr>
                <a:spLocks noChangeShapeType="1"/>
              </p:cNvSpPr>
              <p:nvPr/>
            </p:nvSpPr>
            <p:spPr bwMode="auto">
              <a:xfrm>
                <a:off x="8194" y="5023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41" name="Line 33"/>
              <p:cNvSpPr>
                <a:spLocks noChangeShapeType="1"/>
              </p:cNvSpPr>
              <p:nvPr/>
            </p:nvSpPr>
            <p:spPr bwMode="auto">
              <a:xfrm>
                <a:off x="8777" y="5010"/>
                <a:ext cx="0" cy="3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3510" name="Group 34"/>
            <p:cNvGrpSpPr>
              <a:grpSpLocks/>
            </p:cNvGrpSpPr>
            <p:nvPr/>
          </p:nvGrpSpPr>
          <p:grpSpPr bwMode="auto">
            <a:xfrm>
              <a:off x="2376" y="2987"/>
              <a:ext cx="1136" cy="271"/>
              <a:chOff x="7626" y="5010"/>
              <a:chExt cx="1710" cy="433"/>
            </a:xfrm>
          </p:grpSpPr>
          <p:sp>
            <p:nvSpPr>
              <p:cNvPr id="63536" name="Rectangle 35"/>
              <p:cNvSpPr>
                <a:spLocks noChangeArrowheads="1"/>
              </p:cNvSpPr>
              <p:nvPr/>
            </p:nvSpPr>
            <p:spPr bwMode="auto">
              <a:xfrm>
                <a:off x="7626" y="5010"/>
                <a:ext cx="1710" cy="4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26000" tIns="10800" rIns="18000" bIns="10800"/>
              <a:lstStyle/>
              <a:p>
                <a:pPr algn="just"/>
                <a:r>
                  <a:rPr lang="en-US" altLang="zh-CN" sz="2800">
                    <a:sym typeface="Symbol" pitchFamily="18" charset="2"/>
                  </a:rPr>
                  <a:t></a:t>
                </a:r>
                <a:endParaRPr lang="zh-CN" altLang="en-US" sz="2800">
                  <a:sym typeface="Symbol" pitchFamily="18" charset="2"/>
                </a:endParaRPr>
              </a:p>
            </p:txBody>
          </p:sp>
          <p:sp>
            <p:nvSpPr>
              <p:cNvPr id="63537" name="Line 36"/>
              <p:cNvSpPr>
                <a:spLocks noChangeShapeType="1"/>
              </p:cNvSpPr>
              <p:nvPr/>
            </p:nvSpPr>
            <p:spPr bwMode="auto">
              <a:xfrm>
                <a:off x="8194" y="5023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38" name="Line 37"/>
              <p:cNvSpPr>
                <a:spLocks noChangeShapeType="1"/>
              </p:cNvSpPr>
              <p:nvPr/>
            </p:nvSpPr>
            <p:spPr bwMode="auto">
              <a:xfrm>
                <a:off x="8777" y="5010"/>
                <a:ext cx="0" cy="3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3511" name="Rectangle 38"/>
            <p:cNvSpPr>
              <a:spLocks noChangeArrowheads="1"/>
            </p:cNvSpPr>
            <p:nvPr/>
          </p:nvSpPr>
          <p:spPr bwMode="auto">
            <a:xfrm>
              <a:off x="96" y="3952"/>
              <a:ext cx="2304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zh-CN" altLang="en-US" sz="2800"/>
                <a:t>指向符号表中</a:t>
              </a:r>
              <a:r>
                <a:rPr lang="en-US" altLang="zh-CN" sz="2800" i="1"/>
                <a:t>a</a:t>
              </a:r>
              <a:r>
                <a:rPr lang="zh-CN" altLang="en-US" sz="2800"/>
                <a:t>的入口</a:t>
              </a:r>
            </a:p>
          </p:txBody>
        </p:sp>
        <p:sp>
          <p:nvSpPr>
            <p:cNvPr id="63512" name="Rectangle 39"/>
            <p:cNvSpPr>
              <a:spLocks noChangeArrowheads="1"/>
            </p:cNvSpPr>
            <p:nvPr/>
          </p:nvSpPr>
          <p:spPr bwMode="auto">
            <a:xfrm>
              <a:off x="3408" y="3368"/>
              <a:ext cx="2304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zh-CN" altLang="en-US" sz="2800" dirty="0"/>
                <a:t>指向符号表中</a:t>
              </a:r>
              <a:r>
                <a:rPr lang="en-US" altLang="zh-CN" sz="2800" i="1" dirty="0"/>
                <a:t>b</a:t>
              </a:r>
              <a:r>
                <a:rPr lang="zh-CN" altLang="en-US" sz="2800" dirty="0"/>
                <a:t>的入口</a:t>
              </a:r>
            </a:p>
          </p:txBody>
        </p:sp>
        <p:sp>
          <p:nvSpPr>
            <p:cNvPr id="63513" name="Line 40"/>
            <p:cNvSpPr>
              <a:spLocks noChangeShapeType="1"/>
            </p:cNvSpPr>
            <p:nvPr/>
          </p:nvSpPr>
          <p:spPr bwMode="auto">
            <a:xfrm flipH="1">
              <a:off x="586" y="1295"/>
              <a:ext cx="1" cy="22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4" name="Line 41"/>
            <p:cNvSpPr>
              <a:spLocks noChangeShapeType="1"/>
            </p:cNvSpPr>
            <p:nvPr/>
          </p:nvSpPr>
          <p:spPr bwMode="auto">
            <a:xfrm>
              <a:off x="2129" y="1173"/>
              <a:ext cx="0" cy="23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5" name="Rectangle 42"/>
            <p:cNvSpPr>
              <a:spLocks noChangeArrowheads="1"/>
            </p:cNvSpPr>
            <p:nvPr/>
          </p:nvSpPr>
          <p:spPr bwMode="auto">
            <a:xfrm>
              <a:off x="4605" y="1810"/>
              <a:ext cx="566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 dirty="0">
                  <a:solidFill>
                    <a:srgbClr val="FF0000"/>
                  </a:solidFill>
                </a:rPr>
                <a:t>i</a:t>
              </a:r>
              <a:r>
                <a:rPr lang="en-US" altLang="zh-CN" sz="2400" i="1" dirty="0"/>
                <a:t> </a:t>
              </a:r>
              <a:r>
                <a:rPr lang="en-US" altLang="zh-CN" sz="2800" i="1" dirty="0"/>
                <a:t> W</a:t>
              </a:r>
              <a:r>
                <a:rPr lang="en-US" altLang="zh-CN" sz="1000" b="0" dirty="0"/>
                <a:t>  </a:t>
              </a:r>
              <a:r>
                <a:rPr lang="en-US" altLang="zh-CN" sz="2800" i="1" dirty="0">
                  <a:solidFill>
                    <a:srgbClr val="FF0000"/>
                  </a:solidFill>
                </a:rPr>
                <a:t>s</a:t>
              </a:r>
            </a:p>
          </p:txBody>
        </p:sp>
        <p:sp>
          <p:nvSpPr>
            <p:cNvPr id="63516" name="Line 43"/>
            <p:cNvSpPr>
              <a:spLocks noChangeShapeType="1"/>
            </p:cNvSpPr>
            <p:nvPr/>
          </p:nvSpPr>
          <p:spPr bwMode="auto">
            <a:xfrm>
              <a:off x="3525" y="1597"/>
              <a:ext cx="0" cy="23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7" name="Rectangle 44"/>
            <p:cNvSpPr>
              <a:spLocks noChangeArrowheads="1"/>
            </p:cNvSpPr>
            <p:nvPr/>
          </p:nvSpPr>
          <p:spPr bwMode="auto">
            <a:xfrm>
              <a:off x="3190" y="1375"/>
              <a:ext cx="529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 dirty="0">
                  <a:solidFill>
                    <a:srgbClr val="FF0000"/>
                  </a:solidFill>
                </a:rPr>
                <a:t>i</a:t>
              </a:r>
              <a:r>
                <a:rPr lang="en-US" altLang="zh-CN" sz="2800" i="1" dirty="0">
                  <a:solidFill>
                    <a:srgbClr val="00FF00"/>
                  </a:solidFill>
                </a:rPr>
                <a:t> </a:t>
              </a:r>
              <a:r>
                <a:rPr lang="en-US" altLang="zh-CN" sz="2800" i="1" dirty="0"/>
                <a:t>  W</a:t>
              </a:r>
              <a:endParaRPr lang="en-US" altLang="zh-CN" sz="2800" dirty="0"/>
            </a:p>
          </p:txBody>
        </p:sp>
        <p:sp>
          <p:nvSpPr>
            <p:cNvPr id="63518" name="Line 45"/>
            <p:cNvSpPr>
              <a:spLocks noChangeShapeType="1"/>
            </p:cNvSpPr>
            <p:nvPr/>
          </p:nvSpPr>
          <p:spPr bwMode="auto">
            <a:xfrm>
              <a:off x="1312" y="826"/>
              <a:ext cx="748" cy="2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9" name="Line 46"/>
            <p:cNvSpPr>
              <a:spLocks noChangeShapeType="1"/>
            </p:cNvSpPr>
            <p:nvPr/>
          </p:nvSpPr>
          <p:spPr bwMode="auto">
            <a:xfrm>
              <a:off x="2256" y="1117"/>
              <a:ext cx="1186" cy="3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20" name="Line 47"/>
            <p:cNvSpPr>
              <a:spLocks noChangeShapeType="1"/>
            </p:cNvSpPr>
            <p:nvPr/>
          </p:nvSpPr>
          <p:spPr bwMode="auto">
            <a:xfrm>
              <a:off x="3642" y="1520"/>
              <a:ext cx="1186" cy="34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21" name="Line 48"/>
            <p:cNvSpPr>
              <a:spLocks noChangeShapeType="1"/>
            </p:cNvSpPr>
            <p:nvPr/>
          </p:nvSpPr>
          <p:spPr bwMode="auto">
            <a:xfrm flipH="1">
              <a:off x="437" y="834"/>
              <a:ext cx="748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22" name="Line 49"/>
            <p:cNvSpPr>
              <a:spLocks noChangeShapeType="1"/>
            </p:cNvSpPr>
            <p:nvPr/>
          </p:nvSpPr>
          <p:spPr bwMode="auto">
            <a:xfrm flipH="1">
              <a:off x="2291" y="1538"/>
              <a:ext cx="11" cy="203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23" name="Line 50"/>
            <p:cNvSpPr>
              <a:spLocks noChangeShapeType="1"/>
            </p:cNvSpPr>
            <p:nvPr/>
          </p:nvSpPr>
          <p:spPr bwMode="auto">
            <a:xfrm flipH="1">
              <a:off x="3326" y="1576"/>
              <a:ext cx="139" cy="2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24" name="Line 51"/>
            <p:cNvSpPr>
              <a:spLocks noChangeShapeType="1"/>
            </p:cNvSpPr>
            <p:nvPr/>
          </p:nvSpPr>
          <p:spPr bwMode="auto">
            <a:xfrm flipH="1">
              <a:off x="1920" y="1152"/>
              <a:ext cx="140" cy="2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25" name="Rectangle 52"/>
            <p:cNvSpPr>
              <a:spLocks noChangeArrowheads="1"/>
            </p:cNvSpPr>
            <p:nvPr/>
          </p:nvSpPr>
          <p:spPr bwMode="auto">
            <a:xfrm>
              <a:off x="4802" y="2143"/>
              <a:ext cx="159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zh-CN" altLang="en-US" sz="2800">
                  <a:sym typeface="Symbol" pitchFamily="18" charset="2"/>
                </a:rPr>
                <a:t></a:t>
              </a:r>
              <a:endParaRPr lang="zh-CN" altLang="en-US" sz="2800"/>
            </a:p>
          </p:txBody>
        </p:sp>
        <p:sp>
          <p:nvSpPr>
            <p:cNvPr id="63526" name="Line 53"/>
            <p:cNvSpPr>
              <a:spLocks noChangeShapeType="1"/>
            </p:cNvSpPr>
            <p:nvPr/>
          </p:nvSpPr>
          <p:spPr bwMode="auto">
            <a:xfrm>
              <a:off x="4858" y="2021"/>
              <a:ext cx="0" cy="2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27" name="Freeform 54"/>
            <p:cNvSpPr>
              <a:spLocks/>
            </p:cNvSpPr>
            <p:nvPr/>
          </p:nvSpPr>
          <p:spPr bwMode="auto">
            <a:xfrm>
              <a:off x="2468" y="1605"/>
              <a:ext cx="752" cy="1392"/>
            </a:xfrm>
            <a:custGeom>
              <a:avLst/>
              <a:gdLst>
                <a:gd name="T0" fmla="*/ 326 w 1132"/>
                <a:gd name="T1" fmla="*/ 0 h 2220"/>
                <a:gd name="T2" fmla="*/ 313 w 1132"/>
                <a:gd name="T3" fmla="*/ 192 h 2220"/>
                <a:gd name="T4" fmla="*/ 212 w 1132"/>
                <a:gd name="T5" fmla="*/ 259 h 2220"/>
                <a:gd name="T6" fmla="*/ 66 w 1132"/>
                <a:gd name="T7" fmla="*/ 266 h 2220"/>
                <a:gd name="T8" fmla="*/ 9 w 1132"/>
                <a:gd name="T9" fmla="*/ 318 h 2220"/>
                <a:gd name="T10" fmla="*/ 9 w 1132"/>
                <a:gd name="T11" fmla="*/ 547 h 22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32" h="2220">
                  <a:moveTo>
                    <a:pt x="1112" y="0"/>
                  </a:moveTo>
                  <a:cubicBezTo>
                    <a:pt x="1105" y="130"/>
                    <a:pt x="1132" y="605"/>
                    <a:pt x="1067" y="780"/>
                  </a:cubicBezTo>
                  <a:cubicBezTo>
                    <a:pt x="1002" y="955"/>
                    <a:pt x="862" y="1000"/>
                    <a:pt x="722" y="1050"/>
                  </a:cubicBezTo>
                  <a:cubicBezTo>
                    <a:pt x="582" y="1100"/>
                    <a:pt x="341" y="1040"/>
                    <a:pt x="226" y="1080"/>
                  </a:cubicBezTo>
                  <a:cubicBezTo>
                    <a:pt x="111" y="1120"/>
                    <a:pt x="64" y="1100"/>
                    <a:pt x="32" y="1290"/>
                  </a:cubicBezTo>
                  <a:cubicBezTo>
                    <a:pt x="0" y="1480"/>
                    <a:pt x="30" y="2065"/>
                    <a:pt x="32" y="222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28" name="Line 55"/>
            <p:cNvSpPr>
              <a:spLocks noChangeShapeType="1"/>
            </p:cNvSpPr>
            <p:nvPr/>
          </p:nvSpPr>
          <p:spPr bwMode="auto">
            <a:xfrm>
              <a:off x="3754" y="2000"/>
              <a:ext cx="0" cy="96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29" name="Freeform 56"/>
            <p:cNvSpPr>
              <a:spLocks/>
            </p:cNvSpPr>
            <p:nvPr/>
          </p:nvSpPr>
          <p:spPr bwMode="auto">
            <a:xfrm>
              <a:off x="4317" y="2038"/>
              <a:ext cx="338" cy="452"/>
            </a:xfrm>
            <a:custGeom>
              <a:avLst/>
              <a:gdLst>
                <a:gd name="T0" fmla="*/ 137 w 510"/>
                <a:gd name="T1" fmla="*/ 0 h 720"/>
                <a:gd name="T2" fmla="*/ 129 w 510"/>
                <a:gd name="T3" fmla="*/ 89 h 720"/>
                <a:gd name="T4" fmla="*/ 20 w 510"/>
                <a:gd name="T5" fmla="*/ 104 h 720"/>
                <a:gd name="T6" fmla="*/ 11 w 510"/>
                <a:gd name="T7" fmla="*/ 178 h 7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10" h="720">
                  <a:moveTo>
                    <a:pt x="472" y="0"/>
                  </a:moveTo>
                  <a:cubicBezTo>
                    <a:pt x="467" y="60"/>
                    <a:pt x="510" y="290"/>
                    <a:pt x="443" y="360"/>
                  </a:cubicBezTo>
                  <a:cubicBezTo>
                    <a:pt x="376" y="430"/>
                    <a:pt x="136" y="360"/>
                    <a:pt x="68" y="420"/>
                  </a:cubicBezTo>
                  <a:cubicBezTo>
                    <a:pt x="0" y="480"/>
                    <a:pt x="44" y="658"/>
                    <a:pt x="38" y="72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30" name="Freeform 57"/>
            <p:cNvSpPr>
              <a:spLocks/>
            </p:cNvSpPr>
            <p:nvPr/>
          </p:nvSpPr>
          <p:spPr bwMode="auto">
            <a:xfrm>
              <a:off x="4455" y="2038"/>
              <a:ext cx="624" cy="452"/>
            </a:xfrm>
            <a:custGeom>
              <a:avLst/>
              <a:gdLst>
                <a:gd name="T0" fmla="*/ 275 w 940"/>
                <a:gd name="T1" fmla="*/ 0 h 720"/>
                <a:gd name="T2" fmla="*/ 231 w 940"/>
                <a:gd name="T3" fmla="*/ 130 h 720"/>
                <a:gd name="T4" fmla="*/ 38 w 940"/>
                <a:gd name="T5" fmla="*/ 141 h 720"/>
                <a:gd name="T6" fmla="*/ 3 w 940"/>
                <a:gd name="T7" fmla="*/ 178 h 7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40" h="720">
                  <a:moveTo>
                    <a:pt x="940" y="0"/>
                  </a:moveTo>
                  <a:cubicBezTo>
                    <a:pt x="915" y="87"/>
                    <a:pt x="925" y="430"/>
                    <a:pt x="790" y="525"/>
                  </a:cubicBezTo>
                  <a:cubicBezTo>
                    <a:pt x="655" y="620"/>
                    <a:pt x="260" y="538"/>
                    <a:pt x="130" y="570"/>
                  </a:cubicBezTo>
                  <a:cubicBezTo>
                    <a:pt x="0" y="602"/>
                    <a:pt x="35" y="689"/>
                    <a:pt x="10" y="72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31" name="Freeform 58"/>
            <p:cNvSpPr>
              <a:spLocks/>
            </p:cNvSpPr>
            <p:nvPr/>
          </p:nvSpPr>
          <p:spPr bwMode="auto">
            <a:xfrm>
              <a:off x="765" y="3155"/>
              <a:ext cx="2259" cy="424"/>
            </a:xfrm>
            <a:custGeom>
              <a:avLst/>
              <a:gdLst>
                <a:gd name="T0" fmla="*/ 954 w 3401"/>
                <a:gd name="T1" fmla="*/ 0 h 676"/>
                <a:gd name="T2" fmla="*/ 861 w 3401"/>
                <a:gd name="T3" fmla="*/ 89 h 676"/>
                <a:gd name="T4" fmla="*/ 145 w 3401"/>
                <a:gd name="T5" fmla="*/ 97 h 676"/>
                <a:gd name="T6" fmla="*/ 48 w 3401"/>
                <a:gd name="T7" fmla="*/ 107 h 676"/>
                <a:gd name="T8" fmla="*/ 0 w 3401"/>
                <a:gd name="T9" fmla="*/ 167 h 6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01" h="676">
                  <a:moveTo>
                    <a:pt x="3256" y="0"/>
                  </a:moveTo>
                  <a:cubicBezTo>
                    <a:pt x="3204" y="60"/>
                    <a:pt x="3401" y="296"/>
                    <a:pt x="2941" y="361"/>
                  </a:cubicBezTo>
                  <a:cubicBezTo>
                    <a:pt x="2481" y="426"/>
                    <a:pt x="958" y="379"/>
                    <a:pt x="496" y="391"/>
                  </a:cubicBezTo>
                  <a:cubicBezTo>
                    <a:pt x="34" y="403"/>
                    <a:pt x="249" y="388"/>
                    <a:pt x="166" y="436"/>
                  </a:cubicBezTo>
                  <a:cubicBezTo>
                    <a:pt x="83" y="484"/>
                    <a:pt x="35" y="626"/>
                    <a:pt x="0" y="676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32" name="Freeform 59"/>
            <p:cNvSpPr>
              <a:spLocks/>
            </p:cNvSpPr>
            <p:nvPr/>
          </p:nvSpPr>
          <p:spPr bwMode="auto">
            <a:xfrm>
              <a:off x="2339" y="3148"/>
              <a:ext cx="1112" cy="432"/>
            </a:xfrm>
            <a:custGeom>
              <a:avLst/>
              <a:gdLst>
                <a:gd name="T0" fmla="*/ 443 w 1675"/>
                <a:gd name="T1" fmla="*/ 0 h 690"/>
                <a:gd name="T2" fmla="*/ 430 w 1675"/>
                <a:gd name="T3" fmla="*/ 81 h 690"/>
                <a:gd name="T4" fmla="*/ 84 w 1675"/>
                <a:gd name="T5" fmla="*/ 121 h 690"/>
                <a:gd name="T6" fmla="*/ 0 w 1675"/>
                <a:gd name="T7" fmla="*/ 169 h 6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75" h="690">
                  <a:moveTo>
                    <a:pt x="1516" y="0"/>
                  </a:moveTo>
                  <a:cubicBezTo>
                    <a:pt x="1595" y="124"/>
                    <a:pt x="1675" y="248"/>
                    <a:pt x="1470" y="330"/>
                  </a:cubicBezTo>
                  <a:cubicBezTo>
                    <a:pt x="1265" y="412"/>
                    <a:pt x="531" y="434"/>
                    <a:pt x="286" y="494"/>
                  </a:cubicBezTo>
                  <a:cubicBezTo>
                    <a:pt x="41" y="554"/>
                    <a:pt x="48" y="657"/>
                    <a:pt x="0" y="69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33" name="Freeform 60"/>
            <p:cNvSpPr>
              <a:spLocks/>
            </p:cNvSpPr>
            <p:nvPr/>
          </p:nvSpPr>
          <p:spPr bwMode="auto">
            <a:xfrm>
              <a:off x="2540" y="2640"/>
              <a:ext cx="2424" cy="338"/>
            </a:xfrm>
            <a:custGeom>
              <a:avLst/>
              <a:gdLst>
                <a:gd name="T0" fmla="*/ 1005 w 3650"/>
                <a:gd name="T1" fmla="*/ 0 h 540"/>
                <a:gd name="T2" fmla="*/ 926 w 3650"/>
                <a:gd name="T3" fmla="*/ 74 h 540"/>
                <a:gd name="T4" fmla="*/ 149 w 3650"/>
                <a:gd name="T5" fmla="*/ 85 h 540"/>
                <a:gd name="T6" fmla="*/ 35 w 3650"/>
                <a:gd name="T7" fmla="*/ 133 h 5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50" h="540">
                  <a:moveTo>
                    <a:pt x="3433" y="0"/>
                  </a:moveTo>
                  <a:cubicBezTo>
                    <a:pt x="3564" y="121"/>
                    <a:pt x="3650" y="243"/>
                    <a:pt x="3163" y="300"/>
                  </a:cubicBezTo>
                  <a:cubicBezTo>
                    <a:pt x="2676" y="357"/>
                    <a:pt x="1016" y="305"/>
                    <a:pt x="508" y="345"/>
                  </a:cubicBezTo>
                  <a:cubicBezTo>
                    <a:pt x="0" y="385"/>
                    <a:pt x="199" y="499"/>
                    <a:pt x="117" y="54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34" name="Freeform 61"/>
            <p:cNvSpPr>
              <a:spLocks/>
            </p:cNvSpPr>
            <p:nvPr/>
          </p:nvSpPr>
          <p:spPr bwMode="auto">
            <a:xfrm>
              <a:off x="3876" y="2658"/>
              <a:ext cx="1325" cy="320"/>
            </a:xfrm>
            <a:custGeom>
              <a:avLst/>
              <a:gdLst>
                <a:gd name="T0" fmla="*/ 554 w 1995"/>
                <a:gd name="T1" fmla="*/ 0 h 510"/>
                <a:gd name="T2" fmla="*/ 505 w 1995"/>
                <a:gd name="T3" fmla="*/ 92 h 510"/>
                <a:gd name="T4" fmla="*/ 79 w 1995"/>
                <a:gd name="T5" fmla="*/ 100 h 510"/>
                <a:gd name="T6" fmla="*/ 31 w 1995"/>
                <a:gd name="T7" fmla="*/ 126 h 5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95" h="510">
                  <a:moveTo>
                    <a:pt x="1889" y="0"/>
                  </a:moveTo>
                  <a:cubicBezTo>
                    <a:pt x="1862" y="63"/>
                    <a:pt x="1995" y="308"/>
                    <a:pt x="1725" y="375"/>
                  </a:cubicBezTo>
                  <a:cubicBezTo>
                    <a:pt x="1455" y="442"/>
                    <a:pt x="540" y="383"/>
                    <a:pt x="270" y="405"/>
                  </a:cubicBezTo>
                  <a:cubicBezTo>
                    <a:pt x="0" y="427"/>
                    <a:pt x="139" y="488"/>
                    <a:pt x="105" y="51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35" name="Freeform 62"/>
            <p:cNvSpPr>
              <a:spLocks/>
            </p:cNvSpPr>
            <p:nvPr/>
          </p:nvSpPr>
          <p:spPr bwMode="auto">
            <a:xfrm>
              <a:off x="667" y="1135"/>
              <a:ext cx="1145" cy="2445"/>
            </a:xfrm>
            <a:custGeom>
              <a:avLst/>
              <a:gdLst>
                <a:gd name="T0" fmla="*/ 506 w 1723"/>
                <a:gd name="T1" fmla="*/ 0 h 3900"/>
                <a:gd name="T2" fmla="*/ 400 w 1723"/>
                <a:gd name="T3" fmla="*/ 429 h 3900"/>
                <a:gd name="T4" fmla="*/ 110 w 1723"/>
                <a:gd name="T5" fmla="*/ 536 h 3900"/>
                <a:gd name="T6" fmla="*/ 17 w 1723"/>
                <a:gd name="T7" fmla="*/ 614 h 3900"/>
                <a:gd name="T8" fmla="*/ 8 w 1723"/>
                <a:gd name="T9" fmla="*/ 961 h 39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23" h="3900">
                  <a:moveTo>
                    <a:pt x="1723" y="0"/>
                  </a:moveTo>
                  <a:cubicBezTo>
                    <a:pt x="1663" y="290"/>
                    <a:pt x="1588" y="1378"/>
                    <a:pt x="1363" y="1740"/>
                  </a:cubicBezTo>
                  <a:cubicBezTo>
                    <a:pt x="1138" y="2102"/>
                    <a:pt x="590" y="2050"/>
                    <a:pt x="373" y="2175"/>
                  </a:cubicBezTo>
                  <a:cubicBezTo>
                    <a:pt x="156" y="2300"/>
                    <a:pt x="116" y="2202"/>
                    <a:pt x="58" y="2490"/>
                  </a:cubicBezTo>
                  <a:cubicBezTo>
                    <a:pt x="0" y="2778"/>
                    <a:pt x="33" y="3606"/>
                    <a:pt x="27" y="39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7" name="Rectangle 61"/>
          <p:cNvSpPr>
            <a:spLocks noChangeArrowheads="1"/>
          </p:cNvSpPr>
          <p:nvPr/>
        </p:nvSpPr>
        <p:spPr bwMode="auto">
          <a:xfrm>
            <a:off x="4267200" y="1219200"/>
            <a:ext cx="4495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dirty="0">
                <a:solidFill>
                  <a:srgbClr val="FF0000"/>
                </a:solidFill>
              </a:rPr>
              <a:t>a*5*b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略去</a:t>
            </a:r>
            <a:r>
              <a:rPr lang="zh-CN" altLang="en-US" dirty="0">
                <a:solidFill>
                  <a:srgbClr val="FF0000"/>
                </a:solidFill>
              </a:rPr>
              <a:t>了</a:t>
            </a:r>
            <a:r>
              <a:rPr lang="en-US" altLang="zh-CN" i="1" dirty="0">
                <a:solidFill>
                  <a:srgbClr val="FF0000"/>
                </a:solidFill>
              </a:rPr>
              <a:t>E 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TR 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部分</a:t>
            </a:r>
          </a:p>
        </p:txBody>
      </p:sp>
      <p:sp>
        <p:nvSpPr>
          <p:cNvPr id="68" name="Rectangle 3"/>
          <p:cNvSpPr>
            <a:spLocks noGrp="1" noChangeArrowheads="1"/>
          </p:cNvSpPr>
          <p:nvPr>
            <p:ph idx="1"/>
          </p:nvPr>
        </p:nvSpPr>
        <p:spPr>
          <a:xfrm>
            <a:off x="7236296" y="60363"/>
            <a:ext cx="1863663" cy="2360525"/>
          </a:xfr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none"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E </a:t>
            </a:r>
            <a:r>
              <a:rPr lang="en-US" altLang="zh-CN" sz="2800" b="1" dirty="0" smtClean="0">
                <a:sym typeface="Symbol" pitchFamily="18" charset="2"/>
              </a:rPr>
              <a:t> </a:t>
            </a:r>
            <a:r>
              <a:rPr lang="en-US" altLang="zh-CN" sz="2800" b="1" i="1" dirty="0" smtClean="0"/>
              <a:t>TR	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R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+</a:t>
            </a:r>
            <a:r>
              <a:rPr lang="en-US" altLang="zh-CN" sz="2800" b="1" i="1" dirty="0" smtClean="0"/>
              <a:t>TR</a:t>
            </a:r>
            <a:r>
              <a:rPr lang="en-US" altLang="zh-CN" sz="2800" b="1" baseline="-30000" dirty="0" smtClean="0"/>
              <a:t>1	</a:t>
            </a:r>
            <a:endParaRPr lang="en-US" altLang="zh-CN" sz="2800" b="1" dirty="0" smtClean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R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</a:t>
            </a:r>
            <a:r>
              <a:rPr lang="en-US" altLang="zh-CN" sz="2800" b="1" dirty="0" smtClean="0">
                <a:sym typeface="Symbol" pitchFamily="18" charset="2"/>
              </a:rPr>
              <a:t></a:t>
            </a:r>
            <a:r>
              <a:rPr lang="en-US" altLang="zh-CN" sz="2800" b="1" baseline="-30000" dirty="0" smtClean="0"/>
              <a:t> 	</a:t>
            </a:r>
            <a:endParaRPr lang="en-US" altLang="zh-CN" sz="2800" b="1" dirty="0" smtClean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T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</a:t>
            </a:r>
            <a:r>
              <a:rPr lang="en-US" altLang="zh-CN" sz="2800" b="1" i="1" dirty="0" smtClean="0"/>
              <a:t>F</a:t>
            </a:r>
            <a:r>
              <a:rPr lang="en-US" altLang="zh-CN" sz="2800" b="1" dirty="0" smtClean="0"/>
              <a:t> </a:t>
            </a:r>
            <a:r>
              <a:rPr lang="en-US" altLang="zh-CN" sz="2800" b="1" i="1" dirty="0" smtClean="0"/>
              <a:t>W	</a:t>
            </a:r>
            <a:endParaRPr lang="en-US" altLang="zh-CN" sz="2800" b="1" dirty="0" smtClean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W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</a:t>
            </a:r>
            <a:r>
              <a:rPr lang="en-US" altLang="zh-CN" sz="2800" b="1" dirty="0" smtClean="0">
                <a:latin typeface="宋体" charset="-122"/>
                <a:sym typeface="Symbol" pitchFamily="18" charset="2"/>
              </a:rPr>
              <a:t></a:t>
            </a:r>
            <a:r>
              <a:rPr lang="en-US" altLang="zh-CN" sz="2800" b="1" i="1" dirty="0" smtClean="0"/>
              <a:t>FW</a:t>
            </a:r>
            <a:r>
              <a:rPr lang="en-US" altLang="zh-CN" sz="2800" b="1" baseline="-30000" dirty="0" smtClean="0"/>
              <a:t>1	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W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</a:t>
            </a:r>
            <a:r>
              <a:rPr lang="en-US" altLang="zh-CN" sz="2800" b="1" dirty="0" smtClean="0">
                <a:sym typeface="Symbol" pitchFamily="18" charset="2"/>
              </a:rPr>
              <a:t></a:t>
            </a:r>
            <a:endParaRPr lang="zh-CN" altLang="en-US" sz="2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791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ea typeface="黑体" pitchFamily="2" charset="-122"/>
              </a:rPr>
              <a:t>4.3  </a:t>
            </a:r>
            <a:r>
              <a:rPr lang="en-US" altLang="zh-CN" b="1" i="1" smtClean="0">
                <a:ea typeface="黑体" pitchFamily="2" charset="-122"/>
              </a:rPr>
              <a:t>L</a:t>
            </a:r>
            <a:r>
              <a:rPr lang="zh-CN" altLang="en-US" b="1" smtClean="0"/>
              <a:t>属性定义的自上而下计算</a:t>
            </a:r>
          </a:p>
        </p:txBody>
      </p:sp>
      <p:grpSp>
        <p:nvGrpSpPr>
          <p:cNvPr id="64515" name="Group 3"/>
          <p:cNvGrpSpPr>
            <a:grpSpLocks/>
          </p:cNvGrpSpPr>
          <p:nvPr/>
        </p:nvGrpSpPr>
        <p:grpSpPr bwMode="auto">
          <a:xfrm>
            <a:off x="152400" y="908720"/>
            <a:ext cx="8915400" cy="5638800"/>
            <a:chOff x="96" y="624"/>
            <a:chExt cx="5616" cy="3552"/>
          </a:xfrm>
        </p:grpSpPr>
        <p:sp>
          <p:nvSpPr>
            <p:cNvPr id="64517" name="Rectangle 4"/>
            <p:cNvSpPr>
              <a:spLocks noChangeArrowheads="1"/>
            </p:cNvSpPr>
            <p:nvPr/>
          </p:nvSpPr>
          <p:spPr bwMode="auto">
            <a:xfrm>
              <a:off x="1215" y="624"/>
              <a:ext cx="209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/>
                <a:t>T</a:t>
              </a:r>
              <a:endParaRPr lang="en-US" altLang="zh-CN" sz="2800"/>
            </a:p>
          </p:txBody>
        </p:sp>
        <p:sp>
          <p:nvSpPr>
            <p:cNvPr id="64518" name="Rectangle 5"/>
            <p:cNvSpPr>
              <a:spLocks noChangeArrowheads="1"/>
            </p:cNvSpPr>
            <p:nvPr/>
          </p:nvSpPr>
          <p:spPr bwMode="auto">
            <a:xfrm>
              <a:off x="2071" y="1352"/>
              <a:ext cx="665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 dirty="0" err="1"/>
                <a:t>F</a:t>
              </a:r>
              <a:r>
                <a:rPr lang="en-US" altLang="zh-CN" sz="2800" dirty="0" err="1"/>
                <a:t>.</a:t>
              </a:r>
              <a:r>
                <a:rPr lang="en-US" altLang="zh-CN" sz="2800" i="1" dirty="0" err="1">
                  <a:solidFill>
                    <a:srgbClr val="FF0000"/>
                  </a:solidFill>
                </a:rPr>
                <a:t>nptr</a:t>
              </a:r>
              <a:endParaRPr lang="en-US" altLang="zh-CN" sz="2800" dirty="0">
                <a:solidFill>
                  <a:srgbClr val="FF0000"/>
                </a:solidFill>
              </a:endParaRPr>
            </a:p>
          </p:txBody>
        </p:sp>
        <p:sp>
          <p:nvSpPr>
            <p:cNvPr id="64519" name="Rectangle 6"/>
            <p:cNvSpPr>
              <a:spLocks noChangeArrowheads="1"/>
            </p:cNvSpPr>
            <p:nvPr/>
          </p:nvSpPr>
          <p:spPr bwMode="auto">
            <a:xfrm>
              <a:off x="340" y="1042"/>
              <a:ext cx="668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 dirty="0" err="1"/>
                <a:t>F</a:t>
              </a:r>
              <a:r>
                <a:rPr lang="en-US" altLang="zh-CN" sz="2800" dirty="0" err="1"/>
                <a:t>.</a:t>
              </a:r>
              <a:r>
                <a:rPr lang="en-US" altLang="zh-CN" sz="2800" i="1" dirty="0" err="1">
                  <a:solidFill>
                    <a:srgbClr val="FF0000"/>
                  </a:solidFill>
                </a:rPr>
                <a:t>nptr</a:t>
              </a:r>
              <a:endParaRPr lang="en-US" altLang="zh-CN" sz="2800" dirty="0">
                <a:solidFill>
                  <a:srgbClr val="FF0000"/>
                </a:solidFill>
              </a:endParaRPr>
            </a:p>
          </p:txBody>
        </p:sp>
        <p:sp>
          <p:nvSpPr>
            <p:cNvPr id="64520" name="Rectangle 7"/>
            <p:cNvSpPr>
              <a:spLocks noChangeArrowheads="1"/>
            </p:cNvSpPr>
            <p:nvPr/>
          </p:nvSpPr>
          <p:spPr bwMode="auto">
            <a:xfrm>
              <a:off x="327" y="1386"/>
              <a:ext cx="34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/>
                <a:t>id</a:t>
              </a:r>
              <a:endParaRPr lang="en-US" altLang="zh-CN" sz="2800" b="0"/>
            </a:p>
          </p:txBody>
        </p:sp>
        <p:sp>
          <p:nvSpPr>
            <p:cNvPr id="64521" name="Rectangle 8"/>
            <p:cNvSpPr>
              <a:spLocks noChangeArrowheads="1"/>
            </p:cNvSpPr>
            <p:nvPr/>
          </p:nvSpPr>
          <p:spPr bwMode="auto">
            <a:xfrm>
              <a:off x="1865" y="942"/>
              <a:ext cx="459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 dirty="0">
                  <a:solidFill>
                    <a:srgbClr val="FF0000"/>
                  </a:solidFill>
                </a:rPr>
                <a:t>i</a:t>
              </a:r>
              <a:r>
                <a:rPr lang="en-US" altLang="zh-CN" sz="2800" i="1" dirty="0"/>
                <a:t> </a:t>
              </a:r>
              <a:r>
                <a:rPr lang="en-US" altLang="zh-CN" sz="1000" b="0" i="1" dirty="0"/>
                <a:t> </a:t>
              </a:r>
              <a:r>
                <a:rPr lang="en-US" altLang="zh-CN" sz="2800" i="1" dirty="0"/>
                <a:t>W</a:t>
              </a:r>
              <a:endParaRPr lang="en-US" altLang="zh-CN" sz="2800" dirty="0"/>
            </a:p>
          </p:txBody>
        </p:sp>
        <p:sp>
          <p:nvSpPr>
            <p:cNvPr id="64522" name="Rectangle 9"/>
            <p:cNvSpPr>
              <a:spLocks noChangeArrowheads="1"/>
            </p:cNvSpPr>
            <p:nvPr/>
          </p:nvSpPr>
          <p:spPr bwMode="auto">
            <a:xfrm>
              <a:off x="1824" y="1392"/>
              <a:ext cx="245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>
                  <a:sym typeface="Symbol" pitchFamily="18" charset="2"/>
                </a:rPr>
                <a:t></a:t>
              </a:r>
              <a:endParaRPr lang="zh-CN" altLang="en-US" sz="2800">
                <a:sym typeface="Symbol" pitchFamily="18" charset="2"/>
              </a:endParaRPr>
            </a:p>
          </p:txBody>
        </p:sp>
        <p:sp>
          <p:nvSpPr>
            <p:cNvPr id="64523" name="Rectangle 10"/>
            <p:cNvSpPr>
              <a:spLocks noChangeArrowheads="1"/>
            </p:cNvSpPr>
            <p:nvPr/>
          </p:nvSpPr>
          <p:spPr bwMode="auto">
            <a:xfrm>
              <a:off x="3216" y="1813"/>
              <a:ext cx="220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>
                  <a:sym typeface="Symbol" pitchFamily="18" charset="2"/>
                </a:rPr>
                <a:t></a:t>
              </a:r>
              <a:endParaRPr lang="zh-CN" altLang="en-US" sz="2800">
                <a:sym typeface="Symbol" pitchFamily="18" charset="2"/>
              </a:endParaRPr>
            </a:p>
          </p:txBody>
        </p:sp>
        <p:sp>
          <p:nvSpPr>
            <p:cNvPr id="64524" name="Rectangle 11"/>
            <p:cNvSpPr>
              <a:spLocks noChangeArrowheads="1"/>
            </p:cNvSpPr>
            <p:nvPr/>
          </p:nvSpPr>
          <p:spPr bwMode="auto">
            <a:xfrm>
              <a:off x="3439" y="1754"/>
              <a:ext cx="68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 dirty="0" err="1"/>
                <a:t>F</a:t>
              </a:r>
              <a:r>
                <a:rPr lang="en-US" altLang="zh-CN" sz="2800" dirty="0" err="1"/>
                <a:t>.</a:t>
              </a:r>
              <a:r>
                <a:rPr lang="en-US" altLang="zh-CN" sz="2800" i="1" dirty="0" err="1">
                  <a:solidFill>
                    <a:srgbClr val="FF0000"/>
                  </a:solidFill>
                </a:rPr>
                <a:t>nptr</a:t>
              </a:r>
              <a:endParaRPr lang="en-US" altLang="zh-CN" sz="2800" dirty="0">
                <a:solidFill>
                  <a:srgbClr val="FF0000"/>
                </a:solidFill>
              </a:endParaRPr>
            </a:p>
          </p:txBody>
        </p:sp>
        <p:sp>
          <p:nvSpPr>
            <p:cNvPr id="64525" name="Rectangle 12"/>
            <p:cNvSpPr>
              <a:spLocks noChangeArrowheads="1"/>
            </p:cNvSpPr>
            <p:nvPr/>
          </p:nvSpPr>
          <p:spPr bwMode="auto">
            <a:xfrm>
              <a:off x="3437" y="2109"/>
              <a:ext cx="228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/>
                <a:t>id</a:t>
              </a:r>
              <a:endParaRPr lang="en-US" altLang="zh-CN" sz="2800" b="0"/>
            </a:p>
          </p:txBody>
        </p:sp>
        <p:sp>
          <p:nvSpPr>
            <p:cNvPr id="64526" name="Rectangle 13"/>
            <p:cNvSpPr>
              <a:spLocks noChangeArrowheads="1"/>
            </p:cNvSpPr>
            <p:nvPr/>
          </p:nvSpPr>
          <p:spPr bwMode="auto">
            <a:xfrm>
              <a:off x="1963" y="1679"/>
              <a:ext cx="485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/>
                <a:t>num</a:t>
              </a:r>
            </a:p>
          </p:txBody>
        </p:sp>
        <p:sp>
          <p:nvSpPr>
            <p:cNvPr id="64527" name="Line 14"/>
            <p:cNvSpPr>
              <a:spLocks noChangeShapeType="1"/>
            </p:cNvSpPr>
            <p:nvPr/>
          </p:nvSpPr>
          <p:spPr bwMode="auto">
            <a:xfrm flipH="1">
              <a:off x="385" y="1239"/>
              <a:ext cx="1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8" name="Line 15"/>
            <p:cNvSpPr>
              <a:spLocks noChangeShapeType="1"/>
            </p:cNvSpPr>
            <p:nvPr/>
          </p:nvSpPr>
          <p:spPr bwMode="auto">
            <a:xfrm flipH="1">
              <a:off x="2129" y="1576"/>
              <a:ext cx="1" cy="2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9" name="Line 16"/>
            <p:cNvSpPr>
              <a:spLocks noChangeShapeType="1"/>
            </p:cNvSpPr>
            <p:nvPr/>
          </p:nvSpPr>
          <p:spPr bwMode="auto">
            <a:xfrm flipH="1">
              <a:off x="3512" y="1999"/>
              <a:ext cx="0" cy="2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4530" name="Group 17"/>
            <p:cNvGrpSpPr>
              <a:grpSpLocks/>
            </p:cNvGrpSpPr>
            <p:nvPr/>
          </p:nvGrpSpPr>
          <p:grpSpPr bwMode="auto">
            <a:xfrm>
              <a:off x="438" y="3589"/>
              <a:ext cx="768" cy="422"/>
              <a:chOff x="2582" y="5834"/>
              <a:chExt cx="1156" cy="673"/>
            </a:xfrm>
          </p:grpSpPr>
          <p:sp>
            <p:nvSpPr>
              <p:cNvPr id="64571" name="Rectangle 18"/>
              <p:cNvSpPr>
                <a:spLocks noChangeArrowheads="1"/>
              </p:cNvSpPr>
              <p:nvPr/>
            </p:nvSpPr>
            <p:spPr bwMode="auto">
              <a:xfrm>
                <a:off x="2582" y="5834"/>
                <a:ext cx="1156" cy="408"/>
              </a:xfrm>
              <a:prstGeom prst="rect">
                <a:avLst/>
              </a:prstGeom>
              <a:noFill/>
              <a:ln w="254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10800" rIns="18000" bIns="10800"/>
              <a:lstStyle/>
              <a:p>
                <a:pPr algn="just"/>
                <a:r>
                  <a:rPr lang="en-US" altLang="zh-CN" sz="2800"/>
                  <a:t>id</a:t>
                </a:r>
              </a:p>
            </p:txBody>
          </p:sp>
          <p:sp>
            <p:nvSpPr>
              <p:cNvPr id="64572" name="Line 19"/>
              <p:cNvSpPr>
                <a:spLocks noChangeShapeType="1"/>
              </p:cNvSpPr>
              <p:nvPr/>
            </p:nvSpPr>
            <p:spPr bwMode="auto">
              <a:xfrm>
                <a:off x="3150" y="5847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73" name="Line 20"/>
              <p:cNvSpPr>
                <a:spLocks noChangeShapeType="1"/>
              </p:cNvSpPr>
              <p:nvPr/>
            </p:nvSpPr>
            <p:spPr bwMode="auto">
              <a:xfrm>
                <a:off x="3420" y="6057"/>
                <a:ext cx="0" cy="45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4531" name="Group 21"/>
            <p:cNvGrpSpPr>
              <a:grpSpLocks/>
            </p:cNvGrpSpPr>
            <p:nvPr/>
          </p:nvGrpSpPr>
          <p:grpSpPr bwMode="auto">
            <a:xfrm>
              <a:off x="3719" y="2988"/>
              <a:ext cx="768" cy="422"/>
              <a:chOff x="2582" y="5834"/>
              <a:chExt cx="1156" cy="673"/>
            </a:xfrm>
          </p:grpSpPr>
          <p:sp>
            <p:nvSpPr>
              <p:cNvPr id="64568" name="Rectangle 22"/>
              <p:cNvSpPr>
                <a:spLocks noChangeArrowheads="1"/>
              </p:cNvSpPr>
              <p:nvPr/>
            </p:nvSpPr>
            <p:spPr bwMode="auto">
              <a:xfrm>
                <a:off x="2582" y="5834"/>
                <a:ext cx="1156" cy="4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10800" rIns="18000" bIns="10800"/>
              <a:lstStyle/>
              <a:p>
                <a:pPr algn="just"/>
                <a:r>
                  <a:rPr lang="en-US" altLang="zh-CN" sz="2800"/>
                  <a:t>id</a:t>
                </a:r>
              </a:p>
            </p:txBody>
          </p:sp>
          <p:sp>
            <p:nvSpPr>
              <p:cNvPr id="64569" name="Line 23"/>
              <p:cNvSpPr>
                <a:spLocks noChangeShapeType="1"/>
              </p:cNvSpPr>
              <p:nvPr/>
            </p:nvSpPr>
            <p:spPr bwMode="auto">
              <a:xfrm>
                <a:off x="3150" y="5847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70" name="Line 24"/>
              <p:cNvSpPr>
                <a:spLocks noChangeShapeType="1"/>
              </p:cNvSpPr>
              <p:nvPr/>
            </p:nvSpPr>
            <p:spPr bwMode="auto">
              <a:xfrm>
                <a:off x="3420" y="6057"/>
                <a:ext cx="0" cy="45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4532" name="Group 25"/>
            <p:cNvGrpSpPr>
              <a:grpSpLocks/>
            </p:cNvGrpSpPr>
            <p:nvPr/>
          </p:nvGrpSpPr>
          <p:grpSpPr bwMode="auto">
            <a:xfrm>
              <a:off x="1872" y="3589"/>
              <a:ext cx="1008" cy="299"/>
              <a:chOff x="6306" y="5910"/>
              <a:chExt cx="1156" cy="433"/>
            </a:xfrm>
          </p:grpSpPr>
          <p:sp>
            <p:nvSpPr>
              <p:cNvPr id="64566" name="Rectangle 26"/>
              <p:cNvSpPr>
                <a:spLocks noChangeArrowheads="1"/>
              </p:cNvSpPr>
              <p:nvPr/>
            </p:nvSpPr>
            <p:spPr bwMode="auto">
              <a:xfrm>
                <a:off x="6306" y="5910"/>
                <a:ext cx="1156" cy="4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18000" bIns="10800"/>
              <a:lstStyle/>
              <a:p>
                <a:pPr algn="just"/>
                <a:r>
                  <a:rPr lang="en-US" altLang="zh-CN" sz="2800"/>
                  <a:t>num  5</a:t>
                </a:r>
              </a:p>
            </p:txBody>
          </p:sp>
          <p:sp>
            <p:nvSpPr>
              <p:cNvPr id="64567" name="Line 27"/>
              <p:cNvSpPr>
                <a:spLocks noChangeShapeType="1"/>
              </p:cNvSpPr>
              <p:nvPr/>
            </p:nvSpPr>
            <p:spPr bwMode="auto">
              <a:xfrm>
                <a:off x="6874" y="5923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4533" name="Group 28"/>
            <p:cNvGrpSpPr>
              <a:grpSpLocks/>
            </p:cNvGrpSpPr>
            <p:nvPr/>
          </p:nvGrpSpPr>
          <p:grpSpPr bwMode="auto">
            <a:xfrm>
              <a:off x="4246" y="2500"/>
              <a:ext cx="1136" cy="271"/>
              <a:chOff x="7626" y="5010"/>
              <a:chExt cx="1710" cy="433"/>
            </a:xfrm>
          </p:grpSpPr>
          <p:sp>
            <p:nvSpPr>
              <p:cNvPr id="64563" name="Rectangle 29"/>
              <p:cNvSpPr>
                <a:spLocks noChangeArrowheads="1"/>
              </p:cNvSpPr>
              <p:nvPr/>
            </p:nvSpPr>
            <p:spPr bwMode="auto">
              <a:xfrm>
                <a:off x="7626" y="5010"/>
                <a:ext cx="1710" cy="4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26000" tIns="10800" rIns="18000" bIns="10800"/>
              <a:lstStyle/>
              <a:p>
                <a:pPr algn="just"/>
                <a:r>
                  <a:rPr lang="en-US" altLang="zh-CN" sz="2800">
                    <a:sym typeface="Symbol" pitchFamily="18" charset="2"/>
                  </a:rPr>
                  <a:t></a:t>
                </a:r>
                <a:endParaRPr lang="zh-CN" altLang="en-US" sz="2800">
                  <a:sym typeface="Symbol" pitchFamily="18" charset="2"/>
                </a:endParaRPr>
              </a:p>
            </p:txBody>
          </p:sp>
          <p:sp>
            <p:nvSpPr>
              <p:cNvPr id="64564" name="Line 30"/>
              <p:cNvSpPr>
                <a:spLocks noChangeShapeType="1"/>
              </p:cNvSpPr>
              <p:nvPr/>
            </p:nvSpPr>
            <p:spPr bwMode="auto">
              <a:xfrm>
                <a:off x="8194" y="5023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65" name="Line 31"/>
              <p:cNvSpPr>
                <a:spLocks noChangeShapeType="1"/>
              </p:cNvSpPr>
              <p:nvPr/>
            </p:nvSpPr>
            <p:spPr bwMode="auto">
              <a:xfrm>
                <a:off x="8777" y="5010"/>
                <a:ext cx="0" cy="3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4534" name="Group 32"/>
            <p:cNvGrpSpPr>
              <a:grpSpLocks/>
            </p:cNvGrpSpPr>
            <p:nvPr/>
          </p:nvGrpSpPr>
          <p:grpSpPr bwMode="auto">
            <a:xfrm>
              <a:off x="2376" y="2987"/>
              <a:ext cx="1136" cy="271"/>
              <a:chOff x="7626" y="5010"/>
              <a:chExt cx="1710" cy="433"/>
            </a:xfrm>
          </p:grpSpPr>
          <p:sp>
            <p:nvSpPr>
              <p:cNvPr id="64560" name="Rectangle 33"/>
              <p:cNvSpPr>
                <a:spLocks noChangeArrowheads="1"/>
              </p:cNvSpPr>
              <p:nvPr/>
            </p:nvSpPr>
            <p:spPr bwMode="auto">
              <a:xfrm>
                <a:off x="7626" y="5010"/>
                <a:ext cx="1710" cy="4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26000" tIns="10800" rIns="18000" bIns="10800"/>
              <a:lstStyle/>
              <a:p>
                <a:pPr algn="just"/>
                <a:r>
                  <a:rPr lang="en-US" altLang="zh-CN" sz="2800">
                    <a:sym typeface="Symbol" pitchFamily="18" charset="2"/>
                  </a:rPr>
                  <a:t></a:t>
                </a:r>
                <a:endParaRPr lang="zh-CN" altLang="en-US" sz="2800">
                  <a:sym typeface="Symbol" pitchFamily="18" charset="2"/>
                </a:endParaRPr>
              </a:p>
            </p:txBody>
          </p:sp>
          <p:sp>
            <p:nvSpPr>
              <p:cNvPr id="64561" name="Line 34"/>
              <p:cNvSpPr>
                <a:spLocks noChangeShapeType="1"/>
              </p:cNvSpPr>
              <p:nvPr/>
            </p:nvSpPr>
            <p:spPr bwMode="auto">
              <a:xfrm>
                <a:off x="8194" y="5023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562" name="Line 35"/>
              <p:cNvSpPr>
                <a:spLocks noChangeShapeType="1"/>
              </p:cNvSpPr>
              <p:nvPr/>
            </p:nvSpPr>
            <p:spPr bwMode="auto">
              <a:xfrm>
                <a:off x="8777" y="5010"/>
                <a:ext cx="0" cy="3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4535" name="Rectangle 36"/>
            <p:cNvSpPr>
              <a:spLocks noChangeArrowheads="1"/>
            </p:cNvSpPr>
            <p:nvPr/>
          </p:nvSpPr>
          <p:spPr bwMode="auto">
            <a:xfrm>
              <a:off x="96" y="3952"/>
              <a:ext cx="2304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zh-CN" altLang="en-US" sz="2800"/>
                <a:t>指向符号表中</a:t>
              </a:r>
              <a:r>
                <a:rPr lang="en-US" altLang="zh-CN" sz="2800" i="1"/>
                <a:t>a</a:t>
              </a:r>
              <a:r>
                <a:rPr lang="zh-CN" altLang="en-US" sz="2800"/>
                <a:t>的入口</a:t>
              </a:r>
            </a:p>
          </p:txBody>
        </p:sp>
        <p:sp>
          <p:nvSpPr>
            <p:cNvPr id="64536" name="Rectangle 37"/>
            <p:cNvSpPr>
              <a:spLocks noChangeArrowheads="1"/>
            </p:cNvSpPr>
            <p:nvPr/>
          </p:nvSpPr>
          <p:spPr bwMode="auto">
            <a:xfrm>
              <a:off x="3408" y="3368"/>
              <a:ext cx="2304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zh-CN" altLang="en-US" sz="2800"/>
                <a:t>指向符号表中</a:t>
              </a:r>
              <a:r>
                <a:rPr lang="en-US" altLang="zh-CN" sz="2800" i="1"/>
                <a:t>b</a:t>
              </a:r>
              <a:r>
                <a:rPr lang="zh-CN" altLang="en-US" sz="2800"/>
                <a:t>的入口</a:t>
              </a:r>
            </a:p>
          </p:txBody>
        </p:sp>
        <p:sp>
          <p:nvSpPr>
            <p:cNvPr id="64537" name="Line 38"/>
            <p:cNvSpPr>
              <a:spLocks noChangeShapeType="1"/>
            </p:cNvSpPr>
            <p:nvPr/>
          </p:nvSpPr>
          <p:spPr bwMode="auto">
            <a:xfrm flipH="1">
              <a:off x="586" y="1295"/>
              <a:ext cx="1" cy="2293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8" name="Line 39"/>
            <p:cNvSpPr>
              <a:spLocks noChangeShapeType="1"/>
            </p:cNvSpPr>
            <p:nvPr/>
          </p:nvSpPr>
          <p:spPr bwMode="auto">
            <a:xfrm>
              <a:off x="2129" y="1173"/>
              <a:ext cx="0" cy="23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9" name="Rectangle 40"/>
            <p:cNvSpPr>
              <a:spLocks noChangeArrowheads="1"/>
            </p:cNvSpPr>
            <p:nvPr/>
          </p:nvSpPr>
          <p:spPr bwMode="auto">
            <a:xfrm>
              <a:off x="4605" y="1810"/>
              <a:ext cx="566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 dirty="0">
                  <a:solidFill>
                    <a:srgbClr val="FF0000"/>
                  </a:solidFill>
                </a:rPr>
                <a:t>i</a:t>
              </a:r>
              <a:r>
                <a:rPr lang="en-US" altLang="zh-CN" sz="2400" i="1" dirty="0"/>
                <a:t> </a:t>
              </a:r>
              <a:r>
                <a:rPr lang="en-US" altLang="zh-CN" sz="2800" i="1" dirty="0"/>
                <a:t> W</a:t>
              </a:r>
              <a:r>
                <a:rPr lang="en-US" altLang="zh-CN" sz="1000" b="0" dirty="0"/>
                <a:t>  </a:t>
              </a:r>
              <a:r>
                <a:rPr lang="en-US" altLang="zh-CN" sz="2800" i="1" dirty="0">
                  <a:solidFill>
                    <a:srgbClr val="FF0000"/>
                  </a:solidFill>
                </a:rPr>
                <a:t>s</a:t>
              </a:r>
            </a:p>
          </p:txBody>
        </p:sp>
        <p:sp>
          <p:nvSpPr>
            <p:cNvPr id="64540" name="Line 41"/>
            <p:cNvSpPr>
              <a:spLocks noChangeShapeType="1"/>
            </p:cNvSpPr>
            <p:nvPr/>
          </p:nvSpPr>
          <p:spPr bwMode="auto">
            <a:xfrm>
              <a:off x="3525" y="1597"/>
              <a:ext cx="0" cy="23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41" name="Rectangle 42"/>
            <p:cNvSpPr>
              <a:spLocks noChangeArrowheads="1"/>
            </p:cNvSpPr>
            <p:nvPr/>
          </p:nvSpPr>
          <p:spPr bwMode="auto">
            <a:xfrm>
              <a:off x="3190" y="1375"/>
              <a:ext cx="529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 dirty="0">
                  <a:solidFill>
                    <a:srgbClr val="FF0000"/>
                  </a:solidFill>
                </a:rPr>
                <a:t>i </a:t>
              </a:r>
              <a:r>
                <a:rPr lang="en-US" altLang="zh-CN" sz="2800" i="1" dirty="0"/>
                <a:t>  W</a:t>
              </a:r>
              <a:endParaRPr lang="en-US" altLang="zh-CN" sz="2800" dirty="0"/>
            </a:p>
          </p:txBody>
        </p:sp>
        <p:sp>
          <p:nvSpPr>
            <p:cNvPr id="64542" name="Line 43"/>
            <p:cNvSpPr>
              <a:spLocks noChangeShapeType="1"/>
            </p:cNvSpPr>
            <p:nvPr/>
          </p:nvSpPr>
          <p:spPr bwMode="auto">
            <a:xfrm>
              <a:off x="1312" y="826"/>
              <a:ext cx="748" cy="2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43" name="Line 44"/>
            <p:cNvSpPr>
              <a:spLocks noChangeShapeType="1"/>
            </p:cNvSpPr>
            <p:nvPr/>
          </p:nvSpPr>
          <p:spPr bwMode="auto">
            <a:xfrm>
              <a:off x="2256" y="1117"/>
              <a:ext cx="1186" cy="3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44" name="Line 45"/>
            <p:cNvSpPr>
              <a:spLocks noChangeShapeType="1"/>
            </p:cNvSpPr>
            <p:nvPr/>
          </p:nvSpPr>
          <p:spPr bwMode="auto">
            <a:xfrm>
              <a:off x="3642" y="1520"/>
              <a:ext cx="1186" cy="34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45" name="Line 46"/>
            <p:cNvSpPr>
              <a:spLocks noChangeShapeType="1"/>
            </p:cNvSpPr>
            <p:nvPr/>
          </p:nvSpPr>
          <p:spPr bwMode="auto">
            <a:xfrm flipH="1">
              <a:off x="437" y="834"/>
              <a:ext cx="748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46" name="Line 47"/>
            <p:cNvSpPr>
              <a:spLocks noChangeShapeType="1"/>
            </p:cNvSpPr>
            <p:nvPr/>
          </p:nvSpPr>
          <p:spPr bwMode="auto">
            <a:xfrm flipH="1">
              <a:off x="2291" y="1538"/>
              <a:ext cx="11" cy="203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47" name="Line 48"/>
            <p:cNvSpPr>
              <a:spLocks noChangeShapeType="1"/>
            </p:cNvSpPr>
            <p:nvPr/>
          </p:nvSpPr>
          <p:spPr bwMode="auto">
            <a:xfrm flipH="1">
              <a:off x="3326" y="1576"/>
              <a:ext cx="139" cy="2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48" name="Line 49"/>
            <p:cNvSpPr>
              <a:spLocks noChangeShapeType="1"/>
            </p:cNvSpPr>
            <p:nvPr/>
          </p:nvSpPr>
          <p:spPr bwMode="auto">
            <a:xfrm flipH="1">
              <a:off x="1920" y="1152"/>
              <a:ext cx="140" cy="2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49" name="Rectangle 50"/>
            <p:cNvSpPr>
              <a:spLocks noChangeArrowheads="1"/>
            </p:cNvSpPr>
            <p:nvPr/>
          </p:nvSpPr>
          <p:spPr bwMode="auto">
            <a:xfrm>
              <a:off x="4802" y="2143"/>
              <a:ext cx="159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zh-CN" altLang="en-US" sz="2800">
                  <a:sym typeface="Symbol" pitchFamily="18" charset="2"/>
                </a:rPr>
                <a:t></a:t>
              </a:r>
              <a:endParaRPr lang="zh-CN" altLang="en-US" sz="2800"/>
            </a:p>
          </p:txBody>
        </p:sp>
        <p:sp>
          <p:nvSpPr>
            <p:cNvPr id="64550" name="Line 51"/>
            <p:cNvSpPr>
              <a:spLocks noChangeShapeType="1"/>
            </p:cNvSpPr>
            <p:nvPr/>
          </p:nvSpPr>
          <p:spPr bwMode="auto">
            <a:xfrm>
              <a:off x="4858" y="2021"/>
              <a:ext cx="0" cy="2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51" name="Freeform 52"/>
            <p:cNvSpPr>
              <a:spLocks/>
            </p:cNvSpPr>
            <p:nvPr/>
          </p:nvSpPr>
          <p:spPr bwMode="auto">
            <a:xfrm>
              <a:off x="2468" y="1605"/>
              <a:ext cx="752" cy="1392"/>
            </a:xfrm>
            <a:custGeom>
              <a:avLst/>
              <a:gdLst>
                <a:gd name="T0" fmla="*/ 326 w 1132"/>
                <a:gd name="T1" fmla="*/ 0 h 2220"/>
                <a:gd name="T2" fmla="*/ 313 w 1132"/>
                <a:gd name="T3" fmla="*/ 192 h 2220"/>
                <a:gd name="T4" fmla="*/ 212 w 1132"/>
                <a:gd name="T5" fmla="*/ 259 h 2220"/>
                <a:gd name="T6" fmla="*/ 66 w 1132"/>
                <a:gd name="T7" fmla="*/ 266 h 2220"/>
                <a:gd name="T8" fmla="*/ 9 w 1132"/>
                <a:gd name="T9" fmla="*/ 318 h 2220"/>
                <a:gd name="T10" fmla="*/ 9 w 1132"/>
                <a:gd name="T11" fmla="*/ 547 h 22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32" h="2220">
                  <a:moveTo>
                    <a:pt x="1112" y="0"/>
                  </a:moveTo>
                  <a:cubicBezTo>
                    <a:pt x="1105" y="130"/>
                    <a:pt x="1132" y="605"/>
                    <a:pt x="1067" y="780"/>
                  </a:cubicBezTo>
                  <a:cubicBezTo>
                    <a:pt x="1002" y="955"/>
                    <a:pt x="862" y="1000"/>
                    <a:pt x="722" y="1050"/>
                  </a:cubicBezTo>
                  <a:cubicBezTo>
                    <a:pt x="582" y="1100"/>
                    <a:pt x="341" y="1040"/>
                    <a:pt x="226" y="1080"/>
                  </a:cubicBezTo>
                  <a:cubicBezTo>
                    <a:pt x="111" y="1120"/>
                    <a:pt x="64" y="1100"/>
                    <a:pt x="32" y="1290"/>
                  </a:cubicBezTo>
                  <a:cubicBezTo>
                    <a:pt x="0" y="1480"/>
                    <a:pt x="30" y="2065"/>
                    <a:pt x="32" y="222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52" name="Line 53"/>
            <p:cNvSpPr>
              <a:spLocks noChangeShapeType="1"/>
            </p:cNvSpPr>
            <p:nvPr/>
          </p:nvSpPr>
          <p:spPr bwMode="auto">
            <a:xfrm>
              <a:off x="3754" y="2000"/>
              <a:ext cx="0" cy="96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53" name="Freeform 54"/>
            <p:cNvSpPr>
              <a:spLocks/>
            </p:cNvSpPr>
            <p:nvPr/>
          </p:nvSpPr>
          <p:spPr bwMode="auto">
            <a:xfrm>
              <a:off x="4317" y="2038"/>
              <a:ext cx="338" cy="452"/>
            </a:xfrm>
            <a:custGeom>
              <a:avLst/>
              <a:gdLst>
                <a:gd name="T0" fmla="*/ 137 w 510"/>
                <a:gd name="T1" fmla="*/ 0 h 720"/>
                <a:gd name="T2" fmla="*/ 129 w 510"/>
                <a:gd name="T3" fmla="*/ 89 h 720"/>
                <a:gd name="T4" fmla="*/ 20 w 510"/>
                <a:gd name="T5" fmla="*/ 104 h 720"/>
                <a:gd name="T6" fmla="*/ 11 w 510"/>
                <a:gd name="T7" fmla="*/ 178 h 7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10" h="720">
                  <a:moveTo>
                    <a:pt x="472" y="0"/>
                  </a:moveTo>
                  <a:cubicBezTo>
                    <a:pt x="467" y="60"/>
                    <a:pt x="510" y="290"/>
                    <a:pt x="443" y="360"/>
                  </a:cubicBezTo>
                  <a:cubicBezTo>
                    <a:pt x="376" y="430"/>
                    <a:pt x="136" y="360"/>
                    <a:pt x="68" y="420"/>
                  </a:cubicBezTo>
                  <a:cubicBezTo>
                    <a:pt x="0" y="480"/>
                    <a:pt x="44" y="658"/>
                    <a:pt x="38" y="72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54" name="Freeform 55"/>
            <p:cNvSpPr>
              <a:spLocks/>
            </p:cNvSpPr>
            <p:nvPr/>
          </p:nvSpPr>
          <p:spPr bwMode="auto">
            <a:xfrm>
              <a:off x="4455" y="2038"/>
              <a:ext cx="624" cy="452"/>
            </a:xfrm>
            <a:custGeom>
              <a:avLst/>
              <a:gdLst>
                <a:gd name="T0" fmla="*/ 275 w 940"/>
                <a:gd name="T1" fmla="*/ 0 h 720"/>
                <a:gd name="T2" fmla="*/ 231 w 940"/>
                <a:gd name="T3" fmla="*/ 130 h 720"/>
                <a:gd name="T4" fmla="*/ 38 w 940"/>
                <a:gd name="T5" fmla="*/ 141 h 720"/>
                <a:gd name="T6" fmla="*/ 3 w 940"/>
                <a:gd name="T7" fmla="*/ 178 h 7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40" h="720">
                  <a:moveTo>
                    <a:pt x="940" y="0"/>
                  </a:moveTo>
                  <a:cubicBezTo>
                    <a:pt x="915" y="87"/>
                    <a:pt x="925" y="430"/>
                    <a:pt x="790" y="525"/>
                  </a:cubicBezTo>
                  <a:cubicBezTo>
                    <a:pt x="655" y="620"/>
                    <a:pt x="260" y="538"/>
                    <a:pt x="130" y="570"/>
                  </a:cubicBezTo>
                  <a:cubicBezTo>
                    <a:pt x="0" y="602"/>
                    <a:pt x="35" y="689"/>
                    <a:pt x="10" y="72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55" name="Freeform 56"/>
            <p:cNvSpPr>
              <a:spLocks/>
            </p:cNvSpPr>
            <p:nvPr/>
          </p:nvSpPr>
          <p:spPr bwMode="auto">
            <a:xfrm>
              <a:off x="765" y="3155"/>
              <a:ext cx="2259" cy="424"/>
            </a:xfrm>
            <a:custGeom>
              <a:avLst/>
              <a:gdLst>
                <a:gd name="T0" fmla="*/ 954 w 3401"/>
                <a:gd name="T1" fmla="*/ 0 h 676"/>
                <a:gd name="T2" fmla="*/ 861 w 3401"/>
                <a:gd name="T3" fmla="*/ 89 h 676"/>
                <a:gd name="T4" fmla="*/ 145 w 3401"/>
                <a:gd name="T5" fmla="*/ 97 h 676"/>
                <a:gd name="T6" fmla="*/ 48 w 3401"/>
                <a:gd name="T7" fmla="*/ 107 h 676"/>
                <a:gd name="T8" fmla="*/ 0 w 3401"/>
                <a:gd name="T9" fmla="*/ 167 h 6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01" h="676">
                  <a:moveTo>
                    <a:pt x="3256" y="0"/>
                  </a:moveTo>
                  <a:cubicBezTo>
                    <a:pt x="3204" y="60"/>
                    <a:pt x="3401" y="296"/>
                    <a:pt x="2941" y="361"/>
                  </a:cubicBezTo>
                  <a:cubicBezTo>
                    <a:pt x="2481" y="426"/>
                    <a:pt x="958" y="379"/>
                    <a:pt x="496" y="391"/>
                  </a:cubicBezTo>
                  <a:cubicBezTo>
                    <a:pt x="34" y="403"/>
                    <a:pt x="249" y="388"/>
                    <a:pt x="166" y="436"/>
                  </a:cubicBezTo>
                  <a:cubicBezTo>
                    <a:pt x="83" y="484"/>
                    <a:pt x="35" y="626"/>
                    <a:pt x="0" y="676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56" name="Freeform 57"/>
            <p:cNvSpPr>
              <a:spLocks/>
            </p:cNvSpPr>
            <p:nvPr/>
          </p:nvSpPr>
          <p:spPr bwMode="auto">
            <a:xfrm>
              <a:off x="2339" y="3148"/>
              <a:ext cx="1112" cy="432"/>
            </a:xfrm>
            <a:custGeom>
              <a:avLst/>
              <a:gdLst>
                <a:gd name="T0" fmla="*/ 443 w 1675"/>
                <a:gd name="T1" fmla="*/ 0 h 690"/>
                <a:gd name="T2" fmla="*/ 430 w 1675"/>
                <a:gd name="T3" fmla="*/ 81 h 690"/>
                <a:gd name="T4" fmla="*/ 84 w 1675"/>
                <a:gd name="T5" fmla="*/ 121 h 690"/>
                <a:gd name="T6" fmla="*/ 0 w 1675"/>
                <a:gd name="T7" fmla="*/ 169 h 6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75" h="690">
                  <a:moveTo>
                    <a:pt x="1516" y="0"/>
                  </a:moveTo>
                  <a:cubicBezTo>
                    <a:pt x="1595" y="124"/>
                    <a:pt x="1675" y="248"/>
                    <a:pt x="1470" y="330"/>
                  </a:cubicBezTo>
                  <a:cubicBezTo>
                    <a:pt x="1265" y="412"/>
                    <a:pt x="531" y="434"/>
                    <a:pt x="286" y="494"/>
                  </a:cubicBezTo>
                  <a:cubicBezTo>
                    <a:pt x="41" y="554"/>
                    <a:pt x="48" y="657"/>
                    <a:pt x="0" y="69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57" name="Freeform 58"/>
            <p:cNvSpPr>
              <a:spLocks/>
            </p:cNvSpPr>
            <p:nvPr/>
          </p:nvSpPr>
          <p:spPr bwMode="auto">
            <a:xfrm>
              <a:off x="2540" y="2640"/>
              <a:ext cx="2424" cy="338"/>
            </a:xfrm>
            <a:custGeom>
              <a:avLst/>
              <a:gdLst>
                <a:gd name="T0" fmla="*/ 1005 w 3650"/>
                <a:gd name="T1" fmla="*/ 0 h 540"/>
                <a:gd name="T2" fmla="*/ 926 w 3650"/>
                <a:gd name="T3" fmla="*/ 74 h 540"/>
                <a:gd name="T4" fmla="*/ 149 w 3650"/>
                <a:gd name="T5" fmla="*/ 85 h 540"/>
                <a:gd name="T6" fmla="*/ 35 w 3650"/>
                <a:gd name="T7" fmla="*/ 133 h 5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50" h="540">
                  <a:moveTo>
                    <a:pt x="3433" y="0"/>
                  </a:moveTo>
                  <a:cubicBezTo>
                    <a:pt x="3564" y="121"/>
                    <a:pt x="3650" y="243"/>
                    <a:pt x="3163" y="300"/>
                  </a:cubicBezTo>
                  <a:cubicBezTo>
                    <a:pt x="2676" y="357"/>
                    <a:pt x="1016" y="305"/>
                    <a:pt x="508" y="345"/>
                  </a:cubicBezTo>
                  <a:cubicBezTo>
                    <a:pt x="0" y="385"/>
                    <a:pt x="199" y="499"/>
                    <a:pt x="117" y="54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58" name="Freeform 59"/>
            <p:cNvSpPr>
              <a:spLocks/>
            </p:cNvSpPr>
            <p:nvPr/>
          </p:nvSpPr>
          <p:spPr bwMode="auto">
            <a:xfrm>
              <a:off x="3876" y="2658"/>
              <a:ext cx="1325" cy="320"/>
            </a:xfrm>
            <a:custGeom>
              <a:avLst/>
              <a:gdLst>
                <a:gd name="T0" fmla="*/ 554 w 1995"/>
                <a:gd name="T1" fmla="*/ 0 h 510"/>
                <a:gd name="T2" fmla="*/ 505 w 1995"/>
                <a:gd name="T3" fmla="*/ 92 h 510"/>
                <a:gd name="T4" fmla="*/ 79 w 1995"/>
                <a:gd name="T5" fmla="*/ 100 h 510"/>
                <a:gd name="T6" fmla="*/ 31 w 1995"/>
                <a:gd name="T7" fmla="*/ 126 h 5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95" h="510">
                  <a:moveTo>
                    <a:pt x="1889" y="0"/>
                  </a:moveTo>
                  <a:cubicBezTo>
                    <a:pt x="1862" y="63"/>
                    <a:pt x="1995" y="308"/>
                    <a:pt x="1725" y="375"/>
                  </a:cubicBezTo>
                  <a:cubicBezTo>
                    <a:pt x="1455" y="442"/>
                    <a:pt x="540" y="383"/>
                    <a:pt x="270" y="405"/>
                  </a:cubicBezTo>
                  <a:cubicBezTo>
                    <a:pt x="0" y="427"/>
                    <a:pt x="139" y="488"/>
                    <a:pt x="105" y="51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59" name="Freeform 60"/>
            <p:cNvSpPr>
              <a:spLocks/>
            </p:cNvSpPr>
            <p:nvPr/>
          </p:nvSpPr>
          <p:spPr bwMode="auto">
            <a:xfrm>
              <a:off x="667" y="1135"/>
              <a:ext cx="1145" cy="2445"/>
            </a:xfrm>
            <a:custGeom>
              <a:avLst/>
              <a:gdLst>
                <a:gd name="T0" fmla="*/ 506 w 1723"/>
                <a:gd name="T1" fmla="*/ 0 h 3900"/>
                <a:gd name="T2" fmla="*/ 400 w 1723"/>
                <a:gd name="T3" fmla="*/ 429 h 3900"/>
                <a:gd name="T4" fmla="*/ 110 w 1723"/>
                <a:gd name="T5" fmla="*/ 536 h 3900"/>
                <a:gd name="T6" fmla="*/ 17 w 1723"/>
                <a:gd name="T7" fmla="*/ 614 h 3900"/>
                <a:gd name="T8" fmla="*/ 8 w 1723"/>
                <a:gd name="T9" fmla="*/ 961 h 39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23" h="3900">
                  <a:moveTo>
                    <a:pt x="1723" y="0"/>
                  </a:moveTo>
                  <a:cubicBezTo>
                    <a:pt x="1663" y="290"/>
                    <a:pt x="1588" y="1378"/>
                    <a:pt x="1363" y="1740"/>
                  </a:cubicBezTo>
                  <a:cubicBezTo>
                    <a:pt x="1138" y="2102"/>
                    <a:pt x="590" y="2050"/>
                    <a:pt x="373" y="2175"/>
                  </a:cubicBezTo>
                  <a:cubicBezTo>
                    <a:pt x="156" y="2300"/>
                    <a:pt x="116" y="2202"/>
                    <a:pt x="58" y="2490"/>
                  </a:cubicBezTo>
                  <a:cubicBezTo>
                    <a:pt x="0" y="2778"/>
                    <a:pt x="33" y="3606"/>
                    <a:pt x="27" y="390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4516" name="Rectangle 61"/>
          <p:cNvSpPr>
            <a:spLocks noChangeArrowheads="1"/>
          </p:cNvSpPr>
          <p:nvPr/>
        </p:nvSpPr>
        <p:spPr bwMode="auto">
          <a:xfrm>
            <a:off x="4267200" y="1219200"/>
            <a:ext cx="4495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dirty="0">
                <a:solidFill>
                  <a:srgbClr val="FF0000"/>
                </a:solidFill>
              </a:rPr>
              <a:t>a*5*b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略去</a:t>
            </a:r>
            <a:r>
              <a:rPr lang="zh-CN" altLang="en-US" dirty="0">
                <a:solidFill>
                  <a:srgbClr val="FF0000"/>
                </a:solidFill>
              </a:rPr>
              <a:t>了</a:t>
            </a:r>
            <a:r>
              <a:rPr lang="en-US" altLang="zh-CN" i="1" dirty="0">
                <a:solidFill>
                  <a:srgbClr val="FF0000"/>
                </a:solidFill>
              </a:rPr>
              <a:t>E 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TR 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部分</a:t>
            </a:r>
          </a:p>
        </p:txBody>
      </p:sp>
      <p:sp>
        <p:nvSpPr>
          <p:cNvPr id="63" name="Rectangle 3"/>
          <p:cNvSpPr>
            <a:spLocks noGrp="1" noChangeArrowheads="1"/>
          </p:cNvSpPr>
          <p:nvPr>
            <p:ph idx="1"/>
          </p:nvPr>
        </p:nvSpPr>
        <p:spPr>
          <a:xfrm>
            <a:off x="7236296" y="60363"/>
            <a:ext cx="1863663" cy="2360525"/>
          </a:xfr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none"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E </a:t>
            </a:r>
            <a:r>
              <a:rPr lang="en-US" altLang="zh-CN" sz="2800" b="1" dirty="0" smtClean="0">
                <a:sym typeface="Symbol" pitchFamily="18" charset="2"/>
              </a:rPr>
              <a:t> </a:t>
            </a:r>
            <a:r>
              <a:rPr lang="en-US" altLang="zh-CN" sz="2800" b="1" i="1" dirty="0" smtClean="0"/>
              <a:t>TR	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R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+</a:t>
            </a:r>
            <a:r>
              <a:rPr lang="en-US" altLang="zh-CN" sz="2800" b="1" i="1" dirty="0" smtClean="0"/>
              <a:t>TR</a:t>
            </a:r>
            <a:r>
              <a:rPr lang="en-US" altLang="zh-CN" sz="2800" b="1" baseline="-30000" dirty="0" smtClean="0"/>
              <a:t>1	</a:t>
            </a:r>
            <a:endParaRPr lang="en-US" altLang="zh-CN" sz="2800" b="1" dirty="0" smtClean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R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</a:t>
            </a:r>
            <a:r>
              <a:rPr lang="en-US" altLang="zh-CN" sz="2800" b="1" dirty="0" smtClean="0">
                <a:sym typeface="Symbol" pitchFamily="18" charset="2"/>
              </a:rPr>
              <a:t></a:t>
            </a:r>
            <a:r>
              <a:rPr lang="en-US" altLang="zh-CN" sz="2800" b="1" baseline="-30000" dirty="0" smtClean="0"/>
              <a:t> 	</a:t>
            </a:r>
            <a:endParaRPr lang="en-US" altLang="zh-CN" sz="2800" b="1" dirty="0" smtClean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T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</a:t>
            </a:r>
            <a:r>
              <a:rPr lang="en-US" altLang="zh-CN" sz="2800" b="1" i="1" dirty="0" smtClean="0"/>
              <a:t>F</a:t>
            </a:r>
            <a:r>
              <a:rPr lang="en-US" altLang="zh-CN" sz="2800" b="1" dirty="0" smtClean="0"/>
              <a:t> </a:t>
            </a:r>
            <a:r>
              <a:rPr lang="en-US" altLang="zh-CN" sz="2800" b="1" i="1" dirty="0" smtClean="0"/>
              <a:t>W	</a:t>
            </a:r>
            <a:endParaRPr lang="en-US" altLang="zh-CN" sz="2800" b="1" dirty="0" smtClean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W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</a:t>
            </a:r>
            <a:r>
              <a:rPr lang="en-US" altLang="zh-CN" sz="2800" b="1" dirty="0" smtClean="0">
                <a:latin typeface="宋体" charset="-122"/>
                <a:sym typeface="Symbol" pitchFamily="18" charset="2"/>
              </a:rPr>
              <a:t></a:t>
            </a:r>
            <a:r>
              <a:rPr lang="en-US" altLang="zh-CN" sz="2800" b="1" i="1" dirty="0" smtClean="0"/>
              <a:t>FW</a:t>
            </a:r>
            <a:r>
              <a:rPr lang="en-US" altLang="zh-CN" sz="2800" b="1" baseline="-30000" dirty="0" smtClean="0"/>
              <a:t>1	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W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</a:t>
            </a:r>
            <a:r>
              <a:rPr lang="en-US" altLang="zh-CN" sz="2800" b="1" dirty="0" smtClean="0">
                <a:sym typeface="Symbol" pitchFamily="18" charset="2"/>
              </a:rPr>
              <a:t></a:t>
            </a:r>
            <a:endParaRPr lang="zh-CN" altLang="en-US" sz="2800" b="1" dirty="0" smtClean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70924" y="6185054"/>
            <a:ext cx="4638449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b="1" i="1" dirty="0"/>
              <a:t>T </a:t>
            </a:r>
            <a:r>
              <a:rPr lang="en-US" altLang="zh-CN" b="1" dirty="0">
                <a:sym typeface="Symbol" pitchFamily="18" charset="2"/>
              </a:rPr>
              <a:t></a:t>
            </a:r>
            <a:r>
              <a:rPr lang="en-US" altLang="zh-CN" b="1" dirty="0"/>
              <a:t> </a:t>
            </a:r>
            <a:r>
              <a:rPr lang="en-US" altLang="zh-CN" b="1" i="1" dirty="0"/>
              <a:t>F</a:t>
            </a:r>
            <a:r>
              <a:rPr lang="en-US" altLang="zh-CN" b="1" dirty="0"/>
              <a:t>  {</a:t>
            </a:r>
            <a:r>
              <a:rPr lang="en-US" altLang="zh-CN" b="1" i="1" dirty="0" err="1"/>
              <a:t>W</a:t>
            </a:r>
            <a:r>
              <a:rPr lang="en-US" altLang="zh-CN" b="1" dirty="0" err="1"/>
              <a:t>.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b="1" dirty="0"/>
              <a:t>= </a:t>
            </a:r>
            <a:r>
              <a:rPr lang="en-US" altLang="zh-CN" b="1" i="1" dirty="0" err="1"/>
              <a:t>F.nptr</a:t>
            </a:r>
            <a:r>
              <a:rPr lang="en-US" altLang="zh-CN" b="1" dirty="0"/>
              <a:t>} </a:t>
            </a:r>
            <a:r>
              <a:rPr lang="en-US" altLang="zh-CN" b="1" i="1" dirty="0"/>
              <a:t>W </a:t>
            </a:r>
            <a:r>
              <a:rPr lang="en-US" altLang="zh-CN" b="1" dirty="0"/>
              <a:t>{</a:t>
            </a:r>
            <a:r>
              <a:rPr lang="en-US" altLang="zh-CN" b="1" i="1" dirty="0" err="1"/>
              <a:t>T</a:t>
            </a:r>
            <a:r>
              <a:rPr lang="en-US" altLang="zh-CN" b="1" dirty="0" err="1"/>
              <a:t>.</a:t>
            </a:r>
            <a:r>
              <a:rPr lang="en-US" altLang="zh-CN" b="1" i="1" dirty="0" err="1"/>
              <a:t>nptr</a:t>
            </a:r>
            <a:r>
              <a:rPr lang="en-US" altLang="zh-CN" b="1" dirty="0"/>
              <a:t> = </a:t>
            </a:r>
            <a:r>
              <a:rPr lang="en-US" altLang="zh-CN" b="1" i="1" dirty="0"/>
              <a:t>W.s</a:t>
            </a:r>
            <a:r>
              <a:rPr lang="en-US" altLang="zh-CN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9655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ea typeface="黑体" pitchFamily="2" charset="-122"/>
              </a:rPr>
              <a:t>4.3  </a:t>
            </a:r>
            <a:r>
              <a:rPr lang="en-US" altLang="zh-CN" b="1" i="1" smtClean="0">
                <a:ea typeface="黑体" pitchFamily="2" charset="-122"/>
              </a:rPr>
              <a:t>L</a:t>
            </a:r>
            <a:r>
              <a:rPr lang="zh-CN" altLang="en-US" b="1" smtClean="0"/>
              <a:t>属性定义的自上而下计算</a:t>
            </a:r>
          </a:p>
        </p:txBody>
      </p:sp>
      <p:grpSp>
        <p:nvGrpSpPr>
          <p:cNvPr id="65539" name="Group 3"/>
          <p:cNvGrpSpPr>
            <a:grpSpLocks/>
          </p:cNvGrpSpPr>
          <p:nvPr/>
        </p:nvGrpSpPr>
        <p:grpSpPr bwMode="auto">
          <a:xfrm>
            <a:off x="152400" y="908720"/>
            <a:ext cx="8915400" cy="5638800"/>
            <a:chOff x="96" y="624"/>
            <a:chExt cx="5616" cy="3552"/>
          </a:xfrm>
        </p:grpSpPr>
        <p:sp>
          <p:nvSpPr>
            <p:cNvPr id="65541" name="Rectangle 4"/>
            <p:cNvSpPr>
              <a:spLocks noChangeArrowheads="1"/>
            </p:cNvSpPr>
            <p:nvPr/>
          </p:nvSpPr>
          <p:spPr bwMode="auto">
            <a:xfrm>
              <a:off x="1215" y="624"/>
              <a:ext cx="209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/>
                <a:t>T</a:t>
              </a:r>
              <a:endParaRPr lang="en-US" altLang="zh-CN" sz="2800"/>
            </a:p>
          </p:txBody>
        </p:sp>
        <p:sp>
          <p:nvSpPr>
            <p:cNvPr id="65542" name="Rectangle 5"/>
            <p:cNvSpPr>
              <a:spLocks noChangeArrowheads="1"/>
            </p:cNvSpPr>
            <p:nvPr/>
          </p:nvSpPr>
          <p:spPr bwMode="auto">
            <a:xfrm>
              <a:off x="2071" y="1352"/>
              <a:ext cx="665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 dirty="0" err="1"/>
                <a:t>F</a:t>
              </a:r>
              <a:r>
                <a:rPr lang="en-US" altLang="zh-CN" sz="2800" dirty="0" err="1"/>
                <a:t>.</a:t>
              </a:r>
              <a:r>
                <a:rPr lang="en-US" altLang="zh-CN" sz="2800" i="1" dirty="0" err="1">
                  <a:solidFill>
                    <a:srgbClr val="FF0000"/>
                  </a:solidFill>
                </a:rPr>
                <a:t>nptr</a:t>
              </a:r>
              <a:endParaRPr lang="en-US" altLang="zh-CN" sz="2800" dirty="0">
                <a:solidFill>
                  <a:srgbClr val="FF0000"/>
                </a:solidFill>
              </a:endParaRPr>
            </a:p>
          </p:txBody>
        </p:sp>
        <p:sp>
          <p:nvSpPr>
            <p:cNvPr id="65543" name="Rectangle 6"/>
            <p:cNvSpPr>
              <a:spLocks noChangeArrowheads="1"/>
            </p:cNvSpPr>
            <p:nvPr/>
          </p:nvSpPr>
          <p:spPr bwMode="auto">
            <a:xfrm>
              <a:off x="340" y="1042"/>
              <a:ext cx="668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 dirty="0" err="1"/>
                <a:t>F</a:t>
              </a:r>
              <a:r>
                <a:rPr lang="en-US" altLang="zh-CN" sz="2800" dirty="0" err="1"/>
                <a:t>.</a:t>
              </a:r>
              <a:r>
                <a:rPr lang="en-US" altLang="zh-CN" sz="2800" i="1" dirty="0" err="1">
                  <a:solidFill>
                    <a:srgbClr val="FF0000"/>
                  </a:solidFill>
                </a:rPr>
                <a:t>nptr</a:t>
              </a:r>
              <a:endParaRPr lang="en-US" altLang="zh-CN" sz="2800" dirty="0">
                <a:solidFill>
                  <a:srgbClr val="FF0000"/>
                </a:solidFill>
              </a:endParaRPr>
            </a:p>
          </p:txBody>
        </p:sp>
        <p:sp>
          <p:nvSpPr>
            <p:cNvPr id="65544" name="Rectangle 7"/>
            <p:cNvSpPr>
              <a:spLocks noChangeArrowheads="1"/>
            </p:cNvSpPr>
            <p:nvPr/>
          </p:nvSpPr>
          <p:spPr bwMode="auto">
            <a:xfrm>
              <a:off x="327" y="1386"/>
              <a:ext cx="34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/>
                <a:t>id</a:t>
              </a:r>
              <a:endParaRPr lang="en-US" altLang="zh-CN" sz="2800" b="0"/>
            </a:p>
          </p:txBody>
        </p:sp>
        <p:sp>
          <p:nvSpPr>
            <p:cNvPr id="65545" name="Rectangle 8"/>
            <p:cNvSpPr>
              <a:spLocks noChangeArrowheads="1"/>
            </p:cNvSpPr>
            <p:nvPr/>
          </p:nvSpPr>
          <p:spPr bwMode="auto">
            <a:xfrm>
              <a:off x="1865" y="942"/>
              <a:ext cx="459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 dirty="0">
                  <a:solidFill>
                    <a:srgbClr val="FF0000"/>
                  </a:solidFill>
                </a:rPr>
                <a:t>i</a:t>
              </a:r>
              <a:r>
                <a:rPr lang="en-US" altLang="zh-CN" sz="2800" i="1" dirty="0"/>
                <a:t> </a:t>
              </a:r>
              <a:r>
                <a:rPr lang="en-US" altLang="zh-CN" sz="1000" b="0" i="1" dirty="0"/>
                <a:t> </a:t>
              </a:r>
              <a:r>
                <a:rPr lang="en-US" altLang="zh-CN" sz="2800" i="1" dirty="0"/>
                <a:t>W</a:t>
              </a:r>
              <a:endParaRPr lang="en-US" altLang="zh-CN" sz="2800" dirty="0"/>
            </a:p>
          </p:txBody>
        </p:sp>
        <p:sp>
          <p:nvSpPr>
            <p:cNvPr id="65546" name="Rectangle 9"/>
            <p:cNvSpPr>
              <a:spLocks noChangeArrowheads="1"/>
            </p:cNvSpPr>
            <p:nvPr/>
          </p:nvSpPr>
          <p:spPr bwMode="auto">
            <a:xfrm>
              <a:off x="1824" y="1392"/>
              <a:ext cx="245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>
                  <a:sym typeface="Symbol" pitchFamily="18" charset="2"/>
                </a:rPr>
                <a:t></a:t>
              </a:r>
              <a:endParaRPr lang="zh-CN" altLang="en-US" sz="2800">
                <a:sym typeface="Symbol" pitchFamily="18" charset="2"/>
              </a:endParaRPr>
            </a:p>
          </p:txBody>
        </p:sp>
        <p:sp>
          <p:nvSpPr>
            <p:cNvPr id="65547" name="Rectangle 10"/>
            <p:cNvSpPr>
              <a:spLocks noChangeArrowheads="1"/>
            </p:cNvSpPr>
            <p:nvPr/>
          </p:nvSpPr>
          <p:spPr bwMode="auto">
            <a:xfrm>
              <a:off x="3216" y="1813"/>
              <a:ext cx="220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>
                  <a:sym typeface="Symbol" pitchFamily="18" charset="2"/>
                </a:rPr>
                <a:t></a:t>
              </a:r>
              <a:endParaRPr lang="zh-CN" altLang="en-US" sz="2800">
                <a:sym typeface="Symbol" pitchFamily="18" charset="2"/>
              </a:endParaRPr>
            </a:p>
          </p:txBody>
        </p:sp>
        <p:sp>
          <p:nvSpPr>
            <p:cNvPr id="65548" name="Rectangle 11"/>
            <p:cNvSpPr>
              <a:spLocks noChangeArrowheads="1"/>
            </p:cNvSpPr>
            <p:nvPr/>
          </p:nvSpPr>
          <p:spPr bwMode="auto">
            <a:xfrm>
              <a:off x="3439" y="1754"/>
              <a:ext cx="68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 dirty="0" err="1"/>
                <a:t>F</a:t>
              </a:r>
              <a:r>
                <a:rPr lang="en-US" altLang="zh-CN" sz="2800" dirty="0" err="1"/>
                <a:t>.</a:t>
              </a:r>
              <a:r>
                <a:rPr lang="en-US" altLang="zh-CN" sz="2800" i="1" dirty="0" err="1">
                  <a:solidFill>
                    <a:srgbClr val="FF0000"/>
                  </a:solidFill>
                </a:rPr>
                <a:t>nptr</a:t>
              </a:r>
              <a:endParaRPr lang="en-US" altLang="zh-CN" sz="2800" dirty="0">
                <a:solidFill>
                  <a:srgbClr val="FF0000"/>
                </a:solidFill>
              </a:endParaRPr>
            </a:p>
          </p:txBody>
        </p:sp>
        <p:sp>
          <p:nvSpPr>
            <p:cNvPr id="65549" name="Rectangle 12"/>
            <p:cNvSpPr>
              <a:spLocks noChangeArrowheads="1"/>
            </p:cNvSpPr>
            <p:nvPr/>
          </p:nvSpPr>
          <p:spPr bwMode="auto">
            <a:xfrm>
              <a:off x="3437" y="2109"/>
              <a:ext cx="228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/>
                <a:t>id</a:t>
              </a:r>
              <a:endParaRPr lang="en-US" altLang="zh-CN" sz="2800" b="0"/>
            </a:p>
          </p:txBody>
        </p:sp>
        <p:sp>
          <p:nvSpPr>
            <p:cNvPr id="65550" name="Rectangle 13"/>
            <p:cNvSpPr>
              <a:spLocks noChangeArrowheads="1"/>
            </p:cNvSpPr>
            <p:nvPr/>
          </p:nvSpPr>
          <p:spPr bwMode="auto">
            <a:xfrm>
              <a:off x="1963" y="1679"/>
              <a:ext cx="485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/>
                <a:t>num</a:t>
              </a:r>
            </a:p>
          </p:txBody>
        </p:sp>
        <p:sp>
          <p:nvSpPr>
            <p:cNvPr id="65551" name="Line 14"/>
            <p:cNvSpPr>
              <a:spLocks noChangeShapeType="1"/>
            </p:cNvSpPr>
            <p:nvPr/>
          </p:nvSpPr>
          <p:spPr bwMode="auto">
            <a:xfrm flipH="1">
              <a:off x="385" y="1239"/>
              <a:ext cx="1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2" name="Line 15"/>
            <p:cNvSpPr>
              <a:spLocks noChangeShapeType="1"/>
            </p:cNvSpPr>
            <p:nvPr/>
          </p:nvSpPr>
          <p:spPr bwMode="auto">
            <a:xfrm flipH="1">
              <a:off x="2129" y="1576"/>
              <a:ext cx="1" cy="2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3" name="Line 16"/>
            <p:cNvSpPr>
              <a:spLocks noChangeShapeType="1"/>
            </p:cNvSpPr>
            <p:nvPr/>
          </p:nvSpPr>
          <p:spPr bwMode="auto">
            <a:xfrm flipH="1">
              <a:off x="3512" y="1999"/>
              <a:ext cx="0" cy="2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5554" name="Group 17"/>
            <p:cNvGrpSpPr>
              <a:grpSpLocks/>
            </p:cNvGrpSpPr>
            <p:nvPr/>
          </p:nvGrpSpPr>
          <p:grpSpPr bwMode="auto">
            <a:xfrm>
              <a:off x="438" y="3589"/>
              <a:ext cx="768" cy="422"/>
              <a:chOff x="2582" y="5834"/>
              <a:chExt cx="1156" cy="673"/>
            </a:xfrm>
          </p:grpSpPr>
          <p:sp>
            <p:nvSpPr>
              <p:cNvPr id="65595" name="Rectangle 18"/>
              <p:cNvSpPr>
                <a:spLocks noChangeArrowheads="1"/>
              </p:cNvSpPr>
              <p:nvPr/>
            </p:nvSpPr>
            <p:spPr bwMode="auto">
              <a:xfrm>
                <a:off x="2582" y="5834"/>
                <a:ext cx="1156" cy="408"/>
              </a:xfrm>
              <a:prstGeom prst="rect">
                <a:avLst/>
              </a:prstGeom>
              <a:noFill/>
              <a:ln w="254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10800" rIns="18000" bIns="10800"/>
              <a:lstStyle/>
              <a:p>
                <a:pPr algn="just"/>
                <a:r>
                  <a:rPr lang="en-US" altLang="zh-CN" sz="2800"/>
                  <a:t>id</a:t>
                </a:r>
              </a:p>
            </p:txBody>
          </p:sp>
          <p:sp>
            <p:nvSpPr>
              <p:cNvPr id="65596" name="Line 19"/>
              <p:cNvSpPr>
                <a:spLocks noChangeShapeType="1"/>
              </p:cNvSpPr>
              <p:nvPr/>
            </p:nvSpPr>
            <p:spPr bwMode="auto">
              <a:xfrm>
                <a:off x="3150" y="5847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97" name="Line 20"/>
              <p:cNvSpPr>
                <a:spLocks noChangeShapeType="1"/>
              </p:cNvSpPr>
              <p:nvPr/>
            </p:nvSpPr>
            <p:spPr bwMode="auto">
              <a:xfrm>
                <a:off x="3420" y="6057"/>
                <a:ext cx="0" cy="45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5555" name="Group 21"/>
            <p:cNvGrpSpPr>
              <a:grpSpLocks/>
            </p:cNvGrpSpPr>
            <p:nvPr/>
          </p:nvGrpSpPr>
          <p:grpSpPr bwMode="auto">
            <a:xfrm>
              <a:off x="3719" y="2988"/>
              <a:ext cx="768" cy="422"/>
              <a:chOff x="2582" y="5834"/>
              <a:chExt cx="1156" cy="673"/>
            </a:xfrm>
          </p:grpSpPr>
          <p:sp>
            <p:nvSpPr>
              <p:cNvPr id="65592" name="Rectangle 22"/>
              <p:cNvSpPr>
                <a:spLocks noChangeArrowheads="1"/>
              </p:cNvSpPr>
              <p:nvPr/>
            </p:nvSpPr>
            <p:spPr bwMode="auto">
              <a:xfrm>
                <a:off x="2582" y="5834"/>
                <a:ext cx="1156" cy="4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10800" rIns="18000" bIns="10800"/>
              <a:lstStyle/>
              <a:p>
                <a:pPr algn="just"/>
                <a:r>
                  <a:rPr lang="en-US" altLang="zh-CN" sz="2800"/>
                  <a:t>id</a:t>
                </a:r>
              </a:p>
            </p:txBody>
          </p:sp>
          <p:sp>
            <p:nvSpPr>
              <p:cNvPr id="65593" name="Line 23"/>
              <p:cNvSpPr>
                <a:spLocks noChangeShapeType="1"/>
              </p:cNvSpPr>
              <p:nvPr/>
            </p:nvSpPr>
            <p:spPr bwMode="auto">
              <a:xfrm>
                <a:off x="3150" y="5847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94" name="Line 24"/>
              <p:cNvSpPr>
                <a:spLocks noChangeShapeType="1"/>
              </p:cNvSpPr>
              <p:nvPr/>
            </p:nvSpPr>
            <p:spPr bwMode="auto">
              <a:xfrm>
                <a:off x="3420" y="6057"/>
                <a:ext cx="0" cy="45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5556" name="Group 25"/>
            <p:cNvGrpSpPr>
              <a:grpSpLocks/>
            </p:cNvGrpSpPr>
            <p:nvPr/>
          </p:nvGrpSpPr>
          <p:grpSpPr bwMode="auto">
            <a:xfrm>
              <a:off x="1872" y="3589"/>
              <a:ext cx="1008" cy="299"/>
              <a:chOff x="6306" y="5910"/>
              <a:chExt cx="1156" cy="433"/>
            </a:xfrm>
          </p:grpSpPr>
          <p:sp>
            <p:nvSpPr>
              <p:cNvPr id="65590" name="Rectangle 26"/>
              <p:cNvSpPr>
                <a:spLocks noChangeArrowheads="1"/>
              </p:cNvSpPr>
              <p:nvPr/>
            </p:nvSpPr>
            <p:spPr bwMode="auto">
              <a:xfrm>
                <a:off x="6306" y="5910"/>
                <a:ext cx="1156" cy="4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18000" bIns="10800"/>
              <a:lstStyle/>
              <a:p>
                <a:pPr algn="just"/>
                <a:r>
                  <a:rPr lang="en-US" altLang="zh-CN" sz="2800"/>
                  <a:t>num  5</a:t>
                </a:r>
              </a:p>
            </p:txBody>
          </p:sp>
          <p:sp>
            <p:nvSpPr>
              <p:cNvPr id="65591" name="Line 27"/>
              <p:cNvSpPr>
                <a:spLocks noChangeShapeType="1"/>
              </p:cNvSpPr>
              <p:nvPr/>
            </p:nvSpPr>
            <p:spPr bwMode="auto">
              <a:xfrm>
                <a:off x="6874" y="5923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5557" name="Group 28"/>
            <p:cNvGrpSpPr>
              <a:grpSpLocks/>
            </p:cNvGrpSpPr>
            <p:nvPr/>
          </p:nvGrpSpPr>
          <p:grpSpPr bwMode="auto">
            <a:xfrm>
              <a:off x="4246" y="2500"/>
              <a:ext cx="1136" cy="271"/>
              <a:chOff x="7626" y="5010"/>
              <a:chExt cx="1710" cy="433"/>
            </a:xfrm>
          </p:grpSpPr>
          <p:sp>
            <p:nvSpPr>
              <p:cNvPr id="65587" name="Rectangle 29"/>
              <p:cNvSpPr>
                <a:spLocks noChangeArrowheads="1"/>
              </p:cNvSpPr>
              <p:nvPr/>
            </p:nvSpPr>
            <p:spPr bwMode="auto">
              <a:xfrm>
                <a:off x="7626" y="5010"/>
                <a:ext cx="1710" cy="4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26000" tIns="10800" rIns="18000" bIns="10800"/>
              <a:lstStyle/>
              <a:p>
                <a:pPr algn="just"/>
                <a:r>
                  <a:rPr lang="en-US" altLang="zh-CN" sz="2800">
                    <a:sym typeface="Symbol" pitchFamily="18" charset="2"/>
                  </a:rPr>
                  <a:t></a:t>
                </a:r>
                <a:endParaRPr lang="zh-CN" altLang="en-US" sz="2800">
                  <a:sym typeface="Symbol" pitchFamily="18" charset="2"/>
                </a:endParaRPr>
              </a:p>
            </p:txBody>
          </p:sp>
          <p:sp>
            <p:nvSpPr>
              <p:cNvPr id="65588" name="Line 30"/>
              <p:cNvSpPr>
                <a:spLocks noChangeShapeType="1"/>
              </p:cNvSpPr>
              <p:nvPr/>
            </p:nvSpPr>
            <p:spPr bwMode="auto">
              <a:xfrm>
                <a:off x="8194" y="5023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89" name="Line 31"/>
              <p:cNvSpPr>
                <a:spLocks noChangeShapeType="1"/>
              </p:cNvSpPr>
              <p:nvPr/>
            </p:nvSpPr>
            <p:spPr bwMode="auto">
              <a:xfrm>
                <a:off x="8777" y="5010"/>
                <a:ext cx="0" cy="3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5558" name="Group 32"/>
            <p:cNvGrpSpPr>
              <a:grpSpLocks/>
            </p:cNvGrpSpPr>
            <p:nvPr/>
          </p:nvGrpSpPr>
          <p:grpSpPr bwMode="auto">
            <a:xfrm>
              <a:off x="2376" y="2987"/>
              <a:ext cx="1136" cy="271"/>
              <a:chOff x="7626" y="5010"/>
              <a:chExt cx="1710" cy="433"/>
            </a:xfrm>
          </p:grpSpPr>
          <p:sp>
            <p:nvSpPr>
              <p:cNvPr id="65584" name="Rectangle 33"/>
              <p:cNvSpPr>
                <a:spLocks noChangeArrowheads="1"/>
              </p:cNvSpPr>
              <p:nvPr/>
            </p:nvSpPr>
            <p:spPr bwMode="auto">
              <a:xfrm>
                <a:off x="7626" y="5010"/>
                <a:ext cx="1710" cy="4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26000" tIns="10800" rIns="18000" bIns="10800"/>
              <a:lstStyle/>
              <a:p>
                <a:pPr algn="just"/>
                <a:r>
                  <a:rPr lang="en-US" altLang="zh-CN" sz="2800">
                    <a:sym typeface="Symbol" pitchFamily="18" charset="2"/>
                  </a:rPr>
                  <a:t></a:t>
                </a:r>
                <a:endParaRPr lang="zh-CN" altLang="en-US" sz="2800">
                  <a:sym typeface="Symbol" pitchFamily="18" charset="2"/>
                </a:endParaRPr>
              </a:p>
            </p:txBody>
          </p:sp>
          <p:sp>
            <p:nvSpPr>
              <p:cNvPr id="65585" name="Line 34"/>
              <p:cNvSpPr>
                <a:spLocks noChangeShapeType="1"/>
              </p:cNvSpPr>
              <p:nvPr/>
            </p:nvSpPr>
            <p:spPr bwMode="auto">
              <a:xfrm>
                <a:off x="8194" y="5023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86" name="Line 35"/>
              <p:cNvSpPr>
                <a:spLocks noChangeShapeType="1"/>
              </p:cNvSpPr>
              <p:nvPr/>
            </p:nvSpPr>
            <p:spPr bwMode="auto">
              <a:xfrm>
                <a:off x="8777" y="5010"/>
                <a:ext cx="0" cy="3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5559" name="Rectangle 36"/>
            <p:cNvSpPr>
              <a:spLocks noChangeArrowheads="1"/>
            </p:cNvSpPr>
            <p:nvPr/>
          </p:nvSpPr>
          <p:spPr bwMode="auto">
            <a:xfrm>
              <a:off x="96" y="3952"/>
              <a:ext cx="2304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zh-CN" altLang="en-US" sz="2800"/>
                <a:t>指向符号表中</a:t>
              </a:r>
              <a:r>
                <a:rPr lang="en-US" altLang="zh-CN" sz="2800" i="1"/>
                <a:t>a</a:t>
              </a:r>
              <a:r>
                <a:rPr lang="zh-CN" altLang="en-US" sz="2800"/>
                <a:t>的入口</a:t>
              </a:r>
            </a:p>
          </p:txBody>
        </p:sp>
        <p:sp>
          <p:nvSpPr>
            <p:cNvPr id="65560" name="Rectangle 37"/>
            <p:cNvSpPr>
              <a:spLocks noChangeArrowheads="1"/>
            </p:cNvSpPr>
            <p:nvPr/>
          </p:nvSpPr>
          <p:spPr bwMode="auto">
            <a:xfrm>
              <a:off x="3408" y="3368"/>
              <a:ext cx="2304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zh-CN" altLang="en-US" sz="2800"/>
                <a:t>指向符号表中</a:t>
              </a:r>
              <a:r>
                <a:rPr lang="en-US" altLang="zh-CN" sz="2800" i="1"/>
                <a:t>b</a:t>
              </a:r>
              <a:r>
                <a:rPr lang="zh-CN" altLang="en-US" sz="2800"/>
                <a:t>的入口</a:t>
              </a:r>
            </a:p>
          </p:txBody>
        </p:sp>
        <p:sp>
          <p:nvSpPr>
            <p:cNvPr id="65561" name="Line 38"/>
            <p:cNvSpPr>
              <a:spLocks noChangeShapeType="1"/>
            </p:cNvSpPr>
            <p:nvPr/>
          </p:nvSpPr>
          <p:spPr bwMode="auto">
            <a:xfrm flipH="1">
              <a:off x="586" y="1295"/>
              <a:ext cx="1" cy="2293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2" name="Line 39"/>
            <p:cNvSpPr>
              <a:spLocks noChangeShapeType="1"/>
            </p:cNvSpPr>
            <p:nvPr/>
          </p:nvSpPr>
          <p:spPr bwMode="auto">
            <a:xfrm>
              <a:off x="2129" y="1173"/>
              <a:ext cx="0" cy="23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3" name="Rectangle 40"/>
            <p:cNvSpPr>
              <a:spLocks noChangeArrowheads="1"/>
            </p:cNvSpPr>
            <p:nvPr/>
          </p:nvSpPr>
          <p:spPr bwMode="auto">
            <a:xfrm>
              <a:off x="4605" y="1810"/>
              <a:ext cx="566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 dirty="0">
                  <a:solidFill>
                    <a:srgbClr val="FF0000"/>
                  </a:solidFill>
                </a:rPr>
                <a:t>i</a:t>
              </a:r>
              <a:r>
                <a:rPr lang="en-US" altLang="zh-CN" sz="2400" i="1" dirty="0"/>
                <a:t> </a:t>
              </a:r>
              <a:r>
                <a:rPr lang="en-US" altLang="zh-CN" sz="2800" i="1" dirty="0"/>
                <a:t> W</a:t>
              </a:r>
              <a:r>
                <a:rPr lang="en-US" altLang="zh-CN" sz="1000" b="0" dirty="0"/>
                <a:t>  </a:t>
              </a:r>
              <a:r>
                <a:rPr lang="en-US" altLang="zh-CN" sz="2800" i="1" dirty="0">
                  <a:solidFill>
                    <a:srgbClr val="FF0000"/>
                  </a:solidFill>
                </a:rPr>
                <a:t>s</a:t>
              </a:r>
            </a:p>
          </p:txBody>
        </p:sp>
        <p:sp>
          <p:nvSpPr>
            <p:cNvPr id="65564" name="Line 41"/>
            <p:cNvSpPr>
              <a:spLocks noChangeShapeType="1"/>
            </p:cNvSpPr>
            <p:nvPr/>
          </p:nvSpPr>
          <p:spPr bwMode="auto">
            <a:xfrm>
              <a:off x="3525" y="1597"/>
              <a:ext cx="0" cy="23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5" name="Rectangle 42"/>
            <p:cNvSpPr>
              <a:spLocks noChangeArrowheads="1"/>
            </p:cNvSpPr>
            <p:nvPr/>
          </p:nvSpPr>
          <p:spPr bwMode="auto">
            <a:xfrm>
              <a:off x="3190" y="1375"/>
              <a:ext cx="529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 dirty="0">
                  <a:solidFill>
                    <a:srgbClr val="FF0000"/>
                  </a:solidFill>
                </a:rPr>
                <a:t>i</a:t>
              </a:r>
              <a:r>
                <a:rPr lang="en-US" altLang="zh-CN" sz="2800" i="1" dirty="0">
                  <a:solidFill>
                    <a:srgbClr val="00FF00"/>
                  </a:solidFill>
                </a:rPr>
                <a:t> </a:t>
              </a:r>
              <a:r>
                <a:rPr lang="en-US" altLang="zh-CN" sz="2800" i="1" dirty="0"/>
                <a:t>  W</a:t>
              </a:r>
              <a:endParaRPr lang="en-US" altLang="zh-CN" sz="2800" dirty="0"/>
            </a:p>
          </p:txBody>
        </p:sp>
        <p:sp>
          <p:nvSpPr>
            <p:cNvPr id="65566" name="Line 43"/>
            <p:cNvSpPr>
              <a:spLocks noChangeShapeType="1"/>
            </p:cNvSpPr>
            <p:nvPr/>
          </p:nvSpPr>
          <p:spPr bwMode="auto">
            <a:xfrm>
              <a:off x="1312" y="826"/>
              <a:ext cx="748" cy="2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7" name="Line 44"/>
            <p:cNvSpPr>
              <a:spLocks noChangeShapeType="1"/>
            </p:cNvSpPr>
            <p:nvPr/>
          </p:nvSpPr>
          <p:spPr bwMode="auto">
            <a:xfrm>
              <a:off x="2256" y="1117"/>
              <a:ext cx="1186" cy="3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8" name="Line 45"/>
            <p:cNvSpPr>
              <a:spLocks noChangeShapeType="1"/>
            </p:cNvSpPr>
            <p:nvPr/>
          </p:nvSpPr>
          <p:spPr bwMode="auto">
            <a:xfrm>
              <a:off x="3642" y="1520"/>
              <a:ext cx="1186" cy="34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9" name="Line 46"/>
            <p:cNvSpPr>
              <a:spLocks noChangeShapeType="1"/>
            </p:cNvSpPr>
            <p:nvPr/>
          </p:nvSpPr>
          <p:spPr bwMode="auto">
            <a:xfrm flipH="1">
              <a:off x="437" y="834"/>
              <a:ext cx="748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0" name="Line 47"/>
            <p:cNvSpPr>
              <a:spLocks noChangeShapeType="1"/>
            </p:cNvSpPr>
            <p:nvPr/>
          </p:nvSpPr>
          <p:spPr bwMode="auto">
            <a:xfrm flipH="1">
              <a:off x="2291" y="1538"/>
              <a:ext cx="11" cy="203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1" name="Line 48"/>
            <p:cNvSpPr>
              <a:spLocks noChangeShapeType="1"/>
            </p:cNvSpPr>
            <p:nvPr/>
          </p:nvSpPr>
          <p:spPr bwMode="auto">
            <a:xfrm flipH="1">
              <a:off x="3326" y="1576"/>
              <a:ext cx="139" cy="2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2" name="Line 49"/>
            <p:cNvSpPr>
              <a:spLocks noChangeShapeType="1"/>
            </p:cNvSpPr>
            <p:nvPr/>
          </p:nvSpPr>
          <p:spPr bwMode="auto">
            <a:xfrm flipH="1">
              <a:off x="1920" y="1152"/>
              <a:ext cx="140" cy="2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3" name="Rectangle 50"/>
            <p:cNvSpPr>
              <a:spLocks noChangeArrowheads="1"/>
            </p:cNvSpPr>
            <p:nvPr/>
          </p:nvSpPr>
          <p:spPr bwMode="auto">
            <a:xfrm>
              <a:off x="4802" y="2143"/>
              <a:ext cx="159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zh-CN" altLang="en-US" sz="2800">
                  <a:sym typeface="Symbol" pitchFamily="18" charset="2"/>
                </a:rPr>
                <a:t></a:t>
              </a:r>
              <a:endParaRPr lang="zh-CN" altLang="en-US" sz="2800"/>
            </a:p>
          </p:txBody>
        </p:sp>
        <p:sp>
          <p:nvSpPr>
            <p:cNvPr id="65574" name="Line 51"/>
            <p:cNvSpPr>
              <a:spLocks noChangeShapeType="1"/>
            </p:cNvSpPr>
            <p:nvPr/>
          </p:nvSpPr>
          <p:spPr bwMode="auto">
            <a:xfrm>
              <a:off x="4858" y="2021"/>
              <a:ext cx="0" cy="2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5" name="Freeform 52"/>
            <p:cNvSpPr>
              <a:spLocks/>
            </p:cNvSpPr>
            <p:nvPr/>
          </p:nvSpPr>
          <p:spPr bwMode="auto">
            <a:xfrm>
              <a:off x="2468" y="1605"/>
              <a:ext cx="752" cy="1392"/>
            </a:xfrm>
            <a:custGeom>
              <a:avLst/>
              <a:gdLst>
                <a:gd name="T0" fmla="*/ 326 w 1132"/>
                <a:gd name="T1" fmla="*/ 0 h 2220"/>
                <a:gd name="T2" fmla="*/ 313 w 1132"/>
                <a:gd name="T3" fmla="*/ 192 h 2220"/>
                <a:gd name="T4" fmla="*/ 212 w 1132"/>
                <a:gd name="T5" fmla="*/ 259 h 2220"/>
                <a:gd name="T6" fmla="*/ 66 w 1132"/>
                <a:gd name="T7" fmla="*/ 266 h 2220"/>
                <a:gd name="T8" fmla="*/ 9 w 1132"/>
                <a:gd name="T9" fmla="*/ 318 h 2220"/>
                <a:gd name="T10" fmla="*/ 9 w 1132"/>
                <a:gd name="T11" fmla="*/ 547 h 22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32" h="2220">
                  <a:moveTo>
                    <a:pt x="1112" y="0"/>
                  </a:moveTo>
                  <a:cubicBezTo>
                    <a:pt x="1105" y="130"/>
                    <a:pt x="1132" y="605"/>
                    <a:pt x="1067" y="780"/>
                  </a:cubicBezTo>
                  <a:cubicBezTo>
                    <a:pt x="1002" y="955"/>
                    <a:pt x="862" y="1000"/>
                    <a:pt x="722" y="1050"/>
                  </a:cubicBezTo>
                  <a:cubicBezTo>
                    <a:pt x="582" y="1100"/>
                    <a:pt x="341" y="1040"/>
                    <a:pt x="226" y="1080"/>
                  </a:cubicBezTo>
                  <a:cubicBezTo>
                    <a:pt x="111" y="1120"/>
                    <a:pt x="64" y="1100"/>
                    <a:pt x="32" y="1290"/>
                  </a:cubicBezTo>
                  <a:cubicBezTo>
                    <a:pt x="0" y="1480"/>
                    <a:pt x="30" y="2065"/>
                    <a:pt x="32" y="222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6" name="Line 53"/>
            <p:cNvSpPr>
              <a:spLocks noChangeShapeType="1"/>
            </p:cNvSpPr>
            <p:nvPr/>
          </p:nvSpPr>
          <p:spPr bwMode="auto">
            <a:xfrm>
              <a:off x="3754" y="2000"/>
              <a:ext cx="0" cy="96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7" name="Freeform 54"/>
            <p:cNvSpPr>
              <a:spLocks/>
            </p:cNvSpPr>
            <p:nvPr/>
          </p:nvSpPr>
          <p:spPr bwMode="auto">
            <a:xfrm>
              <a:off x="4317" y="2038"/>
              <a:ext cx="338" cy="452"/>
            </a:xfrm>
            <a:custGeom>
              <a:avLst/>
              <a:gdLst>
                <a:gd name="T0" fmla="*/ 137 w 510"/>
                <a:gd name="T1" fmla="*/ 0 h 720"/>
                <a:gd name="T2" fmla="*/ 129 w 510"/>
                <a:gd name="T3" fmla="*/ 89 h 720"/>
                <a:gd name="T4" fmla="*/ 20 w 510"/>
                <a:gd name="T5" fmla="*/ 104 h 720"/>
                <a:gd name="T6" fmla="*/ 11 w 510"/>
                <a:gd name="T7" fmla="*/ 178 h 7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10" h="720">
                  <a:moveTo>
                    <a:pt x="472" y="0"/>
                  </a:moveTo>
                  <a:cubicBezTo>
                    <a:pt x="467" y="60"/>
                    <a:pt x="510" y="290"/>
                    <a:pt x="443" y="360"/>
                  </a:cubicBezTo>
                  <a:cubicBezTo>
                    <a:pt x="376" y="430"/>
                    <a:pt x="136" y="360"/>
                    <a:pt x="68" y="420"/>
                  </a:cubicBezTo>
                  <a:cubicBezTo>
                    <a:pt x="0" y="480"/>
                    <a:pt x="44" y="658"/>
                    <a:pt x="38" y="72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8" name="Freeform 55"/>
            <p:cNvSpPr>
              <a:spLocks/>
            </p:cNvSpPr>
            <p:nvPr/>
          </p:nvSpPr>
          <p:spPr bwMode="auto">
            <a:xfrm>
              <a:off x="4455" y="2038"/>
              <a:ext cx="624" cy="452"/>
            </a:xfrm>
            <a:custGeom>
              <a:avLst/>
              <a:gdLst>
                <a:gd name="T0" fmla="*/ 275 w 940"/>
                <a:gd name="T1" fmla="*/ 0 h 720"/>
                <a:gd name="T2" fmla="*/ 231 w 940"/>
                <a:gd name="T3" fmla="*/ 130 h 720"/>
                <a:gd name="T4" fmla="*/ 38 w 940"/>
                <a:gd name="T5" fmla="*/ 141 h 720"/>
                <a:gd name="T6" fmla="*/ 3 w 940"/>
                <a:gd name="T7" fmla="*/ 178 h 7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40" h="720">
                  <a:moveTo>
                    <a:pt x="940" y="0"/>
                  </a:moveTo>
                  <a:cubicBezTo>
                    <a:pt x="915" y="87"/>
                    <a:pt x="925" y="430"/>
                    <a:pt x="790" y="525"/>
                  </a:cubicBezTo>
                  <a:cubicBezTo>
                    <a:pt x="655" y="620"/>
                    <a:pt x="260" y="538"/>
                    <a:pt x="130" y="570"/>
                  </a:cubicBezTo>
                  <a:cubicBezTo>
                    <a:pt x="0" y="602"/>
                    <a:pt x="35" y="689"/>
                    <a:pt x="10" y="72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9" name="Freeform 56"/>
            <p:cNvSpPr>
              <a:spLocks/>
            </p:cNvSpPr>
            <p:nvPr/>
          </p:nvSpPr>
          <p:spPr bwMode="auto">
            <a:xfrm>
              <a:off x="765" y="3155"/>
              <a:ext cx="2259" cy="424"/>
            </a:xfrm>
            <a:custGeom>
              <a:avLst/>
              <a:gdLst>
                <a:gd name="T0" fmla="*/ 954 w 3401"/>
                <a:gd name="T1" fmla="*/ 0 h 676"/>
                <a:gd name="T2" fmla="*/ 861 w 3401"/>
                <a:gd name="T3" fmla="*/ 89 h 676"/>
                <a:gd name="T4" fmla="*/ 145 w 3401"/>
                <a:gd name="T5" fmla="*/ 97 h 676"/>
                <a:gd name="T6" fmla="*/ 48 w 3401"/>
                <a:gd name="T7" fmla="*/ 107 h 676"/>
                <a:gd name="T8" fmla="*/ 0 w 3401"/>
                <a:gd name="T9" fmla="*/ 167 h 6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01" h="676">
                  <a:moveTo>
                    <a:pt x="3256" y="0"/>
                  </a:moveTo>
                  <a:cubicBezTo>
                    <a:pt x="3204" y="60"/>
                    <a:pt x="3401" y="296"/>
                    <a:pt x="2941" y="361"/>
                  </a:cubicBezTo>
                  <a:cubicBezTo>
                    <a:pt x="2481" y="426"/>
                    <a:pt x="958" y="379"/>
                    <a:pt x="496" y="391"/>
                  </a:cubicBezTo>
                  <a:cubicBezTo>
                    <a:pt x="34" y="403"/>
                    <a:pt x="249" y="388"/>
                    <a:pt x="166" y="436"/>
                  </a:cubicBezTo>
                  <a:cubicBezTo>
                    <a:pt x="83" y="484"/>
                    <a:pt x="35" y="626"/>
                    <a:pt x="0" y="676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0" name="Freeform 57"/>
            <p:cNvSpPr>
              <a:spLocks/>
            </p:cNvSpPr>
            <p:nvPr/>
          </p:nvSpPr>
          <p:spPr bwMode="auto">
            <a:xfrm>
              <a:off x="2339" y="3148"/>
              <a:ext cx="1112" cy="432"/>
            </a:xfrm>
            <a:custGeom>
              <a:avLst/>
              <a:gdLst>
                <a:gd name="T0" fmla="*/ 443 w 1675"/>
                <a:gd name="T1" fmla="*/ 0 h 690"/>
                <a:gd name="T2" fmla="*/ 430 w 1675"/>
                <a:gd name="T3" fmla="*/ 81 h 690"/>
                <a:gd name="T4" fmla="*/ 84 w 1675"/>
                <a:gd name="T5" fmla="*/ 121 h 690"/>
                <a:gd name="T6" fmla="*/ 0 w 1675"/>
                <a:gd name="T7" fmla="*/ 169 h 6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75" h="690">
                  <a:moveTo>
                    <a:pt x="1516" y="0"/>
                  </a:moveTo>
                  <a:cubicBezTo>
                    <a:pt x="1595" y="124"/>
                    <a:pt x="1675" y="248"/>
                    <a:pt x="1470" y="330"/>
                  </a:cubicBezTo>
                  <a:cubicBezTo>
                    <a:pt x="1265" y="412"/>
                    <a:pt x="531" y="434"/>
                    <a:pt x="286" y="494"/>
                  </a:cubicBezTo>
                  <a:cubicBezTo>
                    <a:pt x="41" y="554"/>
                    <a:pt x="48" y="657"/>
                    <a:pt x="0" y="69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1" name="Freeform 58"/>
            <p:cNvSpPr>
              <a:spLocks/>
            </p:cNvSpPr>
            <p:nvPr/>
          </p:nvSpPr>
          <p:spPr bwMode="auto">
            <a:xfrm>
              <a:off x="2540" y="2640"/>
              <a:ext cx="2424" cy="338"/>
            </a:xfrm>
            <a:custGeom>
              <a:avLst/>
              <a:gdLst>
                <a:gd name="T0" fmla="*/ 1005 w 3650"/>
                <a:gd name="T1" fmla="*/ 0 h 540"/>
                <a:gd name="T2" fmla="*/ 926 w 3650"/>
                <a:gd name="T3" fmla="*/ 74 h 540"/>
                <a:gd name="T4" fmla="*/ 149 w 3650"/>
                <a:gd name="T5" fmla="*/ 85 h 540"/>
                <a:gd name="T6" fmla="*/ 35 w 3650"/>
                <a:gd name="T7" fmla="*/ 133 h 5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50" h="540">
                  <a:moveTo>
                    <a:pt x="3433" y="0"/>
                  </a:moveTo>
                  <a:cubicBezTo>
                    <a:pt x="3564" y="121"/>
                    <a:pt x="3650" y="243"/>
                    <a:pt x="3163" y="300"/>
                  </a:cubicBezTo>
                  <a:cubicBezTo>
                    <a:pt x="2676" y="357"/>
                    <a:pt x="1016" y="305"/>
                    <a:pt x="508" y="345"/>
                  </a:cubicBezTo>
                  <a:cubicBezTo>
                    <a:pt x="0" y="385"/>
                    <a:pt x="199" y="499"/>
                    <a:pt x="117" y="54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2" name="Freeform 59"/>
            <p:cNvSpPr>
              <a:spLocks/>
            </p:cNvSpPr>
            <p:nvPr/>
          </p:nvSpPr>
          <p:spPr bwMode="auto">
            <a:xfrm>
              <a:off x="3876" y="2658"/>
              <a:ext cx="1325" cy="320"/>
            </a:xfrm>
            <a:custGeom>
              <a:avLst/>
              <a:gdLst>
                <a:gd name="T0" fmla="*/ 554 w 1995"/>
                <a:gd name="T1" fmla="*/ 0 h 510"/>
                <a:gd name="T2" fmla="*/ 505 w 1995"/>
                <a:gd name="T3" fmla="*/ 92 h 510"/>
                <a:gd name="T4" fmla="*/ 79 w 1995"/>
                <a:gd name="T5" fmla="*/ 100 h 510"/>
                <a:gd name="T6" fmla="*/ 31 w 1995"/>
                <a:gd name="T7" fmla="*/ 126 h 5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95" h="510">
                  <a:moveTo>
                    <a:pt x="1889" y="0"/>
                  </a:moveTo>
                  <a:cubicBezTo>
                    <a:pt x="1862" y="63"/>
                    <a:pt x="1995" y="308"/>
                    <a:pt x="1725" y="375"/>
                  </a:cubicBezTo>
                  <a:cubicBezTo>
                    <a:pt x="1455" y="442"/>
                    <a:pt x="540" y="383"/>
                    <a:pt x="270" y="405"/>
                  </a:cubicBezTo>
                  <a:cubicBezTo>
                    <a:pt x="0" y="427"/>
                    <a:pt x="139" y="488"/>
                    <a:pt x="105" y="51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3" name="Freeform 60"/>
            <p:cNvSpPr>
              <a:spLocks/>
            </p:cNvSpPr>
            <p:nvPr/>
          </p:nvSpPr>
          <p:spPr bwMode="auto">
            <a:xfrm>
              <a:off x="667" y="1135"/>
              <a:ext cx="1145" cy="2445"/>
            </a:xfrm>
            <a:custGeom>
              <a:avLst/>
              <a:gdLst>
                <a:gd name="T0" fmla="*/ 506 w 1723"/>
                <a:gd name="T1" fmla="*/ 0 h 3900"/>
                <a:gd name="T2" fmla="*/ 400 w 1723"/>
                <a:gd name="T3" fmla="*/ 429 h 3900"/>
                <a:gd name="T4" fmla="*/ 110 w 1723"/>
                <a:gd name="T5" fmla="*/ 536 h 3900"/>
                <a:gd name="T6" fmla="*/ 17 w 1723"/>
                <a:gd name="T7" fmla="*/ 614 h 3900"/>
                <a:gd name="T8" fmla="*/ 8 w 1723"/>
                <a:gd name="T9" fmla="*/ 961 h 39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23" h="3900">
                  <a:moveTo>
                    <a:pt x="1723" y="0"/>
                  </a:moveTo>
                  <a:cubicBezTo>
                    <a:pt x="1663" y="290"/>
                    <a:pt x="1588" y="1378"/>
                    <a:pt x="1363" y="1740"/>
                  </a:cubicBezTo>
                  <a:cubicBezTo>
                    <a:pt x="1138" y="2102"/>
                    <a:pt x="590" y="2050"/>
                    <a:pt x="373" y="2175"/>
                  </a:cubicBezTo>
                  <a:cubicBezTo>
                    <a:pt x="156" y="2300"/>
                    <a:pt x="116" y="2202"/>
                    <a:pt x="58" y="2490"/>
                  </a:cubicBezTo>
                  <a:cubicBezTo>
                    <a:pt x="0" y="2778"/>
                    <a:pt x="33" y="3606"/>
                    <a:pt x="27" y="390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C00000"/>
              </a:solidFill>
              <a:prstDash val="lgDash"/>
              <a:round/>
              <a:headEnd/>
              <a:tailEnd type="stealth" w="lg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5540" name="Rectangle 61"/>
          <p:cNvSpPr>
            <a:spLocks noChangeArrowheads="1"/>
          </p:cNvSpPr>
          <p:nvPr/>
        </p:nvSpPr>
        <p:spPr bwMode="auto">
          <a:xfrm>
            <a:off x="4267200" y="1219200"/>
            <a:ext cx="4495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dirty="0">
                <a:solidFill>
                  <a:srgbClr val="FF0000"/>
                </a:solidFill>
              </a:rPr>
              <a:t>a*5*b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略去</a:t>
            </a:r>
            <a:r>
              <a:rPr lang="zh-CN" altLang="en-US" dirty="0">
                <a:solidFill>
                  <a:srgbClr val="FF0000"/>
                </a:solidFill>
              </a:rPr>
              <a:t>了</a:t>
            </a:r>
            <a:r>
              <a:rPr lang="en-US" altLang="zh-CN" i="1" dirty="0">
                <a:solidFill>
                  <a:srgbClr val="FF0000"/>
                </a:solidFill>
              </a:rPr>
              <a:t>E 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TR 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部分</a:t>
            </a:r>
          </a:p>
        </p:txBody>
      </p:sp>
      <p:sp>
        <p:nvSpPr>
          <p:cNvPr id="63" name="Rectangle 3"/>
          <p:cNvSpPr>
            <a:spLocks noGrp="1" noChangeArrowheads="1"/>
          </p:cNvSpPr>
          <p:nvPr>
            <p:ph idx="1"/>
          </p:nvPr>
        </p:nvSpPr>
        <p:spPr>
          <a:xfrm>
            <a:off x="7236296" y="60363"/>
            <a:ext cx="1863663" cy="2360525"/>
          </a:xfr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none"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E </a:t>
            </a:r>
            <a:r>
              <a:rPr lang="en-US" altLang="zh-CN" sz="2800" b="1" dirty="0" smtClean="0">
                <a:sym typeface="Symbol" pitchFamily="18" charset="2"/>
              </a:rPr>
              <a:t> </a:t>
            </a:r>
            <a:r>
              <a:rPr lang="en-US" altLang="zh-CN" sz="2800" b="1" i="1" dirty="0" smtClean="0"/>
              <a:t>TR	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R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+</a:t>
            </a:r>
            <a:r>
              <a:rPr lang="en-US" altLang="zh-CN" sz="2800" b="1" i="1" dirty="0" smtClean="0"/>
              <a:t>TR</a:t>
            </a:r>
            <a:r>
              <a:rPr lang="en-US" altLang="zh-CN" sz="2800" b="1" baseline="-30000" dirty="0" smtClean="0"/>
              <a:t>1	</a:t>
            </a:r>
            <a:endParaRPr lang="en-US" altLang="zh-CN" sz="2800" b="1" dirty="0" smtClean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R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</a:t>
            </a:r>
            <a:r>
              <a:rPr lang="en-US" altLang="zh-CN" sz="2800" b="1" dirty="0" smtClean="0">
                <a:sym typeface="Symbol" pitchFamily="18" charset="2"/>
              </a:rPr>
              <a:t></a:t>
            </a:r>
            <a:r>
              <a:rPr lang="en-US" altLang="zh-CN" sz="2800" b="1" baseline="-30000" dirty="0" smtClean="0"/>
              <a:t> 	</a:t>
            </a:r>
            <a:endParaRPr lang="en-US" altLang="zh-CN" sz="2800" b="1" dirty="0" smtClean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T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</a:t>
            </a:r>
            <a:r>
              <a:rPr lang="en-US" altLang="zh-CN" sz="2800" b="1" i="1" dirty="0" smtClean="0"/>
              <a:t>F</a:t>
            </a:r>
            <a:r>
              <a:rPr lang="en-US" altLang="zh-CN" sz="2800" b="1" dirty="0" smtClean="0"/>
              <a:t> </a:t>
            </a:r>
            <a:r>
              <a:rPr lang="en-US" altLang="zh-CN" sz="2800" b="1" i="1" dirty="0" smtClean="0"/>
              <a:t>W	</a:t>
            </a:r>
            <a:endParaRPr lang="en-US" altLang="zh-CN" sz="2800" b="1" dirty="0" smtClean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W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</a:t>
            </a:r>
            <a:r>
              <a:rPr lang="en-US" altLang="zh-CN" sz="2800" b="1" dirty="0" smtClean="0">
                <a:latin typeface="宋体" charset="-122"/>
                <a:sym typeface="Symbol" pitchFamily="18" charset="2"/>
              </a:rPr>
              <a:t></a:t>
            </a:r>
            <a:r>
              <a:rPr lang="en-US" altLang="zh-CN" sz="2800" b="1" i="1" dirty="0" smtClean="0"/>
              <a:t>FW</a:t>
            </a:r>
            <a:r>
              <a:rPr lang="en-US" altLang="zh-CN" sz="2800" b="1" baseline="-30000" dirty="0" smtClean="0"/>
              <a:t>1	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W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</a:t>
            </a:r>
            <a:r>
              <a:rPr lang="en-US" altLang="zh-CN" sz="2800" b="1" dirty="0" smtClean="0">
                <a:sym typeface="Symbol" pitchFamily="18" charset="2"/>
              </a:rPr>
              <a:t></a:t>
            </a:r>
            <a:endParaRPr lang="zh-CN" altLang="en-US" sz="2800" b="1" dirty="0" smtClean="0">
              <a:solidFill>
                <a:srgbClr val="FF000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370924" y="6185054"/>
            <a:ext cx="4638449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b="1" i="1" dirty="0"/>
              <a:t>T </a:t>
            </a:r>
            <a:r>
              <a:rPr lang="en-US" altLang="zh-CN" b="1" dirty="0">
                <a:sym typeface="Symbol" pitchFamily="18" charset="2"/>
              </a:rPr>
              <a:t></a:t>
            </a:r>
            <a:r>
              <a:rPr lang="en-US" altLang="zh-CN" b="1" dirty="0"/>
              <a:t> </a:t>
            </a:r>
            <a:r>
              <a:rPr lang="en-US" altLang="zh-CN" b="1" i="1" dirty="0"/>
              <a:t>F</a:t>
            </a:r>
            <a:r>
              <a:rPr lang="en-US" altLang="zh-CN" b="1" dirty="0"/>
              <a:t>  {</a:t>
            </a:r>
            <a:r>
              <a:rPr lang="en-US" altLang="zh-CN" b="1" i="1" dirty="0" err="1"/>
              <a:t>W</a:t>
            </a:r>
            <a:r>
              <a:rPr lang="en-US" altLang="zh-CN" b="1" dirty="0" err="1"/>
              <a:t>.</a:t>
            </a:r>
            <a:r>
              <a:rPr lang="en-US" altLang="zh-CN" b="1" i="1" dirty="0" err="1"/>
              <a:t>i</a:t>
            </a:r>
            <a:r>
              <a:rPr lang="en-US" altLang="zh-CN" b="1" i="1" dirty="0"/>
              <a:t> </a:t>
            </a:r>
            <a:r>
              <a:rPr lang="en-US" altLang="zh-CN" b="1" dirty="0"/>
              <a:t>= </a:t>
            </a:r>
            <a:r>
              <a:rPr lang="en-US" altLang="zh-CN" b="1" i="1" dirty="0" err="1"/>
              <a:t>F.nptr</a:t>
            </a:r>
            <a:r>
              <a:rPr lang="en-US" altLang="zh-CN" b="1" dirty="0"/>
              <a:t>} </a:t>
            </a:r>
            <a:r>
              <a:rPr lang="en-US" altLang="zh-CN" b="1" i="1" dirty="0"/>
              <a:t>W </a:t>
            </a:r>
            <a:r>
              <a:rPr lang="en-US" altLang="zh-CN" b="1" dirty="0"/>
              <a:t>{</a:t>
            </a:r>
            <a:r>
              <a:rPr lang="en-US" altLang="zh-CN" b="1" i="1" dirty="0" err="1"/>
              <a:t>T</a:t>
            </a:r>
            <a:r>
              <a:rPr lang="en-US" altLang="zh-CN" b="1" dirty="0" err="1"/>
              <a:t>.</a:t>
            </a:r>
            <a:r>
              <a:rPr lang="en-US" altLang="zh-CN" b="1" i="1" dirty="0" err="1"/>
              <a:t>nptr</a:t>
            </a:r>
            <a:r>
              <a:rPr lang="en-US" altLang="zh-CN" b="1" dirty="0"/>
              <a:t> = </a:t>
            </a:r>
            <a:r>
              <a:rPr lang="en-US" altLang="zh-CN" b="1" i="1" dirty="0"/>
              <a:t>W.s</a:t>
            </a:r>
            <a:r>
              <a:rPr lang="en-US" altLang="zh-CN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2426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ea typeface="黑体" pitchFamily="2" charset="-122"/>
              </a:rPr>
              <a:t>4.3  </a:t>
            </a:r>
            <a:r>
              <a:rPr lang="en-US" altLang="zh-CN" b="1" i="1" smtClean="0">
                <a:ea typeface="黑体" pitchFamily="2" charset="-122"/>
              </a:rPr>
              <a:t>L</a:t>
            </a:r>
            <a:r>
              <a:rPr lang="zh-CN" altLang="en-US" b="1" smtClean="0"/>
              <a:t>属性定义的自上而下计算</a:t>
            </a:r>
          </a:p>
        </p:txBody>
      </p:sp>
      <p:grpSp>
        <p:nvGrpSpPr>
          <p:cNvPr id="65539" name="Group 3"/>
          <p:cNvGrpSpPr>
            <a:grpSpLocks/>
          </p:cNvGrpSpPr>
          <p:nvPr/>
        </p:nvGrpSpPr>
        <p:grpSpPr bwMode="auto">
          <a:xfrm>
            <a:off x="152400" y="908720"/>
            <a:ext cx="8915400" cy="5638800"/>
            <a:chOff x="96" y="624"/>
            <a:chExt cx="5616" cy="3552"/>
          </a:xfrm>
        </p:grpSpPr>
        <p:sp>
          <p:nvSpPr>
            <p:cNvPr id="65541" name="Rectangle 4"/>
            <p:cNvSpPr>
              <a:spLocks noChangeArrowheads="1"/>
            </p:cNvSpPr>
            <p:nvPr/>
          </p:nvSpPr>
          <p:spPr bwMode="auto">
            <a:xfrm>
              <a:off x="1215" y="624"/>
              <a:ext cx="209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/>
                <a:t>T</a:t>
              </a:r>
              <a:endParaRPr lang="en-US" altLang="zh-CN" sz="2800"/>
            </a:p>
          </p:txBody>
        </p:sp>
        <p:sp>
          <p:nvSpPr>
            <p:cNvPr id="65542" name="Rectangle 5"/>
            <p:cNvSpPr>
              <a:spLocks noChangeArrowheads="1"/>
            </p:cNvSpPr>
            <p:nvPr/>
          </p:nvSpPr>
          <p:spPr bwMode="auto">
            <a:xfrm>
              <a:off x="2071" y="1352"/>
              <a:ext cx="665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 dirty="0" err="1"/>
                <a:t>F</a:t>
              </a:r>
              <a:r>
                <a:rPr lang="en-US" altLang="zh-CN" sz="2800" dirty="0" err="1"/>
                <a:t>.</a:t>
              </a:r>
              <a:r>
                <a:rPr lang="en-US" altLang="zh-CN" sz="2800" i="1" dirty="0" err="1">
                  <a:solidFill>
                    <a:srgbClr val="FF0000"/>
                  </a:solidFill>
                </a:rPr>
                <a:t>nptr</a:t>
              </a:r>
              <a:endParaRPr lang="en-US" altLang="zh-CN" sz="2800" dirty="0">
                <a:solidFill>
                  <a:srgbClr val="FF0000"/>
                </a:solidFill>
              </a:endParaRPr>
            </a:p>
          </p:txBody>
        </p:sp>
        <p:sp>
          <p:nvSpPr>
            <p:cNvPr id="65543" name="Rectangle 6"/>
            <p:cNvSpPr>
              <a:spLocks noChangeArrowheads="1"/>
            </p:cNvSpPr>
            <p:nvPr/>
          </p:nvSpPr>
          <p:spPr bwMode="auto">
            <a:xfrm>
              <a:off x="340" y="1042"/>
              <a:ext cx="668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 dirty="0" err="1"/>
                <a:t>F</a:t>
              </a:r>
              <a:r>
                <a:rPr lang="en-US" altLang="zh-CN" sz="2800" dirty="0" err="1"/>
                <a:t>.</a:t>
              </a:r>
              <a:r>
                <a:rPr lang="en-US" altLang="zh-CN" sz="2800" i="1" dirty="0" err="1">
                  <a:solidFill>
                    <a:srgbClr val="FF0000"/>
                  </a:solidFill>
                </a:rPr>
                <a:t>nptr</a:t>
              </a:r>
              <a:endParaRPr lang="en-US" altLang="zh-CN" sz="2800" dirty="0">
                <a:solidFill>
                  <a:srgbClr val="FF0000"/>
                </a:solidFill>
              </a:endParaRPr>
            </a:p>
          </p:txBody>
        </p:sp>
        <p:sp>
          <p:nvSpPr>
            <p:cNvPr id="65544" name="Rectangle 7"/>
            <p:cNvSpPr>
              <a:spLocks noChangeArrowheads="1"/>
            </p:cNvSpPr>
            <p:nvPr/>
          </p:nvSpPr>
          <p:spPr bwMode="auto">
            <a:xfrm>
              <a:off x="327" y="1386"/>
              <a:ext cx="34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/>
                <a:t>id</a:t>
              </a:r>
              <a:endParaRPr lang="en-US" altLang="zh-CN" sz="2800" b="0"/>
            </a:p>
          </p:txBody>
        </p:sp>
        <p:sp>
          <p:nvSpPr>
            <p:cNvPr id="65545" name="Rectangle 8"/>
            <p:cNvSpPr>
              <a:spLocks noChangeArrowheads="1"/>
            </p:cNvSpPr>
            <p:nvPr/>
          </p:nvSpPr>
          <p:spPr bwMode="auto">
            <a:xfrm>
              <a:off x="1865" y="942"/>
              <a:ext cx="459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 dirty="0">
                  <a:solidFill>
                    <a:srgbClr val="FF0000"/>
                  </a:solidFill>
                </a:rPr>
                <a:t>i</a:t>
              </a:r>
              <a:r>
                <a:rPr lang="en-US" altLang="zh-CN" sz="2800" i="1" dirty="0"/>
                <a:t> </a:t>
              </a:r>
              <a:r>
                <a:rPr lang="en-US" altLang="zh-CN" sz="1000" b="0" i="1" dirty="0"/>
                <a:t> </a:t>
              </a:r>
              <a:r>
                <a:rPr lang="en-US" altLang="zh-CN" sz="2800" i="1" dirty="0"/>
                <a:t>W</a:t>
              </a:r>
              <a:endParaRPr lang="en-US" altLang="zh-CN" sz="2800" dirty="0"/>
            </a:p>
          </p:txBody>
        </p:sp>
        <p:sp>
          <p:nvSpPr>
            <p:cNvPr id="65546" name="Rectangle 9"/>
            <p:cNvSpPr>
              <a:spLocks noChangeArrowheads="1"/>
            </p:cNvSpPr>
            <p:nvPr/>
          </p:nvSpPr>
          <p:spPr bwMode="auto">
            <a:xfrm>
              <a:off x="1824" y="1392"/>
              <a:ext cx="245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>
                  <a:sym typeface="Symbol" pitchFamily="18" charset="2"/>
                </a:rPr>
                <a:t></a:t>
              </a:r>
              <a:endParaRPr lang="zh-CN" altLang="en-US" sz="2800">
                <a:sym typeface="Symbol" pitchFamily="18" charset="2"/>
              </a:endParaRPr>
            </a:p>
          </p:txBody>
        </p:sp>
        <p:sp>
          <p:nvSpPr>
            <p:cNvPr id="65547" name="Rectangle 10"/>
            <p:cNvSpPr>
              <a:spLocks noChangeArrowheads="1"/>
            </p:cNvSpPr>
            <p:nvPr/>
          </p:nvSpPr>
          <p:spPr bwMode="auto">
            <a:xfrm>
              <a:off x="3216" y="1813"/>
              <a:ext cx="220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>
                  <a:sym typeface="Symbol" pitchFamily="18" charset="2"/>
                </a:rPr>
                <a:t></a:t>
              </a:r>
              <a:endParaRPr lang="zh-CN" altLang="en-US" sz="2800">
                <a:sym typeface="Symbol" pitchFamily="18" charset="2"/>
              </a:endParaRPr>
            </a:p>
          </p:txBody>
        </p:sp>
        <p:sp>
          <p:nvSpPr>
            <p:cNvPr id="65548" name="Rectangle 11"/>
            <p:cNvSpPr>
              <a:spLocks noChangeArrowheads="1"/>
            </p:cNvSpPr>
            <p:nvPr/>
          </p:nvSpPr>
          <p:spPr bwMode="auto">
            <a:xfrm>
              <a:off x="3439" y="1754"/>
              <a:ext cx="68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 dirty="0" err="1"/>
                <a:t>F</a:t>
              </a:r>
              <a:r>
                <a:rPr lang="en-US" altLang="zh-CN" sz="2800" dirty="0" err="1"/>
                <a:t>.</a:t>
              </a:r>
              <a:r>
                <a:rPr lang="en-US" altLang="zh-CN" sz="2800" i="1" dirty="0" err="1">
                  <a:solidFill>
                    <a:srgbClr val="FF0000"/>
                  </a:solidFill>
                </a:rPr>
                <a:t>nptr</a:t>
              </a:r>
              <a:endParaRPr lang="en-US" altLang="zh-CN" sz="2800" dirty="0">
                <a:solidFill>
                  <a:srgbClr val="FF0000"/>
                </a:solidFill>
              </a:endParaRPr>
            </a:p>
          </p:txBody>
        </p:sp>
        <p:sp>
          <p:nvSpPr>
            <p:cNvPr id="65549" name="Rectangle 12"/>
            <p:cNvSpPr>
              <a:spLocks noChangeArrowheads="1"/>
            </p:cNvSpPr>
            <p:nvPr/>
          </p:nvSpPr>
          <p:spPr bwMode="auto">
            <a:xfrm>
              <a:off x="3437" y="2109"/>
              <a:ext cx="228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/>
                <a:t>id</a:t>
              </a:r>
              <a:endParaRPr lang="en-US" altLang="zh-CN" sz="2800" b="0"/>
            </a:p>
          </p:txBody>
        </p:sp>
        <p:sp>
          <p:nvSpPr>
            <p:cNvPr id="65550" name="Rectangle 13"/>
            <p:cNvSpPr>
              <a:spLocks noChangeArrowheads="1"/>
            </p:cNvSpPr>
            <p:nvPr/>
          </p:nvSpPr>
          <p:spPr bwMode="auto">
            <a:xfrm>
              <a:off x="1963" y="1679"/>
              <a:ext cx="485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/>
                <a:t>num</a:t>
              </a:r>
            </a:p>
          </p:txBody>
        </p:sp>
        <p:sp>
          <p:nvSpPr>
            <p:cNvPr id="65551" name="Line 14"/>
            <p:cNvSpPr>
              <a:spLocks noChangeShapeType="1"/>
            </p:cNvSpPr>
            <p:nvPr/>
          </p:nvSpPr>
          <p:spPr bwMode="auto">
            <a:xfrm flipH="1">
              <a:off x="385" y="1239"/>
              <a:ext cx="1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2" name="Line 15"/>
            <p:cNvSpPr>
              <a:spLocks noChangeShapeType="1"/>
            </p:cNvSpPr>
            <p:nvPr/>
          </p:nvSpPr>
          <p:spPr bwMode="auto">
            <a:xfrm flipH="1">
              <a:off x="2129" y="1576"/>
              <a:ext cx="1" cy="2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3" name="Line 16"/>
            <p:cNvSpPr>
              <a:spLocks noChangeShapeType="1"/>
            </p:cNvSpPr>
            <p:nvPr/>
          </p:nvSpPr>
          <p:spPr bwMode="auto">
            <a:xfrm flipH="1">
              <a:off x="3512" y="1999"/>
              <a:ext cx="0" cy="2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5554" name="Group 17"/>
            <p:cNvGrpSpPr>
              <a:grpSpLocks/>
            </p:cNvGrpSpPr>
            <p:nvPr/>
          </p:nvGrpSpPr>
          <p:grpSpPr bwMode="auto">
            <a:xfrm>
              <a:off x="438" y="3589"/>
              <a:ext cx="768" cy="422"/>
              <a:chOff x="2582" y="5834"/>
              <a:chExt cx="1156" cy="673"/>
            </a:xfrm>
          </p:grpSpPr>
          <p:sp>
            <p:nvSpPr>
              <p:cNvPr id="65595" name="Rectangle 18"/>
              <p:cNvSpPr>
                <a:spLocks noChangeArrowheads="1"/>
              </p:cNvSpPr>
              <p:nvPr/>
            </p:nvSpPr>
            <p:spPr bwMode="auto">
              <a:xfrm>
                <a:off x="2582" y="5834"/>
                <a:ext cx="1156" cy="408"/>
              </a:xfrm>
              <a:prstGeom prst="rect">
                <a:avLst/>
              </a:prstGeom>
              <a:noFill/>
              <a:ln w="254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10800" rIns="18000" bIns="10800"/>
              <a:lstStyle/>
              <a:p>
                <a:pPr algn="just"/>
                <a:r>
                  <a:rPr lang="en-US" altLang="zh-CN" sz="2800"/>
                  <a:t>id</a:t>
                </a:r>
              </a:p>
            </p:txBody>
          </p:sp>
          <p:sp>
            <p:nvSpPr>
              <p:cNvPr id="65596" name="Line 19"/>
              <p:cNvSpPr>
                <a:spLocks noChangeShapeType="1"/>
              </p:cNvSpPr>
              <p:nvPr/>
            </p:nvSpPr>
            <p:spPr bwMode="auto">
              <a:xfrm>
                <a:off x="3150" y="5847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97" name="Line 20"/>
              <p:cNvSpPr>
                <a:spLocks noChangeShapeType="1"/>
              </p:cNvSpPr>
              <p:nvPr/>
            </p:nvSpPr>
            <p:spPr bwMode="auto">
              <a:xfrm>
                <a:off x="3420" y="6057"/>
                <a:ext cx="0" cy="45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5555" name="Group 21"/>
            <p:cNvGrpSpPr>
              <a:grpSpLocks/>
            </p:cNvGrpSpPr>
            <p:nvPr/>
          </p:nvGrpSpPr>
          <p:grpSpPr bwMode="auto">
            <a:xfrm>
              <a:off x="3719" y="2988"/>
              <a:ext cx="768" cy="422"/>
              <a:chOff x="2582" y="5834"/>
              <a:chExt cx="1156" cy="673"/>
            </a:xfrm>
          </p:grpSpPr>
          <p:sp>
            <p:nvSpPr>
              <p:cNvPr id="65592" name="Rectangle 22"/>
              <p:cNvSpPr>
                <a:spLocks noChangeArrowheads="1"/>
              </p:cNvSpPr>
              <p:nvPr/>
            </p:nvSpPr>
            <p:spPr bwMode="auto">
              <a:xfrm>
                <a:off x="2582" y="5834"/>
                <a:ext cx="1156" cy="4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10800" rIns="18000" bIns="10800"/>
              <a:lstStyle/>
              <a:p>
                <a:pPr algn="just"/>
                <a:r>
                  <a:rPr lang="en-US" altLang="zh-CN" sz="2800"/>
                  <a:t>id</a:t>
                </a:r>
              </a:p>
            </p:txBody>
          </p:sp>
          <p:sp>
            <p:nvSpPr>
              <p:cNvPr id="65593" name="Line 23"/>
              <p:cNvSpPr>
                <a:spLocks noChangeShapeType="1"/>
              </p:cNvSpPr>
              <p:nvPr/>
            </p:nvSpPr>
            <p:spPr bwMode="auto">
              <a:xfrm>
                <a:off x="3150" y="5847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94" name="Line 24"/>
              <p:cNvSpPr>
                <a:spLocks noChangeShapeType="1"/>
              </p:cNvSpPr>
              <p:nvPr/>
            </p:nvSpPr>
            <p:spPr bwMode="auto">
              <a:xfrm>
                <a:off x="3420" y="6057"/>
                <a:ext cx="0" cy="45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5556" name="Group 25"/>
            <p:cNvGrpSpPr>
              <a:grpSpLocks/>
            </p:cNvGrpSpPr>
            <p:nvPr/>
          </p:nvGrpSpPr>
          <p:grpSpPr bwMode="auto">
            <a:xfrm>
              <a:off x="1872" y="3589"/>
              <a:ext cx="1008" cy="299"/>
              <a:chOff x="6306" y="5910"/>
              <a:chExt cx="1156" cy="433"/>
            </a:xfrm>
          </p:grpSpPr>
          <p:sp>
            <p:nvSpPr>
              <p:cNvPr id="65590" name="Rectangle 26"/>
              <p:cNvSpPr>
                <a:spLocks noChangeArrowheads="1"/>
              </p:cNvSpPr>
              <p:nvPr/>
            </p:nvSpPr>
            <p:spPr bwMode="auto">
              <a:xfrm>
                <a:off x="6306" y="5910"/>
                <a:ext cx="1156" cy="4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18000" bIns="10800"/>
              <a:lstStyle/>
              <a:p>
                <a:pPr algn="just"/>
                <a:r>
                  <a:rPr lang="en-US" altLang="zh-CN" sz="2800"/>
                  <a:t>num  5</a:t>
                </a:r>
              </a:p>
            </p:txBody>
          </p:sp>
          <p:sp>
            <p:nvSpPr>
              <p:cNvPr id="65591" name="Line 27"/>
              <p:cNvSpPr>
                <a:spLocks noChangeShapeType="1"/>
              </p:cNvSpPr>
              <p:nvPr/>
            </p:nvSpPr>
            <p:spPr bwMode="auto">
              <a:xfrm>
                <a:off x="6874" y="5923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5557" name="Group 28"/>
            <p:cNvGrpSpPr>
              <a:grpSpLocks/>
            </p:cNvGrpSpPr>
            <p:nvPr/>
          </p:nvGrpSpPr>
          <p:grpSpPr bwMode="auto">
            <a:xfrm>
              <a:off x="4246" y="2500"/>
              <a:ext cx="1136" cy="271"/>
              <a:chOff x="7626" y="5010"/>
              <a:chExt cx="1710" cy="433"/>
            </a:xfrm>
          </p:grpSpPr>
          <p:sp>
            <p:nvSpPr>
              <p:cNvPr id="65587" name="Rectangle 29"/>
              <p:cNvSpPr>
                <a:spLocks noChangeArrowheads="1"/>
              </p:cNvSpPr>
              <p:nvPr/>
            </p:nvSpPr>
            <p:spPr bwMode="auto">
              <a:xfrm>
                <a:off x="7626" y="5010"/>
                <a:ext cx="1710" cy="4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26000" tIns="10800" rIns="18000" bIns="10800"/>
              <a:lstStyle/>
              <a:p>
                <a:pPr algn="just"/>
                <a:r>
                  <a:rPr lang="en-US" altLang="zh-CN" sz="2800">
                    <a:sym typeface="Symbol" pitchFamily="18" charset="2"/>
                  </a:rPr>
                  <a:t></a:t>
                </a:r>
                <a:endParaRPr lang="zh-CN" altLang="en-US" sz="2800">
                  <a:sym typeface="Symbol" pitchFamily="18" charset="2"/>
                </a:endParaRPr>
              </a:p>
            </p:txBody>
          </p:sp>
          <p:sp>
            <p:nvSpPr>
              <p:cNvPr id="65588" name="Line 30"/>
              <p:cNvSpPr>
                <a:spLocks noChangeShapeType="1"/>
              </p:cNvSpPr>
              <p:nvPr/>
            </p:nvSpPr>
            <p:spPr bwMode="auto">
              <a:xfrm>
                <a:off x="8194" y="5023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89" name="Line 31"/>
              <p:cNvSpPr>
                <a:spLocks noChangeShapeType="1"/>
              </p:cNvSpPr>
              <p:nvPr/>
            </p:nvSpPr>
            <p:spPr bwMode="auto">
              <a:xfrm>
                <a:off x="8777" y="5010"/>
                <a:ext cx="0" cy="3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5558" name="Group 32"/>
            <p:cNvGrpSpPr>
              <a:grpSpLocks/>
            </p:cNvGrpSpPr>
            <p:nvPr/>
          </p:nvGrpSpPr>
          <p:grpSpPr bwMode="auto">
            <a:xfrm>
              <a:off x="2376" y="2987"/>
              <a:ext cx="1136" cy="271"/>
              <a:chOff x="7626" y="5010"/>
              <a:chExt cx="1710" cy="433"/>
            </a:xfrm>
          </p:grpSpPr>
          <p:sp>
            <p:nvSpPr>
              <p:cNvPr id="65584" name="Rectangle 33"/>
              <p:cNvSpPr>
                <a:spLocks noChangeArrowheads="1"/>
              </p:cNvSpPr>
              <p:nvPr/>
            </p:nvSpPr>
            <p:spPr bwMode="auto">
              <a:xfrm>
                <a:off x="7626" y="5010"/>
                <a:ext cx="1710" cy="4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26000" tIns="10800" rIns="18000" bIns="10800"/>
              <a:lstStyle/>
              <a:p>
                <a:pPr algn="just"/>
                <a:r>
                  <a:rPr lang="en-US" altLang="zh-CN" sz="2800">
                    <a:sym typeface="Symbol" pitchFamily="18" charset="2"/>
                  </a:rPr>
                  <a:t></a:t>
                </a:r>
                <a:endParaRPr lang="zh-CN" altLang="en-US" sz="2800">
                  <a:sym typeface="Symbol" pitchFamily="18" charset="2"/>
                </a:endParaRPr>
              </a:p>
            </p:txBody>
          </p:sp>
          <p:sp>
            <p:nvSpPr>
              <p:cNvPr id="65585" name="Line 34"/>
              <p:cNvSpPr>
                <a:spLocks noChangeShapeType="1"/>
              </p:cNvSpPr>
              <p:nvPr/>
            </p:nvSpPr>
            <p:spPr bwMode="auto">
              <a:xfrm>
                <a:off x="8194" y="5023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86" name="Line 35"/>
              <p:cNvSpPr>
                <a:spLocks noChangeShapeType="1"/>
              </p:cNvSpPr>
              <p:nvPr/>
            </p:nvSpPr>
            <p:spPr bwMode="auto">
              <a:xfrm>
                <a:off x="8777" y="5010"/>
                <a:ext cx="0" cy="3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5559" name="Rectangle 36"/>
            <p:cNvSpPr>
              <a:spLocks noChangeArrowheads="1"/>
            </p:cNvSpPr>
            <p:nvPr/>
          </p:nvSpPr>
          <p:spPr bwMode="auto">
            <a:xfrm>
              <a:off x="96" y="3952"/>
              <a:ext cx="2304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zh-CN" altLang="en-US" sz="2800"/>
                <a:t>指向符号表中</a:t>
              </a:r>
              <a:r>
                <a:rPr lang="en-US" altLang="zh-CN" sz="2800" i="1"/>
                <a:t>a</a:t>
              </a:r>
              <a:r>
                <a:rPr lang="zh-CN" altLang="en-US" sz="2800"/>
                <a:t>的入口</a:t>
              </a:r>
            </a:p>
          </p:txBody>
        </p:sp>
        <p:sp>
          <p:nvSpPr>
            <p:cNvPr id="65560" name="Rectangle 37"/>
            <p:cNvSpPr>
              <a:spLocks noChangeArrowheads="1"/>
            </p:cNvSpPr>
            <p:nvPr/>
          </p:nvSpPr>
          <p:spPr bwMode="auto">
            <a:xfrm>
              <a:off x="3408" y="3368"/>
              <a:ext cx="2304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zh-CN" altLang="en-US" sz="2800"/>
                <a:t>指向符号表中</a:t>
              </a:r>
              <a:r>
                <a:rPr lang="en-US" altLang="zh-CN" sz="2800" i="1"/>
                <a:t>b</a:t>
              </a:r>
              <a:r>
                <a:rPr lang="zh-CN" altLang="en-US" sz="2800"/>
                <a:t>的入口</a:t>
              </a:r>
            </a:p>
          </p:txBody>
        </p:sp>
        <p:sp>
          <p:nvSpPr>
            <p:cNvPr id="65561" name="Line 38"/>
            <p:cNvSpPr>
              <a:spLocks noChangeShapeType="1"/>
            </p:cNvSpPr>
            <p:nvPr/>
          </p:nvSpPr>
          <p:spPr bwMode="auto">
            <a:xfrm flipH="1">
              <a:off x="586" y="1295"/>
              <a:ext cx="1" cy="2293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2" name="Line 39"/>
            <p:cNvSpPr>
              <a:spLocks noChangeShapeType="1"/>
            </p:cNvSpPr>
            <p:nvPr/>
          </p:nvSpPr>
          <p:spPr bwMode="auto">
            <a:xfrm>
              <a:off x="2129" y="1173"/>
              <a:ext cx="0" cy="23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3" name="Rectangle 40"/>
            <p:cNvSpPr>
              <a:spLocks noChangeArrowheads="1"/>
            </p:cNvSpPr>
            <p:nvPr/>
          </p:nvSpPr>
          <p:spPr bwMode="auto">
            <a:xfrm>
              <a:off x="4605" y="1810"/>
              <a:ext cx="566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 dirty="0">
                  <a:solidFill>
                    <a:srgbClr val="FF0000"/>
                  </a:solidFill>
                </a:rPr>
                <a:t>i</a:t>
              </a:r>
              <a:r>
                <a:rPr lang="en-US" altLang="zh-CN" sz="2400" i="1" dirty="0"/>
                <a:t> </a:t>
              </a:r>
              <a:r>
                <a:rPr lang="en-US" altLang="zh-CN" sz="2800" i="1" dirty="0"/>
                <a:t> W</a:t>
              </a:r>
              <a:r>
                <a:rPr lang="en-US" altLang="zh-CN" sz="1000" b="0" dirty="0"/>
                <a:t>  </a:t>
              </a:r>
              <a:r>
                <a:rPr lang="en-US" altLang="zh-CN" sz="2800" i="1" dirty="0">
                  <a:solidFill>
                    <a:srgbClr val="FF0000"/>
                  </a:solidFill>
                </a:rPr>
                <a:t>s</a:t>
              </a:r>
            </a:p>
          </p:txBody>
        </p:sp>
        <p:sp>
          <p:nvSpPr>
            <p:cNvPr id="65564" name="Line 41"/>
            <p:cNvSpPr>
              <a:spLocks noChangeShapeType="1"/>
            </p:cNvSpPr>
            <p:nvPr/>
          </p:nvSpPr>
          <p:spPr bwMode="auto">
            <a:xfrm>
              <a:off x="3525" y="1597"/>
              <a:ext cx="0" cy="23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5" name="Rectangle 42"/>
            <p:cNvSpPr>
              <a:spLocks noChangeArrowheads="1"/>
            </p:cNvSpPr>
            <p:nvPr/>
          </p:nvSpPr>
          <p:spPr bwMode="auto">
            <a:xfrm>
              <a:off x="3190" y="1375"/>
              <a:ext cx="529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 dirty="0">
                  <a:solidFill>
                    <a:srgbClr val="FF0000"/>
                  </a:solidFill>
                </a:rPr>
                <a:t>i</a:t>
              </a:r>
              <a:r>
                <a:rPr lang="en-US" altLang="zh-CN" sz="2800" i="1" dirty="0">
                  <a:solidFill>
                    <a:srgbClr val="00FF00"/>
                  </a:solidFill>
                </a:rPr>
                <a:t> </a:t>
              </a:r>
              <a:r>
                <a:rPr lang="en-US" altLang="zh-CN" sz="2800" i="1" dirty="0"/>
                <a:t>  W</a:t>
              </a:r>
              <a:endParaRPr lang="en-US" altLang="zh-CN" sz="2800" dirty="0"/>
            </a:p>
          </p:txBody>
        </p:sp>
        <p:sp>
          <p:nvSpPr>
            <p:cNvPr id="65566" name="Line 43"/>
            <p:cNvSpPr>
              <a:spLocks noChangeShapeType="1"/>
            </p:cNvSpPr>
            <p:nvPr/>
          </p:nvSpPr>
          <p:spPr bwMode="auto">
            <a:xfrm>
              <a:off x="1312" y="826"/>
              <a:ext cx="748" cy="2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7" name="Line 44"/>
            <p:cNvSpPr>
              <a:spLocks noChangeShapeType="1"/>
            </p:cNvSpPr>
            <p:nvPr/>
          </p:nvSpPr>
          <p:spPr bwMode="auto">
            <a:xfrm>
              <a:off x="2256" y="1117"/>
              <a:ext cx="1186" cy="3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8" name="Line 45"/>
            <p:cNvSpPr>
              <a:spLocks noChangeShapeType="1"/>
            </p:cNvSpPr>
            <p:nvPr/>
          </p:nvSpPr>
          <p:spPr bwMode="auto">
            <a:xfrm>
              <a:off x="3642" y="1520"/>
              <a:ext cx="1186" cy="34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9" name="Line 46"/>
            <p:cNvSpPr>
              <a:spLocks noChangeShapeType="1"/>
            </p:cNvSpPr>
            <p:nvPr/>
          </p:nvSpPr>
          <p:spPr bwMode="auto">
            <a:xfrm flipH="1">
              <a:off x="437" y="834"/>
              <a:ext cx="748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0" name="Line 47"/>
            <p:cNvSpPr>
              <a:spLocks noChangeShapeType="1"/>
            </p:cNvSpPr>
            <p:nvPr/>
          </p:nvSpPr>
          <p:spPr bwMode="auto">
            <a:xfrm flipH="1">
              <a:off x="2291" y="1538"/>
              <a:ext cx="11" cy="2030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1" name="Line 48"/>
            <p:cNvSpPr>
              <a:spLocks noChangeShapeType="1"/>
            </p:cNvSpPr>
            <p:nvPr/>
          </p:nvSpPr>
          <p:spPr bwMode="auto">
            <a:xfrm flipH="1">
              <a:off x="3326" y="1576"/>
              <a:ext cx="139" cy="2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2" name="Line 49"/>
            <p:cNvSpPr>
              <a:spLocks noChangeShapeType="1"/>
            </p:cNvSpPr>
            <p:nvPr/>
          </p:nvSpPr>
          <p:spPr bwMode="auto">
            <a:xfrm flipH="1">
              <a:off x="1920" y="1152"/>
              <a:ext cx="140" cy="2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3" name="Rectangle 50"/>
            <p:cNvSpPr>
              <a:spLocks noChangeArrowheads="1"/>
            </p:cNvSpPr>
            <p:nvPr/>
          </p:nvSpPr>
          <p:spPr bwMode="auto">
            <a:xfrm>
              <a:off x="4802" y="2143"/>
              <a:ext cx="159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zh-CN" altLang="en-US" sz="2800">
                  <a:sym typeface="Symbol" pitchFamily="18" charset="2"/>
                </a:rPr>
                <a:t></a:t>
              </a:r>
              <a:endParaRPr lang="zh-CN" altLang="en-US" sz="2800"/>
            </a:p>
          </p:txBody>
        </p:sp>
        <p:sp>
          <p:nvSpPr>
            <p:cNvPr id="65574" name="Line 51"/>
            <p:cNvSpPr>
              <a:spLocks noChangeShapeType="1"/>
            </p:cNvSpPr>
            <p:nvPr/>
          </p:nvSpPr>
          <p:spPr bwMode="auto">
            <a:xfrm>
              <a:off x="4858" y="2021"/>
              <a:ext cx="0" cy="2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5" name="Freeform 52"/>
            <p:cNvSpPr>
              <a:spLocks/>
            </p:cNvSpPr>
            <p:nvPr/>
          </p:nvSpPr>
          <p:spPr bwMode="auto">
            <a:xfrm>
              <a:off x="2468" y="1605"/>
              <a:ext cx="752" cy="1392"/>
            </a:xfrm>
            <a:custGeom>
              <a:avLst/>
              <a:gdLst>
                <a:gd name="T0" fmla="*/ 326 w 1132"/>
                <a:gd name="T1" fmla="*/ 0 h 2220"/>
                <a:gd name="T2" fmla="*/ 313 w 1132"/>
                <a:gd name="T3" fmla="*/ 192 h 2220"/>
                <a:gd name="T4" fmla="*/ 212 w 1132"/>
                <a:gd name="T5" fmla="*/ 259 h 2220"/>
                <a:gd name="T6" fmla="*/ 66 w 1132"/>
                <a:gd name="T7" fmla="*/ 266 h 2220"/>
                <a:gd name="T8" fmla="*/ 9 w 1132"/>
                <a:gd name="T9" fmla="*/ 318 h 2220"/>
                <a:gd name="T10" fmla="*/ 9 w 1132"/>
                <a:gd name="T11" fmla="*/ 547 h 22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32" h="2220">
                  <a:moveTo>
                    <a:pt x="1112" y="0"/>
                  </a:moveTo>
                  <a:cubicBezTo>
                    <a:pt x="1105" y="130"/>
                    <a:pt x="1132" y="605"/>
                    <a:pt x="1067" y="780"/>
                  </a:cubicBezTo>
                  <a:cubicBezTo>
                    <a:pt x="1002" y="955"/>
                    <a:pt x="862" y="1000"/>
                    <a:pt x="722" y="1050"/>
                  </a:cubicBezTo>
                  <a:cubicBezTo>
                    <a:pt x="582" y="1100"/>
                    <a:pt x="341" y="1040"/>
                    <a:pt x="226" y="1080"/>
                  </a:cubicBezTo>
                  <a:cubicBezTo>
                    <a:pt x="111" y="1120"/>
                    <a:pt x="64" y="1100"/>
                    <a:pt x="32" y="1290"/>
                  </a:cubicBezTo>
                  <a:cubicBezTo>
                    <a:pt x="0" y="1480"/>
                    <a:pt x="30" y="2065"/>
                    <a:pt x="32" y="222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6" name="Line 53"/>
            <p:cNvSpPr>
              <a:spLocks noChangeShapeType="1"/>
            </p:cNvSpPr>
            <p:nvPr/>
          </p:nvSpPr>
          <p:spPr bwMode="auto">
            <a:xfrm>
              <a:off x="3754" y="2000"/>
              <a:ext cx="0" cy="96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7" name="Freeform 54"/>
            <p:cNvSpPr>
              <a:spLocks/>
            </p:cNvSpPr>
            <p:nvPr/>
          </p:nvSpPr>
          <p:spPr bwMode="auto">
            <a:xfrm>
              <a:off x="4317" y="2038"/>
              <a:ext cx="338" cy="452"/>
            </a:xfrm>
            <a:custGeom>
              <a:avLst/>
              <a:gdLst>
                <a:gd name="T0" fmla="*/ 137 w 510"/>
                <a:gd name="T1" fmla="*/ 0 h 720"/>
                <a:gd name="T2" fmla="*/ 129 w 510"/>
                <a:gd name="T3" fmla="*/ 89 h 720"/>
                <a:gd name="T4" fmla="*/ 20 w 510"/>
                <a:gd name="T5" fmla="*/ 104 h 720"/>
                <a:gd name="T6" fmla="*/ 11 w 510"/>
                <a:gd name="T7" fmla="*/ 178 h 7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10" h="720">
                  <a:moveTo>
                    <a:pt x="472" y="0"/>
                  </a:moveTo>
                  <a:cubicBezTo>
                    <a:pt x="467" y="60"/>
                    <a:pt x="510" y="290"/>
                    <a:pt x="443" y="360"/>
                  </a:cubicBezTo>
                  <a:cubicBezTo>
                    <a:pt x="376" y="430"/>
                    <a:pt x="136" y="360"/>
                    <a:pt x="68" y="420"/>
                  </a:cubicBezTo>
                  <a:cubicBezTo>
                    <a:pt x="0" y="480"/>
                    <a:pt x="44" y="658"/>
                    <a:pt x="38" y="72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8" name="Freeform 55"/>
            <p:cNvSpPr>
              <a:spLocks/>
            </p:cNvSpPr>
            <p:nvPr/>
          </p:nvSpPr>
          <p:spPr bwMode="auto">
            <a:xfrm>
              <a:off x="4455" y="2038"/>
              <a:ext cx="624" cy="452"/>
            </a:xfrm>
            <a:custGeom>
              <a:avLst/>
              <a:gdLst>
                <a:gd name="T0" fmla="*/ 275 w 940"/>
                <a:gd name="T1" fmla="*/ 0 h 720"/>
                <a:gd name="T2" fmla="*/ 231 w 940"/>
                <a:gd name="T3" fmla="*/ 130 h 720"/>
                <a:gd name="T4" fmla="*/ 38 w 940"/>
                <a:gd name="T5" fmla="*/ 141 h 720"/>
                <a:gd name="T6" fmla="*/ 3 w 940"/>
                <a:gd name="T7" fmla="*/ 178 h 7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40" h="720">
                  <a:moveTo>
                    <a:pt x="940" y="0"/>
                  </a:moveTo>
                  <a:cubicBezTo>
                    <a:pt x="915" y="87"/>
                    <a:pt x="925" y="430"/>
                    <a:pt x="790" y="525"/>
                  </a:cubicBezTo>
                  <a:cubicBezTo>
                    <a:pt x="655" y="620"/>
                    <a:pt x="260" y="538"/>
                    <a:pt x="130" y="570"/>
                  </a:cubicBezTo>
                  <a:cubicBezTo>
                    <a:pt x="0" y="602"/>
                    <a:pt x="35" y="689"/>
                    <a:pt x="10" y="72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9" name="Freeform 56"/>
            <p:cNvSpPr>
              <a:spLocks/>
            </p:cNvSpPr>
            <p:nvPr/>
          </p:nvSpPr>
          <p:spPr bwMode="auto">
            <a:xfrm>
              <a:off x="765" y="3155"/>
              <a:ext cx="2259" cy="424"/>
            </a:xfrm>
            <a:custGeom>
              <a:avLst/>
              <a:gdLst>
                <a:gd name="T0" fmla="*/ 954 w 3401"/>
                <a:gd name="T1" fmla="*/ 0 h 676"/>
                <a:gd name="T2" fmla="*/ 861 w 3401"/>
                <a:gd name="T3" fmla="*/ 89 h 676"/>
                <a:gd name="T4" fmla="*/ 145 w 3401"/>
                <a:gd name="T5" fmla="*/ 97 h 676"/>
                <a:gd name="T6" fmla="*/ 48 w 3401"/>
                <a:gd name="T7" fmla="*/ 107 h 676"/>
                <a:gd name="T8" fmla="*/ 0 w 3401"/>
                <a:gd name="T9" fmla="*/ 167 h 6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01" h="676">
                  <a:moveTo>
                    <a:pt x="3256" y="0"/>
                  </a:moveTo>
                  <a:cubicBezTo>
                    <a:pt x="3204" y="60"/>
                    <a:pt x="3401" y="296"/>
                    <a:pt x="2941" y="361"/>
                  </a:cubicBezTo>
                  <a:cubicBezTo>
                    <a:pt x="2481" y="426"/>
                    <a:pt x="958" y="379"/>
                    <a:pt x="496" y="391"/>
                  </a:cubicBezTo>
                  <a:cubicBezTo>
                    <a:pt x="34" y="403"/>
                    <a:pt x="249" y="388"/>
                    <a:pt x="166" y="436"/>
                  </a:cubicBezTo>
                  <a:cubicBezTo>
                    <a:pt x="83" y="484"/>
                    <a:pt x="35" y="626"/>
                    <a:pt x="0" y="676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0" name="Freeform 57"/>
            <p:cNvSpPr>
              <a:spLocks/>
            </p:cNvSpPr>
            <p:nvPr/>
          </p:nvSpPr>
          <p:spPr bwMode="auto">
            <a:xfrm>
              <a:off x="2339" y="3148"/>
              <a:ext cx="1112" cy="432"/>
            </a:xfrm>
            <a:custGeom>
              <a:avLst/>
              <a:gdLst>
                <a:gd name="T0" fmla="*/ 443 w 1675"/>
                <a:gd name="T1" fmla="*/ 0 h 690"/>
                <a:gd name="T2" fmla="*/ 430 w 1675"/>
                <a:gd name="T3" fmla="*/ 81 h 690"/>
                <a:gd name="T4" fmla="*/ 84 w 1675"/>
                <a:gd name="T5" fmla="*/ 121 h 690"/>
                <a:gd name="T6" fmla="*/ 0 w 1675"/>
                <a:gd name="T7" fmla="*/ 169 h 6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75" h="690">
                  <a:moveTo>
                    <a:pt x="1516" y="0"/>
                  </a:moveTo>
                  <a:cubicBezTo>
                    <a:pt x="1595" y="124"/>
                    <a:pt x="1675" y="248"/>
                    <a:pt x="1470" y="330"/>
                  </a:cubicBezTo>
                  <a:cubicBezTo>
                    <a:pt x="1265" y="412"/>
                    <a:pt x="531" y="434"/>
                    <a:pt x="286" y="494"/>
                  </a:cubicBezTo>
                  <a:cubicBezTo>
                    <a:pt x="41" y="554"/>
                    <a:pt x="48" y="657"/>
                    <a:pt x="0" y="69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1" name="Freeform 58"/>
            <p:cNvSpPr>
              <a:spLocks/>
            </p:cNvSpPr>
            <p:nvPr/>
          </p:nvSpPr>
          <p:spPr bwMode="auto">
            <a:xfrm>
              <a:off x="2540" y="2640"/>
              <a:ext cx="2424" cy="338"/>
            </a:xfrm>
            <a:custGeom>
              <a:avLst/>
              <a:gdLst>
                <a:gd name="T0" fmla="*/ 1005 w 3650"/>
                <a:gd name="T1" fmla="*/ 0 h 540"/>
                <a:gd name="T2" fmla="*/ 926 w 3650"/>
                <a:gd name="T3" fmla="*/ 74 h 540"/>
                <a:gd name="T4" fmla="*/ 149 w 3650"/>
                <a:gd name="T5" fmla="*/ 85 h 540"/>
                <a:gd name="T6" fmla="*/ 35 w 3650"/>
                <a:gd name="T7" fmla="*/ 133 h 5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50" h="540">
                  <a:moveTo>
                    <a:pt x="3433" y="0"/>
                  </a:moveTo>
                  <a:cubicBezTo>
                    <a:pt x="3564" y="121"/>
                    <a:pt x="3650" y="243"/>
                    <a:pt x="3163" y="300"/>
                  </a:cubicBezTo>
                  <a:cubicBezTo>
                    <a:pt x="2676" y="357"/>
                    <a:pt x="1016" y="305"/>
                    <a:pt x="508" y="345"/>
                  </a:cubicBezTo>
                  <a:cubicBezTo>
                    <a:pt x="0" y="385"/>
                    <a:pt x="199" y="499"/>
                    <a:pt x="117" y="54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2" name="Freeform 59"/>
            <p:cNvSpPr>
              <a:spLocks/>
            </p:cNvSpPr>
            <p:nvPr/>
          </p:nvSpPr>
          <p:spPr bwMode="auto">
            <a:xfrm>
              <a:off x="3876" y="2658"/>
              <a:ext cx="1325" cy="320"/>
            </a:xfrm>
            <a:custGeom>
              <a:avLst/>
              <a:gdLst>
                <a:gd name="T0" fmla="*/ 554 w 1995"/>
                <a:gd name="T1" fmla="*/ 0 h 510"/>
                <a:gd name="T2" fmla="*/ 505 w 1995"/>
                <a:gd name="T3" fmla="*/ 92 h 510"/>
                <a:gd name="T4" fmla="*/ 79 w 1995"/>
                <a:gd name="T5" fmla="*/ 100 h 510"/>
                <a:gd name="T6" fmla="*/ 31 w 1995"/>
                <a:gd name="T7" fmla="*/ 126 h 5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95" h="510">
                  <a:moveTo>
                    <a:pt x="1889" y="0"/>
                  </a:moveTo>
                  <a:cubicBezTo>
                    <a:pt x="1862" y="63"/>
                    <a:pt x="1995" y="308"/>
                    <a:pt x="1725" y="375"/>
                  </a:cubicBezTo>
                  <a:cubicBezTo>
                    <a:pt x="1455" y="442"/>
                    <a:pt x="540" y="383"/>
                    <a:pt x="270" y="405"/>
                  </a:cubicBezTo>
                  <a:cubicBezTo>
                    <a:pt x="0" y="427"/>
                    <a:pt x="139" y="488"/>
                    <a:pt x="105" y="51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3" name="Freeform 60"/>
            <p:cNvSpPr>
              <a:spLocks/>
            </p:cNvSpPr>
            <p:nvPr/>
          </p:nvSpPr>
          <p:spPr bwMode="auto">
            <a:xfrm>
              <a:off x="667" y="1135"/>
              <a:ext cx="1145" cy="2445"/>
            </a:xfrm>
            <a:custGeom>
              <a:avLst/>
              <a:gdLst>
                <a:gd name="T0" fmla="*/ 506 w 1723"/>
                <a:gd name="T1" fmla="*/ 0 h 3900"/>
                <a:gd name="T2" fmla="*/ 400 w 1723"/>
                <a:gd name="T3" fmla="*/ 429 h 3900"/>
                <a:gd name="T4" fmla="*/ 110 w 1723"/>
                <a:gd name="T5" fmla="*/ 536 h 3900"/>
                <a:gd name="T6" fmla="*/ 17 w 1723"/>
                <a:gd name="T7" fmla="*/ 614 h 3900"/>
                <a:gd name="T8" fmla="*/ 8 w 1723"/>
                <a:gd name="T9" fmla="*/ 961 h 39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23" h="3900">
                  <a:moveTo>
                    <a:pt x="1723" y="0"/>
                  </a:moveTo>
                  <a:cubicBezTo>
                    <a:pt x="1663" y="290"/>
                    <a:pt x="1588" y="1378"/>
                    <a:pt x="1363" y="1740"/>
                  </a:cubicBezTo>
                  <a:cubicBezTo>
                    <a:pt x="1138" y="2102"/>
                    <a:pt x="590" y="2050"/>
                    <a:pt x="373" y="2175"/>
                  </a:cubicBezTo>
                  <a:cubicBezTo>
                    <a:pt x="156" y="2300"/>
                    <a:pt x="116" y="2202"/>
                    <a:pt x="58" y="2490"/>
                  </a:cubicBezTo>
                  <a:cubicBezTo>
                    <a:pt x="0" y="2778"/>
                    <a:pt x="33" y="3606"/>
                    <a:pt x="27" y="390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C00000"/>
              </a:solidFill>
              <a:prstDash val="lgDash"/>
              <a:round/>
              <a:headEnd/>
              <a:tailEnd type="stealth" w="lg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5540" name="Rectangle 61"/>
          <p:cNvSpPr>
            <a:spLocks noChangeArrowheads="1"/>
          </p:cNvSpPr>
          <p:nvPr/>
        </p:nvSpPr>
        <p:spPr bwMode="auto">
          <a:xfrm>
            <a:off x="4267200" y="1219200"/>
            <a:ext cx="4495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dirty="0">
                <a:solidFill>
                  <a:srgbClr val="FF0000"/>
                </a:solidFill>
              </a:rPr>
              <a:t>a*5*b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略去</a:t>
            </a:r>
            <a:r>
              <a:rPr lang="zh-CN" altLang="en-US" dirty="0">
                <a:solidFill>
                  <a:srgbClr val="FF0000"/>
                </a:solidFill>
              </a:rPr>
              <a:t>了</a:t>
            </a:r>
            <a:r>
              <a:rPr lang="en-US" altLang="zh-CN" i="1" dirty="0">
                <a:solidFill>
                  <a:srgbClr val="FF0000"/>
                </a:solidFill>
              </a:rPr>
              <a:t>E 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TR 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部分</a:t>
            </a:r>
          </a:p>
        </p:txBody>
      </p:sp>
      <p:sp>
        <p:nvSpPr>
          <p:cNvPr id="62" name="Rectangle 3"/>
          <p:cNvSpPr>
            <a:spLocks noGrp="1" noChangeArrowheads="1"/>
          </p:cNvSpPr>
          <p:nvPr>
            <p:ph idx="1"/>
          </p:nvPr>
        </p:nvSpPr>
        <p:spPr>
          <a:xfrm>
            <a:off x="7236296" y="60363"/>
            <a:ext cx="1863663" cy="2360525"/>
          </a:xfr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none"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E </a:t>
            </a:r>
            <a:r>
              <a:rPr lang="en-US" altLang="zh-CN" sz="2800" b="1" dirty="0" smtClean="0">
                <a:sym typeface="Symbol" pitchFamily="18" charset="2"/>
              </a:rPr>
              <a:t> </a:t>
            </a:r>
            <a:r>
              <a:rPr lang="en-US" altLang="zh-CN" sz="2800" b="1" i="1" dirty="0" smtClean="0"/>
              <a:t>TR	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R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+</a:t>
            </a:r>
            <a:r>
              <a:rPr lang="en-US" altLang="zh-CN" sz="2800" b="1" i="1" dirty="0" smtClean="0"/>
              <a:t>TR</a:t>
            </a:r>
            <a:r>
              <a:rPr lang="en-US" altLang="zh-CN" sz="2800" b="1" baseline="-30000" dirty="0" smtClean="0"/>
              <a:t>1	</a:t>
            </a:r>
            <a:endParaRPr lang="en-US" altLang="zh-CN" sz="2800" b="1" dirty="0" smtClean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R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</a:t>
            </a:r>
            <a:r>
              <a:rPr lang="en-US" altLang="zh-CN" sz="2800" b="1" dirty="0" smtClean="0">
                <a:sym typeface="Symbol" pitchFamily="18" charset="2"/>
              </a:rPr>
              <a:t></a:t>
            </a:r>
            <a:r>
              <a:rPr lang="en-US" altLang="zh-CN" sz="2800" b="1" baseline="-30000" dirty="0" smtClean="0"/>
              <a:t> 	</a:t>
            </a:r>
            <a:endParaRPr lang="en-US" altLang="zh-CN" sz="2800" b="1" dirty="0" smtClean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T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</a:t>
            </a:r>
            <a:r>
              <a:rPr lang="en-US" altLang="zh-CN" sz="2800" b="1" i="1" dirty="0" smtClean="0"/>
              <a:t>F</a:t>
            </a:r>
            <a:r>
              <a:rPr lang="en-US" altLang="zh-CN" sz="2800" b="1" dirty="0" smtClean="0"/>
              <a:t> </a:t>
            </a:r>
            <a:r>
              <a:rPr lang="en-US" altLang="zh-CN" sz="2800" b="1" i="1" dirty="0" smtClean="0"/>
              <a:t>W	</a:t>
            </a:r>
            <a:endParaRPr lang="en-US" altLang="zh-CN" sz="2800" b="1" dirty="0" smtClean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W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</a:t>
            </a:r>
            <a:r>
              <a:rPr lang="en-US" altLang="zh-CN" sz="2800" b="1" dirty="0" smtClean="0">
                <a:latin typeface="宋体" charset="-122"/>
                <a:sym typeface="Symbol" pitchFamily="18" charset="2"/>
              </a:rPr>
              <a:t></a:t>
            </a:r>
            <a:r>
              <a:rPr lang="en-US" altLang="zh-CN" sz="2800" b="1" i="1" dirty="0" smtClean="0"/>
              <a:t>FW</a:t>
            </a:r>
            <a:r>
              <a:rPr lang="en-US" altLang="zh-CN" sz="2800" b="1" baseline="-30000" dirty="0" smtClean="0"/>
              <a:t>1	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W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</a:t>
            </a:r>
            <a:r>
              <a:rPr lang="en-US" altLang="zh-CN" sz="2800" b="1" dirty="0" smtClean="0">
                <a:sym typeface="Symbol" pitchFamily="18" charset="2"/>
              </a:rPr>
              <a:t></a:t>
            </a:r>
            <a:endParaRPr lang="zh-CN" altLang="en-US" sz="2800" b="1" dirty="0" smtClean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83174" y="6023029"/>
            <a:ext cx="5025330" cy="646331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b="1" i="1" dirty="0"/>
              <a:t>W </a:t>
            </a:r>
            <a:r>
              <a:rPr lang="en-US" altLang="zh-CN" b="1" i="1" dirty="0">
                <a:sym typeface="Symbol" pitchFamily="18" charset="2"/>
              </a:rPr>
              <a:t></a:t>
            </a:r>
            <a:r>
              <a:rPr lang="en-US" altLang="zh-CN" b="1" i="1" dirty="0"/>
              <a:t> </a:t>
            </a:r>
            <a:r>
              <a:rPr lang="en-US" altLang="zh-CN" b="1" i="1" dirty="0">
                <a:sym typeface="Symbol" pitchFamily="18" charset="2"/>
              </a:rPr>
              <a:t></a:t>
            </a:r>
            <a:r>
              <a:rPr lang="en-US" altLang="zh-CN" b="1" i="1" dirty="0"/>
              <a:t>F	  {W</a:t>
            </a:r>
            <a:r>
              <a:rPr lang="en-US" altLang="zh-CN" b="1" i="1" baseline="-25000" dirty="0"/>
              <a:t>1</a:t>
            </a:r>
            <a:r>
              <a:rPr lang="en-US" altLang="zh-CN" b="1" i="1" dirty="0"/>
              <a:t>.i = </a:t>
            </a:r>
            <a:r>
              <a:rPr lang="en-US" altLang="zh-CN" b="1" i="1" dirty="0" err="1"/>
              <a:t>mkNode</a:t>
            </a:r>
            <a:r>
              <a:rPr lang="en-US" altLang="zh-CN" b="1" i="1" dirty="0"/>
              <a:t> (‘</a:t>
            </a:r>
            <a:r>
              <a:rPr lang="en-US" altLang="zh-CN" b="1" i="1" dirty="0">
                <a:sym typeface="Symbol" pitchFamily="18" charset="2"/>
              </a:rPr>
              <a:t></a:t>
            </a:r>
            <a:r>
              <a:rPr lang="en-US" altLang="zh-CN" b="1" i="1" dirty="0"/>
              <a:t>’,</a:t>
            </a:r>
            <a:r>
              <a:rPr lang="en-US" altLang="zh-CN" b="1" i="1" dirty="0" err="1"/>
              <a:t>W.i</a:t>
            </a:r>
            <a:r>
              <a:rPr lang="en-US" altLang="zh-CN" b="1" i="1" dirty="0"/>
              <a:t>, </a:t>
            </a:r>
            <a:r>
              <a:rPr lang="en-US" altLang="zh-CN" b="1" i="1" dirty="0" err="1"/>
              <a:t>F.nptr</a:t>
            </a:r>
            <a:r>
              <a:rPr lang="en-US" altLang="zh-CN" b="1" i="1" dirty="0"/>
              <a:t>)}</a:t>
            </a:r>
          </a:p>
          <a:p>
            <a:pPr>
              <a:lnSpc>
                <a:spcPct val="90000"/>
              </a:lnSpc>
            </a:pPr>
            <a:r>
              <a:rPr lang="en-US" altLang="zh-CN" b="1" i="1" dirty="0"/>
              <a:t>          W</a:t>
            </a:r>
            <a:r>
              <a:rPr lang="en-US" altLang="zh-CN" b="1" i="1" baseline="-25000" dirty="0"/>
              <a:t>1</a:t>
            </a:r>
            <a:r>
              <a:rPr lang="en-US" altLang="zh-CN" b="1" i="1" dirty="0"/>
              <a:t>{W.s = W</a:t>
            </a:r>
            <a:r>
              <a:rPr lang="en-US" altLang="zh-CN" b="1" i="1" baseline="-25000" dirty="0"/>
              <a:t>1</a:t>
            </a:r>
            <a:r>
              <a:rPr lang="en-US" altLang="zh-CN" b="1" i="1" dirty="0"/>
              <a:t>.s}</a:t>
            </a:r>
          </a:p>
        </p:txBody>
      </p:sp>
    </p:spTree>
    <p:extLst>
      <p:ext uri="{BB962C8B-B14F-4D97-AF65-F5344CB8AC3E}">
        <p14:creationId xmlns:p14="http://schemas.microsoft.com/office/powerpoint/2010/main" val="312909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ea typeface="黑体" pitchFamily="2" charset="-122"/>
              </a:rPr>
              <a:t>4.3  </a:t>
            </a:r>
            <a:r>
              <a:rPr lang="en-US" altLang="zh-CN" b="1" i="1" smtClean="0">
                <a:ea typeface="黑体" pitchFamily="2" charset="-122"/>
              </a:rPr>
              <a:t>L</a:t>
            </a:r>
            <a:r>
              <a:rPr lang="zh-CN" altLang="en-US" b="1" smtClean="0"/>
              <a:t>属性定义的自上而下计算</a:t>
            </a:r>
          </a:p>
        </p:txBody>
      </p:sp>
      <p:grpSp>
        <p:nvGrpSpPr>
          <p:cNvPr id="65539" name="Group 3"/>
          <p:cNvGrpSpPr>
            <a:grpSpLocks/>
          </p:cNvGrpSpPr>
          <p:nvPr/>
        </p:nvGrpSpPr>
        <p:grpSpPr bwMode="auto">
          <a:xfrm>
            <a:off x="152400" y="908720"/>
            <a:ext cx="8915400" cy="5638800"/>
            <a:chOff x="96" y="624"/>
            <a:chExt cx="5616" cy="3552"/>
          </a:xfrm>
        </p:grpSpPr>
        <p:sp>
          <p:nvSpPr>
            <p:cNvPr id="65541" name="Rectangle 4"/>
            <p:cNvSpPr>
              <a:spLocks noChangeArrowheads="1"/>
            </p:cNvSpPr>
            <p:nvPr/>
          </p:nvSpPr>
          <p:spPr bwMode="auto">
            <a:xfrm>
              <a:off x="1215" y="624"/>
              <a:ext cx="209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/>
                <a:t>T</a:t>
              </a:r>
              <a:endParaRPr lang="en-US" altLang="zh-CN" sz="2800"/>
            </a:p>
          </p:txBody>
        </p:sp>
        <p:sp>
          <p:nvSpPr>
            <p:cNvPr id="65542" name="Rectangle 5"/>
            <p:cNvSpPr>
              <a:spLocks noChangeArrowheads="1"/>
            </p:cNvSpPr>
            <p:nvPr/>
          </p:nvSpPr>
          <p:spPr bwMode="auto">
            <a:xfrm>
              <a:off x="2071" y="1352"/>
              <a:ext cx="665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 dirty="0" err="1"/>
                <a:t>F</a:t>
              </a:r>
              <a:r>
                <a:rPr lang="en-US" altLang="zh-CN" sz="2800" dirty="0" err="1"/>
                <a:t>.</a:t>
              </a:r>
              <a:r>
                <a:rPr lang="en-US" altLang="zh-CN" sz="2800" i="1" dirty="0" err="1">
                  <a:solidFill>
                    <a:srgbClr val="FF0000"/>
                  </a:solidFill>
                </a:rPr>
                <a:t>nptr</a:t>
              </a:r>
              <a:endParaRPr lang="en-US" altLang="zh-CN" sz="2800" dirty="0">
                <a:solidFill>
                  <a:srgbClr val="FF0000"/>
                </a:solidFill>
              </a:endParaRPr>
            </a:p>
          </p:txBody>
        </p:sp>
        <p:sp>
          <p:nvSpPr>
            <p:cNvPr id="65543" name="Rectangle 6"/>
            <p:cNvSpPr>
              <a:spLocks noChangeArrowheads="1"/>
            </p:cNvSpPr>
            <p:nvPr/>
          </p:nvSpPr>
          <p:spPr bwMode="auto">
            <a:xfrm>
              <a:off x="340" y="1042"/>
              <a:ext cx="668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 dirty="0" err="1"/>
                <a:t>F</a:t>
              </a:r>
              <a:r>
                <a:rPr lang="en-US" altLang="zh-CN" sz="2800" dirty="0" err="1"/>
                <a:t>.</a:t>
              </a:r>
              <a:r>
                <a:rPr lang="en-US" altLang="zh-CN" sz="2800" i="1" dirty="0" err="1">
                  <a:solidFill>
                    <a:srgbClr val="FF0000"/>
                  </a:solidFill>
                </a:rPr>
                <a:t>nptr</a:t>
              </a:r>
              <a:endParaRPr lang="en-US" altLang="zh-CN" sz="2800" dirty="0">
                <a:solidFill>
                  <a:srgbClr val="FF0000"/>
                </a:solidFill>
              </a:endParaRPr>
            </a:p>
          </p:txBody>
        </p:sp>
        <p:sp>
          <p:nvSpPr>
            <p:cNvPr id="65544" name="Rectangle 7"/>
            <p:cNvSpPr>
              <a:spLocks noChangeArrowheads="1"/>
            </p:cNvSpPr>
            <p:nvPr/>
          </p:nvSpPr>
          <p:spPr bwMode="auto">
            <a:xfrm>
              <a:off x="327" y="1386"/>
              <a:ext cx="34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/>
                <a:t>id</a:t>
              </a:r>
              <a:endParaRPr lang="en-US" altLang="zh-CN" sz="2800" b="0"/>
            </a:p>
          </p:txBody>
        </p:sp>
        <p:sp>
          <p:nvSpPr>
            <p:cNvPr id="65545" name="Rectangle 8"/>
            <p:cNvSpPr>
              <a:spLocks noChangeArrowheads="1"/>
            </p:cNvSpPr>
            <p:nvPr/>
          </p:nvSpPr>
          <p:spPr bwMode="auto">
            <a:xfrm>
              <a:off x="1865" y="942"/>
              <a:ext cx="459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 dirty="0">
                  <a:solidFill>
                    <a:srgbClr val="FF0000"/>
                  </a:solidFill>
                </a:rPr>
                <a:t>i</a:t>
              </a:r>
              <a:r>
                <a:rPr lang="en-US" altLang="zh-CN" sz="2800" i="1" dirty="0"/>
                <a:t> </a:t>
              </a:r>
              <a:r>
                <a:rPr lang="en-US" altLang="zh-CN" sz="1000" b="0" i="1" dirty="0"/>
                <a:t> </a:t>
              </a:r>
              <a:r>
                <a:rPr lang="en-US" altLang="zh-CN" sz="2800" i="1" dirty="0"/>
                <a:t>W</a:t>
              </a:r>
              <a:endParaRPr lang="en-US" altLang="zh-CN" sz="2800" dirty="0"/>
            </a:p>
          </p:txBody>
        </p:sp>
        <p:sp>
          <p:nvSpPr>
            <p:cNvPr id="65546" name="Rectangle 9"/>
            <p:cNvSpPr>
              <a:spLocks noChangeArrowheads="1"/>
            </p:cNvSpPr>
            <p:nvPr/>
          </p:nvSpPr>
          <p:spPr bwMode="auto">
            <a:xfrm>
              <a:off x="1824" y="1392"/>
              <a:ext cx="245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>
                  <a:sym typeface="Symbol" pitchFamily="18" charset="2"/>
                </a:rPr>
                <a:t></a:t>
              </a:r>
              <a:endParaRPr lang="zh-CN" altLang="en-US" sz="2800">
                <a:sym typeface="Symbol" pitchFamily="18" charset="2"/>
              </a:endParaRPr>
            </a:p>
          </p:txBody>
        </p:sp>
        <p:sp>
          <p:nvSpPr>
            <p:cNvPr id="65547" name="Rectangle 10"/>
            <p:cNvSpPr>
              <a:spLocks noChangeArrowheads="1"/>
            </p:cNvSpPr>
            <p:nvPr/>
          </p:nvSpPr>
          <p:spPr bwMode="auto">
            <a:xfrm>
              <a:off x="3216" y="1813"/>
              <a:ext cx="220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>
                  <a:sym typeface="Symbol" pitchFamily="18" charset="2"/>
                </a:rPr>
                <a:t></a:t>
              </a:r>
              <a:endParaRPr lang="zh-CN" altLang="en-US" sz="2800">
                <a:sym typeface="Symbol" pitchFamily="18" charset="2"/>
              </a:endParaRPr>
            </a:p>
          </p:txBody>
        </p:sp>
        <p:sp>
          <p:nvSpPr>
            <p:cNvPr id="65548" name="Rectangle 11"/>
            <p:cNvSpPr>
              <a:spLocks noChangeArrowheads="1"/>
            </p:cNvSpPr>
            <p:nvPr/>
          </p:nvSpPr>
          <p:spPr bwMode="auto">
            <a:xfrm>
              <a:off x="3439" y="1754"/>
              <a:ext cx="68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 dirty="0" err="1"/>
                <a:t>F</a:t>
              </a:r>
              <a:r>
                <a:rPr lang="en-US" altLang="zh-CN" sz="2800" dirty="0" err="1"/>
                <a:t>.</a:t>
              </a:r>
              <a:r>
                <a:rPr lang="en-US" altLang="zh-CN" sz="2800" i="1" dirty="0" err="1">
                  <a:solidFill>
                    <a:srgbClr val="FF0000"/>
                  </a:solidFill>
                </a:rPr>
                <a:t>nptr</a:t>
              </a:r>
              <a:endParaRPr lang="en-US" altLang="zh-CN" sz="2800" dirty="0">
                <a:solidFill>
                  <a:srgbClr val="FF0000"/>
                </a:solidFill>
              </a:endParaRPr>
            </a:p>
          </p:txBody>
        </p:sp>
        <p:sp>
          <p:nvSpPr>
            <p:cNvPr id="65549" name="Rectangle 12"/>
            <p:cNvSpPr>
              <a:spLocks noChangeArrowheads="1"/>
            </p:cNvSpPr>
            <p:nvPr/>
          </p:nvSpPr>
          <p:spPr bwMode="auto">
            <a:xfrm>
              <a:off x="3437" y="2109"/>
              <a:ext cx="228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/>
                <a:t>id</a:t>
              </a:r>
              <a:endParaRPr lang="en-US" altLang="zh-CN" sz="2800" b="0"/>
            </a:p>
          </p:txBody>
        </p:sp>
        <p:sp>
          <p:nvSpPr>
            <p:cNvPr id="65550" name="Rectangle 13"/>
            <p:cNvSpPr>
              <a:spLocks noChangeArrowheads="1"/>
            </p:cNvSpPr>
            <p:nvPr/>
          </p:nvSpPr>
          <p:spPr bwMode="auto">
            <a:xfrm>
              <a:off x="1963" y="1679"/>
              <a:ext cx="485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/>
                <a:t>num</a:t>
              </a:r>
            </a:p>
          </p:txBody>
        </p:sp>
        <p:sp>
          <p:nvSpPr>
            <p:cNvPr id="65551" name="Line 14"/>
            <p:cNvSpPr>
              <a:spLocks noChangeShapeType="1"/>
            </p:cNvSpPr>
            <p:nvPr/>
          </p:nvSpPr>
          <p:spPr bwMode="auto">
            <a:xfrm flipH="1">
              <a:off x="385" y="1239"/>
              <a:ext cx="1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2" name="Line 15"/>
            <p:cNvSpPr>
              <a:spLocks noChangeShapeType="1"/>
            </p:cNvSpPr>
            <p:nvPr/>
          </p:nvSpPr>
          <p:spPr bwMode="auto">
            <a:xfrm flipH="1">
              <a:off x="2129" y="1576"/>
              <a:ext cx="1" cy="2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3" name="Line 16"/>
            <p:cNvSpPr>
              <a:spLocks noChangeShapeType="1"/>
            </p:cNvSpPr>
            <p:nvPr/>
          </p:nvSpPr>
          <p:spPr bwMode="auto">
            <a:xfrm flipH="1">
              <a:off x="3512" y="1999"/>
              <a:ext cx="0" cy="2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5554" name="Group 17"/>
            <p:cNvGrpSpPr>
              <a:grpSpLocks/>
            </p:cNvGrpSpPr>
            <p:nvPr/>
          </p:nvGrpSpPr>
          <p:grpSpPr bwMode="auto">
            <a:xfrm>
              <a:off x="438" y="3589"/>
              <a:ext cx="768" cy="422"/>
              <a:chOff x="2582" y="5834"/>
              <a:chExt cx="1156" cy="673"/>
            </a:xfrm>
          </p:grpSpPr>
          <p:sp>
            <p:nvSpPr>
              <p:cNvPr id="65595" name="Rectangle 18"/>
              <p:cNvSpPr>
                <a:spLocks noChangeArrowheads="1"/>
              </p:cNvSpPr>
              <p:nvPr/>
            </p:nvSpPr>
            <p:spPr bwMode="auto">
              <a:xfrm>
                <a:off x="2582" y="5834"/>
                <a:ext cx="1156" cy="408"/>
              </a:xfrm>
              <a:prstGeom prst="rect">
                <a:avLst/>
              </a:prstGeom>
              <a:noFill/>
              <a:ln w="254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10800" rIns="18000" bIns="10800"/>
              <a:lstStyle/>
              <a:p>
                <a:pPr algn="just"/>
                <a:r>
                  <a:rPr lang="en-US" altLang="zh-CN" sz="2800"/>
                  <a:t>id</a:t>
                </a:r>
              </a:p>
            </p:txBody>
          </p:sp>
          <p:sp>
            <p:nvSpPr>
              <p:cNvPr id="65596" name="Line 19"/>
              <p:cNvSpPr>
                <a:spLocks noChangeShapeType="1"/>
              </p:cNvSpPr>
              <p:nvPr/>
            </p:nvSpPr>
            <p:spPr bwMode="auto">
              <a:xfrm>
                <a:off x="3150" y="5847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97" name="Line 20"/>
              <p:cNvSpPr>
                <a:spLocks noChangeShapeType="1"/>
              </p:cNvSpPr>
              <p:nvPr/>
            </p:nvSpPr>
            <p:spPr bwMode="auto">
              <a:xfrm>
                <a:off x="3420" y="6057"/>
                <a:ext cx="0" cy="45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5555" name="Group 21"/>
            <p:cNvGrpSpPr>
              <a:grpSpLocks/>
            </p:cNvGrpSpPr>
            <p:nvPr/>
          </p:nvGrpSpPr>
          <p:grpSpPr bwMode="auto">
            <a:xfrm>
              <a:off x="3719" y="2988"/>
              <a:ext cx="768" cy="422"/>
              <a:chOff x="2582" y="5834"/>
              <a:chExt cx="1156" cy="673"/>
            </a:xfrm>
          </p:grpSpPr>
          <p:sp>
            <p:nvSpPr>
              <p:cNvPr id="65592" name="Rectangle 22"/>
              <p:cNvSpPr>
                <a:spLocks noChangeArrowheads="1"/>
              </p:cNvSpPr>
              <p:nvPr/>
            </p:nvSpPr>
            <p:spPr bwMode="auto">
              <a:xfrm>
                <a:off x="2582" y="5834"/>
                <a:ext cx="1156" cy="4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10800" rIns="18000" bIns="10800"/>
              <a:lstStyle/>
              <a:p>
                <a:pPr algn="just"/>
                <a:r>
                  <a:rPr lang="en-US" altLang="zh-CN" sz="2800"/>
                  <a:t>id</a:t>
                </a:r>
              </a:p>
            </p:txBody>
          </p:sp>
          <p:sp>
            <p:nvSpPr>
              <p:cNvPr id="65593" name="Line 23"/>
              <p:cNvSpPr>
                <a:spLocks noChangeShapeType="1"/>
              </p:cNvSpPr>
              <p:nvPr/>
            </p:nvSpPr>
            <p:spPr bwMode="auto">
              <a:xfrm>
                <a:off x="3150" y="5847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94" name="Line 24"/>
              <p:cNvSpPr>
                <a:spLocks noChangeShapeType="1"/>
              </p:cNvSpPr>
              <p:nvPr/>
            </p:nvSpPr>
            <p:spPr bwMode="auto">
              <a:xfrm>
                <a:off x="3420" y="6057"/>
                <a:ext cx="0" cy="45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5556" name="Group 25"/>
            <p:cNvGrpSpPr>
              <a:grpSpLocks/>
            </p:cNvGrpSpPr>
            <p:nvPr/>
          </p:nvGrpSpPr>
          <p:grpSpPr bwMode="auto">
            <a:xfrm>
              <a:off x="1872" y="3589"/>
              <a:ext cx="1008" cy="299"/>
              <a:chOff x="6306" y="5910"/>
              <a:chExt cx="1156" cy="433"/>
            </a:xfrm>
          </p:grpSpPr>
          <p:sp>
            <p:nvSpPr>
              <p:cNvPr id="65590" name="Rectangle 26"/>
              <p:cNvSpPr>
                <a:spLocks noChangeArrowheads="1"/>
              </p:cNvSpPr>
              <p:nvPr/>
            </p:nvSpPr>
            <p:spPr bwMode="auto">
              <a:xfrm>
                <a:off x="6306" y="5910"/>
                <a:ext cx="1156" cy="4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18000" bIns="10800"/>
              <a:lstStyle/>
              <a:p>
                <a:pPr algn="just"/>
                <a:r>
                  <a:rPr lang="en-US" altLang="zh-CN" sz="2800"/>
                  <a:t>num  5</a:t>
                </a:r>
              </a:p>
            </p:txBody>
          </p:sp>
          <p:sp>
            <p:nvSpPr>
              <p:cNvPr id="65591" name="Line 27"/>
              <p:cNvSpPr>
                <a:spLocks noChangeShapeType="1"/>
              </p:cNvSpPr>
              <p:nvPr/>
            </p:nvSpPr>
            <p:spPr bwMode="auto">
              <a:xfrm>
                <a:off x="6874" y="5923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5557" name="Group 28"/>
            <p:cNvGrpSpPr>
              <a:grpSpLocks/>
            </p:cNvGrpSpPr>
            <p:nvPr/>
          </p:nvGrpSpPr>
          <p:grpSpPr bwMode="auto">
            <a:xfrm>
              <a:off x="4246" y="2500"/>
              <a:ext cx="1136" cy="271"/>
              <a:chOff x="7626" y="5010"/>
              <a:chExt cx="1710" cy="433"/>
            </a:xfrm>
          </p:grpSpPr>
          <p:sp>
            <p:nvSpPr>
              <p:cNvPr id="65587" name="Rectangle 29"/>
              <p:cNvSpPr>
                <a:spLocks noChangeArrowheads="1"/>
              </p:cNvSpPr>
              <p:nvPr/>
            </p:nvSpPr>
            <p:spPr bwMode="auto">
              <a:xfrm>
                <a:off x="7626" y="5010"/>
                <a:ext cx="1710" cy="4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26000" tIns="10800" rIns="18000" bIns="10800"/>
              <a:lstStyle/>
              <a:p>
                <a:pPr algn="just"/>
                <a:r>
                  <a:rPr lang="en-US" altLang="zh-CN" sz="2800">
                    <a:sym typeface="Symbol" pitchFamily="18" charset="2"/>
                  </a:rPr>
                  <a:t></a:t>
                </a:r>
                <a:endParaRPr lang="zh-CN" altLang="en-US" sz="2800">
                  <a:sym typeface="Symbol" pitchFamily="18" charset="2"/>
                </a:endParaRPr>
              </a:p>
            </p:txBody>
          </p:sp>
          <p:sp>
            <p:nvSpPr>
              <p:cNvPr id="65588" name="Line 30"/>
              <p:cNvSpPr>
                <a:spLocks noChangeShapeType="1"/>
              </p:cNvSpPr>
              <p:nvPr/>
            </p:nvSpPr>
            <p:spPr bwMode="auto">
              <a:xfrm>
                <a:off x="8194" y="5023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89" name="Line 31"/>
              <p:cNvSpPr>
                <a:spLocks noChangeShapeType="1"/>
              </p:cNvSpPr>
              <p:nvPr/>
            </p:nvSpPr>
            <p:spPr bwMode="auto">
              <a:xfrm>
                <a:off x="8777" y="5010"/>
                <a:ext cx="0" cy="3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5558" name="Group 32"/>
            <p:cNvGrpSpPr>
              <a:grpSpLocks/>
            </p:cNvGrpSpPr>
            <p:nvPr/>
          </p:nvGrpSpPr>
          <p:grpSpPr bwMode="auto">
            <a:xfrm>
              <a:off x="2376" y="2987"/>
              <a:ext cx="1136" cy="271"/>
              <a:chOff x="7626" y="5010"/>
              <a:chExt cx="1710" cy="433"/>
            </a:xfrm>
          </p:grpSpPr>
          <p:sp>
            <p:nvSpPr>
              <p:cNvPr id="65584" name="Rectangle 33"/>
              <p:cNvSpPr>
                <a:spLocks noChangeArrowheads="1"/>
              </p:cNvSpPr>
              <p:nvPr/>
            </p:nvSpPr>
            <p:spPr bwMode="auto">
              <a:xfrm>
                <a:off x="7626" y="5010"/>
                <a:ext cx="1710" cy="4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26000" tIns="10800" rIns="18000" bIns="10800"/>
              <a:lstStyle/>
              <a:p>
                <a:pPr algn="just"/>
                <a:r>
                  <a:rPr lang="en-US" altLang="zh-CN" sz="2800">
                    <a:sym typeface="Symbol" pitchFamily="18" charset="2"/>
                  </a:rPr>
                  <a:t></a:t>
                </a:r>
                <a:endParaRPr lang="zh-CN" altLang="en-US" sz="2800">
                  <a:sym typeface="Symbol" pitchFamily="18" charset="2"/>
                </a:endParaRPr>
              </a:p>
            </p:txBody>
          </p:sp>
          <p:sp>
            <p:nvSpPr>
              <p:cNvPr id="65585" name="Line 34"/>
              <p:cNvSpPr>
                <a:spLocks noChangeShapeType="1"/>
              </p:cNvSpPr>
              <p:nvPr/>
            </p:nvSpPr>
            <p:spPr bwMode="auto">
              <a:xfrm>
                <a:off x="8194" y="5023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86" name="Line 35"/>
              <p:cNvSpPr>
                <a:spLocks noChangeShapeType="1"/>
              </p:cNvSpPr>
              <p:nvPr/>
            </p:nvSpPr>
            <p:spPr bwMode="auto">
              <a:xfrm>
                <a:off x="8777" y="5010"/>
                <a:ext cx="0" cy="3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5559" name="Rectangle 36"/>
            <p:cNvSpPr>
              <a:spLocks noChangeArrowheads="1"/>
            </p:cNvSpPr>
            <p:nvPr/>
          </p:nvSpPr>
          <p:spPr bwMode="auto">
            <a:xfrm>
              <a:off x="96" y="3952"/>
              <a:ext cx="2304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zh-CN" altLang="en-US" sz="2800"/>
                <a:t>指向符号表中</a:t>
              </a:r>
              <a:r>
                <a:rPr lang="en-US" altLang="zh-CN" sz="2800" i="1"/>
                <a:t>a</a:t>
              </a:r>
              <a:r>
                <a:rPr lang="zh-CN" altLang="en-US" sz="2800"/>
                <a:t>的入口</a:t>
              </a:r>
            </a:p>
          </p:txBody>
        </p:sp>
        <p:sp>
          <p:nvSpPr>
            <p:cNvPr id="65560" name="Rectangle 37"/>
            <p:cNvSpPr>
              <a:spLocks noChangeArrowheads="1"/>
            </p:cNvSpPr>
            <p:nvPr/>
          </p:nvSpPr>
          <p:spPr bwMode="auto">
            <a:xfrm>
              <a:off x="3408" y="3368"/>
              <a:ext cx="2304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zh-CN" altLang="en-US" sz="2800"/>
                <a:t>指向符号表中</a:t>
              </a:r>
              <a:r>
                <a:rPr lang="en-US" altLang="zh-CN" sz="2800" i="1"/>
                <a:t>b</a:t>
              </a:r>
              <a:r>
                <a:rPr lang="zh-CN" altLang="en-US" sz="2800"/>
                <a:t>的入口</a:t>
              </a:r>
            </a:p>
          </p:txBody>
        </p:sp>
        <p:sp>
          <p:nvSpPr>
            <p:cNvPr id="65561" name="Line 38"/>
            <p:cNvSpPr>
              <a:spLocks noChangeShapeType="1"/>
            </p:cNvSpPr>
            <p:nvPr/>
          </p:nvSpPr>
          <p:spPr bwMode="auto">
            <a:xfrm flipH="1">
              <a:off x="586" y="1295"/>
              <a:ext cx="1" cy="2293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2" name="Line 39"/>
            <p:cNvSpPr>
              <a:spLocks noChangeShapeType="1"/>
            </p:cNvSpPr>
            <p:nvPr/>
          </p:nvSpPr>
          <p:spPr bwMode="auto">
            <a:xfrm>
              <a:off x="2129" y="1173"/>
              <a:ext cx="0" cy="23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3" name="Rectangle 40"/>
            <p:cNvSpPr>
              <a:spLocks noChangeArrowheads="1"/>
            </p:cNvSpPr>
            <p:nvPr/>
          </p:nvSpPr>
          <p:spPr bwMode="auto">
            <a:xfrm>
              <a:off x="4605" y="1810"/>
              <a:ext cx="566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 dirty="0">
                  <a:solidFill>
                    <a:srgbClr val="FF0000"/>
                  </a:solidFill>
                </a:rPr>
                <a:t>i</a:t>
              </a:r>
              <a:r>
                <a:rPr lang="en-US" altLang="zh-CN" sz="2400" i="1" dirty="0"/>
                <a:t> </a:t>
              </a:r>
              <a:r>
                <a:rPr lang="en-US" altLang="zh-CN" sz="2800" i="1" dirty="0"/>
                <a:t> W</a:t>
              </a:r>
              <a:r>
                <a:rPr lang="en-US" altLang="zh-CN" sz="1000" b="0" dirty="0"/>
                <a:t>  </a:t>
              </a:r>
              <a:r>
                <a:rPr lang="en-US" altLang="zh-CN" sz="2800" i="1" dirty="0">
                  <a:solidFill>
                    <a:srgbClr val="FF0000"/>
                  </a:solidFill>
                </a:rPr>
                <a:t>s</a:t>
              </a:r>
            </a:p>
          </p:txBody>
        </p:sp>
        <p:sp>
          <p:nvSpPr>
            <p:cNvPr id="65564" name="Line 41"/>
            <p:cNvSpPr>
              <a:spLocks noChangeShapeType="1"/>
            </p:cNvSpPr>
            <p:nvPr/>
          </p:nvSpPr>
          <p:spPr bwMode="auto">
            <a:xfrm>
              <a:off x="3525" y="1597"/>
              <a:ext cx="0" cy="23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5" name="Rectangle 42"/>
            <p:cNvSpPr>
              <a:spLocks noChangeArrowheads="1"/>
            </p:cNvSpPr>
            <p:nvPr/>
          </p:nvSpPr>
          <p:spPr bwMode="auto">
            <a:xfrm>
              <a:off x="3190" y="1375"/>
              <a:ext cx="529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 dirty="0">
                  <a:solidFill>
                    <a:srgbClr val="FF0000"/>
                  </a:solidFill>
                </a:rPr>
                <a:t>i</a:t>
              </a:r>
              <a:r>
                <a:rPr lang="en-US" altLang="zh-CN" sz="2800" i="1" dirty="0">
                  <a:solidFill>
                    <a:srgbClr val="00FF00"/>
                  </a:solidFill>
                </a:rPr>
                <a:t> </a:t>
              </a:r>
              <a:r>
                <a:rPr lang="en-US" altLang="zh-CN" sz="2800" i="1" dirty="0"/>
                <a:t>  W</a:t>
              </a:r>
              <a:endParaRPr lang="en-US" altLang="zh-CN" sz="2800" dirty="0"/>
            </a:p>
          </p:txBody>
        </p:sp>
        <p:sp>
          <p:nvSpPr>
            <p:cNvPr id="65566" name="Line 43"/>
            <p:cNvSpPr>
              <a:spLocks noChangeShapeType="1"/>
            </p:cNvSpPr>
            <p:nvPr/>
          </p:nvSpPr>
          <p:spPr bwMode="auto">
            <a:xfrm>
              <a:off x="1312" y="826"/>
              <a:ext cx="748" cy="2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7" name="Line 44"/>
            <p:cNvSpPr>
              <a:spLocks noChangeShapeType="1"/>
            </p:cNvSpPr>
            <p:nvPr/>
          </p:nvSpPr>
          <p:spPr bwMode="auto">
            <a:xfrm>
              <a:off x="2256" y="1117"/>
              <a:ext cx="1186" cy="3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8" name="Line 45"/>
            <p:cNvSpPr>
              <a:spLocks noChangeShapeType="1"/>
            </p:cNvSpPr>
            <p:nvPr/>
          </p:nvSpPr>
          <p:spPr bwMode="auto">
            <a:xfrm>
              <a:off x="3642" y="1520"/>
              <a:ext cx="1186" cy="34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9" name="Line 46"/>
            <p:cNvSpPr>
              <a:spLocks noChangeShapeType="1"/>
            </p:cNvSpPr>
            <p:nvPr/>
          </p:nvSpPr>
          <p:spPr bwMode="auto">
            <a:xfrm flipH="1">
              <a:off x="437" y="834"/>
              <a:ext cx="748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0" name="Line 47"/>
            <p:cNvSpPr>
              <a:spLocks noChangeShapeType="1"/>
            </p:cNvSpPr>
            <p:nvPr/>
          </p:nvSpPr>
          <p:spPr bwMode="auto">
            <a:xfrm flipH="1">
              <a:off x="2291" y="1538"/>
              <a:ext cx="11" cy="2030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1" name="Line 48"/>
            <p:cNvSpPr>
              <a:spLocks noChangeShapeType="1"/>
            </p:cNvSpPr>
            <p:nvPr/>
          </p:nvSpPr>
          <p:spPr bwMode="auto">
            <a:xfrm flipH="1">
              <a:off x="3326" y="1576"/>
              <a:ext cx="139" cy="2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2" name="Line 49"/>
            <p:cNvSpPr>
              <a:spLocks noChangeShapeType="1"/>
            </p:cNvSpPr>
            <p:nvPr/>
          </p:nvSpPr>
          <p:spPr bwMode="auto">
            <a:xfrm flipH="1">
              <a:off x="1920" y="1152"/>
              <a:ext cx="140" cy="2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3" name="Rectangle 50"/>
            <p:cNvSpPr>
              <a:spLocks noChangeArrowheads="1"/>
            </p:cNvSpPr>
            <p:nvPr/>
          </p:nvSpPr>
          <p:spPr bwMode="auto">
            <a:xfrm>
              <a:off x="4802" y="2143"/>
              <a:ext cx="159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zh-CN" altLang="en-US" sz="2800">
                  <a:sym typeface="Symbol" pitchFamily="18" charset="2"/>
                </a:rPr>
                <a:t></a:t>
              </a:r>
              <a:endParaRPr lang="zh-CN" altLang="en-US" sz="2800"/>
            </a:p>
          </p:txBody>
        </p:sp>
        <p:sp>
          <p:nvSpPr>
            <p:cNvPr id="65574" name="Line 51"/>
            <p:cNvSpPr>
              <a:spLocks noChangeShapeType="1"/>
            </p:cNvSpPr>
            <p:nvPr/>
          </p:nvSpPr>
          <p:spPr bwMode="auto">
            <a:xfrm>
              <a:off x="4858" y="2021"/>
              <a:ext cx="0" cy="2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5" name="Freeform 52"/>
            <p:cNvSpPr>
              <a:spLocks/>
            </p:cNvSpPr>
            <p:nvPr/>
          </p:nvSpPr>
          <p:spPr bwMode="auto">
            <a:xfrm>
              <a:off x="2468" y="1605"/>
              <a:ext cx="752" cy="1392"/>
            </a:xfrm>
            <a:custGeom>
              <a:avLst/>
              <a:gdLst>
                <a:gd name="T0" fmla="*/ 326 w 1132"/>
                <a:gd name="T1" fmla="*/ 0 h 2220"/>
                <a:gd name="T2" fmla="*/ 313 w 1132"/>
                <a:gd name="T3" fmla="*/ 192 h 2220"/>
                <a:gd name="T4" fmla="*/ 212 w 1132"/>
                <a:gd name="T5" fmla="*/ 259 h 2220"/>
                <a:gd name="T6" fmla="*/ 66 w 1132"/>
                <a:gd name="T7" fmla="*/ 266 h 2220"/>
                <a:gd name="T8" fmla="*/ 9 w 1132"/>
                <a:gd name="T9" fmla="*/ 318 h 2220"/>
                <a:gd name="T10" fmla="*/ 9 w 1132"/>
                <a:gd name="T11" fmla="*/ 547 h 22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32" h="2220">
                  <a:moveTo>
                    <a:pt x="1112" y="0"/>
                  </a:moveTo>
                  <a:cubicBezTo>
                    <a:pt x="1105" y="130"/>
                    <a:pt x="1132" y="605"/>
                    <a:pt x="1067" y="780"/>
                  </a:cubicBezTo>
                  <a:cubicBezTo>
                    <a:pt x="1002" y="955"/>
                    <a:pt x="862" y="1000"/>
                    <a:pt x="722" y="1050"/>
                  </a:cubicBezTo>
                  <a:cubicBezTo>
                    <a:pt x="582" y="1100"/>
                    <a:pt x="341" y="1040"/>
                    <a:pt x="226" y="1080"/>
                  </a:cubicBezTo>
                  <a:cubicBezTo>
                    <a:pt x="111" y="1120"/>
                    <a:pt x="64" y="1100"/>
                    <a:pt x="32" y="1290"/>
                  </a:cubicBezTo>
                  <a:cubicBezTo>
                    <a:pt x="0" y="1480"/>
                    <a:pt x="30" y="2065"/>
                    <a:pt x="32" y="2220"/>
                  </a:cubicBezTo>
                </a:path>
              </a:pathLst>
            </a:custGeom>
            <a:noFill/>
            <a:ln w="25400" cap="flat">
              <a:solidFill>
                <a:srgbClr val="C00000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6" name="Line 53"/>
            <p:cNvSpPr>
              <a:spLocks noChangeShapeType="1"/>
            </p:cNvSpPr>
            <p:nvPr/>
          </p:nvSpPr>
          <p:spPr bwMode="auto">
            <a:xfrm>
              <a:off x="3754" y="2000"/>
              <a:ext cx="0" cy="96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7" name="Freeform 54"/>
            <p:cNvSpPr>
              <a:spLocks/>
            </p:cNvSpPr>
            <p:nvPr/>
          </p:nvSpPr>
          <p:spPr bwMode="auto">
            <a:xfrm>
              <a:off x="4317" y="2038"/>
              <a:ext cx="338" cy="452"/>
            </a:xfrm>
            <a:custGeom>
              <a:avLst/>
              <a:gdLst>
                <a:gd name="T0" fmla="*/ 137 w 510"/>
                <a:gd name="T1" fmla="*/ 0 h 720"/>
                <a:gd name="T2" fmla="*/ 129 w 510"/>
                <a:gd name="T3" fmla="*/ 89 h 720"/>
                <a:gd name="T4" fmla="*/ 20 w 510"/>
                <a:gd name="T5" fmla="*/ 104 h 720"/>
                <a:gd name="T6" fmla="*/ 11 w 510"/>
                <a:gd name="T7" fmla="*/ 178 h 7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10" h="720">
                  <a:moveTo>
                    <a:pt x="472" y="0"/>
                  </a:moveTo>
                  <a:cubicBezTo>
                    <a:pt x="467" y="60"/>
                    <a:pt x="510" y="290"/>
                    <a:pt x="443" y="360"/>
                  </a:cubicBezTo>
                  <a:cubicBezTo>
                    <a:pt x="376" y="430"/>
                    <a:pt x="136" y="360"/>
                    <a:pt x="68" y="420"/>
                  </a:cubicBezTo>
                  <a:cubicBezTo>
                    <a:pt x="0" y="480"/>
                    <a:pt x="44" y="658"/>
                    <a:pt x="38" y="72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8" name="Freeform 55"/>
            <p:cNvSpPr>
              <a:spLocks/>
            </p:cNvSpPr>
            <p:nvPr/>
          </p:nvSpPr>
          <p:spPr bwMode="auto">
            <a:xfrm>
              <a:off x="4455" y="2038"/>
              <a:ext cx="624" cy="452"/>
            </a:xfrm>
            <a:custGeom>
              <a:avLst/>
              <a:gdLst>
                <a:gd name="T0" fmla="*/ 275 w 940"/>
                <a:gd name="T1" fmla="*/ 0 h 720"/>
                <a:gd name="T2" fmla="*/ 231 w 940"/>
                <a:gd name="T3" fmla="*/ 130 h 720"/>
                <a:gd name="T4" fmla="*/ 38 w 940"/>
                <a:gd name="T5" fmla="*/ 141 h 720"/>
                <a:gd name="T6" fmla="*/ 3 w 940"/>
                <a:gd name="T7" fmla="*/ 178 h 7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40" h="720">
                  <a:moveTo>
                    <a:pt x="940" y="0"/>
                  </a:moveTo>
                  <a:cubicBezTo>
                    <a:pt x="915" y="87"/>
                    <a:pt x="925" y="430"/>
                    <a:pt x="790" y="525"/>
                  </a:cubicBezTo>
                  <a:cubicBezTo>
                    <a:pt x="655" y="620"/>
                    <a:pt x="260" y="538"/>
                    <a:pt x="130" y="570"/>
                  </a:cubicBezTo>
                  <a:cubicBezTo>
                    <a:pt x="0" y="602"/>
                    <a:pt x="35" y="689"/>
                    <a:pt x="10" y="72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9" name="Freeform 56"/>
            <p:cNvSpPr>
              <a:spLocks/>
            </p:cNvSpPr>
            <p:nvPr/>
          </p:nvSpPr>
          <p:spPr bwMode="auto">
            <a:xfrm>
              <a:off x="765" y="3155"/>
              <a:ext cx="2259" cy="424"/>
            </a:xfrm>
            <a:custGeom>
              <a:avLst/>
              <a:gdLst>
                <a:gd name="T0" fmla="*/ 954 w 3401"/>
                <a:gd name="T1" fmla="*/ 0 h 676"/>
                <a:gd name="T2" fmla="*/ 861 w 3401"/>
                <a:gd name="T3" fmla="*/ 89 h 676"/>
                <a:gd name="T4" fmla="*/ 145 w 3401"/>
                <a:gd name="T5" fmla="*/ 97 h 676"/>
                <a:gd name="T6" fmla="*/ 48 w 3401"/>
                <a:gd name="T7" fmla="*/ 107 h 676"/>
                <a:gd name="T8" fmla="*/ 0 w 3401"/>
                <a:gd name="T9" fmla="*/ 167 h 6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01" h="676">
                  <a:moveTo>
                    <a:pt x="3256" y="0"/>
                  </a:moveTo>
                  <a:cubicBezTo>
                    <a:pt x="3204" y="60"/>
                    <a:pt x="3401" y="296"/>
                    <a:pt x="2941" y="361"/>
                  </a:cubicBezTo>
                  <a:cubicBezTo>
                    <a:pt x="2481" y="426"/>
                    <a:pt x="958" y="379"/>
                    <a:pt x="496" y="391"/>
                  </a:cubicBezTo>
                  <a:cubicBezTo>
                    <a:pt x="34" y="403"/>
                    <a:pt x="249" y="388"/>
                    <a:pt x="166" y="436"/>
                  </a:cubicBezTo>
                  <a:cubicBezTo>
                    <a:pt x="83" y="484"/>
                    <a:pt x="35" y="626"/>
                    <a:pt x="0" y="676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0" name="Freeform 57"/>
            <p:cNvSpPr>
              <a:spLocks/>
            </p:cNvSpPr>
            <p:nvPr/>
          </p:nvSpPr>
          <p:spPr bwMode="auto">
            <a:xfrm>
              <a:off x="2339" y="3148"/>
              <a:ext cx="1112" cy="432"/>
            </a:xfrm>
            <a:custGeom>
              <a:avLst/>
              <a:gdLst>
                <a:gd name="T0" fmla="*/ 443 w 1675"/>
                <a:gd name="T1" fmla="*/ 0 h 690"/>
                <a:gd name="T2" fmla="*/ 430 w 1675"/>
                <a:gd name="T3" fmla="*/ 81 h 690"/>
                <a:gd name="T4" fmla="*/ 84 w 1675"/>
                <a:gd name="T5" fmla="*/ 121 h 690"/>
                <a:gd name="T6" fmla="*/ 0 w 1675"/>
                <a:gd name="T7" fmla="*/ 169 h 6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75" h="690">
                  <a:moveTo>
                    <a:pt x="1516" y="0"/>
                  </a:moveTo>
                  <a:cubicBezTo>
                    <a:pt x="1595" y="124"/>
                    <a:pt x="1675" y="248"/>
                    <a:pt x="1470" y="330"/>
                  </a:cubicBezTo>
                  <a:cubicBezTo>
                    <a:pt x="1265" y="412"/>
                    <a:pt x="531" y="434"/>
                    <a:pt x="286" y="494"/>
                  </a:cubicBezTo>
                  <a:cubicBezTo>
                    <a:pt x="41" y="554"/>
                    <a:pt x="48" y="657"/>
                    <a:pt x="0" y="69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1" name="Freeform 58"/>
            <p:cNvSpPr>
              <a:spLocks/>
            </p:cNvSpPr>
            <p:nvPr/>
          </p:nvSpPr>
          <p:spPr bwMode="auto">
            <a:xfrm>
              <a:off x="2540" y="2640"/>
              <a:ext cx="2424" cy="338"/>
            </a:xfrm>
            <a:custGeom>
              <a:avLst/>
              <a:gdLst>
                <a:gd name="T0" fmla="*/ 1005 w 3650"/>
                <a:gd name="T1" fmla="*/ 0 h 540"/>
                <a:gd name="T2" fmla="*/ 926 w 3650"/>
                <a:gd name="T3" fmla="*/ 74 h 540"/>
                <a:gd name="T4" fmla="*/ 149 w 3650"/>
                <a:gd name="T5" fmla="*/ 85 h 540"/>
                <a:gd name="T6" fmla="*/ 35 w 3650"/>
                <a:gd name="T7" fmla="*/ 133 h 5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50" h="540">
                  <a:moveTo>
                    <a:pt x="3433" y="0"/>
                  </a:moveTo>
                  <a:cubicBezTo>
                    <a:pt x="3564" y="121"/>
                    <a:pt x="3650" y="243"/>
                    <a:pt x="3163" y="300"/>
                  </a:cubicBezTo>
                  <a:cubicBezTo>
                    <a:pt x="2676" y="357"/>
                    <a:pt x="1016" y="305"/>
                    <a:pt x="508" y="345"/>
                  </a:cubicBezTo>
                  <a:cubicBezTo>
                    <a:pt x="0" y="385"/>
                    <a:pt x="199" y="499"/>
                    <a:pt x="117" y="54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2" name="Freeform 59"/>
            <p:cNvSpPr>
              <a:spLocks/>
            </p:cNvSpPr>
            <p:nvPr/>
          </p:nvSpPr>
          <p:spPr bwMode="auto">
            <a:xfrm>
              <a:off x="3876" y="2658"/>
              <a:ext cx="1325" cy="320"/>
            </a:xfrm>
            <a:custGeom>
              <a:avLst/>
              <a:gdLst>
                <a:gd name="T0" fmla="*/ 554 w 1995"/>
                <a:gd name="T1" fmla="*/ 0 h 510"/>
                <a:gd name="T2" fmla="*/ 505 w 1995"/>
                <a:gd name="T3" fmla="*/ 92 h 510"/>
                <a:gd name="T4" fmla="*/ 79 w 1995"/>
                <a:gd name="T5" fmla="*/ 100 h 510"/>
                <a:gd name="T6" fmla="*/ 31 w 1995"/>
                <a:gd name="T7" fmla="*/ 126 h 5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95" h="510">
                  <a:moveTo>
                    <a:pt x="1889" y="0"/>
                  </a:moveTo>
                  <a:cubicBezTo>
                    <a:pt x="1862" y="63"/>
                    <a:pt x="1995" y="308"/>
                    <a:pt x="1725" y="375"/>
                  </a:cubicBezTo>
                  <a:cubicBezTo>
                    <a:pt x="1455" y="442"/>
                    <a:pt x="540" y="383"/>
                    <a:pt x="270" y="405"/>
                  </a:cubicBezTo>
                  <a:cubicBezTo>
                    <a:pt x="0" y="427"/>
                    <a:pt x="139" y="488"/>
                    <a:pt x="105" y="51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3" name="Freeform 60"/>
            <p:cNvSpPr>
              <a:spLocks/>
            </p:cNvSpPr>
            <p:nvPr/>
          </p:nvSpPr>
          <p:spPr bwMode="auto">
            <a:xfrm>
              <a:off x="667" y="1135"/>
              <a:ext cx="1145" cy="2445"/>
            </a:xfrm>
            <a:custGeom>
              <a:avLst/>
              <a:gdLst>
                <a:gd name="T0" fmla="*/ 506 w 1723"/>
                <a:gd name="T1" fmla="*/ 0 h 3900"/>
                <a:gd name="T2" fmla="*/ 400 w 1723"/>
                <a:gd name="T3" fmla="*/ 429 h 3900"/>
                <a:gd name="T4" fmla="*/ 110 w 1723"/>
                <a:gd name="T5" fmla="*/ 536 h 3900"/>
                <a:gd name="T6" fmla="*/ 17 w 1723"/>
                <a:gd name="T7" fmla="*/ 614 h 3900"/>
                <a:gd name="T8" fmla="*/ 8 w 1723"/>
                <a:gd name="T9" fmla="*/ 961 h 39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23" h="3900">
                  <a:moveTo>
                    <a:pt x="1723" y="0"/>
                  </a:moveTo>
                  <a:cubicBezTo>
                    <a:pt x="1663" y="290"/>
                    <a:pt x="1588" y="1378"/>
                    <a:pt x="1363" y="1740"/>
                  </a:cubicBezTo>
                  <a:cubicBezTo>
                    <a:pt x="1138" y="2102"/>
                    <a:pt x="590" y="2050"/>
                    <a:pt x="373" y="2175"/>
                  </a:cubicBezTo>
                  <a:cubicBezTo>
                    <a:pt x="156" y="2300"/>
                    <a:pt x="116" y="2202"/>
                    <a:pt x="58" y="2490"/>
                  </a:cubicBezTo>
                  <a:cubicBezTo>
                    <a:pt x="0" y="2778"/>
                    <a:pt x="33" y="3606"/>
                    <a:pt x="27" y="390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C00000"/>
              </a:solidFill>
              <a:prstDash val="lgDash"/>
              <a:round/>
              <a:headEnd/>
              <a:tailEnd type="stealth" w="lg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5540" name="Rectangle 61"/>
          <p:cNvSpPr>
            <a:spLocks noChangeArrowheads="1"/>
          </p:cNvSpPr>
          <p:nvPr/>
        </p:nvSpPr>
        <p:spPr bwMode="auto">
          <a:xfrm>
            <a:off x="4267200" y="1219200"/>
            <a:ext cx="4495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dirty="0">
                <a:solidFill>
                  <a:srgbClr val="FF0000"/>
                </a:solidFill>
              </a:rPr>
              <a:t>a*5*b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略去</a:t>
            </a:r>
            <a:r>
              <a:rPr lang="zh-CN" altLang="en-US" dirty="0">
                <a:solidFill>
                  <a:srgbClr val="FF0000"/>
                </a:solidFill>
              </a:rPr>
              <a:t>了</a:t>
            </a:r>
            <a:r>
              <a:rPr lang="en-US" altLang="zh-CN" i="1" dirty="0">
                <a:solidFill>
                  <a:srgbClr val="FF0000"/>
                </a:solidFill>
              </a:rPr>
              <a:t>E 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TR 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部分</a:t>
            </a:r>
          </a:p>
        </p:txBody>
      </p:sp>
      <p:sp>
        <p:nvSpPr>
          <p:cNvPr id="62" name="Rectangle 3"/>
          <p:cNvSpPr>
            <a:spLocks noGrp="1" noChangeArrowheads="1"/>
          </p:cNvSpPr>
          <p:nvPr>
            <p:ph idx="1"/>
          </p:nvPr>
        </p:nvSpPr>
        <p:spPr>
          <a:xfrm>
            <a:off x="7236296" y="60363"/>
            <a:ext cx="1863663" cy="2360525"/>
          </a:xfr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none"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E </a:t>
            </a:r>
            <a:r>
              <a:rPr lang="en-US" altLang="zh-CN" sz="2800" b="1" dirty="0" smtClean="0">
                <a:sym typeface="Symbol" pitchFamily="18" charset="2"/>
              </a:rPr>
              <a:t> </a:t>
            </a:r>
            <a:r>
              <a:rPr lang="en-US" altLang="zh-CN" sz="2800" b="1" i="1" dirty="0" smtClean="0"/>
              <a:t>TR	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R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+</a:t>
            </a:r>
            <a:r>
              <a:rPr lang="en-US" altLang="zh-CN" sz="2800" b="1" i="1" dirty="0" smtClean="0"/>
              <a:t>TR</a:t>
            </a:r>
            <a:r>
              <a:rPr lang="en-US" altLang="zh-CN" sz="2800" b="1" baseline="-30000" dirty="0" smtClean="0"/>
              <a:t>1	</a:t>
            </a:r>
            <a:endParaRPr lang="en-US" altLang="zh-CN" sz="2800" b="1" dirty="0" smtClean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R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</a:t>
            </a:r>
            <a:r>
              <a:rPr lang="en-US" altLang="zh-CN" sz="2800" b="1" dirty="0" smtClean="0">
                <a:sym typeface="Symbol" pitchFamily="18" charset="2"/>
              </a:rPr>
              <a:t></a:t>
            </a:r>
            <a:r>
              <a:rPr lang="en-US" altLang="zh-CN" sz="2800" b="1" baseline="-30000" dirty="0" smtClean="0"/>
              <a:t> 	</a:t>
            </a:r>
            <a:endParaRPr lang="en-US" altLang="zh-CN" sz="2800" b="1" dirty="0" smtClean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T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</a:t>
            </a:r>
            <a:r>
              <a:rPr lang="en-US" altLang="zh-CN" sz="2800" b="1" i="1" dirty="0" smtClean="0"/>
              <a:t>F</a:t>
            </a:r>
            <a:r>
              <a:rPr lang="en-US" altLang="zh-CN" sz="2800" b="1" dirty="0" smtClean="0"/>
              <a:t> </a:t>
            </a:r>
            <a:r>
              <a:rPr lang="en-US" altLang="zh-CN" sz="2800" b="1" i="1" dirty="0" smtClean="0"/>
              <a:t>W	</a:t>
            </a:r>
            <a:endParaRPr lang="en-US" altLang="zh-CN" sz="2800" b="1" dirty="0" smtClean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W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</a:t>
            </a:r>
            <a:r>
              <a:rPr lang="en-US" altLang="zh-CN" sz="2800" b="1" dirty="0" smtClean="0">
                <a:latin typeface="宋体" charset="-122"/>
                <a:sym typeface="Symbol" pitchFamily="18" charset="2"/>
              </a:rPr>
              <a:t></a:t>
            </a:r>
            <a:r>
              <a:rPr lang="en-US" altLang="zh-CN" sz="2800" b="1" i="1" dirty="0" smtClean="0"/>
              <a:t>FW</a:t>
            </a:r>
            <a:r>
              <a:rPr lang="en-US" altLang="zh-CN" sz="2800" b="1" baseline="-30000" dirty="0" smtClean="0"/>
              <a:t>1	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W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</a:t>
            </a:r>
            <a:r>
              <a:rPr lang="en-US" altLang="zh-CN" sz="2800" b="1" dirty="0" smtClean="0">
                <a:sym typeface="Symbol" pitchFamily="18" charset="2"/>
              </a:rPr>
              <a:t></a:t>
            </a:r>
            <a:endParaRPr lang="zh-CN" altLang="en-US" sz="2800" b="1" dirty="0" smtClean="0">
              <a:solidFill>
                <a:srgbClr val="FF0000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083174" y="6023029"/>
            <a:ext cx="5025330" cy="646331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b="1" i="1" dirty="0"/>
              <a:t>W </a:t>
            </a:r>
            <a:r>
              <a:rPr lang="en-US" altLang="zh-CN" b="1" i="1" dirty="0">
                <a:sym typeface="Symbol" pitchFamily="18" charset="2"/>
              </a:rPr>
              <a:t></a:t>
            </a:r>
            <a:r>
              <a:rPr lang="en-US" altLang="zh-CN" b="1" i="1" dirty="0"/>
              <a:t> </a:t>
            </a:r>
            <a:r>
              <a:rPr lang="en-US" altLang="zh-CN" b="1" i="1" dirty="0">
                <a:sym typeface="Symbol" pitchFamily="18" charset="2"/>
              </a:rPr>
              <a:t></a:t>
            </a:r>
            <a:r>
              <a:rPr lang="en-US" altLang="zh-CN" b="1" i="1" dirty="0"/>
              <a:t>F	  {W</a:t>
            </a:r>
            <a:r>
              <a:rPr lang="en-US" altLang="zh-CN" b="1" i="1" baseline="-25000" dirty="0"/>
              <a:t>1</a:t>
            </a:r>
            <a:r>
              <a:rPr lang="en-US" altLang="zh-CN" b="1" i="1" dirty="0"/>
              <a:t>.i = </a:t>
            </a:r>
            <a:r>
              <a:rPr lang="en-US" altLang="zh-CN" b="1" i="1" dirty="0" err="1"/>
              <a:t>mkNode</a:t>
            </a:r>
            <a:r>
              <a:rPr lang="en-US" altLang="zh-CN" b="1" i="1" dirty="0"/>
              <a:t> (‘</a:t>
            </a:r>
            <a:r>
              <a:rPr lang="en-US" altLang="zh-CN" b="1" i="1" dirty="0">
                <a:sym typeface="Symbol" pitchFamily="18" charset="2"/>
              </a:rPr>
              <a:t></a:t>
            </a:r>
            <a:r>
              <a:rPr lang="en-US" altLang="zh-CN" b="1" i="1" dirty="0"/>
              <a:t>’,</a:t>
            </a:r>
            <a:r>
              <a:rPr lang="en-US" altLang="zh-CN" b="1" i="1" dirty="0" err="1"/>
              <a:t>W.i</a:t>
            </a:r>
            <a:r>
              <a:rPr lang="en-US" altLang="zh-CN" b="1" i="1" dirty="0"/>
              <a:t>, </a:t>
            </a:r>
            <a:r>
              <a:rPr lang="en-US" altLang="zh-CN" b="1" i="1" dirty="0" err="1"/>
              <a:t>F.nptr</a:t>
            </a:r>
            <a:r>
              <a:rPr lang="en-US" altLang="zh-CN" b="1" i="1" dirty="0"/>
              <a:t>)}</a:t>
            </a:r>
          </a:p>
          <a:p>
            <a:pPr>
              <a:lnSpc>
                <a:spcPct val="90000"/>
              </a:lnSpc>
            </a:pPr>
            <a:r>
              <a:rPr lang="en-US" altLang="zh-CN" b="1" i="1" dirty="0"/>
              <a:t>          W</a:t>
            </a:r>
            <a:r>
              <a:rPr lang="en-US" altLang="zh-CN" b="1" i="1" baseline="-25000" dirty="0"/>
              <a:t>1</a:t>
            </a:r>
            <a:r>
              <a:rPr lang="en-US" altLang="zh-CN" b="1" i="1" dirty="0"/>
              <a:t>{W.s = W</a:t>
            </a:r>
            <a:r>
              <a:rPr lang="en-US" altLang="zh-CN" b="1" i="1" baseline="-25000" dirty="0"/>
              <a:t>1</a:t>
            </a:r>
            <a:r>
              <a:rPr lang="en-US" altLang="zh-CN" b="1" i="1" dirty="0"/>
              <a:t>.s}</a:t>
            </a:r>
          </a:p>
        </p:txBody>
      </p:sp>
    </p:spTree>
    <p:extLst>
      <p:ext uri="{BB962C8B-B14F-4D97-AF65-F5344CB8AC3E}">
        <p14:creationId xmlns:p14="http://schemas.microsoft.com/office/powerpoint/2010/main" val="2687691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4.3  </a:t>
            </a:r>
            <a:r>
              <a:rPr lang="en-US" altLang="zh-CN" sz="3600" b="1" i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L</a:t>
            </a:r>
            <a:r>
              <a:rPr lang="zh-CN" alt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属性定义的自上而下计算</a:t>
            </a:r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96975"/>
            <a:ext cx="8610600" cy="3789363"/>
          </a:xfr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属性计算与分析方法之间的关系</a:t>
            </a:r>
          </a:p>
          <a:p>
            <a:pPr lvl="1">
              <a:spcBef>
                <a:spcPct val="0"/>
              </a:spcBef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属性的计算次序受分析方法所限定的分析树结点建立次序的限制。</a:t>
            </a:r>
          </a:p>
          <a:p>
            <a:pPr>
              <a:spcBef>
                <a:spcPct val="0"/>
              </a:spcBef>
              <a:defRPr/>
            </a:pPr>
            <a:endParaRPr lang="zh-CN" alt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0"/>
              </a:spcBef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分析树的结点是自左向右生成。</a:t>
            </a:r>
          </a:p>
          <a:p>
            <a:pPr>
              <a:spcBef>
                <a:spcPct val="0"/>
              </a:spcBef>
              <a:defRPr/>
            </a:pPr>
            <a:endParaRPr lang="zh-CN" altLang="en-US" sz="28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0"/>
              </a:spcBef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所以，仅当属性信息是自左向右流动时，才有可能在分析的同时完成属性计算。</a:t>
            </a:r>
          </a:p>
        </p:txBody>
      </p:sp>
      <p:sp>
        <p:nvSpPr>
          <p:cNvPr id="3074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6AD87B69-40BC-4A65-A95F-8B12BA4A36D9}" type="slidenum">
              <a:rPr lang="en-US" altLang="zh-CN" sz="8000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3</a:t>
            </a:fld>
            <a:endParaRPr lang="en-US" altLang="zh-CN" sz="8000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ea typeface="黑体" pitchFamily="2" charset="-122"/>
              </a:rPr>
              <a:t>4.3  </a:t>
            </a:r>
            <a:r>
              <a:rPr lang="en-US" altLang="zh-CN" b="1" i="1" smtClean="0">
                <a:ea typeface="黑体" pitchFamily="2" charset="-122"/>
              </a:rPr>
              <a:t>L</a:t>
            </a:r>
            <a:r>
              <a:rPr lang="zh-CN" altLang="en-US" b="1" smtClean="0"/>
              <a:t>属性定义的自上而下计算</a:t>
            </a:r>
          </a:p>
        </p:txBody>
      </p:sp>
      <p:grpSp>
        <p:nvGrpSpPr>
          <p:cNvPr id="65539" name="Group 3"/>
          <p:cNvGrpSpPr>
            <a:grpSpLocks/>
          </p:cNvGrpSpPr>
          <p:nvPr/>
        </p:nvGrpSpPr>
        <p:grpSpPr bwMode="auto">
          <a:xfrm>
            <a:off x="152400" y="908720"/>
            <a:ext cx="8915400" cy="5638800"/>
            <a:chOff x="96" y="624"/>
            <a:chExt cx="5616" cy="3552"/>
          </a:xfrm>
        </p:grpSpPr>
        <p:sp>
          <p:nvSpPr>
            <p:cNvPr id="65541" name="Rectangle 4"/>
            <p:cNvSpPr>
              <a:spLocks noChangeArrowheads="1"/>
            </p:cNvSpPr>
            <p:nvPr/>
          </p:nvSpPr>
          <p:spPr bwMode="auto">
            <a:xfrm>
              <a:off x="1215" y="624"/>
              <a:ext cx="209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/>
                <a:t>T</a:t>
              </a:r>
              <a:endParaRPr lang="en-US" altLang="zh-CN" sz="2800"/>
            </a:p>
          </p:txBody>
        </p:sp>
        <p:sp>
          <p:nvSpPr>
            <p:cNvPr id="65542" name="Rectangle 5"/>
            <p:cNvSpPr>
              <a:spLocks noChangeArrowheads="1"/>
            </p:cNvSpPr>
            <p:nvPr/>
          </p:nvSpPr>
          <p:spPr bwMode="auto">
            <a:xfrm>
              <a:off x="2071" y="1352"/>
              <a:ext cx="665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 dirty="0" err="1"/>
                <a:t>F</a:t>
              </a:r>
              <a:r>
                <a:rPr lang="en-US" altLang="zh-CN" sz="2800" dirty="0" err="1"/>
                <a:t>.</a:t>
              </a:r>
              <a:r>
                <a:rPr lang="en-US" altLang="zh-CN" sz="2800" i="1" dirty="0" err="1">
                  <a:solidFill>
                    <a:srgbClr val="FF0000"/>
                  </a:solidFill>
                </a:rPr>
                <a:t>nptr</a:t>
              </a:r>
              <a:endParaRPr lang="en-US" altLang="zh-CN" sz="2800" dirty="0">
                <a:solidFill>
                  <a:srgbClr val="FF0000"/>
                </a:solidFill>
              </a:endParaRPr>
            </a:p>
          </p:txBody>
        </p:sp>
        <p:sp>
          <p:nvSpPr>
            <p:cNvPr id="65543" name="Rectangle 6"/>
            <p:cNvSpPr>
              <a:spLocks noChangeArrowheads="1"/>
            </p:cNvSpPr>
            <p:nvPr/>
          </p:nvSpPr>
          <p:spPr bwMode="auto">
            <a:xfrm>
              <a:off x="340" y="1042"/>
              <a:ext cx="668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 dirty="0" err="1"/>
                <a:t>F</a:t>
              </a:r>
              <a:r>
                <a:rPr lang="en-US" altLang="zh-CN" sz="2800" dirty="0" err="1"/>
                <a:t>.</a:t>
              </a:r>
              <a:r>
                <a:rPr lang="en-US" altLang="zh-CN" sz="2800" i="1" dirty="0" err="1">
                  <a:solidFill>
                    <a:srgbClr val="FF0000"/>
                  </a:solidFill>
                </a:rPr>
                <a:t>nptr</a:t>
              </a:r>
              <a:endParaRPr lang="en-US" altLang="zh-CN" sz="2800" dirty="0">
                <a:solidFill>
                  <a:srgbClr val="FF0000"/>
                </a:solidFill>
              </a:endParaRPr>
            </a:p>
          </p:txBody>
        </p:sp>
        <p:sp>
          <p:nvSpPr>
            <p:cNvPr id="65544" name="Rectangle 7"/>
            <p:cNvSpPr>
              <a:spLocks noChangeArrowheads="1"/>
            </p:cNvSpPr>
            <p:nvPr/>
          </p:nvSpPr>
          <p:spPr bwMode="auto">
            <a:xfrm>
              <a:off x="327" y="1386"/>
              <a:ext cx="34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/>
                <a:t>id</a:t>
              </a:r>
              <a:endParaRPr lang="en-US" altLang="zh-CN" sz="2800" b="0"/>
            </a:p>
          </p:txBody>
        </p:sp>
        <p:sp>
          <p:nvSpPr>
            <p:cNvPr id="65545" name="Rectangle 8"/>
            <p:cNvSpPr>
              <a:spLocks noChangeArrowheads="1"/>
            </p:cNvSpPr>
            <p:nvPr/>
          </p:nvSpPr>
          <p:spPr bwMode="auto">
            <a:xfrm>
              <a:off x="1865" y="942"/>
              <a:ext cx="459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 dirty="0">
                  <a:solidFill>
                    <a:srgbClr val="FF0000"/>
                  </a:solidFill>
                </a:rPr>
                <a:t>i</a:t>
              </a:r>
              <a:r>
                <a:rPr lang="en-US" altLang="zh-CN" sz="2800" i="1" dirty="0"/>
                <a:t> </a:t>
              </a:r>
              <a:r>
                <a:rPr lang="en-US" altLang="zh-CN" sz="1000" b="0" i="1" dirty="0"/>
                <a:t> </a:t>
              </a:r>
              <a:r>
                <a:rPr lang="en-US" altLang="zh-CN" sz="2800" i="1" dirty="0"/>
                <a:t>W</a:t>
              </a:r>
              <a:endParaRPr lang="en-US" altLang="zh-CN" sz="2800" dirty="0"/>
            </a:p>
          </p:txBody>
        </p:sp>
        <p:sp>
          <p:nvSpPr>
            <p:cNvPr id="65546" name="Rectangle 9"/>
            <p:cNvSpPr>
              <a:spLocks noChangeArrowheads="1"/>
            </p:cNvSpPr>
            <p:nvPr/>
          </p:nvSpPr>
          <p:spPr bwMode="auto">
            <a:xfrm>
              <a:off x="1824" y="1392"/>
              <a:ext cx="245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>
                  <a:sym typeface="Symbol" pitchFamily="18" charset="2"/>
                </a:rPr>
                <a:t></a:t>
              </a:r>
              <a:endParaRPr lang="zh-CN" altLang="en-US" sz="2800">
                <a:sym typeface="Symbol" pitchFamily="18" charset="2"/>
              </a:endParaRPr>
            </a:p>
          </p:txBody>
        </p:sp>
        <p:sp>
          <p:nvSpPr>
            <p:cNvPr id="65547" name="Rectangle 10"/>
            <p:cNvSpPr>
              <a:spLocks noChangeArrowheads="1"/>
            </p:cNvSpPr>
            <p:nvPr/>
          </p:nvSpPr>
          <p:spPr bwMode="auto">
            <a:xfrm>
              <a:off x="3216" y="1813"/>
              <a:ext cx="220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>
                  <a:sym typeface="Symbol" pitchFamily="18" charset="2"/>
                </a:rPr>
                <a:t></a:t>
              </a:r>
              <a:endParaRPr lang="zh-CN" altLang="en-US" sz="2800">
                <a:sym typeface="Symbol" pitchFamily="18" charset="2"/>
              </a:endParaRPr>
            </a:p>
          </p:txBody>
        </p:sp>
        <p:sp>
          <p:nvSpPr>
            <p:cNvPr id="65548" name="Rectangle 11"/>
            <p:cNvSpPr>
              <a:spLocks noChangeArrowheads="1"/>
            </p:cNvSpPr>
            <p:nvPr/>
          </p:nvSpPr>
          <p:spPr bwMode="auto">
            <a:xfrm>
              <a:off x="3439" y="1754"/>
              <a:ext cx="68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 dirty="0" err="1"/>
                <a:t>F</a:t>
              </a:r>
              <a:r>
                <a:rPr lang="en-US" altLang="zh-CN" sz="2800" dirty="0" err="1"/>
                <a:t>.</a:t>
              </a:r>
              <a:r>
                <a:rPr lang="en-US" altLang="zh-CN" sz="2800" i="1" dirty="0" err="1">
                  <a:solidFill>
                    <a:srgbClr val="FF0000"/>
                  </a:solidFill>
                </a:rPr>
                <a:t>nptr</a:t>
              </a:r>
              <a:endParaRPr lang="en-US" altLang="zh-CN" sz="2800" dirty="0">
                <a:solidFill>
                  <a:srgbClr val="FF0000"/>
                </a:solidFill>
              </a:endParaRPr>
            </a:p>
          </p:txBody>
        </p:sp>
        <p:sp>
          <p:nvSpPr>
            <p:cNvPr id="65549" name="Rectangle 12"/>
            <p:cNvSpPr>
              <a:spLocks noChangeArrowheads="1"/>
            </p:cNvSpPr>
            <p:nvPr/>
          </p:nvSpPr>
          <p:spPr bwMode="auto">
            <a:xfrm>
              <a:off x="3437" y="2109"/>
              <a:ext cx="228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/>
                <a:t>id</a:t>
              </a:r>
              <a:endParaRPr lang="en-US" altLang="zh-CN" sz="2800" b="0"/>
            </a:p>
          </p:txBody>
        </p:sp>
        <p:sp>
          <p:nvSpPr>
            <p:cNvPr id="65550" name="Rectangle 13"/>
            <p:cNvSpPr>
              <a:spLocks noChangeArrowheads="1"/>
            </p:cNvSpPr>
            <p:nvPr/>
          </p:nvSpPr>
          <p:spPr bwMode="auto">
            <a:xfrm>
              <a:off x="1963" y="1679"/>
              <a:ext cx="485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/>
                <a:t>num</a:t>
              </a:r>
            </a:p>
          </p:txBody>
        </p:sp>
        <p:sp>
          <p:nvSpPr>
            <p:cNvPr id="65551" name="Line 14"/>
            <p:cNvSpPr>
              <a:spLocks noChangeShapeType="1"/>
            </p:cNvSpPr>
            <p:nvPr/>
          </p:nvSpPr>
          <p:spPr bwMode="auto">
            <a:xfrm flipH="1">
              <a:off x="385" y="1239"/>
              <a:ext cx="1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2" name="Line 15"/>
            <p:cNvSpPr>
              <a:spLocks noChangeShapeType="1"/>
            </p:cNvSpPr>
            <p:nvPr/>
          </p:nvSpPr>
          <p:spPr bwMode="auto">
            <a:xfrm flipH="1">
              <a:off x="2129" y="1576"/>
              <a:ext cx="1" cy="2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3" name="Line 16"/>
            <p:cNvSpPr>
              <a:spLocks noChangeShapeType="1"/>
            </p:cNvSpPr>
            <p:nvPr/>
          </p:nvSpPr>
          <p:spPr bwMode="auto">
            <a:xfrm flipH="1">
              <a:off x="3512" y="1999"/>
              <a:ext cx="0" cy="2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5554" name="Group 17"/>
            <p:cNvGrpSpPr>
              <a:grpSpLocks/>
            </p:cNvGrpSpPr>
            <p:nvPr/>
          </p:nvGrpSpPr>
          <p:grpSpPr bwMode="auto">
            <a:xfrm>
              <a:off x="438" y="3589"/>
              <a:ext cx="768" cy="422"/>
              <a:chOff x="2582" y="5834"/>
              <a:chExt cx="1156" cy="673"/>
            </a:xfrm>
          </p:grpSpPr>
          <p:sp>
            <p:nvSpPr>
              <p:cNvPr id="65595" name="Rectangle 18"/>
              <p:cNvSpPr>
                <a:spLocks noChangeArrowheads="1"/>
              </p:cNvSpPr>
              <p:nvPr/>
            </p:nvSpPr>
            <p:spPr bwMode="auto">
              <a:xfrm>
                <a:off x="2582" y="5834"/>
                <a:ext cx="1156" cy="408"/>
              </a:xfrm>
              <a:prstGeom prst="rect">
                <a:avLst/>
              </a:prstGeom>
              <a:noFill/>
              <a:ln w="254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10800" rIns="18000" bIns="10800"/>
              <a:lstStyle/>
              <a:p>
                <a:pPr algn="just"/>
                <a:r>
                  <a:rPr lang="en-US" altLang="zh-CN" sz="2800"/>
                  <a:t>id</a:t>
                </a:r>
              </a:p>
            </p:txBody>
          </p:sp>
          <p:sp>
            <p:nvSpPr>
              <p:cNvPr id="65596" name="Line 19"/>
              <p:cNvSpPr>
                <a:spLocks noChangeShapeType="1"/>
              </p:cNvSpPr>
              <p:nvPr/>
            </p:nvSpPr>
            <p:spPr bwMode="auto">
              <a:xfrm>
                <a:off x="3150" y="5847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97" name="Line 20"/>
              <p:cNvSpPr>
                <a:spLocks noChangeShapeType="1"/>
              </p:cNvSpPr>
              <p:nvPr/>
            </p:nvSpPr>
            <p:spPr bwMode="auto">
              <a:xfrm>
                <a:off x="3420" y="6057"/>
                <a:ext cx="0" cy="45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5555" name="Group 21"/>
            <p:cNvGrpSpPr>
              <a:grpSpLocks/>
            </p:cNvGrpSpPr>
            <p:nvPr/>
          </p:nvGrpSpPr>
          <p:grpSpPr bwMode="auto">
            <a:xfrm>
              <a:off x="3719" y="2988"/>
              <a:ext cx="768" cy="422"/>
              <a:chOff x="2582" y="5834"/>
              <a:chExt cx="1156" cy="673"/>
            </a:xfrm>
          </p:grpSpPr>
          <p:sp>
            <p:nvSpPr>
              <p:cNvPr id="65592" name="Rectangle 22"/>
              <p:cNvSpPr>
                <a:spLocks noChangeArrowheads="1"/>
              </p:cNvSpPr>
              <p:nvPr/>
            </p:nvSpPr>
            <p:spPr bwMode="auto">
              <a:xfrm>
                <a:off x="2582" y="5834"/>
                <a:ext cx="1156" cy="4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10800" rIns="18000" bIns="10800"/>
              <a:lstStyle/>
              <a:p>
                <a:pPr algn="just"/>
                <a:r>
                  <a:rPr lang="en-US" altLang="zh-CN" sz="2800"/>
                  <a:t>id</a:t>
                </a:r>
              </a:p>
            </p:txBody>
          </p:sp>
          <p:sp>
            <p:nvSpPr>
              <p:cNvPr id="65593" name="Line 23"/>
              <p:cNvSpPr>
                <a:spLocks noChangeShapeType="1"/>
              </p:cNvSpPr>
              <p:nvPr/>
            </p:nvSpPr>
            <p:spPr bwMode="auto">
              <a:xfrm>
                <a:off x="3150" y="5847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94" name="Line 24"/>
              <p:cNvSpPr>
                <a:spLocks noChangeShapeType="1"/>
              </p:cNvSpPr>
              <p:nvPr/>
            </p:nvSpPr>
            <p:spPr bwMode="auto">
              <a:xfrm>
                <a:off x="3420" y="6057"/>
                <a:ext cx="0" cy="45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5556" name="Group 25"/>
            <p:cNvGrpSpPr>
              <a:grpSpLocks/>
            </p:cNvGrpSpPr>
            <p:nvPr/>
          </p:nvGrpSpPr>
          <p:grpSpPr bwMode="auto">
            <a:xfrm>
              <a:off x="1872" y="3589"/>
              <a:ext cx="1008" cy="299"/>
              <a:chOff x="6306" y="5910"/>
              <a:chExt cx="1156" cy="433"/>
            </a:xfrm>
          </p:grpSpPr>
          <p:sp>
            <p:nvSpPr>
              <p:cNvPr id="65590" name="Rectangle 26"/>
              <p:cNvSpPr>
                <a:spLocks noChangeArrowheads="1"/>
              </p:cNvSpPr>
              <p:nvPr/>
            </p:nvSpPr>
            <p:spPr bwMode="auto">
              <a:xfrm>
                <a:off x="6306" y="5910"/>
                <a:ext cx="1156" cy="4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18000" bIns="10800"/>
              <a:lstStyle/>
              <a:p>
                <a:pPr algn="just"/>
                <a:r>
                  <a:rPr lang="en-US" altLang="zh-CN" sz="2800"/>
                  <a:t>num  5</a:t>
                </a:r>
              </a:p>
            </p:txBody>
          </p:sp>
          <p:sp>
            <p:nvSpPr>
              <p:cNvPr id="65591" name="Line 27"/>
              <p:cNvSpPr>
                <a:spLocks noChangeShapeType="1"/>
              </p:cNvSpPr>
              <p:nvPr/>
            </p:nvSpPr>
            <p:spPr bwMode="auto">
              <a:xfrm>
                <a:off x="6874" y="5923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5557" name="Group 28"/>
            <p:cNvGrpSpPr>
              <a:grpSpLocks/>
            </p:cNvGrpSpPr>
            <p:nvPr/>
          </p:nvGrpSpPr>
          <p:grpSpPr bwMode="auto">
            <a:xfrm>
              <a:off x="4246" y="2500"/>
              <a:ext cx="1136" cy="271"/>
              <a:chOff x="7626" y="5010"/>
              <a:chExt cx="1710" cy="433"/>
            </a:xfrm>
          </p:grpSpPr>
          <p:sp>
            <p:nvSpPr>
              <p:cNvPr id="65587" name="Rectangle 29"/>
              <p:cNvSpPr>
                <a:spLocks noChangeArrowheads="1"/>
              </p:cNvSpPr>
              <p:nvPr/>
            </p:nvSpPr>
            <p:spPr bwMode="auto">
              <a:xfrm>
                <a:off x="7626" y="5010"/>
                <a:ext cx="1710" cy="4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26000" tIns="10800" rIns="18000" bIns="10800"/>
              <a:lstStyle/>
              <a:p>
                <a:pPr algn="just"/>
                <a:r>
                  <a:rPr lang="en-US" altLang="zh-CN" sz="2800">
                    <a:sym typeface="Symbol" pitchFamily="18" charset="2"/>
                  </a:rPr>
                  <a:t></a:t>
                </a:r>
                <a:endParaRPr lang="zh-CN" altLang="en-US" sz="2800">
                  <a:sym typeface="Symbol" pitchFamily="18" charset="2"/>
                </a:endParaRPr>
              </a:p>
            </p:txBody>
          </p:sp>
          <p:sp>
            <p:nvSpPr>
              <p:cNvPr id="65588" name="Line 30"/>
              <p:cNvSpPr>
                <a:spLocks noChangeShapeType="1"/>
              </p:cNvSpPr>
              <p:nvPr/>
            </p:nvSpPr>
            <p:spPr bwMode="auto">
              <a:xfrm>
                <a:off x="8194" y="5023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89" name="Line 31"/>
              <p:cNvSpPr>
                <a:spLocks noChangeShapeType="1"/>
              </p:cNvSpPr>
              <p:nvPr/>
            </p:nvSpPr>
            <p:spPr bwMode="auto">
              <a:xfrm>
                <a:off x="8777" y="5010"/>
                <a:ext cx="0" cy="3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5558" name="Group 32"/>
            <p:cNvGrpSpPr>
              <a:grpSpLocks/>
            </p:cNvGrpSpPr>
            <p:nvPr/>
          </p:nvGrpSpPr>
          <p:grpSpPr bwMode="auto">
            <a:xfrm>
              <a:off x="2376" y="2987"/>
              <a:ext cx="1136" cy="271"/>
              <a:chOff x="7626" y="5010"/>
              <a:chExt cx="1710" cy="433"/>
            </a:xfrm>
          </p:grpSpPr>
          <p:sp>
            <p:nvSpPr>
              <p:cNvPr id="65584" name="Rectangle 33"/>
              <p:cNvSpPr>
                <a:spLocks noChangeArrowheads="1"/>
              </p:cNvSpPr>
              <p:nvPr/>
            </p:nvSpPr>
            <p:spPr bwMode="auto">
              <a:xfrm>
                <a:off x="7626" y="5010"/>
                <a:ext cx="1710" cy="4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26000" tIns="10800" rIns="18000" bIns="10800"/>
              <a:lstStyle/>
              <a:p>
                <a:pPr algn="just"/>
                <a:r>
                  <a:rPr lang="en-US" altLang="zh-CN" sz="2800">
                    <a:sym typeface="Symbol" pitchFamily="18" charset="2"/>
                  </a:rPr>
                  <a:t></a:t>
                </a:r>
                <a:endParaRPr lang="zh-CN" altLang="en-US" sz="2800">
                  <a:sym typeface="Symbol" pitchFamily="18" charset="2"/>
                </a:endParaRPr>
              </a:p>
            </p:txBody>
          </p:sp>
          <p:sp>
            <p:nvSpPr>
              <p:cNvPr id="65585" name="Line 34"/>
              <p:cNvSpPr>
                <a:spLocks noChangeShapeType="1"/>
              </p:cNvSpPr>
              <p:nvPr/>
            </p:nvSpPr>
            <p:spPr bwMode="auto">
              <a:xfrm>
                <a:off x="8194" y="5023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86" name="Line 35"/>
              <p:cNvSpPr>
                <a:spLocks noChangeShapeType="1"/>
              </p:cNvSpPr>
              <p:nvPr/>
            </p:nvSpPr>
            <p:spPr bwMode="auto">
              <a:xfrm>
                <a:off x="8777" y="5010"/>
                <a:ext cx="0" cy="3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5559" name="Rectangle 36"/>
            <p:cNvSpPr>
              <a:spLocks noChangeArrowheads="1"/>
            </p:cNvSpPr>
            <p:nvPr/>
          </p:nvSpPr>
          <p:spPr bwMode="auto">
            <a:xfrm>
              <a:off x="96" y="3952"/>
              <a:ext cx="2304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zh-CN" altLang="en-US" sz="2800"/>
                <a:t>指向符号表中</a:t>
              </a:r>
              <a:r>
                <a:rPr lang="en-US" altLang="zh-CN" sz="2800" i="1"/>
                <a:t>a</a:t>
              </a:r>
              <a:r>
                <a:rPr lang="zh-CN" altLang="en-US" sz="2800"/>
                <a:t>的入口</a:t>
              </a:r>
            </a:p>
          </p:txBody>
        </p:sp>
        <p:sp>
          <p:nvSpPr>
            <p:cNvPr id="65560" name="Rectangle 37"/>
            <p:cNvSpPr>
              <a:spLocks noChangeArrowheads="1"/>
            </p:cNvSpPr>
            <p:nvPr/>
          </p:nvSpPr>
          <p:spPr bwMode="auto">
            <a:xfrm>
              <a:off x="3408" y="3368"/>
              <a:ext cx="2304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zh-CN" altLang="en-US" sz="2800"/>
                <a:t>指向符号表中</a:t>
              </a:r>
              <a:r>
                <a:rPr lang="en-US" altLang="zh-CN" sz="2800" i="1"/>
                <a:t>b</a:t>
              </a:r>
              <a:r>
                <a:rPr lang="zh-CN" altLang="en-US" sz="2800"/>
                <a:t>的入口</a:t>
              </a:r>
            </a:p>
          </p:txBody>
        </p:sp>
        <p:sp>
          <p:nvSpPr>
            <p:cNvPr id="65561" name="Line 38"/>
            <p:cNvSpPr>
              <a:spLocks noChangeShapeType="1"/>
            </p:cNvSpPr>
            <p:nvPr/>
          </p:nvSpPr>
          <p:spPr bwMode="auto">
            <a:xfrm flipH="1">
              <a:off x="586" y="1295"/>
              <a:ext cx="1" cy="2293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2" name="Line 39"/>
            <p:cNvSpPr>
              <a:spLocks noChangeShapeType="1"/>
            </p:cNvSpPr>
            <p:nvPr/>
          </p:nvSpPr>
          <p:spPr bwMode="auto">
            <a:xfrm>
              <a:off x="2129" y="1173"/>
              <a:ext cx="0" cy="23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3" name="Rectangle 40"/>
            <p:cNvSpPr>
              <a:spLocks noChangeArrowheads="1"/>
            </p:cNvSpPr>
            <p:nvPr/>
          </p:nvSpPr>
          <p:spPr bwMode="auto">
            <a:xfrm>
              <a:off x="4605" y="1810"/>
              <a:ext cx="566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 dirty="0">
                  <a:solidFill>
                    <a:srgbClr val="FF0000"/>
                  </a:solidFill>
                </a:rPr>
                <a:t>i</a:t>
              </a:r>
              <a:r>
                <a:rPr lang="en-US" altLang="zh-CN" sz="2400" i="1" dirty="0"/>
                <a:t> </a:t>
              </a:r>
              <a:r>
                <a:rPr lang="en-US" altLang="zh-CN" sz="2800" i="1" dirty="0"/>
                <a:t> W</a:t>
              </a:r>
              <a:r>
                <a:rPr lang="en-US" altLang="zh-CN" sz="1000" b="0" dirty="0"/>
                <a:t>  </a:t>
              </a:r>
              <a:r>
                <a:rPr lang="en-US" altLang="zh-CN" sz="2800" i="1" dirty="0">
                  <a:solidFill>
                    <a:srgbClr val="FF0000"/>
                  </a:solidFill>
                </a:rPr>
                <a:t>s</a:t>
              </a:r>
            </a:p>
          </p:txBody>
        </p:sp>
        <p:sp>
          <p:nvSpPr>
            <p:cNvPr id="65564" name="Line 41"/>
            <p:cNvSpPr>
              <a:spLocks noChangeShapeType="1"/>
            </p:cNvSpPr>
            <p:nvPr/>
          </p:nvSpPr>
          <p:spPr bwMode="auto">
            <a:xfrm>
              <a:off x="3525" y="1597"/>
              <a:ext cx="0" cy="23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5" name="Rectangle 42"/>
            <p:cNvSpPr>
              <a:spLocks noChangeArrowheads="1"/>
            </p:cNvSpPr>
            <p:nvPr/>
          </p:nvSpPr>
          <p:spPr bwMode="auto">
            <a:xfrm>
              <a:off x="3190" y="1375"/>
              <a:ext cx="529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 dirty="0">
                  <a:solidFill>
                    <a:srgbClr val="FF0000"/>
                  </a:solidFill>
                </a:rPr>
                <a:t>i</a:t>
              </a:r>
              <a:r>
                <a:rPr lang="en-US" altLang="zh-CN" sz="2800" i="1" dirty="0">
                  <a:solidFill>
                    <a:srgbClr val="00FF00"/>
                  </a:solidFill>
                </a:rPr>
                <a:t> </a:t>
              </a:r>
              <a:r>
                <a:rPr lang="en-US" altLang="zh-CN" sz="2800" i="1" dirty="0"/>
                <a:t>  W</a:t>
              </a:r>
              <a:endParaRPr lang="en-US" altLang="zh-CN" sz="2800" dirty="0"/>
            </a:p>
          </p:txBody>
        </p:sp>
        <p:sp>
          <p:nvSpPr>
            <p:cNvPr id="65566" name="Line 43"/>
            <p:cNvSpPr>
              <a:spLocks noChangeShapeType="1"/>
            </p:cNvSpPr>
            <p:nvPr/>
          </p:nvSpPr>
          <p:spPr bwMode="auto">
            <a:xfrm>
              <a:off x="1312" y="826"/>
              <a:ext cx="748" cy="2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7" name="Line 44"/>
            <p:cNvSpPr>
              <a:spLocks noChangeShapeType="1"/>
            </p:cNvSpPr>
            <p:nvPr/>
          </p:nvSpPr>
          <p:spPr bwMode="auto">
            <a:xfrm>
              <a:off x="2256" y="1117"/>
              <a:ext cx="1186" cy="3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8" name="Line 45"/>
            <p:cNvSpPr>
              <a:spLocks noChangeShapeType="1"/>
            </p:cNvSpPr>
            <p:nvPr/>
          </p:nvSpPr>
          <p:spPr bwMode="auto">
            <a:xfrm>
              <a:off x="3642" y="1520"/>
              <a:ext cx="1186" cy="34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9" name="Line 46"/>
            <p:cNvSpPr>
              <a:spLocks noChangeShapeType="1"/>
            </p:cNvSpPr>
            <p:nvPr/>
          </p:nvSpPr>
          <p:spPr bwMode="auto">
            <a:xfrm flipH="1">
              <a:off x="437" y="834"/>
              <a:ext cx="748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0" name="Line 47"/>
            <p:cNvSpPr>
              <a:spLocks noChangeShapeType="1"/>
            </p:cNvSpPr>
            <p:nvPr/>
          </p:nvSpPr>
          <p:spPr bwMode="auto">
            <a:xfrm flipH="1">
              <a:off x="2291" y="1538"/>
              <a:ext cx="11" cy="2030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1" name="Line 48"/>
            <p:cNvSpPr>
              <a:spLocks noChangeShapeType="1"/>
            </p:cNvSpPr>
            <p:nvPr/>
          </p:nvSpPr>
          <p:spPr bwMode="auto">
            <a:xfrm flipH="1">
              <a:off x="3326" y="1576"/>
              <a:ext cx="139" cy="2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2" name="Line 49"/>
            <p:cNvSpPr>
              <a:spLocks noChangeShapeType="1"/>
            </p:cNvSpPr>
            <p:nvPr/>
          </p:nvSpPr>
          <p:spPr bwMode="auto">
            <a:xfrm flipH="1">
              <a:off x="1920" y="1152"/>
              <a:ext cx="140" cy="2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3" name="Rectangle 50"/>
            <p:cNvSpPr>
              <a:spLocks noChangeArrowheads="1"/>
            </p:cNvSpPr>
            <p:nvPr/>
          </p:nvSpPr>
          <p:spPr bwMode="auto">
            <a:xfrm>
              <a:off x="4802" y="2143"/>
              <a:ext cx="159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zh-CN" altLang="en-US" sz="2800">
                  <a:sym typeface="Symbol" pitchFamily="18" charset="2"/>
                </a:rPr>
                <a:t></a:t>
              </a:r>
              <a:endParaRPr lang="zh-CN" altLang="en-US" sz="2800"/>
            </a:p>
          </p:txBody>
        </p:sp>
        <p:sp>
          <p:nvSpPr>
            <p:cNvPr id="65574" name="Line 51"/>
            <p:cNvSpPr>
              <a:spLocks noChangeShapeType="1"/>
            </p:cNvSpPr>
            <p:nvPr/>
          </p:nvSpPr>
          <p:spPr bwMode="auto">
            <a:xfrm>
              <a:off x="4858" y="2021"/>
              <a:ext cx="0" cy="2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5" name="Freeform 52"/>
            <p:cNvSpPr>
              <a:spLocks/>
            </p:cNvSpPr>
            <p:nvPr/>
          </p:nvSpPr>
          <p:spPr bwMode="auto">
            <a:xfrm>
              <a:off x="2468" y="1605"/>
              <a:ext cx="752" cy="1392"/>
            </a:xfrm>
            <a:custGeom>
              <a:avLst/>
              <a:gdLst>
                <a:gd name="T0" fmla="*/ 326 w 1132"/>
                <a:gd name="T1" fmla="*/ 0 h 2220"/>
                <a:gd name="T2" fmla="*/ 313 w 1132"/>
                <a:gd name="T3" fmla="*/ 192 h 2220"/>
                <a:gd name="T4" fmla="*/ 212 w 1132"/>
                <a:gd name="T5" fmla="*/ 259 h 2220"/>
                <a:gd name="T6" fmla="*/ 66 w 1132"/>
                <a:gd name="T7" fmla="*/ 266 h 2220"/>
                <a:gd name="T8" fmla="*/ 9 w 1132"/>
                <a:gd name="T9" fmla="*/ 318 h 2220"/>
                <a:gd name="T10" fmla="*/ 9 w 1132"/>
                <a:gd name="T11" fmla="*/ 547 h 22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32" h="2220">
                  <a:moveTo>
                    <a:pt x="1112" y="0"/>
                  </a:moveTo>
                  <a:cubicBezTo>
                    <a:pt x="1105" y="130"/>
                    <a:pt x="1132" y="605"/>
                    <a:pt x="1067" y="780"/>
                  </a:cubicBezTo>
                  <a:cubicBezTo>
                    <a:pt x="1002" y="955"/>
                    <a:pt x="862" y="1000"/>
                    <a:pt x="722" y="1050"/>
                  </a:cubicBezTo>
                  <a:cubicBezTo>
                    <a:pt x="582" y="1100"/>
                    <a:pt x="341" y="1040"/>
                    <a:pt x="226" y="1080"/>
                  </a:cubicBezTo>
                  <a:cubicBezTo>
                    <a:pt x="111" y="1120"/>
                    <a:pt x="64" y="1100"/>
                    <a:pt x="32" y="1290"/>
                  </a:cubicBezTo>
                  <a:cubicBezTo>
                    <a:pt x="0" y="1480"/>
                    <a:pt x="30" y="2065"/>
                    <a:pt x="32" y="2220"/>
                  </a:cubicBezTo>
                </a:path>
              </a:pathLst>
            </a:custGeom>
            <a:noFill/>
            <a:ln w="25400" cap="flat">
              <a:solidFill>
                <a:srgbClr val="C00000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6" name="Line 53"/>
            <p:cNvSpPr>
              <a:spLocks noChangeShapeType="1"/>
            </p:cNvSpPr>
            <p:nvPr/>
          </p:nvSpPr>
          <p:spPr bwMode="auto">
            <a:xfrm>
              <a:off x="3754" y="2000"/>
              <a:ext cx="0" cy="969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7" name="Freeform 54"/>
            <p:cNvSpPr>
              <a:spLocks/>
            </p:cNvSpPr>
            <p:nvPr/>
          </p:nvSpPr>
          <p:spPr bwMode="auto">
            <a:xfrm>
              <a:off x="4317" y="2038"/>
              <a:ext cx="338" cy="452"/>
            </a:xfrm>
            <a:custGeom>
              <a:avLst/>
              <a:gdLst>
                <a:gd name="T0" fmla="*/ 137 w 510"/>
                <a:gd name="T1" fmla="*/ 0 h 720"/>
                <a:gd name="T2" fmla="*/ 129 w 510"/>
                <a:gd name="T3" fmla="*/ 89 h 720"/>
                <a:gd name="T4" fmla="*/ 20 w 510"/>
                <a:gd name="T5" fmla="*/ 104 h 720"/>
                <a:gd name="T6" fmla="*/ 11 w 510"/>
                <a:gd name="T7" fmla="*/ 178 h 7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10" h="720">
                  <a:moveTo>
                    <a:pt x="472" y="0"/>
                  </a:moveTo>
                  <a:cubicBezTo>
                    <a:pt x="467" y="60"/>
                    <a:pt x="510" y="290"/>
                    <a:pt x="443" y="360"/>
                  </a:cubicBezTo>
                  <a:cubicBezTo>
                    <a:pt x="376" y="430"/>
                    <a:pt x="136" y="360"/>
                    <a:pt x="68" y="420"/>
                  </a:cubicBezTo>
                  <a:cubicBezTo>
                    <a:pt x="0" y="480"/>
                    <a:pt x="44" y="658"/>
                    <a:pt x="38" y="72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8" name="Freeform 55"/>
            <p:cNvSpPr>
              <a:spLocks/>
            </p:cNvSpPr>
            <p:nvPr/>
          </p:nvSpPr>
          <p:spPr bwMode="auto">
            <a:xfrm>
              <a:off x="4455" y="2038"/>
              <a:ext cx="624" cy="452"/>
            </a:xfrm>
            <a:custGeom>
              <a:avLst/>
              <a:gdLst>
                <a:gd name="T0" fmla="*/ 275 w 940"/>
                <a:gd name="T1" fmla="*/ 0 h 720"/>
                <a:gd name="T2" fmla="*/ 231 w 940"/>
                <a:gd name="T3" fmla="*/ 130 h 720"/>
                <a:gd name="T4" fmla="*/ 38 w 940"/>
                <a:gd name="T5" fmla="*/ 141 h 720"/>
                <a:gd name="T6" fmla="*/ 3 w 940"/>
                <a:gd name="T7" fmla="*/ 178 h 7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40" h="720">
                  <a:moveTo>
                    <a:pt x="940" y="0"/>
                  </a:moveTo>
                  <a:cubicBezTo>
                    <a:pt x="915" y="87"/>
                    <a:pt x="925" y="430"/>
                    <a:pt x="790" y="525"/>
                  </a:cubicBezTo>
                  <a:cubicBezTo>
                    <a:pt x="655" y="620"/>
                    <a:pt x="260" y="538"/>
                    <a:pt x="130" y="570"/>
                  </a:cubicBezTo>
                  <a:cubicBezTo>
                    <a:pt x="0" y="602"/>
                    <a:pt x="35" y="689"/>
                    <a:pt x="10" y="72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9" name="Freeform 56"/>
            <p:cNvSpPr>
              <a:spLocks/>
            </p:cNvSpPr>
            <p:nvPr/>
          </p:nvSpPr>
          <p:spPr bwMode="auto">
            <a:xfrm>
              <a:off x="765" y="3155"/>
              <a:ext cx="2259" cy="424"/>
            </a:xfrm>
            <a:custGeom>
              <a:avLst/>
              <a:gdLst>
                <a:gd name="T0" fmla="*/ 954 w 3401"/>
                <a:gd name="T1" fmla="*/ 0 h 676"/>
                <a:gd name="T2" fmla="*/ 861 w 3401"/>
                <a:gd name="T3" fmla="*/ 89 h 676"/>
                <a:gd name="T4" fmla="*/ 145 w 3401"/>
                <a:gd name="T5" fmla="*/ 97 h 676"/>
                <a:gd name="T6" fmla="*/ 48 w 3401"/>
                <a:gd name="T7" fmla="*/ 107 h 676"/>
                <a:gd name="T8" fmla="*/ 0 w 3401"/>
                <a:gd name="T9" fmla="*/ 167 h 6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01" h="676">
                  <a:moveTo>
                    <a:pt x="3256" y="0"/>
                  </a:moveTo>
                  <a:cubicBezTo>
                    <a:pt x="3204" y="60"/>
                    <a:pt x="3401" y="296"/>
                    <a:pt x="2941" y="361"/>
                  </a:cubicBezTo>
                  <a:cubicBezTo>
                    <a:pt x="2481" y="426"/>
                    <a:pt x="958" y="379"/>
                    <a:pt x="496" y="391"/>
                  </a:cubicBezTo>
                  <a:cubicBezTo>
                    <a:pt x="34" y="403"/>
                    <a:pt x="249" y="388"/>
                    <a:pt x="166" y="436"/>
                  </a:cubicBezTo>
                  <a:cubicBezTo>
                    <a:pt x="83" y="484"/>
                    <a:pt x="35" y="626"/>
                    <a:pt x="0" y="676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0" name="Freeform 57"/>
            <p:cNvSpPr>
              <a:spLocks/>
            </p:cNvSpPr>
            <p:nvPr/>
          </p:nvSpPr>
          <p:spPr bwMode="auto">
            <a:xfrm>
              <a:off x="2339" y="3148"/>
              <a:ext cx="1112" cy="432"/>
            </a:xfrm>
            <a:custGeom>
              <a:avLst/>
              <a:gdLst>
                <a:gd name="T0" fmla="*/ 443 w 1675"/>
                <a:gd name="T1" fmla="*/ 0 h 690"/>
                <a:gd name="T2" fmla="*/ 430 w 1675"/>
                <a:gd name="T3" fmla="*/ 81 h 690"/>
                <a:gd name="T4" fmla="*/ 84 w 1675"/>
                <a:gd name="T5" fmla="*/ 121 h 690"/>
                <a:gd name="T6" fmla="*/ 0 w 1675"/>
                <a:gd name="T7" fmla="*/ 169 h 6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75" h="690">
                  <a:moveTo>
                    <a:pt x="1516" y="0"/>
                  </a:moveTo>
                  <a:cubicBezTo>
                    <a:pt x="1595" y="124"/>
                    <a:pt x="1675" y="248"/>
                    <a:pt x="1470" y="330"/>
                  </a:cubicBezTo>
                  <a:cubicBezTo>
                    <a:pt x="1265" y="412"/>
                    <a:pt x="531" y="434"/>
                    <a:pt x="286" y="494"/>
                  </a:cubicBezTo>
                  <a:cubicBezTo>
                    <a:pt x="41" y="554"/>
                    <a:pt x="48" y="657"/>
                    <a:pt x="0" y="69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1" name="Freeform 58"/>
            <p:cNvSpPr>
              <a:spLocks/>
            </p:cNvSpPr>
            <p:nvPr/>
          </p:nvSpPr>
          <p:spPr bwMode="auto">
            <a:xfrm>
              <a:off x="2540" y="2640"/>
              <a:ext cx="2424" cy="338"/>
            </a:xfrm>
            <a:custGeom>
              <a:avLst/>
              <a:gdLst>
                <a:gd name="T0" fmla="*/ 1005 w 3650"/>
                <a:gd name="T1" fmla="*/ 0 h 540"/>
                <a:gd name="T2" fmla="*/ 926 w 3650"/>
                <a:gd name="T3" fmla="*/ 74 h 540"/>
                <a:gd name="T4" fmla="*/ 149 w 3650"/>
                <a:gd name="T5" fmla="*/ 85 h 540"/>
                <a:gd name="T6" fmla="*/ 35 w 3650"/>
                <a:gd name="T7" fmla="*/ 133 h 5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50" h="540">
                  <a:moveTo>
                    <a:pt x="3433" y="0"/>
                  </a:moveTo>
                  <a:cubicBezTo>
                    <a:pt x="3564" y="121"/>
                    <a:pt x="3650" y="243"/>
                    <a:pt x="3163" y="300"/>
                  </a:cubicBezTo>
                  <a:cubicBezTo>
                    <a:pt x="2676" y="357"/>
                    <a:pt x="1016" y="305"/>
                    <a:pt x="508" y="345"/>
                  </a:cubicBezTo>
                  <a:cubicBezTo>
                    <a:pt x="0" y="385"/>
                    <a:pt x="199" y="499"/>
                    <a:pt x="117" y="54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2" name="Freeform 59"/>
            <p:cNvSpPr>
              <a:spLocks/>
            </p:cNvSpPr>
            <p:nvPr/>
          </p:nvSpPr>
          <p:spPr bwMode="auto">
            <a:xfrm>
              <a:off x="3876" y="2658"/>
              <a:ext cx="1325" cy="320"/>
            </a:xfrm>
            <a:custGeom>
              <a:avLst/>
              <a:gdLst>
                <a:gd name="T0" fmla="*/ 554 w 1995"/>
                <a:gd name="T1" fmla="*/ 0 h 510"/>
                <a:gd name="T2" fmla="*/ 505 w 1995"/>
                <a:gd name="T3" fmla="*/ 92 h 510"/>
                <a:gd name="T4" fmla="*/ 79 w 1995"/>
                <a:gd name="T5" fmla="*/ 100 h 510"/>
                <a:gd name="T6" fmla="*/ 31 w 1995"/>
                <a:gd name="T7" fmla="*/ 126 h 5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95" h="510">
                  <a:moveTo>
                    <a:pt x="1889" y="0"/>
                  </a:moveTo>
                  <a:cubicBezTo>
                    <a:pt x="1862" y="63"/>
                    <a:pt x="1995" y="308"/>
                    <a:pt x="1725" y="375"/>
                  </a:cubicBezTo>
                  <a:cubicBezTo>
                    <a:pt x="1455" y="442"/>
                    <a:pt x="540" y="383"/>
                    <a:pt x="270" y="405"/>
                  </a:cubicBezTo>
                  <a:cubicBezTo>
                    <a:pt x="0" y="427"/>
                    <a:pt x="139" y="488"/>
                    <a:pt x="105" y="51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3" name="Freeform 60"/>
            <p:cNvSpPr>
              <a:spLocks/>
            </p:cNvSpPr>
            <p:nvPr/>
          </p:nvSpPr>
          <p:spPr bwMode="auto">
            <a:xfrm>
              <a:off x="667" y="1135"/>
              <a:ext cx="1145" cy="2445"/>
            </a:xfrm>
            <a:custGeom>
              <a:avLst/>
              <a:gdLst>
                <a:gd name="T0" fmla="*/ 506 w 1723"/>
                <a:gd name="T1" fmla="*/ 0 h 3900"/>
                <a:gd name="T2" fmla="*/ 400 w 1723"/>
                <a:gd name="T3" fmla="*/ 429 h 3900"/>
                <a:gd name="T4" fmla="*/ 110 w 1723"/>
                <a:gd name="T5" fmla="*/ 536 h 3900"/>
                <a:gd name="T6" fmla="*/ 17 w 1723"/>
                <a:gd name="T7" fmla="*/ 614 h 3900"/>
                <a:gd name="T8" fmla="*/ 8 w 1723"/>
                <a:gd name="T9" fmla="*/ 961 h 39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23" h="3900">
                  <a:moveTo>
                    <a:pt x="1723" y="0"/>
                  </a:moveTo>
                  <a:cubicBezTo>
                    <a:pt x="1663" y="290"/>
                    <a:pt x="1588" y="1378"/>
                    <a:pt x="1363" y="1740"/>
                  </a:cubicBezTo>
                  <a:cubicBezTo>
                    <a:pt x="1138" y="2102"/>
                    <a:pt x="590" y="2050"/>
                    <a:pt x="373" y="2175"/>
                  </a:cubicBezTo>
                  <a:cubicBezTo>
                    <a:pt x="156" y="2300"/>
                    <a:pt x="116" y="2202"/>
                    <a:pt x="58" y="2490"/>
                  </a:cubicBezTo>
                  <a:cubicBezTo>
                    <a:pt x="0" y="2778"/>
                    <a:pt x="33" y="3606"/>
                    <a:pt x="27" y="390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C00000"/>
              </a:solidFill>
              <a:prstDash val="lgDash"/>
              <a:round/>
              <a:headEnd/>
              <a:tailEnd type="stealth" w="lg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5540" name="Rectangle 61"/>
          <p:cNvSpPr>
            <a:spLocks noChangeArrowheads="1"/>
          </p:cNvSpPr>
          <p:nvPr/>
        </p:nvSpPr>
        <p:spPr bwMode="auto">
          <a:xfrm>
            <a:off x="4267200" y="1219200"/>
            <a:ext cx="4495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dirty="0">
                <a:solidFill>
                  <a:srgbClr val="FF0000"/>
                </a:solidFill>
              </a:rPr>
              <a:t>a*5*b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略去</a:t>
            </a:r>
            <a:r>
              <a:rPr lang="zh-CN" altLang="en-US" dirty="0">
                <a:solidFill>
                  <a:srgbClr val="FF0000"/>
                </a:solidFill>
              </a:rPr>
              <a:t>了</a:t>
            </a:r>
            <a:r>
              <a:rPr lang="en-US" altLang="zh-CN" i="1" dirty="0">
                <a:solidFill>
                  <a:srgbClr val="FF0000"/>
                </a:solidFill>
              </a:rPr>
              <a:t>E 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TR 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部分</a:t>
            </a:r>
          </a:p>
        </p:txBody>
      </p:sp>
      <p:sp>
        <p:nvSpPr>
          <p:cNvPr id="62" name="Rectangle 3"/>
          <p:cNvSpPr>
            <a:spLocks noGrp="1" noChangeArrowheads="1"/>
          </p:cNvSpPr>
          <p:nvPr>
            <p:ph idx="1"/>
          </p:nvPr>
        </p:nvSpPr>
        <p:spPr>
          <a:xfrm>
            <a:off x="7236296" y="60363"/>
            <a:ext cx="1863663" cy="2360525"/>
          </a:xfr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none"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E </a:t>
            </a:r>
            <a:r>
              <a:rPr lang="en-US" altLang="zh-CN" sz="2800" b="1" dirty="0" smtClean="0">
                <a:sym typeface="Symbol" pitchFamily="18" charset="2"/>
              </a:rPr>
              <a:t> </a:t>
            </a:r>
            <a:r>
              <a:rPr lang="en-US" altLang="zh-CN" sz="2800" b="1" i="1" dirty="0" smtClean="0"/>
              <a:t>TR	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R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+</a:t>
            </a:r>
            <a:r>
              <a:rPr lang="en-US" altLang="zh-CN" sz="2800" b="1" i="1" dirty="0" smtClean="0"/>
              <a:t>TR</a:t>
            </a:r>
            <a:r>
              <a:rPr lang="en-US" altLang="zh-CN" sz="2800" b="1" baseline="-30000" dirty="0" smtClean="0"/>
              <a:t>1	</a:t>
            </a:r>
            <a:endParaRPr lang="en-US" altLang="zh-CN" sz="2800" b="1" dirty="0" smtClean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R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</a:t>
            </a:r>
            <a:r>
              <a:rPr lang="en-US" altLang="zh-CN" sz="2800" b="1" dirty="0" smtClean="0">
                <a:sym typeface="Symbol" pitchFamily="18" charset="2"/>
              </a:rPr>
              <a:t></a:t>
            </a:r>
            <a:r>
              <a:rPr lang="en-US" altLang="zh-CN" sz="2800" b="1" baseline="-30000" dirty="0" smtClean="0"/>
              <a:t> 	</a:t>
            </a:r>
            <a:endParaRPr lang="en-US" altLang="zh-CN" sz="2800" b="1" dirty="0" smtClean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T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</a:t>
            </a:r>
            <a:r>
              <a:rPr lang="en-US" altLang="zh-CN" sz="2800" b="1" i="1" dirty="0" smtClean="0"/>
              <a:t>F</a:t>
            </a:r>
            <a:r>
              <a:rPr lang="en-US" altLang="zh-CN" sz="2800" b="1" dirty="0" smtClean="0"/>
              <a:t> </a:t>
            </a:r>
            <a:r>
              <a:rPr lang="en-US" altLang="zh-CN" sz="2800" b="1" i="1" dirty="0" smtClean="0"/>
              <a:t>W	</a:t>
            </a:r>
            <a:endParaRPr lang="en-US" altLang="zh-CN" sz="2800" b="1" dirty="0" smtClean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W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</a:t>
            </a:r>
            <a:r>
              <a:rPr lang="en-US" altLang="zh-CN" sz="2800" b="1" dirty="0" smtClean="0">
                <a:latin typeface="宋体" charset="-122"/>
                <a:sym typeface="Symbol" pitchFamily="18" charset="2"/>
              </a:rPr>
              <a:t></a:t>
            </a:r>
            <a:r>
              <a:rPr lang="en-US" altLang="zh-CN" sz="2800" b="1" i="1" dirty="0" smtClean="0"/>
              <a:t>FW</a:t>
            </a:r>
            <a:r>
              <a:rPr lang="en-US" altLang="zh-CN" sz="2800" b="1" baseline="-30000" dirty="0" smtClean="0"/>
              <a:t>1	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W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</a:t>
            </a:r>
            <a:r>
              <a:rPr lang="en-US" altLang="zh-CN" sz="2800" b="1" dirty="0" smtClean="0">
                <a:sym typeface="Symbol" pitchFamily="18" charset="2"/>
              </a:rPr>
              <a:t></a:t>
            </a:r>
            <a:endParaRPr lang="zh-CN" altLang="en-US" sz="2800" b="1" dirty="0" smtClean="0">
              <a:solidFill>
                <a:srgbClr val="FF0000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083174" y="6023029"/>
            <a:ext cx="5025330" cy="646331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b="1" i="1" dirty="0"/>
              <a:t>W </a:t>
            </a:r>
            <a:r>
              <a:rPr lang="en-US" altLang="zh-CN" b="1" i="1" dirty="0">
                <a:sym typeface="Symbol" pitchFamily="18" charset="2"/>
              </a:rPr>
              <a:t></a:t>
            </a:r>
            <a:r>
              <a:rPr lang="en-US" altLang="zh-CN" b="1" i="1" dirty="0"/>
              <a:t> </a:t>
            </a:r>
            <a:r>
              <a:rPr lang="en-US" altLang="zh-CN" b="1" i="1" dirty="0">
                <a:sym typeface="Symbol" pitchFamily="18" charset="2"/>
              </a:rPr>
              <a:t></a:t>
            </a:r>
            <a:r>
              <a:rPr lang="en-US" altLang="zh-CN" b="1" i="1" dirty="0"/>
              <a:t>F	  {W</a:t>
            </a:r>
            <a:r>
              <a:rPr lang="en-US" altLang="zh-CN" b="1" i="1" baseline="-25000" dirty="0"/>
              <a:t>1</a:t>
            </a:r>
            <a:r>
              <a:rPr lang="en-US" altLang="zh-CN" b="1" i="1" dirty="0"/>
              <a:t>.i = </a:t>
            </a:r>
            <a:r>
              <a:rPr lang="en-US" altLang="zh-CN" b="1" i="1" dirty="0" err="1"/>
              <a:t>mkNode</a:t>
            </a:r>
            <a:r>
              <a:rPr lang="en-US" altLang="zh-CN" b="1" i="1" dirty="0"/>
              <a:t> (‘</a:t>
            </a:r>
            <a:r>
              <a:rPr lang="en-US" altLang="zh-CN" b="1" i="1" dirty="0">
                <a:sym typeface="Symbol" pitchFamily="18" charset="2"/>
              </a:rPr>
              <a:t></a:t>
            </a:r>
            <a:r>
              <a:rPr lang="en-US" altLang="zh-CN" b="1" i="1" dirty="0"/>
              <a:t>’,</a:t>
            </a:r>
            <a:r>
              <a:rPr lang="en-US" altLang="zh-CN" b="1" i="1" dirty="0" err="1"/>
              <a:t>W.i</a:t>
            </a:r>
            <a:r>
              <a:rPr lang="en-US" altLang="zh-CN" b="1" i="1" dirty="0"/>
              <a:t>, </a:t>
            </a:r>
            <a:r>
              <a:rPr lang="en-US" altLang="zh-CN" b="1" i="1" dirty="0" err="1"/>
              <a:t>F.nptr</a:t>
            </a:r>
            <a:r>
              <a:rPr lang="en-US" altLang="zh-CN" b="1" i="1" dirty="0"/>
              <a:t>)}</a:t>
            </a:r>
          </a:p>
          <a:p>
            <a:pPr>
              <a:lnSpc>
                <a:spcPct val="90000"/>
              </a:lnSpc>
            </a:pPr>
            <a:r>
              <a:rPr lang="en-US" altLang="zh-CN" b="1" i="1" dirty="0"/>
              <a:t>          W</a:t>
            </a:r>
            <a:r>
              <a:rPr lang="en-US" altLang="zh-CN" b="1" i="1" baseline="-25000" dirty="0"/>
              <a:t>1</a:t>
            </a:r>
            <a:r>
              <a:rPr lang="en-US" altLang="zh-CN" b="1" i="1" dirty="0"/>
              <a:t>{W.s = W</a:t>
            </a:r>
            <a:r>
              <a:rPr lang="en-US" altLang="zh-CN" b="1" i="1" baseline="-25000" dirty="0"/>
              <a:t>1</a:t>
            </a:r>
            <a:r>
              <a:rPr lang="en-US" altLang="zh-CN" b="1" i="1" dirty="0"/>
              <a:t>.s}</a:t>
            </a:r>
          </a:p>
        </p:txBody>
      </p:sp>
    </p:spTree>
    <p:extLst>
      <p:ext uri="{BB962C8B-B14F-4D97-AF65-F5344CB8AC3E}">
        <p14:creationId xmlns:p14="http://schemas.microsoft.com/office/powerpoint/2010/main" val="389798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ea typeface="黑体" pitchFamily="2" charset="-122"/>
              </a:rPr>
              <a:t>4.3  </a:t>
            </a:r>
            <a:r>
              <a:rPr lang="en-US" altLang="zh-CN" b="1" i="1" smtClean="0">
                <a:ea typeface="黑体" pitchFamily="2" charset="-122"/>
              </a:rPr>
              <a:t>L</a:t>
            </a:r>
            <a:r>
              <a:rPr lang="zh-CN" altLang="en-US" b="1" smtClean="0"/>
              <a:t>属性定义的自上而下计算</a:t>
            </a:r>
          </a:p>
        </p:txBody>
      </p:sp>
      <p:grpSp>
        <p:nvGrpSpPr>
          <p:cNvPr id="65539" name="Group 3"/>
          <p:cNvGrpSpPr>
            <a:grpSpLocks/>
          </p:cNvGrpSpPr>
          <p:nvPr/>
        </p:nvGrpSpPr>
        <p:grpSpPr bwMode="auto">
          <a:xfrm>
            <a:off x="152400" y="908720"/>
            <a:ext cx="8915400" cy="5638800"/>
            <a:chOff x="96" y="624"/>
            <a:chExt cx="5616" cy="3552"/>
          </a:xfrm>
        </p:grpSpPr>
        <p:sp>
          <p:nvSpPr>
            <p:cNvPr id="65541" name="Rectangle 4"/>
            <p:cNvSpPr>
              <a:spLocks noChangeArrowheads="1"/>
            </p:cNvSpPr>
            <p:nvPr/>
          </p:nvSpPr>
          <p:spPr bwMode="auto">
            <a:xfrm>
              <a:off x="1215" y="624"/>
              <a:ext cx="209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/>
                <a:t>T</a:t>
              </a:r>
              <a:endParaRPr lang="en-US" altLang="zh-CN" sz="2800"/>
            </a:p>
          </p:txBody>
        </p:sp>
        <p:sp>
          <p:nvSpPr>
            <p:cNvPr id="65542" name="Rectangle 5"/>
            <p:cNvSpPr>
              <a:spLocks noChangeArrowheads="1"/>
            </p:cNvSpPr>
            <p:nvPr/>
          </p:nvSpPr>
          <p:spPr bwMode="auto">
            <a:xfrm>
              <a:off x="2071" y="1352"/>
              <a:ext cx="665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 dirty="0" err="1"/>
                <a:t>F</a:t>
              </a:r>
              <a:r>
                <a:rPr lang="en-US" altLang="zh-CN" sz="2800" dirty="0" err="1"/>
                <a:t>.</a:t>
              </a:r>
              <a:r>
                <a:rPr lang="en-US" altLang="zh-CN" sz="2800" i="1" dirty="0" err="1">
                  <a:solidFill>
                    <a:srgbClr val="FF0000"/>
                  </a:solidFill>
                </a:rPr>
                <a:t>nptr</a:t>
              </a:r>
              <a:endParaRPr lang="en-US" altLang="zh-CN" sz="2800" dirty="0">
                <a:solidFill>
                  <a:srgbClr val="FF0000"/>
                </a:solidFill>
              </a:endParaRPr>
            </a:p>
          </p:txBody>
        </p:sp>
        <p:sp>
          <p:nvSpPr>
            <p:cNvPr id="65543" name="Rectangle 6"/>
            <p:cNvSpPr>
              <a:spLocks noChangeArrowheads="1"/>
            </p:cNvSpPr>
            <p:nvPr/>
          </p:nvSpPr>
          <p:spPr bwMode="auto">
            <a:xfrm>
              <a:off x="340" y="1042"/>
              <a:ext cx="668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 dirty="0" err="1"/>
                <a:t>F</a:t>
              </a:r>
              <a:r>
                <a:rPr lang="en-US" altLang="zh-CN" sz="2800" dirty="0" err="1"/>
                <a:t>.</a:t>
              </a:r>
              <a:r>
                <a:rPr lang="en-US" altLang="zh-CN" sz="2800" i="1" dirty="0" err="1">
                  <a:solidFill>
                    <a:srgbClr val="FF0000"/>
                  </a:solidFill>
                </a:rPr>
                <a:t>nptr</a:t>
              </a:r>
              <a:endParaRPr lang="en-US" altLang="zh-CN" sz="2800" dirty="0">
                <a:solidFill>
                  <a:srgbClr val="FF0000"/>
                </a:solidFill>
              </a:endParaRPr>
            </a:p>
          </p:txBody>
        </p:sp>
        <p:sp>
          <p:nvSpPr>
            <p:cNvPr id="65544" name="Rectangle 7"/>
            <p:cNvSpPr>
              <a:spLocks noChangeArrowheads="1"/>
            </p:cNvSpPr>
            <p:nvPr/>
          </p:nvSpPr>
          <p:spPr bwMode="auto">
            <a:xfrm>
              <a:off x="327" y="1386"/>
              <a:ext cx="34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/>
                <a:t>id</a:t>
              </a:r>
              <a:endParaRPr lang="en-US" altLang="zh-CN" sz="2800" b="0"/>
            </a:p>
          </p:txBody>
        </p:sp>
        <p:sp>
          <p:nvSpPr>
            <p:cNvPr id="65545" name="Rectangle 8"/>
            <p:cNvSpPr>
              <a:spLocks noChangeArrowheads="1"/>
            </p:cNvSpPr>
            <p:nvPr/>
          </p:nvSpPr>
          <p:spPr bwMode="auto">
            <a:xfrm>
              <a:off x="1865" y="942"/>
              <a:ext cx="459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 dirty="0">
                  <a:solidFill>
                    <a:srgbClr val="FF0000"/>
                  </a:solidFill>
                </a:rPr>
                <a:t>i</a:t>
              </a:r>
              <a:r>
                <a:rPr lang="en-US" altLang="zh-CN" sz="2800" i="1" dirty="0"/>
                <a:t> </a:t>
              </a:r>
              <a:r>
                <a:rPr lang="en-US" altLang="zh-CN" sz="1000" b="0" i="1" dirty="0"/>
                <a:t> </a:t>
              </a:r>
              <a:r>
                <a:rPr lang="en-US" altLang="zh-CN" sz="2800" i="1" dirty="0"/>
                <a:t>W</a:t>
              </a:r>
              <a:endParaRPr lang="en-US" altLang="zh-CN" sz="2800" dirty="0"/>
            </a:p>
          </p:txBody>
        </p:sp>
        <p:sp>
          <p:nvSpPr>
            <p:cNvPr id="65546" name="Rectangle 9"/>
            <p:cNvSpPr>
              <a:spLocks noChangeArrowheads="1"/>
            </p:cNvSpPr>
            <p:nvPr/>
          </p:nvSpPr>
          <p:spPr bwMode="auto">
            <a:xfrm>
              <a:off x="1824" y="1392"/>
              <a:ext cx="245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>
                  <a:sym typeface="Symbol" pitchFamily="18" charset="2"/>
                </a:rPr>
                <a:t></a:t>
              </a:r>
              <a:endParaRPr lang="zh-CN" altLang="en-US" sz="2800">
                <a:sym typeface="Symbol" pitchFamily="18" charset="2"/>
              </a:endParaRPr>
            </a:p>
          </p:txBody>
        </p:sp>
        <p:sp>
          <p:nvSpPr>
            <p:cNvPr id="65547" name="Rectangle 10"/>
            <p:cNvSpPr>
              <a:spLocks noChangeArrowheads="1"/>
            </p:cNvSpPr>
            <p:nvPr/>
          </p:nvSpPr>
          <p:spPr bwMode="auto">
            <a:xfrm>
              <a:off x="3216" y="1813"/>
              <a:ext cx="220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>
                  <a:sym typeface="Symbol" pitchFamily="18" charset="2"/>
                </a:rPr>
                <a:t></a:t>
              </a:r>
              <a:endParaRPr lang="zh-CN" altLang="en-US" sz="2800">
                <a:sym typeface="Symbol" pitchFamily="18" charset="2"/>
              </a:endParaRPr>
            </a:p>
          </p:txBody>
        </p:sp>
        <p:sp>
          <p:nvSpPr>
            <p:cNvPr id="65548" name="Rectangle 11"/>
            <p:cNvSpPr>
              <a:spLocks noChangeArrowheads="1"/>
            </p:cNvSpPr>
            <p:nvPr/>
          </p:nvSpPr>
          <p:spPr bwMode="auto">
            <a:xfrm>
              <a:off x="3439" y="1754"/>
              <a:ext cx="68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 dirty="0" err="1"/>
                <a:t>F</a:t>
              </a:r>
              <a:r>
                <a:rPr lang="en-US" altLang="zh-CN" sz="2800" dirty="0" err="1"/>
                <a:t>.</a:t>
              </a:r>
              <a:r>
                <a:rPr lang="en-US" altLang="zh-CN" sz="2800" i="1" dirty="0" err="1">
                  <a:solidFill>
                    <a:srgbClr val="FF0000"/>
                  </a:solidFill>
                </a:rPr>
                <a:t>nptr</a:t>
              </a:r>
              <a:endParaRPr lang="en-US" altLang="zh-CN" sz="2800" dirty="0">
                <a:solidFill>
                  <a:srgbClr val="FF0000"/>
                </a:solidFill>
              </a:endParaRPr>
            </a:p>
          </p:txBody>
        </p:sp>
        <p:sp>
          <p:nvSpPr>
            <p:cNvPr id="65549" name="Rectangle 12"/>
            <p:cNvSpPr>
              <a:spLocks noChangeArrowheads="1"/>
            </p:cNvSpPr>
            <p:nvPr/>
          </p:nvSpPr>
          <p:spPr bwMode="auto">
            <a:xfrm>
              <a:off x="3437" y="2109"/>
              <a:ext cx="228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/>
                <a:t>id</a:t>
              </a:r>
              <a:endParaRPr lang="en-US" altLang="zh-CN" sz="2800" b="0"/>
            </a:p>
          </p:txBody>
        </p:sp>
        <p:sp>
          <p:nvSpPr>
            <p:cNvPr id="65550" name="Rectangle 13"/>
            <p:cNvSpPr>
              <a:spLocks noChangeArrowheads="1"/>
            </p:cNvSpPr>
            <p:nvPr/>
          </p:nvSpPr>
          <p:spPr bwMode="auto">
            <a:xfrm>
              <a:off x="1963" y="1679"/>
              <a:ext cx="485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/>
                <a:t>num</a:t>
              </a:r>
            </a:p>
          </p:txBody>
        </p:sp>
        <p:sp>
          <p:nvSpPr>
            <p:cNvPr id="65551" name="Line 14"/>
            <p:cNvSpPr>
              <a:spLocks noChangeShapeType="1"/>
            </p:cNvSpPr>
            <p:nvPr/>
          </p:nvSpPr>
          <p:spPr bwMode="auto">
            <a:xfrm flipH="1">
              <a:off x="385" y="1239"/>
              <a:ext cx="1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2" name="Line 15"/>
            <p:cNvSpPr>
              <a:spLocks noChangeShapeType="1"/>
            </p:cNvSpPr>
            <p:nvPr/>
          </p:nvSpPr>
          <p:spPr bwMode="auto">
            <a:xfrm flipH="1">
              <a:off x="2129" y="1576"/>
              <a:ext cx="1" cy="2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3" name="Line 16"/>
            <p:cNvSpPr>
              <a:spLocks noChangeShapeType="1"/>
            </p:cNvSpPr>
            <p:nvPr/>
          </p:nvSpPr>
          <p:spPr bwMode="auto">
            <a:xfrm flipH="1">
              <a:off x="3512" y="1999"/>
              <a:ext cx="0" cy="2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5554" name="Group 17"/>
            <p:cNvGrpSpPr>
              <a:grpSpLocks/>
            </p:cNvGrpSpPr>
            <p:nvPr/>
          </p:nvGrpSpPr>
          <p:grpSpPr bwMode="auto">
            <a:xfrm>
              <a:off x="438" y="3589"/>
              <a:ext cx="768" cy="422"/>
              <a:chOff x="2582" y="5834"/>
              <a:chExt cx="1156" cy="673"/>
            </a:xfrm>
          </p:grpSpPr>
          <p:sp>
            <p:nvSpPr>
              <p:cNvPr id="65595" name="Rectangle 18"/>
              <p:cNvSpPr>
                <a:spLocks noChangeArrowheads="1"/>
              </p:cNvSpPr>
              <p:nvPr/>
            </p:nvSpPr>
            <p:spPr bwMode="auto">
              <a:xfrm>
                <a:off x="2582" y="5834"/>
                <a:ext cx="1156" cy="408"/>
              </a:xfrm>
              <a:prstGeom prst="rect">
                <a:avLst/>
              </a:prstGeom>
              <a:noFill/>
              <a:ln w="254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10800" rIns="18000" bIns="10800"/>
              <a:lstStyle/>
              <a:p>
                <a:pPr algn="just"/>
                <a:r>
                  <a:rPr lang="en-US" altLang="zh-CN" sz="2800"/>
                  <a:t>id</a:t>
                </a:r>
              </a:p>
            </p:txBody>
          </p:sp>
          <p:sp>
            <p:nvSpPr>
              <p:cNvPr id="65596" name="Line 19"/>
              <p:cNvSpPr>
                <a:spLocks noChangeShapeType="1"/>
              </p:cNvSpPr>
              <p:nvPr/>
            </p:nvSpPr>
            <p:spPr bwMode="auto">
              <a:xfrm>
                <a:off x="3150" y="5847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97" name="Line 20"/>
              <p:cNvSpPr>
                <a:spLocks noChangeShapeType="1"/>
              </p:cNvSpPr>
              <p:nvPr/>
            </p:nvSpPr>
            <p:spPr bwMode="auto">
              <a:xfrm>
                <a:off x="3420" y="6057"/>
                <a:ext cx="0" cy="45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5555" name="Group 21"/>
            <p:cNvGrpSpPr>
              <a:grpSpLocks/>
            </p:cNvGrpSpPr>
            <p:nvPr/>
          </p:nvGrpSpPr>
          <p:grpSpPr bwMode="auto">
            <a:xfrm>
              <a:off x="3719" y="2988"/>
              <a:ext cx="768" cy="422"/>
              <a:chOff x="2582" y="5834"/>
              <a:chExt cx="1156" cy="673"/>
            </a:xfrm>
          </p:grpSpPr>
          <p:sp>
            <p:nvSpPr>
              <p:cNvPr id="65592" name="Rectangle 22"/>
              <p:cNvSpPr>
                <a:spLocks noChangeArrowheads="1"/>
              </p:cNvSpPr>
              <p:nvPr/>
            </p:nvSpPr>
            <p:spPr bwMode="auto">
              <a:xfrm>
                <a:off x="2582" y="5834"/>
                <a:ext cx="1156" cy="4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10800" rIns="18000" bIns="10800"/>
              <a:lstStyle/>
              <a:p>
                <a:pPr algn="just"/>
                <a:r>
                  <a:rPr lang="en-US" altLang="zh-CN" sz="2800"/>
                  <a:t>id</a:t>
                </a:r>
              </a:p>
            </p:txBody>
          </p:sp>
          <p:sp>
            <p:nvSpPr>
              <p:cNvPr id="65593" name="Line 23"/>
              <p:cNvSpPr>
                <a:spLocks noChangeShapeType="1"/>
              </p:cNvSpPr>
              <p:nvPr/>
            </p:nvSpPr>
            <p:spPr bwMode="auto">
              <a:xfrm>
                <a:off x="3150" y="5847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94" name="Line 24"/>
              <p:cNvSpPr>
                <a:spLocks noChangeShapeType="1"/>
              </p:cNvSpPr>
              <p:nvPr/>
            </p:nvSpPr>
            <p:spPr bwMode="auto">
              <a:xfrm>
                <a:off x="3420" y="6057"/>
                <a:ext cx="0" cy="45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5556" name="Group 25"/>
            <p:cNvGrpSpPr>
              <a:grpSpLocks/>
            </p:cNvGrpSpPr>
            <p:nvPr/>
          </p:nvGrpSpPr>
          <p:grpSpPr bwMode="auto">
            <a:xfrm>
              <a:off x="1872" y="3589"/>
              <a:ext cx="1008" cy="299"/>
              <a:chOff x="6306" y="5910"/>
              <a:chExt cx="1156" cy="433"/>
            </a:xfrm>
          </p:grpSpPr>
          <p:sp>
            <p:nvSpPr>
              <p:cNvPr id="65590" name="Rectangle 26"/>
              <p:cNvSpPr>
                <a:spLocks noChangeArrowheads="1"/>
              </p:cNvSpPr>
              <p:nvPr/>
            </p:nvSpPr>
            <p:spPr bwMode="auto">
              <a:xfrm>
                <a:off x="6306" y="5910"/>
                <a:ext cx="1156" cy="4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18000" bIns="10800"/>
              <a:lstStyle/>
              <a:p>
                <a:pPr algn="just"/>
                <a:r>
                  <a:rPr lang="en-US" altLang="zh-CN" sz="2800"/>
                  <a:t>num  5</a:t>
                </a:r>
              </a:p>
            </p:txBody>
          </p:sp>
          <p:sp>
            <p:nvSpPr>
              <p:cNvPr id="65591" name="Line 27"/>
              <p:cNvSpPr>
                <a:spLocks noChangeShapeType="1"/>
              </p:cNvSpPr>
              <p:nvPr/>
            </p:nvSpPr>
            <p:spPr bwMode="auto">
              <a:xfrm>
                <a:off x="6874" y="5923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5557" name="Group 28"/>
            <p:cNvGrpSpPr>
              <a:grpSpLocks/>
            </p:cNvGrpSpPr>
            <p:nvPr/>
          </p:nvGrpSpPr>
          <p:grpSpPr bwMode="auto">
            <a:xfrm>
              <a:off x="4246" y="2500"/>
              <a:ext cx="1136" cy="271"/>
              <a:chOff x="7626" y="5010"/>
              <a:chExt cx="1710" cy="433"/>
            </a:xfrm>
          </p:grpSpPr>
          <p:sp>
            <p:nvSpPr>
              <p:cNvPr id="65587" name="Rectangle 29"/>
              <p:cNvSpPr>
                <a:spLocks noChangeArrowheads="1"/>
              </p:cNvSpPr>
              <p:nvPr/>
            </p:nvSpPr>
            <p:spPr bwMode="auto">
              <a:xfrm>
                <a:off x="7626" y="5010"/>
                <a:ext cx="1710" cy="4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26000" tIns="10800" rIns="18000" bIns="10800"/>
              <a:lstStyle/>
              <a:p>
                <a:pPr algn="just"/>
                <a:r>
                  <a:rPr lang="en-US" altLang="zh-CN" sz="2800">
                    <a:sym typeface="Symbol" pitchFamily="18" charset="2"/>
                  </a:rPr>
                  <a:t></a:t>
                </a:r>
                <a:endParaRPr lang="zh-CN" altLang="en-US" sz="2800">
                  <a:sym typeface="Symbol" pitchFamily="18" charset="2"/>
                </a:endParaRPr>
              </a:p>
            </p:txBody>
          </p:sp>
          <p:sp>
            <p:nvSpPr>
              <p:cNvPr id="65588" name="Line 30"/>
              <p:cNvSpPr>
                <a:spLocks noChangeShapeType="1"/>
              </p:cNvSpPr>
              <p:nvPr/>
            </p:nvSpPr>
            <p:spPr bwMode="auto">
              <a:xfrm>
                <a:off x="8194" y="5023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89" name="Line 31"/>
              <p:cNvSpPr>
                <a:spLocks noChangeShapeType="1"/>
              </p:cNvSpPr>
              <p:nvPr/>
            </p:nvSpPr>
            <p:spPr bwMode="auto">
              <a:xfrm>
                <a:off x="8777" y="5010"/>
                <a:ext cx="0" cy="3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5558" name="Group 32"/>
            <p:cNvGrpSpPr>
              <a:grpSpLocks/>
            </p:cNvGrpSpPr>
            <p:nvPr/>
          </p:nvGrpSpPr>
          <p:grpSpPr bwMode="auto">
            <a:xfrm>
              <a:off x="2376" y="2987"/>
              <a:ext cx="1136" cy="271"/>
              <a:chOff x="7626" y="5010"/>
              <a:chExt cx="1710" cy="433"/>
            </a:xfrm>
          </p:grpSpPr>
          <p:sp>
            <p:nvSpPr>
              <p:cNvPr id="65584" name="Rectangle 33"/>
              <p:cNvSpPr>
                <a:spLocks noChangeArrowheads="1"/>
              </p:cNvSpPr>
              <p:nvPr/>
            </p:nvSpPr>
            <p:spPr bwMode="auto">
              <a:xfrm>
                <a:off x="7626" y="5010"/>
                <a:ext cx="1710" cy="4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26000" tIns="10800" rIns="18000" bIns="10800"/>
              <a:lstStyle/>
              <a:p>
                <a:pPr algn="just"/>
                <a:r>
                  <a:rPr lang="en-US" altLang="zh-CN" sz="2800">
                    <a:sym typeface="Symbol" pitchFamily="18" charset="2"/>
                  </a:rPr>
                  <a:t></a:t>
                </a:r>
                <a:endParaRPr lang="zh-CN" altLang="en-US" sz="2800">
                  <a:sym typeface="Symbol" pitchFamily="18" charset="2"/>
                </a:endParaRPr>
              </a:p>
            </p:txBody>
          </p:sp>
          <p:sp>
            <p:nvSpPr>
              <p:cNvPr id="65585" name="Line 34"/>
              <p:cNvSpPr>
                <a:spLocks noChangeShapeType="1"/>
              </p:cNvSpPr>
              <p:nvPr/>
            </p:nvSpPr>
            <p:spPr bwMode="auto">
              <a:xfrm>
                <a:off x="8194" y="5023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86" name="Line 35"/>
              <p:cNvSpPr>
                <a:spLocks noChangeShapeType="1"/>
              </p:cNvSpPr>
              <p:nvPr/>
            </p:nvSpPr>
            <p:spPr bwMode="auto">
              <a:xfrm>
                <a:off x="8777" y="5010"/>
                <a:ext cx="0" cy="3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5559" name="Rectangle 36"/>
            <p:cNvSpPr>
              <a:spLocks noChangeArrowheads="1"/>
            </p:cNvSpPr>
            <p:nvPr/>
          </p:nvSpPr>
          <p:spPr bwMode="auto">
            <a:xfrm>
              <a:off x="96" y="3952"/>
              <a:ext cx="2304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zh-CN" altLang="en-US" sz="2800"/>
                <a:t>指向符号表中</a:t>
              </a:r>
              <a:r>
                <a:rPr lang="en-US" altLang="zh-CN" sz="2800" i="1"/>
                <a:t>a</a:t>
              </a:r>
              <a:r>
                <a:rPr lang="zh-CN" altLang="en-US" sz="2800"/>
                <a:t>的入口</a:t>
              </a:r>
            </a:p>
          </p:txBody>
        </p:sp>
        <p:sp>
          <p:nvSpPr>
            <p:cNvPr id="65560" name="Rectangle 37"/>
            <p:cNvSpPr>
              <a:spLocks noChangeArrowheads="1"/>
            </p:cNvSpPr>
            <p:nvPr/>
          </p:nvSpPr>
          <p:spPr bwMode="auto">
            <a:xfrm>
              <a:off x="3408" y="3368"/>
              <a:ext cx="2304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zh-CN" altLang="en-US" sz="2800"/>
                <a:t>指向符号表中</a:t>
              </a:r>
              <a:r>
                <a:rPr lang="en-US" altLang="zh-CN" sz="2800" i="1"/>
                <a:t>b</a:t>
              </a:r>
              <a:r>
                <a:rPr lang="zh-CN" altLang="en-US" sz="2800"/>
                <a:t>的入口</a:t>
              </a:r>
            </a:p>
          </p:txBody>
        </p:sp>
        <p:sp>
          <p:nvSpPr>
            <p:cNvPr id="65561" name="Line 38"/>
            <p:cNvSpPr>
              <a:spLocks noChangeShapeType="1"/>
            </p:cNvSpPr>
            <p:nvPr/>
          </p:nvSpPr>
          <p:spPr bwMode="auto">
            <a:xfrm flipH="1">
              <a:off x="586" y="1295"/>
              <a:ext cx="1" cy="2293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2" name="Line 39"/>
            <p:cNvSpPr>
              <a:spLocks noChangeShapeType="1"/>
            </p:cNvSpPr>
            <p:nvPr/>
          </p:nvSpPr>
          <p:spPr bwMode="auto">
            <a:xfrm>
              <a:off x="2129" y="1173"/>
              <a:ext cx="0" cy="23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3" name="Rectangle 40"/>
            <p:cNvSpPr>
              <a:spLocks noChangeArrowheads="1"/>
            </p:cNvSpPr>
            <p:nvPr/>
          </p:nvSpPr>
          <p:spPr bwMode="auto">
            <a:xfrm>
              <a:off x="4605" y="1810"/>
              <a:ext cx="566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 dirty="0">
                  <a:solidFill>
                    <a:srgbClr val="FF0000"/>
                  </a:solidFill>
                </a:rPr>
                <a:t>i</a:t>
              </a:r>
              <a:r>
                <a:rPr lang="en-US" altLang="zh-CN" sz="2400" i="1" dirty="0"/>
                <a:t> </a:t>
              </a:r>
              <a:r>
                <a:rPr lang="en-US" altLang="zh-CN" sz="2800" i="1" dirty="0"/>
                <a:t> W</a:t>
              </a:r>
              <a:r>
                <a:rPr lang="en-US" altLang="zh-CN" sz="1000" b="0" dirty="0"/>
                <a:t>  </a:t>
              </a:r>
              <a:r>
                <a:rPr lang="en-US" altLang="zh-CN" sz="2800" i="1" dirty="0">
                  <a:solidFill>
                    <a:srgbClr val="FF0000"/>
                  </a:solidFill>
                </a:rPr>
                <a:t>s</a:t>
              </a:r>
            </a:p>
          </p:txBody>
        </p:sp>
        <p:sp>
          <p:nvSpPr>
            <p:cNvPr id="65564" name="Line 41"/>
            <p:cNvSpPr>
              <a:spLocks noChangeShapeType="1"/>
            </p:cNvSpPr>
            <p:nvPr/>
          </p:nvSpPr>
          <p:spPr bwMode="auto">
            <a:xfrm>
              <a:off x="3525" y="1597"/>
              <a:ext cx="0" cy="23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5" name="Rectangle 42"/>
            <p:cNvSpPr>
              <a:spLocks noChangeArrowheads="1"/>
            </p:cNvSpPr>
            <p:nvPr/>
          </p:nvSpPr>
          <p:spPr bwMode="auto">
            <a:xfrm>
              <a:off x="3190" y="1375"/>
              <a:ext cx="529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 dirty="0">
                  <a:solidFill>
                    <a:srgbClr val="FF0000"/>
                  </a:solidFill>
                </a:rPr>
                <a:t>i</a:t>
              </a:r>
              <a:r>
                <a:rPr lang="en-US" altLang="zh-CN" sz="2800" i="1" dirty="0">
                  <a:solidFill>
                    <a:srgbClr val="00FF00"/>
                  </a:solidFill>
                </a:rPr>
                <a:t> </a:t>
              </a:r>
              <a:r>
                <a:rPr lang="en-US" altLang="zh-CN" sz="2800" i="1" dirty="0"/>
                <a:t>  W</a:t>
              </a:r>
              <a:endParaRPr lang="en-US" altLang="zh-CN" sz="2800" dirty="0"/>
            </a:p>
          </p:txBody>
        </p:sp>
        <p:sp>
          <p:nvSpPr>
            <p:cNvPr id="65566" name="Line 43"/>
            <p:cNvSpPr>
              <a:spLocks noChangeShapeType="1"/>
            </p:cNvSpPr>
            <p:nvPr/>
          </p:nvSpPr>
          <p:spPr bwMode="auto">
            <a:xfrm>
              <a:off x="1312" y="826"/>
              <a:ext cx="748" cy="2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7" name="Line 44"/>
            <p:cNvSpPr>
              <a:spLocks noChangeShapeType="1"/>
            </p:cNvSpPr>
            <p:nvPr/>
          </p:nvSpPr>
          <p:spPr bwMode="auto">
            <a:xfrm>
              <a:off x="2256" y="1117"/>
              <a:ext cx="1186" cy="3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8" name="Line 45"/>
            <p:cNvSpPr>
              <a:spLocks noChangeShapeType="1"/>
            </p:cNvSpPr>
            <p:nvPr/>
          </p:nvSpPr>
          <p:spPr bwMode="auto">
            <a:xfrm>
              <a:off x="3642" y="1520"/>
              <a:ext cx="1186" cy="34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9" name="Line 46"/>
            <p:cNvSpPr>
              <a:spLocks noChangeShapeType="1"/>
            </p:cNvSpPr>
            <p:nvPr/>
          </p:nvSpPr>
          <p:spPr bwMode="auto">
            <a:xfrm flipH="1">
              <a:off x="437" y="834"/>
              <a:ext cx="748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0" name="Line 47"/>
            <p:cNvSpPr>
              <a:spLocks noChangeShapeType="1"/>
            </p:cNvSpPr>
            <p:nvPr/>
          </p:nvSpPr>
          <p:spPr bwMode="auto">
            <a:xfrm flipH="1">
              <a:off x="2291" y="1538"/>
              <a:ext cx="11" cy="2030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1" name="Line 48"/>
            <p:cNvSpPr>
              <a:spLocks noChangeShapeType="1"/>
            </p:cNvSpPr>
            <p:nvPr/>
          </p:nvSpPr>
          <p:spPr bwMode="auto">
            <a:xfrm flipH="1">
              <a:off x="3326" y="1576"/>
              <a:ext cx="139" cy="2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2" name="Line 49"/>
            <p:cNvSpPr>
              <a:spLocks noChangeShapeType="1"/>
            </p:cNvSpPr>
            <p:nvPr/>
          </p:nvSpPr>
          <p:spPr bwMode="auto">
            <a:xfrm flipH="1">
              <a:off x="1920" y="1152"/>
              <a:ext cx="140" cy="2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3" name="Rectangle 50"/>
            <p:cNvSpPr>
              <a:spLocks noChangeArrowheads="1"/>
            </p:cNvSpPr>
            <p:nvPr/>
          </p:nvSpPr>
          <p:spPr bwMode="auto">
            <a:xfrm>
              <a:off x="4802" y="2143"/>
              <a:ext cx="159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zh-CN" altLang="en-US" sz="2800">
                  <a:sym typeface="Symbol" pitchFamily="18" charset="2"/>
                </a:rPr>
                <a:t></a:t>
              </a:r>
              <a:endParaRPr lang="zh-CN" altLang="en-US" sz="2800"/>
            </a:p>
          </p:txBody>
        </p:sp>
        <p:sp>
          <p:nvSpPr>
            <p:cNvPr id="65574" name="Line 51"/>
            <p:cNvSpPr>
              <a:spLocks noChangeShapeType="1"/>
            </p:cNvSpPr>
            <p:nvPr/>
          </p:nvSpPr>
          <p:spPr bwMode="auto">
            <a:xfrm>
              <a:off x="4858" y="2021"/>
              <a:ext cx="0" cy="2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5" name="Freeform 52"/>
            <p:cNvSpPr>
              <a:spLocks/>
            </p:cNvSpPr>
            <p:nvPr/>
          </p:nvSpPr>
          <p:spPr bwMode="auto">
            <a:xfrm>
              <a:off x="2468" y="1605"/>
              <a:ext cx="752" cy="1392"/>
            </a:xfrm>
            <a:custGeom>
              <a:avLst/>
              <a:gdLst>
                <a:gd name="T0" fmla="*/ 326 w 1132"/>
                <a:gd name="T1" fmla="*/ 0 h 2220"/>
                <a:gd name="T2" fmla="*/ 313 w 1132"/>
                <a:gd name="T3" fmla="*/ 192 h 2220"/>
                <a:gd name="T4" fmla="*/ 212 w 1132"/>
                <a:gd name="T5" fmla="*/ 259 h 2220"/>
                <a:gd name="T6" fmla="*/ 66 w 1132"/>
                <a:gd name="T7" fmla="*/ 266 h 2220"/>
                <a:gd name="T8" fmla="*/ 9 w 1132"/>
                <a:gd name="T9" fmla="*/ 318 h 2220"/>
                <a:gd name="T10" fmla="*/ 9 w 1132"/>
                <a:gd name="T11" fmla="*/ 547 h 22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32" h="2220">
                  <a:moveTo>
                    <a:pt x="1112" y="0"/>
                  </a:moveTo>
                  <a:cubicBezTo>
                    <a:pt x="1105" y="130"/>
                    <a:pt x="1132" y="605"/>
                    <a:pt x="1067" y="780"/>
                  </a:cubicBezTo>
                  <a:cubicBezTo>
                    <a:pt x="1002" y="955"/>
                    <a:pt x="862" y="1000"/>
                    <a:pt x="722" y="1050"/>
                  </a:cubicBezTo>
                  <a:cubicBezTo>
                    <a:pt x="582" y="1100"/>
                    <a:pt x="341" y="1040"/>
                    <a:pt x="226" y="1080"/>
                  </a:cubicBezTo>
                  <a:cubicBezTo>
                    <a:pt x="111" y="1120"/>
                    <a:pt x="64" y="1100"/>
                    <a:pt x="32" y="1290"/>
                  </a:cubicBezTo>
                  <a:cubicBezTo>
                    <a:pt x="0" y="1480"/>
                    <a:pt x="30" y="2065"/>
                    <a:pt x="32" y="2220"/>
                  </a:cubicBezTo>
                </a:path>
              </a:pathLst>
            </a:custGeom>
            <a:noFill/>
            <a:ln w="25400" cap="flat">
              <a:solidFill>
                <a:srgbClr val="C00000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6" name="Line 53"/>
            <p:cNvSpPr>
              <a:spLocks noChangeShapeType="1"/>
            </p:cNvSpPr>
            <p:nvPr/>
          </p:nvSpPr>
          <p:spPr bwMode="auto">
            <a:xfrm>
              <a:off x="3754" y="2000"/>
              <a:ext cx="0" cy="969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7" name="Freeform 54"/>
            <p:cNvSpPr>
              <a:spLocks/>
            </p:cNvSpPr>
            <p:nvPr/>
          </p:nvSpPr>
          <p:spPr bwMode="auto">
            <a:xfrm>
              <a:off x="4317" y="2038"/>
              <a:ext cx="338" cy="452"/>
            </a:xfrm>
            <a:custGeom>
              <a:avLst/>
              <a:gdLst>
                <a:gd name="T0" fmla="*/ 137 w 510"/>
                <a:gd name="T1" fmla="*/ 0 h 720"/>
                <a:gd name="T2" fmla="*/ 129 w 510"/>
                <a:gd name="T3" fmla="*/ 89 h 720"/>
                <a:gd name="T4" fmla="*/ 20 w 510"/>
                <a:gd name="T5" fmla="*/ 104 h 720"/>
                <a:gd name="T6" fmla="*/ 11 w 510"/>
                <a:gd name="T7" fmla="*/ 178 h 7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10" h="720">
                  <a:moveTo>
                    <a:pt x="472" y="0"/>
                  </a:moveTo>
                  <a:cubicBezTo>
                    <a:pt x="467" y="60"/>
                    <a:pt x="510" y="290"/>
                    <a:pt x="443" y="360"/>
                  </a:cubicBezTo>
                  <a:cubicBezTo>
                    <a:pt x="376" y="430"/>
                    <a:pt x="136" y="360"/>
                    <a:pt x="68" y="420"/>
                  </a:cubicBezTo>
                  <a:cubicBezTo>
                    <a:pt x="0" y="480"/>
                    <a:pt x="44" y="658"/>
                    <a:pt x="38" y="720"/>
                  </a:cubicBezTo>
                </a:path>
              </a:pathLst>
            </a:custGeom>
            <a:noFill/>
            <a:ln w="25400" cap="flat">
              <a:solidFill>
                <a:srgbClr val="C00000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8" name="Freeform 55"/>
            <p:cNvSpPr>
              <a:spLocks/>
            </p:cNvSpPr>
            <p:nvPr/>
          </p:nvSpPr>
          <p:spPr bwMode="auto">
            <a:xfrm>
              <a:off x="4455" y="2038"/>
              <a:ext cx="624" cy="452"/>
            </a:xfrm>
            <a:custGeom>
              <a:avLst/>
              <a:gdLst>
                <a:gd name="T0" fmla="*/ 275 w 940"/>
                <a:gd name="T1" fmla="*/ 0 h 720"/>
                <a:gd name="T2" fmla="*/ 231 w 940"/>
                <a:gd name="T3" fmla="*/ 130 h 720"/>
                <a:gd name="T4" fmla="*/ 38 w 940"/>
                <a:gd name="T5" fmla="*/ 141 h 720"/>
                <a:gd name="T6" fmla="*/ 3 w 940"/>
                <a:gd name="T7" fmla="*/ 178 h 7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40" h="720">
                  <a:moveTo>
                    <a:pt x="940" y="0"/>
                  </a:moveTo>
                  <a:cubicBezTo>
                    <a:pt x="915" y="87"/>
                    <a:pt x="925" y="430"/>
                    <a:pt x="790" y="525"/>
                  </a:cubicBezTo>
                  <a:cubicBezTo>
                    <a:pt x="655" y="620"/>
                    <a:pt x="260" y="538"/>
                    <a:pt x="130" y="570"/>
                  </a:cubicBezTo>
                  <a:cubicBezTo>
                    <a:pt x="0" y="602"/>
                    <a:pt x="35" y="689"/>
                    <a:pt x="10" y="72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9" name="Freeform 56"/>
            <p:cNvSpPr>
              <a:spLocks/>
            </p:cNvSpPr>
            <p:nvPr/>
          </p:nvSpPr>
          <p:spPr bwMode="auto">
            <a:xfrm>
              <a:off x="765" y="3155"/>
              <a:ext cx="2259" cy="424"/>
            </a:xfrm>
            <a:custGeom>
              <a:avLst/>
              <a:gdLst>
                <a:gd name="T0" fmla="*/ 954 w 3401"/>
                <a:gd name="T1" fmla="*/ 0 h 676"/>
                <a:gd name="T2" fmla="*/ 861 w 3401"/>
                <a:gd name="T3" fmla="*/ 89 h 676"/>
                <a:gd name="T4" fmla="*/ 145 w 3401"/>
                <a:gd name="T5" fmla="*/ 97 h 676"/>
                <a:gd name="T6" fmla="*/ 48 w 3401"/>
                <a:gd name="T7" fmla="*/ 107 h 676"/>
                <a:gd name="T8" fmla="*/ 0 w 3401"/>
                <a:gd name="T9" fmla="*/ 167 h 6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01" h="676">
                  <a:moveTo>
                    <a:pt x="3256" y="0"/>
                  </a:moveTo>
                  <a:cubicBezTo>
                    <a:pt x="3204" y="60"/>
                    <a:pt x="3401" y="296"/>
                    <a:pt x="2941" y="361"/>
                  </a:cubicBezTo>
                  <a:cubicBezTo>
                    <a:pt x="2481" y="426"/>
                    <a:pt x="958" y="379"/>
                    <a:pt x="496" y="391"/>
                  </a:cubicBezTo>
                  <a:cubicBezTo>
                    <a:pt x="34" y="403"/>
                    <a:pt x="249" y="388"/>
                    <a:pt x="166" y="436"/>
                  </a:cubicBezTo>
                  <a:cubicBezTo>
                    <a:pt x="83" y="484"/>
                    <a:pt x="35" y="626"/>
                    <a:pt x="0" y="676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0" name="Freeform 57"/>
            <p:cNvSpPr>
              <a:spLocks/>
            </p:cNvSpPr>
            <p:nvPr/>
          </p:nvSpPr>
          <p:spPr bwMode="auto">
            <a:xfrm>
              <a:off x="2339" y="3148"/>
              <a:ext cx="1112" cy="432"/>
            </a:xfrm>
            <a:custGeom>
              <a:avLst/>
              <a:gdLst>
                <a:gd name="T0" fmla="*/ 443 w 1675"/>
                <a:gd name="T1" fmla="*/ 0 h 690"/>
                <a:gd name="T2" fmla="*/ 430 w 1675"/>
                <a:gd name="T3" fmla="*/ 81 h 690"/>
                <a:gd name="T4" fmla="*/ 84 w 1675"/>
                <a:gd name="T5" fmla="*/ 121 h 690"/>
                <a:gd name="T6" fmla="*/ 0 w 1675"/>
                <a:gd name="T7" fmla="*/ 169 h 6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75" h="690">
                  <a:moveTo>
                    <a:pt x="1516" y="0"/>
                  </a:moveTo>
                  <a:cubicBezTo>
                    <a:pt x="1595" y="124"/>
                    <a:pt x="1675" y="248"/>
                    <a:pt x="1470" y="330"/>
                  </a:cubicBezTo>
                  <a:cubicBezTo>
                    <a:pt x="1265" y="412"/>
                    <a:pt x="531" y="434"/>
                    <a:pt x="286" y="494"/>
                  </a:cubicBezTo>
                  <a:cubicBezTo>
                    <a:pt x="41" y="554"/>
                    <a:pt x="48" y="657"/>
                    <a:pt x="0" y="69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1" name="Freeform 58"/>
            <p:cNvSpPr>
              <a:spLocks/>
            </p:cNvSpPr>
            <p:nvPr/>
          </p:nvSpPr>
          <p:spPr bwMode="auto">
            <a:xfrm>
              <a:off x="2540" y="2640"/>
              <a:ext cx="2424" cy="338"/>
            </a:xfrm>
            <a:custGeom>
              <a:avLst/>
              <a:gdLst>
                <a:gd name="T0" fmla="*/ 1005 w 3650"/>
                <a:gd name="T1" fmla="*/ 0 h 540"/>
                <a:gd name="T2" fmla="*/ 926 w 3650"/>
                <a:gd name="T3" fmla="*/ 74 h 540"/>
                <a:gd name="T4" fmla="*/ 149 w 3650"/>
                <a:gd name="T5" fmla="*/ 85 h 540"/>
                <a:gd name="T6" fmla="*/ 35 w 3650"/>
                <a:gd name="T7" fmla="*/ 133 h 5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50" h="540">
                  <a:moveTo>
                    <a:pt x="3433" y="0"/>
                  </a:moveTo>
                  <a:cubicBezTo>
                    <a:pt x="3564" y="121"/>
                    <a:pt x="3650" y="243"/>
                    <a:pt x="3163" y="300"/>
                  </a:cubicBezTo>
                  <a:cubicBezTo>
                    <a:pt x="2676" y="357"/>
                    <a:pt x="1016" y="305"/>
                    <a:pt x="508" y="345"/>
                  </a:cubicBezTo>
                  <a:cubicBezTo>
                    <a:pt x="0" y="385"/>
                    <a:pt x="199" y="499"/>
                    <a:pt x="117" y="54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2" name="Freeform 59"/>
            <p:cNvSpPr>
              <a:spLocks/>
            </p:cNvSpPr>
            <p:nvPr/>
          </p:nvSpPr>
          <p:spPr bwMode="auto">
            <a:xfrm>
              <a:off x="3876" y="2658"/>
              <a:ext cx="1325" cy="320"/>
            </a:xfrm>
            <a:custGeom>
              <a:avLst/>
              <a:gdLst>
                <a:gd name="T0" fmla="*/ 554 w 1995"/>
                <a:gd name="T1" fmla="*/ 0 h 510"/>
                <a:gd name="T2" fmla="*/ 505 w 1995"/>
                <a:gd name="T3" fmla="*/ 92 h 510"/>
                <a:gd name="T4" fmla="*/ 79 w 1995"/>
                <a:gd name="T5" fmla="*/ 100 h 510"/>
                <a:gd name="T6" fmla="*/ 31 w 1995"/>
                <a:gd name="T7" fmla="*/ 126 h 5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95" h="510">
                  <a:moveTo>
                    <a:pt x="1889" y="0"/>
                  </a:moveTo>
                  <a:cubicBezTo>
                    <a:pt x="1862" y="63"/>
                    <a:pt x="1995" y="308"/>
                    <a:pt x="1725" y="375"/>
                  </a:cubicBezTo>
                  <a:cubicBezTo>
                    <a:pt x="1455" y="442"/>
                    <a:pt x="540" y="383"/>
                    <a:pt x="270" y="405"/>
                  </a:cubicBezTo>
                  <a:cubicBezTo>
                    <a:pt x="0" y="427"/>
                    <a:pt x="139" y="488"/>
                    <a:pt x="105" y="51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3" name="Freeform 60"/>
            <p:cNvSpPr>
              <a:spLocks/>
            </p:cNvSpPr>
            <p:nvPr/>
          </p:nvSpPr>
          <p:spPr bwMode="auto">
            <a:xfrm>
              <a:off x="667" y="1135"/>
              <a:ext cx="1145" cy="2445"/>
            </a:xfrm>
            <a:custGeom>
              <a:avLst/>
              <a:gdLst>
                <a:gd name="T0" fmla="*/ 506 w 1723"/>
                <a:gd name="T1" fmla="*/ 0 h 3900"/>
                <a:gd name="T2" fmla="*/ 400 w 1723"/>
                <a:gd name="T3" fmla="*/ 429 h 3900"/>
                <a:gd name="T4" fmla="*/ 110 w 1723"/>
                <a:gd name="T5" fmla="*/ 536 h 3900"/>
                <a:gd name="T6" fmla="*/ 17 w 1723"/>
                <a:gd name="T7" fmla="*/ 614 h 3900"/>
                <a:gd name="T8" fmla="*/ 8 w 1723"/>
                <a:gd name="T9" fmla="*/ 961 h 39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23" h="3900">
                  <a:moveTo>
                    <a:pt x="1723" y="0"/>
                  </a:moveTo>
                  <a:cubicBezTo>
                    <a:pt x="1663" y="290"/>
                    <a:pt x="1588" y="1378"/>
                    <a:pt x="1363" y="1740"/>
                  </a:cubicBezTo>
                  <a:cubicBezTo>
                    <a:pt x="1138" y="2102"/>
                    <a:pt x="590" y="2050"/>
                    <a:pt x="373" y="2175"/>
                  </a:cubicBezTo>
                  <a:cubicBezTo>
                    <a:pt x="156" y="2300"/>
                    <a:pt x="116" y="2202"/>
                    <a:pt x="58" y="2490"/>
                  </a:cubicBezTo>
                  <a:cubicBezTo>
                    <a:pt x="0" y="2778"/>
                    <a:pt x="33" y="3606"/>
                    <a:pt x="27" y="390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C00000"/>
              </a:solidFill>
              <a:prstDash val="lgDash"/>
              <a:round/>
              <a:headEnd/>
              <a:tailEnd type="stealth" w="lg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5540" name="Rectangle 61"/>
          <p:cNvSpPr>
            <a:spLocks noChangeArrowheads="1"/>
          </p:cNvSpPr>
          <p:nvPr/>
        </p:nvSpPr>
        <p:spPr bwMode="auto">
          <a:xfrm>
            <a:off x="4267200" y="1219200"/>
            <a:ext cx="4495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dirty="0">
                <a:solidFill>
                  <a:srgbClr val="FF0000"/>
                </a:solidFill>
              </a:rPr>
              <a:t>a*5*b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略去</a:t>
            </a:r>
            <a:r>
              <a:rPr lang="zh-CN" altLang="en-US" dirty="0">
                <a:solidFill>
                  <a:srgbClr val="FF0000"/>
                </a:solidFill>
              </a:rPr>
              <a:t>了</a:t>
            </a:r>
            <a:r>
              <a:rPr lang="en-US" altLang="zh-CN" i="1" dirty="0">
                <a:solidFill>
                  <a:srgbClr val="FF0000"/>
                </a:solidFill>
              </a:rPr>
              <a:t>E 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TR 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部分</a:t>
            </a:r>
          </a:p>
        </p:txBody>
      </p:sp>
      <p:sp>
        <p:nvSpPr>
          <p:cNvPr id="62" name="Rectangle 3"/>
          <p:cNvSpPr>
            <a:spLocks noGrp="1" noChangeArrowheads="1"/>
          </p:cNvSpPr>
          <p:nvPr>
            <p:ph idx="1"/>
          </p:nvPr>
        </p:nvSpPr>
        <p:spPr>
          <a:xfrm>
            <a:off x="7236296" y="60363"/>
            <a:ext cx="1863663" cy="2360525"/>
          </a:xfr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none"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E </a:t>
            </a:r>
            <a:r>
              <a:rPr lang="en-US" altLang="zh-CN" sz="2800" b="1" dirty="0" smtClean="0">
                <a:sym typeface="Symbol" pitchFamily="18" charset="2"/>
              </a:rPr>
              <a:t> </a:t>
            </a:r>
            <a:r>
              <a:rPr lang="en-US" altLang="zh-CN" sz="2800" b="1" i="1" dirty="0" smtClean="0"/>
              <a:t>TR	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R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+</a:t>
            </a:r>
            <a:r>
              <a:rPr lang="en-US" altLang="zh-CN" sz="2800" b="1" i="1" dirty="0" smtClean="0"/>
              <a:t>TR</a:t>
            </a:r>
            <a:r>
              <a:rPr lang="en-US" altLang="zh-CN" sz="2800" b="1" baseline="-30000" dirty="0" smtClean="0"/>
              <a:t>1	</a:t>
            </a:r>
            <a:endParaRPr lang="en-US" altLang="zh-CN" sz="2800" b="1" dirty="0" smtClean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R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</a:t>
            </a:r>
            <a:r>
              <a:rPr lang="en-US" altLang="zh-CN" sz="2800" b="1" dirty="0" smtClean="0">
                <a:sym typeface="Symbol" pitchFamily="18" charset="2"/>
              </a:rPr>
              <a:t></a:t>
            </a:r>
            <a:r>
              <a:rPr lang="en-US" altLang="zh-CN" sz="2800" b="1" baseline="-30000" dirty="0" smtClean="0"/>
              <a:t> 	</a:t>
            </a:r>
            <a:endParaRPr lang="en-US" altLang="zh-CN" sz="2800" b="1" dirty="0" smtClean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T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</a:t>
            </a:r>
            <a:r>
              <a:rPr lang="en-US" altLang="zh-CN" sz="2800" b="1" i="1" dirty="0" smtClean="0"/>
              <a:t>F</a:t>
            </a:r>
            <a:r>
              <a:rPr lang="en-US" altLang="zh-CN" sz="2800" b="1" dirty="0" smtClean="0"/>
              <a:t> </a:t>
            </a:r>
            <a:r>
              <a:rPr lang="en-US" altLang="zh-CN" sz="2800" b="1" i="1" dirty="0" smtClean="0"/>
              <a:t>W	</a:t>
            </a:r>
            <a:endParaRPr lang="en-US" altLang="zh-CN" sz="2800" b="1" dirty="0" smtClean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W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</a:t>
            </a:r>
            <a:r>
              <a:rPr lang="en-US" altLang="zh-CN" sz="2800" b="1" dirty="0" smtClean="0">
                <a:latin typeface="宋体" charset="-122"/>
                <a:sym typeface="Symbol" pitchFamily="18" charset="2"/>
              </a:rPr>
              <a:t></a:t>
            </a:r>
            <a:r>
              <a:rPr lang="en-US" altLang="zh-CN" sz="2800" b="1" i="1" dirty="0" smtClean="0"/>
              <a:t>FW</a:t>
            </a:r>
            <a:r>
              <a:rPr lang="en-US" altLang="zh-CN" sz="2800" b="1" baseline="-30000" dirty="0" smtClean="0"/>
              <a:t>1	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W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</a:t>
            </a:r>
            <a:r>
              <a:rPr lang="en-US" altLang="zh-CN" sz="2800" b="1" dirty="0" smtClean="0">
                <a:sym typeface="Symbol" pitchFamily="18" charset="2"/>
              </a:rPr>
              <a:t></a:t>
            </a:r>
            <a:endParaRPr lang="zh-CN" altLang="en-US" sz="2800" b="1" dirty="0" smtClean="0">
              <a:solidFill>
                <a:srgbClr val="FF0000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083174" y="6023029"/>
            <a:ext cx="5025330" cy="646331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b="1" i="1" dirty="0"/>
              <a:t>W </a:t>
            </a:r>
            <a:r>
              <a:rPr lang="en-US" altLang="zh-CN" b="1" i="1" dirty="0">
                <a:sym typeface="Symbol" pitchFamily="18" charset="2"/>
              </a:rPr>
              <a:t></a:t>
            </a:r>
            <a:r>
              <a:rPr lang="en-US" altLang="zh-CN" b="1" i="1" dirty="0"/>
              <a:t> </a:t>
            </a:r>
            <a:r>
              <a:rPr lang="en-US" altLang="zh-CN" b="1" i="1" dirty="0">
                <a:sym typeface="Symbol" pitchFamily="18" charset="2"/>
              </a:rPr>
              <a:t></a:t>
            </a:r>
            <a:r>
              <a:rPr lang="en-US" altLang="zh-CN" b="1" i="1" dirty="0"/>
              <a:t>F	  {W</a:t>
            </a:r>
            <a:r>
              <a:rPr lang="en-US" altLang="zh-CN" b="1" i="1" baseline="-25000" dirty="0"/>
              <a:t>1</a:t>
            </a:r>
            <a:r>
              <a:rPr lang="en-US" altLang="zh-CN" b="1" i="1" dirty="0"/>
              <a:t>.i = </a:t>
            </a:r>
            <a:r>
              <a:rPr lang="en-US" altLang="zh-CN" b="1" i="1" dirty="0" err="1"/>
              <a:t>mkNode</a:t>
            </a:r>
            <a:r>
              <a:rPr lang="en-US" altLang="zh-CN" b="1" i="1" dirty="0"/>
              <a:t> (‘</a:t>
            </a:r>
            <a:r>
              <a:rPr lang="en-US" altLang="zh-CN" b="1" i="1" dirty="0">
                <a:sym typeface="Symbol" pitchFamily="18" charset="2"/>
              </a:rPr>
              <a:t></a:t>
            </a:r>
            <a:r>
              <a:rPr lang="en-US" altLang="zh-CN" b="1" i="1" dirty="0"/>
              <a:t>’,</a:t>
            </a:r>
            <a:r>
              <a:rPr lang="en-US" altLang="zh-CN" b="1" i="1" dirty="0" err="1"/>
              <a:t>W.i</a:t>
            </a:r>
            <a:r>
              <a:rPr lang="en-US" altLang="zh-CN" b="1" i="1" dirty="0"/>
              <a:t>, </a:t>
            </a:r>
            <a:r>
              <a:rPr lang="en-US" altLang="zh-CN" b="1" i="1" dirty="0" err="1"/>
              <a:t>F.nptr</a:t>
            </a:r>
            <a:r>
              <a:rPr lang="en-US" altLang="zh-CN" b="1" i="1" dirty="0"/>
              <a:t>)}</a:t>
            </a:r>
          </a:p>
          <a:p>
            <a:pPr>
              <a:lnSpc>
                <a:spcPct val="90000"/>
              </a:lnSpc>
            </a:pPr>
            <a:r>
              <a:rPr lang="en-US" altLang="zh-CN" b="1" i="1" dirty="0"/>
              <a:t>          W</a:t>
            </a:r>
            <a:r>
              <a:rPr lang="en-US" altLang="zh-CN" b="1" i="1" baseline="-25000" dirty="0"/>
              <a:t>1</a:t>
            </a:r>
            <a:r>
              <a:rPr lang="en-US" altLang="zh-CN" b="1" i="1" dirty="0"/>
              <a:t>{W.s = W</a:t>
            </a:r>
            <a:r>
              <a:rPr lang="en-US" altLang="zh-CN" b="1" i="1" baseline="-25000" dirty="0"/>
              <a:t>1</a:t>
            </a:r>
            <a:r>
              <a:rPr lang="en-US" altLang="zh-CN" b="1" i="1" dirty="0"/>
              <a:t>.s}</a:t>
            </a:r>
          </a:p>
        </p:txBody>
      </p:sp>
    </p:spTree>
    <p:extLst>
      <p:ext uri="{BB962C8B-B14F-4D97-AF65-F5344CB8AC3E}">
        <p14:creationId xmlns:p14="http://schemas.microsoft.com/office/powerpoint/2010/main" val="3177184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ea typeface="黑体" pitchFamily="2" charset="-122"/>
              </a:rPr>
              <a:t>4.3  </a:t>
            </a:r>
            <a:r>
              <a:rPr lang="en-US" altLang="zh-CN" b="1" i="1" smtClean="0">
                <a:ea typeface="黑体" pitchFamily="2" charset="-122"/>
              </a:rPr>
              <a:t>L</a:t>
            </a:r>
            <a:r>
              <a:rPr lang="zh-CN" altLang="en-US" b="1" smtClean="0"/>
              <a:t>属性定义的自上而下计算</a:t>
            </a:r>
          </a:p>
        </p:txBody>
      </p:sp>
      <p:grpSp>
        <p:nvGrpSpPr>
          <p:cNvPr id="65539" name="Group 3"/>
          <p:cNvGrpSpPr>
            <a:grpSpLocks/>
          </p:cNvGrpSpPr>
          <p:nvPr/>
        </p:nvGrpSpPr>
        <p:grpSpPr bwMode="auto">
          <a:xfrm>
            <a:off x="152400" y="908720"/>
            <a:ext cx="8915400" cy="5638800"/>
            <a:chOff x="96" y="624"/>
            <a:chExt cx="5616" cy="3552"/>
          </a:xfrm>
        </p:grpSpPr>
        <p:sp>
          <p:nvSpPr>
            <p:cNvPr id="65541" name="Rectangle 4"/>
            <p:cNvSpPr>
              <a:spLocks noChangeArrowheads="1"/>
            </p:cNvSpPr>
            <p:nvPr/>
          </p:nvSpPr>
          <p:spPr bwMode="auto">
            <a:xfrm>
              <a:off x="1215" y="624"/>
              <a:ext cx="209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/>
                <a:t>T</a:t>
              </a:r>
              <a:endParaRPr lang="en-US" altLang="zh-CN" sz="2800"/>
            </a:p>
          </p:txBody>
        </p:sp>
        <p:sp>
          <p:nvSpPr>
            <p:cNvPr id="65542" name="Rectangle 5"/>
            <p:cNvSpPr>
              <a:spLocks noChangeArrowheads="1"/>
            </p:cNvSpPr>
            <p:nvPr/>
          </p:nvSpPr>
          <p:spPr bwMode="auto">
            <a:xfrm>
              <a:off x="2071" y="1352"/>
              <a:ext cx="665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 dirty="0" err="1"/>
                <a:t>F</a:t>
              </a:r>
              <a:r>
                <a:rPr lang="en-US" altLang="zh-CN" sz="2800" dirty="0" err="1"/>
                <a:t>.</a:t>
              </a:r>
              <a:r>
                <a:rPr lang="en-US" altLang="zh-CN" sz="2800" i="1" dirty="0" err="1">
                  <a:solidFill>
                    <a:srgbClr val="FF0000"/>
                  </a:solidFill>
                </a:rPr>
                <a:t>nptr</a:t>
              </a:r>
              <a:endParaRPr lang="en-US" altLang="zh-CN" sz="2800" dirty="0">
                <a:solidFill>
                  <a:srgbClr val="FF0000"/>
                </a:solidFill>
              </a:endParaRPr>
            </a:p>
          </p:txBody>
        </p:sp>
        <p:sp>
          <p:nvSpPr>
            <p:cNvPr id="65543" name="Rectangle 6"/>
            <p:cNvSpPr>
              <a:spLocks noChangeArrowheads="1"/>
            </p:cNvSpPr>
            <p:nvPr/>
          </p:nvSpPr>
          <p:spPr bwMode="auto">
            <a:xfrm>
              <a:off x="340" y="1042"/>
              <a:ext cx="668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 dirty="0" err="1"/>
                <a:t>F</a:t>
              </a:r>
              <a:r>
                <a:rPr lang="en-US" altLang="zh-CN" sz="2800" dirty="0" err="1"/>
                <a:t>.</a:t>
              </a:r>
              <a:r>
                <a:rPr lang="en-US" altLang="zh-CN" sz="2800" i="1" dirty="0" err="1">
                  <a:solidFill>
                    <a:srgbClr val="FF0000"/>
                  </a:solidFill>
                </a:rPr>
                <a:t>nptr</a:t>
              </a:r>
              <a:endParaRPr lang="en-US" altLang="zh-CN" sz="2800" dirty="0">
                <a:solidFill>
                  <a:srgbClr val="FF0000"/>
                </a:solidFill>
              </a:endParaRPr>
            </a:p>
          </p:txBody>
        </p:sp>
        <p:sp>
          <p:nvSpPr>
            <p:cNvPr id="65544" name="Rectangle 7"/>
            <p:cNvSpPr>
              <a:spLocks noChangeArrowheads="1"/>
            </p:cNvSpPr>
            <p:nvPr/>
          </p:nvSpPr>
          <p:spPr bwMode="auto">
            <a:xfrm>
              <a:off x="327" y="1386"/>
              <a:ext cx="34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/>
                <a:t>id</a:t>
              </a:r>
              <a:endParaRPr lang="en-US" altLang="zh-CN" sz="2800" b="0"/>
            </a:p>
          </p:txBody>
        </p:sp>
        <p:sp>
          <p:nvSpPr>
            <p:cNvPr id="65545" name="Rectangle 8"/>
            <p:cNvSpPr>
              <a:spLocks noChangeArrowheads="1"/>
            </p:cNvSpPr>
            <p:nvPr/>
          </p:nvSpPr>
          <p:spPr bwMode="auto">
            <a:xfrm>
              <a:off x="1865" y="942"/>
              <a:ext cx="459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 dirty="0">
                  <a:solidFill>
                    <a:srgbClr val="FF0000"/>
                  </a:solidFill>
                </a:rPr>
                <a:t>i</a:t>
              </a:r>
              <a:r>
                <a:rPr lang="en-US" altLang="zh-CN" sz="2800" i="1" dirty="0"/>
                <a:t> </a:t>
              </a:r>
              <a:r>
                <a:rPr lang="en-US" altLang="zh-CN" sz="1000" b="0" i="1" dirty="0"/>
                <a:t> </a:t>
              </a:r>
              <a:r>
                <a:rPr lang="en-US" altLang="zh-CN" sz="2800" i="1" dirty="0"/>
                <a:t>W</a:t>
              </a:r>
              <a:endParaRPr lang="en-US" altLang="zh-CN" sz="2800" dirty="0"/>
            </a:p>
          </p:txBody>
        </p:sp>
        <p:sp>
          <p:nvSpPr>
            <p:cNvPr id="65546" name="Rectangle 9"/>
            <p:cNvSpPr>
              <a:spLocks noChangeArrowheads="1"/>
            </p:cNvSpPr>
            <p:nvPr/>
          </p:nvSpPr>
          <p:spPr bwMode="auto">
            <a:xfrm>
              <a:off x="1824" y="1392"/>
              <a:ext cx="245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>
                  <a:sym typeface="Symbol" pitchFamily="18" charset="2"/>
                </a:rPr>
                <a:t></a:t>
              </a:r>
              <a:endParaRPr lang="zh-CN" altLang="en-US" sz="2800">
                <a:sym typeface="Symbol" pitchFamily="18" charset="2"/>
              </a:endParaRPr>
            </a:p>
          </p:txBody>
        </p:sp>
        <p:sp>
          <p:nvSpPr>
            <p:cNvPr id="65547" name="Rectangle 10"/>
            <p:cNvSpPr>
              <a:spLocks noChangeArrowheads="1"/>
            </p:cNvSpPr>
            <p:nvPr/>
          </p:nvSpPr>
          <p:spPr bwMode="auto">
            <a:xfrm>
              <a:off x="3216" y="1813"/>
              <a:ext cx="220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>
                  <a:sym typeface="Symbol" pitchFamily="18" charset="2"/>
                </a:rPr>
                <a:t></a:t>
              </a:r>
              <a:endParaRPr lang="zh-CN" altLang="en-US" sz="2800">
                <a:sym typeface="Symbol" pitchFamily="18" charset="2"/>
              </a:endParaRPr>
            </a:p>
          </p:txBody>
        </p:sp>
        <p:sp>
          <p:nvSpPr>
            <p:cNvPr id="65548" name="Rectangle 11"/>
            <p:cNvSpPr>
              <a:spLocks noChangeArrowheads="1"/>
            </p:cNvSpPr>
            <p:nvPr/>
          </p:nvSpPr>
          <p:spPr bwMode="auto">
            <a:xfrm>
              <a:off x="3439" y="1754"/>
              <a:ext cx="689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 dirty="0" err="1"/>
                <a:t>F</a:t>
              </a:r>
              <a:r>
                <a:rPr lang="en-US" altLang="zh-CN" sz="2800" dirty="0" err="1"/>
                <a:t>.</a:t>
              </a:r>
              <a:r>
                <a:rPr lang="en-US" altLang="zh-CN" sz="2800" i="1" dirty="0" err="1">
                  <a:solidFill>
                    <a:srgbClr val="FF0000"/>
                  </a:solidFill>
                </a:rPr>
                <a:t>nptr</a:t>
              </a:r>
              <a:endParaRPr lang="en-US" altLang="zh-CN" sz="2800" dirty="0">
                <a:solidFill>
                  <a:srgbClr val="FF0000"/>
                </a:solidFill>
              </a:endParaRPr>
            </a:p>
          </p:txBody>
        </p:sp>
        <p:sp>
          <p:nvSpPr>
            <p:cNvPr id="65549" name="Rectangle 12"/>
            <p:cNvSpPr>
              <a:spLocks noChangeArrowheads="1"/>
            </p:cNvSpPr>
            <p:nvPr/>
          </p:nvSpPr>
          <p:spPr bwMode="auto">
            <a:xfrm>
              <a:off x="3437" y="2109"/>
              <a:ext cx="228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/>
                <a:t>id</a:t>
              </a:r>
              <a:endParaRPr lang="en-US" altLang="zh-CN" sz="2800" b="0"/>
            </a:p>
          </p:txBody>
        </p:sp>
        <p:sp>
          <p:nvSpPr>
            <p:cNvPr id="65550" name="Rectangle 13"/>
            <p:cNvSpPr>
              <a:spLocks noChangeArrowheads="1"/>
            </p:cNvSpPr>
            <p:nvPr/>
          </p:nvSpPr>
          <p:spPr bwMode="auto">
            <a:xfrm>
              <a:off x="1963" y="1679"/>
              <a:ext cx="485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/>
                <a:t>num</a:t>
              </a:r>
            </a:p>
          </p:txBody>
        </p:sp>
        <p:sp>
          <p:nvSpPr>
            <p:cNvPr id="65551" name="Line 14"/>
            <p:cNvSpPr>
              <a:spLocks noChangeShapeType="1"/>
            </p:cNvSpPr>
            <p:nvPr/>
          </p:nvSpPr>
          <p:spPr bwMode="auto">
            <a:xfrm flipH="1">
              <a:off x="385" y="1239"/>
              <a:ext cx="1" cy="20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2" name="Line 15"/>
            <p:cNvSpPr>
              <a:spLocks noChangeShapeType="1"/>
            </p:cNvSpPr>
            <p:nvPr/>
          </p:nvSpPr>
          <p:spPr bwMode="auto">
            <a:xfrm flipH="1">
              <a:off x="2129" y="1576"/>
              <a:ext cx="1" cy="2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3" name="Line 16"/>
            <p:cNvSpPr>
              <a:spLocks noChangeShapeType="1"/>
            </p:cNvSpPr>
            <p:nvPr/>
          </p:nvSpPr>
          <p:spPr bwMode="auto">
            <a:xfrm flipH="1">
              <a:off x="3512" y="1999"/>
              <a:ext cx="0" cy="2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5554" name="Group 17"/>
            <p:cNvGrpSpPr>
              <a:grpSpLocks/>
            </p:cNvGrpSpPr>
            <p:nvPr/>
          </p:nvGrpSpPr>
          <p:grpSpPr bwMode="auto">
            <a:xfrm>
              <a:off x="438" y="3589"/>
              <a:ext cx="768" cy="422"/>
              <a:chOff x="2582" y="5834"/>
              <a:chExt cx="1156" cy="673"/>
            </a:xfrm>
          </p:grpSpPr>
          <p:sp>
            <p:nvSpPr>
              <p:cNvPr id="65595" name="Rectangle 18"/>
              <p:cNvSpPr>
                <a:spLocks noChangeArrowheads="1"/>
              </p:cNvSpPr>
              <p:nvPr/>
            </p:nvSpPr>
            <p:spPr bwMode="auto">
              <a:xfrm>
                <a:off x="2582" y="5834"/>
                <a:ext cx="1156" cy="408"/>
              </a:xfrm>
              <a:prstGeom prst="rect">
                <a:avLst/>
              </a:prstGeom>
              <a:noFill/>
              <a:ln w="2540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10800" rIns="18000" bIns="10800"/>
              <a:lstStyle/>
              <a:p>
                <a:pPr algn="just"/>
                <a:r>
                  <a:rPr lang="en-US" altLang="zh-CN" sz="2800"/>
                  <a:t>id</a:t>
                </a:r>
              </a:p>
            </p:txBody>
          </p:sp>
          <p:sp>
            <p:nvSpPr>
              <p:cNvPr id="65596" name="Line 19"/>
              <p:cNvSpPr>
                <a:spLocks noChangeShapeType="1"/>
              </p:cNvSpPr>
              <p:nvPr/>
            </p:nvSpPr>
            <p:spPr bwMode="auto">
              <a:xfrm>
                <a:off x="3150" y="5847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97" name="Line 20"/>
              <p:cNvSpPr>
                <a:spLocks noChangeShapeType="1"/>
              </p:cNvSpPr>
              <p:nvPr/>
            </p:nvSpPr>
            <p:spPr bwMode="auto">
              <a:xfrm>
                <a:off x="3420" y="6057"/>
                <a:ext cx="0" cy="45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5555" name="Group 21"/>
            <p:cNvGrpSpPr>
              <a:grpSpLocks/>
            </p:cNvGrpSpPr>
            <p:nvPr/>
          </p:nvGrpSpPr>
          <p:grpSpPr bwMode="auto">
            <a:xfrm>
              <a:off x="3719" y="2988"/>
              <a:ext cx="768" cy="422"/>
              <a:chOff x="2582" y="5834"/>
              <a:chExt cx="1156" cy="673"/>
            </a:xfrm>
          </p:grpSpPr>
          <p:sp>
            <p:nvSpPr>
              <p:cNvPr id="65592" name="Rectangle 22"/>
              <p:cNvSpPr>
                <a:spLocks noChangeArrowheads="1"/>
              </p:cNvSpPr>
              <p:nvPr/>
            </p:nvSpPr>
            <p:spPr bwMode="auto">
              <a:xfrm>
                <a:off x="2582" y="5834"/>
                <a:ext cx="1156" cy="4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10800" rIns="18000" bIns="10800"/>
              <a:lstStyle/>
              <a:p>
                <a:pPr algn="just"/>
                <a:r>
                  <a:rPr lang="en-US" altLang="zh-CN" sz="2800"/>
                  <a:t>id</a:t>
                </a:r>
              </a:p>
            </p:txBody>
          </p:sp>
          <p:sp>
            <p:nvSpPr>
              <p:cNvPr id="65593" name="Line 23"/>
              <p:cNvSpPr>
                <a:spLocks noChangeShapeType="1"/>
              </p:cNvSpPr>
              <p:nvPr/>
            </p:nvSpPr>
            <p:spPr bwMode="auto">
              <a:xfrm>
                <a:off x="3150" y="5847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94" name="Line 24"/>
              <p:cNvSpPr>
                <a:spLocks noChangeShapeType="1"/>
              </p:cNvSpPr>
              <p:nvPr/>
            </p:nvSpPr>
            <p:spPr bwMode="auto">
              <a:xfrm>
                <a:off x="3420" y="6057"/>
                <a:ext cx="0" cy="45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5556" name="Group 25"/>
            <p:cNvGrpSpPr>
              <a:grpSpLocks/>
            </p:cNvGrpSpPr>
            <p:nvPr/>
          </p:nvGrpSpPr>
          <p:grpSpPr bwMode="auto">
            <a:xfrm>
              <a:off x="1872" y="3589"/>
              <a:ext cx="1008" cy="299"/>
              <a:chOff x="6306" y="5910"/>
              <a:chExt cx="1156" cy="433"/>
            </a:xfrm>
          </p:grpSpPr>
          <p:sp>
            <p:nvSpPr>
              <p:cNvPr id="65590" name="Rectangle 26"/>
              <p:cNvSpPr>
                <a:spLocks noChangeArrowheads="1"/>
              </p:cNvSpPr>
              <p:nvPr/>
            </p:nvSpPr>
            <p:spPr bwMode="auto">
              <a:xfrm>
                <a:off x="6306" y="5910"/>
                <a:ext cx="1156" cy="4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18000" bIns="10800"/>
              <a:lstStyle/>
              <a:p>
                <a:pPr algn="just"/>
                <a:r>
                  <a:rPr lang="en-US" altLang="zh-CN" sz="2800"/>
                  <a:t>num  5</a:t>
                </a:r>
              </a:p>
            </p:txBody>
          </p:sp>
          <p:sp>
            <p:nvSpPr>
              <p:cNvPr id="65591" name="Line 27"/>
              <p:cNvSpPr>
                <a:spLocks noChangeShapeType="1"/>
              </p:cNvSpPr>
              <p:nvPr/>
            </p:nvSpPr>
            <p:spPr bwMode="auto">
              <a:xfrm>
                <a:off x="6874" y="5923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5557" name="Group 28"/>
            <p:cNvGrpSpPr>
              <a:grpSpLocks/>
            </p:cNvGrpSpPr>
            <p:nvPr/>
          </p:nvGrpSpPr>
          <p:grpSpPr bwMode="auto">
            <a:xfrm>
              <a:off x="4246" y="2500"/>
              <a:ext cx="1136" cy="271"/>
              <a:chOff x="7626" y="5010"/>
              <a:chExt cx="1710" cy="433"/>
            </a:xfrm>
          </p:grpSpPr>
          <p:sp>
            <p:nvSpPr>
              <p:cNvPr id="65587" name="Rectangle 29"/>
              <p:cNvSpPr>
                <a:spLocks noChangeArrowheads="1"/>
              </p:cNvSpPr>
              <p:nvPr/>
            </p:nvSpPr>
            <p:spPr bwMode="auto">
              <a:xfrm>
                <a:off x="7626" y="5010"/>
                <a:ext cx="1710" cy="4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26000" tIns="10800" rIns="18000" bIns="10800"/>
              <a:lstStyle/>
              <a:p>
                <a:pPr algn="just"/>
                <a:r>
                  <a:rPr lang="en-US" altLang="zh-CN" sz="2800">
                    <a:sym typeface="Symbol" pitchFamily="18" charset="2"/>
                  </a:rPr>
                  <a:t></a:t>
                </a:r>
                <a:endParaRPr lang="zh-CN" altLang="en-US" sz="2800">
                  <a:sym typeface="Symbol" pitchFamily="18" charset="2"/>
                </a:endParaRPr>
              </a:p>
            </p:txBody>
          </p:sp>
          <p:sp>
            <p:nvSpPr>
              <p:cNvPr id="65588" name="Line 30"/>
              <p:cNvSpPr>
                <a:spLocks noChangeShapeType="1"/>
              </p:cNvSpPr>
              <p:nvPr/>
            </p:nvSpPr>
            <p:spPr bwMode="auto">
              <a:xfrm>
                <a:off x="8194" y="5023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89" name="Line 31"/>
              <p:cNvSpPr>
                <a:spLocks noChangeShapeType="1"/>
              </p:cNvSpPr>
              <p:nvPr/>
            </p:nvSpPr>
            <p:spPr bwMode="auto">
              <a:xfrm>
                <a:off x="8777" y="5010"/>
                <a:ext cx="0" cy="3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5558" name="Group 32"/>
            <p:cNvGrpSpPr>
              <a:grpSpLocks/>
            </p:cNvGrpSpPr>
            <p:nvPr/>
          </p:nvGrpSpPr>
          <p:grpSpPr bwMode="auto">
            <a:xfrm>
              <a:off x="2376" y="2987"/>
              <a:ext cx="1136" cy="271"/>
              <a:chOff x="7626" y="5010"/>
              <a:chExt cx="1710" cy="433"/>
            </a:xfrm>
          </p:grpSpPr>
          <p:sp>
            <p:nvSpPr>
              <p:cNvPr id="65584" name="Rectangle 33"/>
              <p:cNvSpPr>
                <a:spLocks noChangeArrowheads="1"/>
              </p:cNvSpPr>
              <p:nvPr/>
            </p:nvSpPr>
            <p:spPr bwMode="auto">
              <a:xfrm>
                <a:off x="7626" y="5010"/>
                <a:ext cx="1710" cy="40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26000" tIns="10800" rIns="18000" bIns="10800"/>
              <a:lstStyle/>
              <a:p>
                <a:pPr algn="just"/>
                <a:r>
                  <a:rPr lang="en-US" altLang="zh-CN" sz="2800">
                    <a:sym typeface="Symbol" pitchFamily="18" charset="2"/>
                  </a:rPr>
                  <a:t></a:t>
                </a:r>
                <a:endParaRPr lang="zh-CN" altLang="en-US" sz="2800">
                  <a:sym typeface="Symbol" pitchFamily="18" charset="2"/>
                </a:endParaRPr>
              </a:p>
            </p:txBody>
          </p:sp>
          <p:sp>
            <p:nvSpPr>
              <p:cNvPr id="65585" name="Line 34"/>
              <p:cNvSpPr>
                <a:spLocks noChangeShapeType="1"/>
              </p:cNvSpPr>
              <p:nvPr/>
            </p:nvSpPr>
            <p:spPr bwMode="auto">
              <a:xfrm>
                <a:off x="8194" y="5023"/>
                <a:ext cx="0" cy="42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586" name="Line 35"/>
              <p:cNvSpPr>
                <a:spLocks noChangeShapeType="1"/>
              </p:cNvSpPr>
              <p:nvPr/>
            </p:nvSpPr>
            <p:spPr bwMode="auto">
              <a:xfrm>
                <a:off x="8777" y="5010"/>
                <a:ext cx="0" cy="3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5559" name="Rectangle 36"/>
            <p:cNvSpPr>
              <a:spLocks noChangeArrowheads="1"/>
            </p:cNvSpPr>
            <p:nvPr/>
          </p:nvSpPr>
          <p:spPr bwMode="auto">
            <a:xfrm>
              <a:off x="96" y="3952"/>
              <a:ext cx="2304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zh-CN" altLang="en-US" sz="2800"/>
                <a:t>指向符号表中</a:t>
              </a:r>
              <a:r>
                <a:rPr lang="en-US" altLang="zh-CN" sz="2800" i="1"/>
                <a:t>a</a:t>
              </a:r>
              <a:r>
                <a:rPr lang="zh-CN" altLang="en-US" sz="2800"/>
                <a:t>的入口</a:t>
              </a:r>
            </a:p>
          </p:txBody>
        </p:sp>
        <p:sp>
          <p:nvSpPr>
            <p:cNvPr id="65560" name="Rectangle 37"/>
            <p:cNvSpPr>
              <a:spLocks noChangeArrowheads="1"/>
            </p:cNvSpPr>
            <p:nvPr/>
          </p:nvSpPr>
          <p:spPr bwMode="auto">
            <a:xfrm>
              <a:off x="3408" y="3368"/>
              <a:ext cx="2304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ctr"/>
              <a:r>
                <a:rPr lang="zh-CN" altLang="en-US" sz="2800"/>
                <a:t>指向符号表中</a:t>
              </a:r>
              <a:r>
                <a:rPr lang="en-US" altLang="zh-CN" sz="2800" i="1"/>
                <a:t>b</a:t>
              </a:r>
              <a:r>
                <a:rPr lang="zh-CN" altLang="en-US" sz="2800"/>
                <a:t>的入口</a:t>
              </a:r>
            </a:p>
          </p:txBody>
        </p:sp>
        <p:sp>
          <p:nvSpPr>
            <p:cNvPr id="65561" name="Line 38"/>
            <p:cNvSpPr>
              <a:spLocks noChangeShapeType="1"/>
            </p:cNvSpPr>
            <p:nvPr/>
          </p:nvSpPr>
          <p:spPr bwMode="auto">
            <a:xfrm flipH="1">
              <a:off x="586" y="1295"/>
              <a:ext cx="1" cy="2293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2" name="Line 39"/>
            <p:cNvSpPr>
              <a:spLocks noChangeShapeType="1"/>
            </p:cNvSpPr>
            <p:nvPr/>
          </p:nvSpPr>
          <p:spPr bwMode="auto">
            <a:xfrm>
              <a:off x="2129" y="1173"/>
              <a:ext cx="0" cy="23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3" name="Rectangle 40"/>
            <p:cNvSpPr>
              <a:spLocks noChangeArrowheads="1"/>
            </p:cNvSpPr>
            <p:nvPr/>
          </p:nvSpPr>
          <p:spPr bwMode="auto">
            <a:xfrm>
              <a:off x="4605" y="1810"/>
              <a:ext cx="566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 dirty="0">
                  <a:solidFill>
                    <a:srgbClr val="FF0000"/>
                  </a:solidFill>
                </a:rPr>
                <a:t>i</a:t>
              </a:r>
              <a:r>
                <a:rPr lang="en-US" altLang="zh-CN" sz="2400" i="1" dirty="0"/>
                <a:t> </a:t>
              </a:r>
              <a:r>
                <a:rPr lang="en-US" altLang="zh-CN" sz="2800" i="1" dirty="0"/>
                <a:t> W</a:t>
              </a:r>
              <a:r>
                <a:rPr lang="en-US" altLang="zh-CN" sz="1000" b="0" dirty="0"/>
                <a:t>  </a:t>
              </a:r>
              <a:r>
                <a:rPr lang="en-US" altLang="zh-CN" sz="2800" i="1" dirty="0">
                  <a:solidFill>
                    <a:srgbClr val="FF0000"/>
                  </a:solidFill>
                </a:rPr>
                <a:t>s</a:t>
              </a:r>
            </a:p>
          </p:txBody>
        </p:sp>
        <p:sp>
          <p:nvSpPr>
            <p:cNvPr id="65564" name="Line 41"/>
            <p:cNvSpPr>
              <a:spLocks noChangeShapeType="1"/>
            </p:cNvSpPr>
            <p:nvPr/>
          </p:nvSpPr>
          <p:spPr bwMode="auto">
            <a:xfrm>
              <a:off x="3525" y="1597"/>
              <a:ext cx="0" cy="23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5" name="Rectangle 42"/>
            <p:cNvSpPr>
              <a:spLocks noChangeArrowheads="1"/>
            </p:cNvSpPr>
            <p:nvPr/>
          </p:nvSpPr>
          <p:spPr bwMode="auto">
            <a:xfrm>
              <a:off x="3190" y="1375"/>
              <a:ext cx="529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en-US" altLang="zh-CN" sz="2800" i="1" dirty="0">
                  <a:solidFill>
                    <a:srgbClr val="FF0000"/>
                  </a:solidFill>
                </a:rPr>
                <a:t>i</a:t>
              </a:r>
              <a:r>
                <a:rPr lang="en-US" altLang="zh-CN" sz="2800" i="1" dirty="0">
                  <a:solidFill>
                    <a:srgbClr val="00FF00"/>
                  </a:solidFill>
                </a:rPr>
                <a:t> </a:t>
              </a:r>
              <a:r>
                <a:rPr lang="en-US" altLang="zh-CN" sz="2800" i="1" dirty="0"/>
                <a:t>  W</a:t>
              </a:r>
              <a:endParaRPr lang="en-US" altLang="zh-CN" sz="2800" dirty="0"/>
            </a:p>
          </p:txBody>
        </p:sp>
        <p:sp>
          <p:nvSpPr>
            <p:cNvPr id="65566" name="Line 43"/>
            <p:cNvSpPr>
              <a:spLocks noChangeShapeType="1"/>
            </p:cNvSpPr>
            <p:nvPr/>
          </p:nvSpPr>
          <p:spPr bwMode="auto">
            <a:xfrm>
              <a:off x="1312" y="826"/>
              <a:ext cx="748" cy="2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7" name="Line 44"/>
            <p:cNvSpPr>
              <a:spLocks noChangeShapeType="1"/>
            </p:cNvSpPr>
            <p:nvPr/>
          </p:nvSpPr>
          <p:spPr bwMode="auto">
            <a:xfrm>
              <a:off x="2256" y="1117"/>
              <a:ext cx="1186" cy="3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8" name="Line 45"/>
            <p:cNvSpPr>
              <a:spLocks noChangeShapeType="1"/>
            </p:cNvSpPr>
            <p:nvPr/>
          </p:nvSpPr>
          <p:spPr bwMode="auto">
            <a:xfrm>
              <a:off x="3642" y="1520"/>
              <a:ext cx="1186" cy="34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9" name="Line 46"/>
            <p:cNvSpPr>
              <a:spLocks noChangeShapeType="1"/>
            </p:cNvSpPr>
            <p:nvPr/>
          </p:nvSpPr>
          <p:spPr bwMode="auto">
            <a:xfrm flipH="1">
              <a:off x="437" y="834"/>
              <a:ext cx="748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0" name="Line 47"/>
            <p:cNvSpPr>
              <a:spLocks noChangeShapeType="1"/>
            </p:cNvSpPr>
            <p:nvPr/>
          </p:nvSpPr>
          <p:spPr bwMode="auto">
            <a:xfrm flipH="1">
              <a:off x="2291" y="1538"/>
              <a:ext cx="11" cy="2030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1" name="Line 48"/>
            <p:cNvSpPr>
              <a:spLocks noChangeShapeType="1"/>
            </p:cNvSpPr>
            <p:nvPr/>
          </p:nvSpPr>
          <p:spPr bwMode="auto">
            <a:xfrm flipH="1">
              <a:off x="3326" y="1576"/>
              <a:ext cx="139" cy="2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2" name="Line 49"/>
            <p:cNvSpPr>
              <a:spLocks noChangeShapeType="1"/>
            </p:cNvSpPr>
            <p:nvPr/>
          </p:nvSpPr>
          <p:spPr bwMode="auto">
            <a:xfrm flipH="1">
              <a:off x="1920" y="1152"/>
              <a:ext cx="140" cy="2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3" name="Rectangle 50"/>
            <p:cNvSpPr>
              <a:spLocks noChangeArrowheads="1"/>
            </p:cNvSpPr>
            <p:nvPr/>
          </p:nvSpPr>
          <p:spPr bwMode="auto">
            <a:xfrm>
              <a:off x="4802" y="2143"/>
              <a:ext cx="159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/>
              <a:r>
                <a:rPr lang="zh-CN" altLang="en-US" sz="2800">
                  <a:sym typeface="Symbol" pitchFamily="18" charset="2"/>
                </a:rPr>
                <a:t></a:t>
              </a:r>
              <a:endParaRPr lang="zh-CN" altLang="en-US" sz="2800"/>
            </a:p>
          </p:txBody>
        </p:sp>
        <p:sp>
          <p:nvSpPr>
            <p:cNvPr id="65574" name="Line 51"/>
            <p:cNvSpPr>
              <a:spLocks noChangeShapeType="1"/>
            </p:cNvSpPr>
            <p:nvPr/>
          </p:nvSpPr>
          <p:spPr bwMode="auto">
            <a:xfrm>
              <a:off x="4858" y="2021"/>
              <a:ext cx="0" cy="2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5" name="Freeform 52"/>
            <p:cNvSpPr>
              <a:spLocks/>
            </p:cNvSpPr>
            <p:nvPr/>
          </p:nvSpPr>
          <p:spPr bwMode="auto">
            <a:xfrm>
              <a:off x="2468" y="1605"/>
              <a:ext cx="752" cy="1392"/>
            </a:xfrm>
            <a:custGeom>
              <a:avLst/>
              <a:gdLst>
                <a:gd name="T0" fmla="*/ 326 w 1132"/>
                <a:gd name="T1" fmla="*/ 0 h 2220"/>
                <a:gd name="T2" fmla="*/ 313 w 1132"/>
                <a:gd name="T3" fmla="*/ 192 h 2220"/>
                <a:gd name="T4" fmla="*/ 212 w 1132"/>
                <a:gd name="T5" fmla="*/ 259 h 2220"/>
                <a:gd name="T6" fmla="*/ 66 w 1132"/>
                <a:gd name="T7" fmla="*/ 266 h 2220"/>
                <a:gd name="T8" fmla="*/ 9 w 1132"/>
                <a:gd name="T9" fmla="*/ 318 h 2220"/>
                <a:gd name="T10" fmla="*/ 9 w 1132"/>
                <a:gd name="T11" fmla="*/ 547 h 22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32" h="2220">
                  <a:moveTo>
                    <a:pt x="1112" y="0"/>
                  </a:moveTo>
                  <a:cubicBezTo>
                    <a:pt x="1105" y="130"/>
                    <a:pt x="1132" y="605"/>
                    <a:pt x="1067" y="780"/>
                  </a:cubicBezTo>
                  <a:cubicBezTo>
                    <a:pt x="1002" y="955"/>
                    <a:pt x="862" y="1000"/>
                    <a:pt x="722" y="1050"/>
                  </a:cubicBezTo>
                  <a:cubicBezTo>
                    <a:pt x="582" y="1100"/>
                    <a:pt x="341" y="1040"/>
                    <a:pt x="226" y="1080"/>
                  </a:cubicBezTo>
                  <a:cubicBezTo>
                    <a:pt x="111" y="1120"/>
                    <a:pt x="64" y="1100"/>
                    <a:pt x="32" y="1290"/>
                  </a:cubicBezTo>
                  <a:cubicBezTo>
                    <a:pt x="0" y="1480"/>
                    <a:pt x="30" y="2065"/>
                    <a:pt x="32" y="2220"/>
                  </a:cubicBezTo>
                </a:path>
              </a:pathLst>
            </a:custGeom>
            <a:noFill/>
            <a:ln w="25400" cap="flat">
              <a:solidFill>
                <a:srgbClr val="C00000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6" name="Line 53"/>
            <p:cNvSpPr>
              <a:spLocks noChangeShapeType="1"/>
            </p:cNvSpPr>
            <p:nvPr/>
          </p:nvSpPr>
          <p:spPr bwMode="auto">
            <a:xfrm>
              <a:off x="3754" y="2000"/>
              <a:ext cx="0" cy="969"/>
            </a:xfrm>
            <a:prstGeom prst="line">
              <a:avLst/>
            </a:prstGeom>
            <a:noFill/>
            <a:ln w="25400">
              <a:solidFill>
                <a:srgbClr val="C00000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7" name="Freeform 54"/>
            <p:cNvSpPr>
              <a:spLocks/>
            </p:cNvSpPr>
            <p:nvPr/>
          </p:nvSpPr>
          <p:spPr bwMode="auto">
            <a:xfrm>
              <a:off x="4317" y="2038"/>
              <a:ext cx="338" cy="452"/>
            </a:xfrm>
            <a:custGeom>
              <a:avLst/>
              <a:gdLst>
                <a:gd name="T0" fmla="*/ 137 w 510"/>
                <a:gd name="T1" fmla="*/ 0 h 720"/>
                <a:gd name="T2" fmla="*/ 129 w 510"/>
                <a:gd name="T3" fmla="*/ 89 h 720"/>
                <a:gd name="T4" fmla="*/ 20 w 510"/>
                <a:gd name="T5" fmla="*/ 104 h 720"/>
                <a:gd name="T6" fmla="*/ 11 w 510"/>
                <a:gd name="T7" fmla="*/ 178 h 7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10" h="720">
                  <a:moveTo>
                    <a:pt x="472" y="0"/>
                  </a:moveTo>
                  <a:cubicBezTo>
                    <a:pt x="467" y="60"/>
                    <a:pt x="510" y="290"/>
                    <a:pt x="443" y="360"/>
                  </a:cubicBezTo>
                  <a:cubicBezTo>
                    <a:pt x="376" y="430"/>
                    <a:pt x="136" y="360"/>
                    <a:pt x="68" y="420"/>
                  </a:cubicBezTo>
                  <a:cubicBezTo>
                    <a:pt x="0" y="480"/>
                    <a:pt x="44" y="658"/>
                    <a:pt x="38" y="720"/>
                  </a:cubicBezTo>
                </a:path>
              </a:pathLst>
            </a:custGeom>
            <a:noFill/>
            <a:ln w="25400" cap="flat">
              <a:solidFill>
                <a:srgbClr val="C00000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8" name="Freeform 55"/>
            <p:cNvSpPr>
              <a:spLocks/>
            </p:cNvSpPr>
            <p:nvPr/>
          </p:nvSpPr>
          <p:spPr bwMode="auto">
            <a:xfrm>
              <a:off x="4455" y="2038"/>
              <a:ext cx="624" cy="452"/>
            </a:xfrm>
            <a:custGeom>
              <a:avLst/>
              <a:gdLst>
                <a:gd name="T0" fmla="*/ 275 w 940"/>
                <a:gd name="T1" fmla="*/ 0 h 720"/>
                <a:gd name="T2" fmla="*/ 231 w 940"/>
                <a:gd name="T3" fmla="*/ 130 h 720"/>
                <a:gd name="T4" fmla="*/ 38 w 940"/>
                <a:gd name="T5" fmla="*/ 141 h 720"/>
                <a:gd name="T6" fmla="*/ 3 w 940"/>
                <a:gd name="T7" fmla="*/ 178 h 7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40" h="720">
                  <a:moveTo>
                    <a:pt x="940" y="0"/>
                  </a:moveTo>
                  <a:cubicBezTo>
                    <a:pt x="915" y="87"/>
                    <a:pt x="925" y="430"/>
                    <a:pt x="790" y="525"/>
                  </a:cubicBezTo>
                  <a:cubicBezTo>
                    <a:pt x="655" y="620"/>
                    <a:pt x="260" y="538"/>
                    <a:pt x="130" y="570"/>
                  </a:cubicBezTo>
                  <a:cubicBezTo>
                    <a:pt x="0" y="602"/>
                    <a:pt x="35" y="689"/>
                    <a:pt x="10" y="720"/>
                  </a:cubicBezTo>
                </a:path>
              </a:pathLst>
            </a:custGeom>
            <a:noFill/>
            <a:ln w="25400" cap="flat">
              <a:solidFill>
                <a:srgbClr val="C00000"/>
              </a:solidFill>
              <a:prstDash val="lg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9" name="Freeform 56"/>
            <p:cNvSpPr>
              <a:spLocks/>
            </p:cNvSpPr>
            <p:nvPr/>
          </p:nvSpPr>
          <p:spPr bwMode="auto">
            <a:xfrm>
              <a:off x="765" y="3155"/>
              <a:ext cx="2259" cy="424"/>
            </a:xfrm>
            <a:custGeom>
              <a:avLst/>
              <a:gdLst>
                <a:gd name="T0" fmla="*/ 954 w 3401"/>
                <a:gd name="T1" fmla="*/ 0 h 676"/>
                <a:gd name="T2" fmla="*/ 861 w 3401"/>
                <a:gd name="T3" fmla="*/ 89 h 676"/>
                <a:gd name="T4" fmla="*/ 145 w 3401"/>
                <a:gd name="T5" fmla="*/ 97 h 676"/>
                <a:gd name="T6" fmla="*/ 48 w 3401"/>
                <a:gd name="T7" fmla="*/ 107 h 676"/>
                <a:gd name="T8" fmla="*/ 0 w 3401"/>
                <a:gd name="T9" fmla="*/ 167 h 6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01" h="676">
                  <a:moveTo>
                    <a:pt x="3256" y="0"/>
                  </a:moveTo>
                  <a:cubicBezTo>
                    <a:pt x="3204" y="60"/>
                    <a:pt x="3401" y="296"/>
                    <a:pt x="2941" y="361"/>
                  </a:cubicBezTo>
                  <a:cubicBezTo>
                    <a:pt x="2481" y="426"/>
                    <a:pt x="958" y="379"/>
                    <a:pt x="496" y="391"/>
                  </a:cubicBezTo>
                  <a:cubicBezTo>
                    <a:pt x="34" y="403"/>
                    <a:pt x="249" y="388"/>
                    <a:pt x="166" y="436"/>
                  </a:cubicBezTo>
                  <a:cubicBezTo>
                    <a:pt x="83" y="484"/>
                    <a:pt x="35" y="626"/>
                    <a:pt x="0" y="676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0" name="Freeform 57"/>
            <p:cNvSpPr>
              <a:spLocks/>
            </p:cNvSpPr>
            <p:nvPr/>
          </p:nvSpPr>
          <p:spPr bwMode="auto">
            <a:xfrm>
              <a:off x="2339" y="3148"/>
              <a:ext cx="1112" cy="432"/>
            </a:xfrm>
            <a:custGeom>
              <a:avLst/>
              <a:gdLst>
                <a:gd name="T0" fmla="*/ 443 w 1675"/>
                <a:gd name="T1" fmla="*/ 0 h 690"/>
                <a:gd name="T2" fmla="*/ 430 w 1675"/>
                <a:gd name="T3" fmla="*/ 81 h 690"/>
                <a:gd name="T4" fmla="*/ 84 w 1675"/>
                <a:gd name="T5" fmla="*/ 121 h 690"/>
                <a:gd name="T6" fmla="*/ 0 w 1675"/>
                <a:gd name="T7" fmla="*/ 169 h 69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75" h="690">
                  <a:moveTo>
                    <a:pt x="1516" y="0"/>
                  </a:moveTo>
                  <a:cubicBezTo>
                    <a:pt x="1595" y="124"/>
                    <a:pt x="1675" y="248"/>
                    <a:pt x="1470" y="330"/>
                  </a:cubicBezTo>
                  <a:cubicBezTo>
                    <a:pt x="1265" y="412"/>
                    <a:pt x="531" y="434"/>
                    <a:pt x="286" y="494"/>
                  </a:cubicBezTo>
                  <a:cubicBezTo>
                    <a:pt x="41" y="554"/>
                    <a:pt x="48" y="657"/>
                    <a:pt x="0" y="69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1" name="Freeform 58"/>
            <p:cNvSpPr>
              <a:spLocks/>
            </p:cNvSpPr>
            <p:nvPr/>
          </p:nvSpPr>
          <p:spPr bwMode="auto">
            <a:xfrm>
              <a:off x="2540" y="2640"/>
              <a:ext cx="2424" cy="338"/>
            </a:xfrm>
            <a:custGeom>
              <a:avLst/>
              <a:gdLst>
                <a:gd name="T0" fmla="*/ 1005 w 3650"/>
                <a:gd name="T1" fmla="*/ 0 h 540"/>
                <a:gd name="T2" fmla="*/ 926 w 3650"/>
                <a:gd name="T3" fmla="*/ 74 h 540"/>
                <a:gd name="T4" fmla="*/ 149 w 3650"/>
                <a:gd name="T5" fmla="*/ 85 h 540"/>
                <a:gd name="T6" fmla="*/ 35 w 3650"/>
                <a:gd name="T7" fmla="*/ 133 h 5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50" h="540">
                  <a:moveTo>
                    <a:pt x="3433" y="0"/>
                  </a:moveTo>
                  <a:cubicBezTo>
                    <a:pt x="3564" y="121"/>
                    <a:pt x="3650" y="243"/>
                    <a:pt x="3163" y="300"/>
                  </a:cubicBezTo>
                  <a:cubicBezTo>
                    <a:pt x="2676" y="357"/>
                    <a:pt x="1016" y="305"/>
                    <a:pt x="508" y="345"/>
                  </a:cubicBezTo>
                  <a:cubicBezTo>
                    <a:pt x="0" y="385"/>
                    <a:pt x="199" y="499"/>
                    <a:pt x="117" y="54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2" name="Freeform 59"/>
            <p:cNvSpPr>
              <a:spLocks/>
            </p:cNvSpPr>
            <p:nvPr/>
          </p:nvSpPr>
          <p:spPr bwMode="auto">
            <a:xfrm>
              <a:off x="3876" y="2658"/>
              <a:ext cx="1325" cy="320"/>
            </a:xfrm>
            <a:custGeom>
              <a:avLst/>
              <a:gdLst>
                <a:gd name="T0" fmla="*/ 554 w 1995"/>
                <a:gd name="T1" fmla="*/ 0 h 510"/>
                <a:gd name="T2" fmla="*/ 505 w 1995"/>
                <a:gd name="T3" fmla="*/ 92 h 510"/>
                <a:gd name="T4" fmla="*/ 79 w 1995"/>
                <a:gd name="T5" fmla="*/ 100 h 510"/>
                <a:gd name="T6" fmla="*/ 31 w 1995"/>
                <a:gd name="T7" fmla="*/ 126 h 5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95" h="510">
                  <a:moveTo>
                    <a:pt x="1889" y="0"/>
                  </a:moveTo>
                  <a:cubicBezTo>
                    <a:pt x="1862" y="63"/>
                    <a:pt x="1995" y="308"/>
                    <a:pt x="1725" y="375"/>
                  </a:cubicBezTo>
                  <a:cubicBezTo>
                    <a:pt x="1455" y="442"/>
                    <a:pt x="540" y="383"/>
                    <a:pt x="270" y="405"/>
                  </a:cubicBezTo>
                  <a:cubicBezTo>
                    <a:pt x="0" y="427"/>
                    <a:pt x="139" y="488"/>
                    <a:pt x="105" y="51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3" name="Freeform 60"/>
            <p:cNvSpPr>
              <a:spLocks/>
            </p:cNvSpPr>
            <p:nvPr/>
          </p:nvSpPr>
          <p:spPr bwMode="auto">
            <a:xfrm>
              <a:off x="667" y="1135"/>
              <a:ext cx="1145" cy="2445"/>
            </a:xfrm>
            <a:custGeom>
              <a:avLst/>
              <a:gdLst>
                <a:gd name="T0" fmla="*/ 506 w 1723"/>
                <a:gd name="T1" fmla="*/ 0 h 3900"/>
                <a:gd name="T2" fmla="*/ 400 w 1723"/>
                <a:gd name="T3" fmla="*/ 429 h 3900"/>
                <a:gd name="T4" fmla="*/ 110 w 1723"/>
                <a:gd name="T5" fmla="*/ 536 h 3900"/>
                <a:gd name="T6" fmla="*/ 17 w 1723"/>
                <a:gd name="T7" fmla="*/ 614 h 3900"/>
                <a:gd name="T8" fmla="*/ 8 w 1723"/>
                <a:gd name="T9" fmla="*/ 961 h 39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23" h="3900">
                  <a:moveTo>
                    <a:pt x="1723" y="0"/>
                  </a:moveTo>
                  <a:cubicBezTo>
                    <a:pt x="1663" y="290"/>
                    <a:pt x="1588" y="1378"/>
                    <a:pt x="1363" y="1740"/>
                  </a:cubicBezTo>
                  <a:cubicBezTo>
                    <a:pt x="1138" y="2102"/>
                    <a:pt x="590" y="2050"/>
                    <a:pt x="373" y="2175"/>
                  </a:cubicBezTo>
                  <a:cubicBezTo>
                    <a:pt x="156" y="2300"/>
                    <a:pt x="116" y="2202"/>
                    <a:pt x="58" y="2490"/>
                  </a:cubicBezTo>
                  <a:cubicBezTo>
                    <a:pt x="0" y="2778"/>
                    <a:pt x="33" y="3606"/>
                    <a:pt x="27" y="3900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C00000"/>
              </a:solidFill>
              <a:prstDash val="lgDash"/>
              <a:round/>
              <a:headEnd/>
              <a:tailEnd type="stealth" w="lg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5540" name="Rectangle 61"/>
          <p:cNvSpPr>
            <a:spLocks noChangeArrowheads="1"/>
          </p:cNvSpPr>
          <p:nvPr/>
        </p:nvSpPr>
        <p:spPr bwMode="auto">
          <a:xfrm>
            <a:off x="4267200" y="1219200"/>
            <a:ext cx="4495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dirty="0">
                <a:solidFill>
                  <a:srgbClr val="FF0000"/>
                </a:solidFill>
              </a:rPr>
              <a:t>a*5*b</a:t>
            </a:r>
          </a:p>
          <a:p>
            <a:r>
              <a:rPr lang="zh-CN" altLang="en-US" dirty="0" smtClean="0">
                <a:solidFill>
                  <a:srgbClr val="FF0000"/>
                </a:solidFill>
              </a:rPr>
              <a:t>略去</a:t>
            </a:r>
            <a:r>
              <a:rPr lang="zh-CN" altLang="en-US" dirty="0">
                <a:solidFill>
                  <a:srgbClr val="FF0000"/>
                </a:solidFill>
              </a:rPr>
              <a:t>了</a:t>
            </a:r>
            <a:r>
              <a:rPr lang="en-US" altLang="zh-CN" i="1" dirty="0">
                <a:solidFill>
                  <a:srgbClr val="FF0000"/>
                </a:solidFill>
              </a:rPr>
              <a:t>E 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TR </a:t>
            </a:r>
            <a:r>
              <a:rPr lang="en-US" altLang="zh-CN" dirty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部分</a:t>
            </a:r>
          </a:p>
        </p:txBody>
      </p:sp>
      <p:sp>
        <p:nvSpPr>
          <p:cNvPr id="62" name="Rectangle 3"/>
          <p:cNvSpPr>
            <a:spLocks noGrp="1" noChangeArrowheads="1"/>
          </p:cNvSpPr>
          <p:nvPr>
            <p:ph idx="1"/>
          </p:nvPr>
        </p:nvSpPr>
        <p:spPr>
          <a:xfrm>
            <a:off x="7236296" y="60363"/>
            <a:ext cx="1863663" cy="2360525"/>
          </a:xfrm>
          <a:solidFill>
            <a:srgbClr val="FFFF00"/>
          </a:solidFill>
          <a:ln>
            <a:solidFill>
              <a:srgbClr val="C00000"/>
            </a:solidFill>
          </a:ln>
        </p:spPr>
        <p:txBody>
          <a:bodyPr wrap="none"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E </a:t>
            </a:r>
            <a:r>
              <a:rPr lang="en-US" altLang="zh-CN" sz="2800" b="1" dirty="0" smtClean="0">
                <a:sym typeface="Symbol" pitchFamily="18" charset="2"/>
              </a:rPr>
              <a:t> </a:t>
            </a:r>
            <a:r>
              <a:rPr lang="en-US" altLang="zh-CN" sz="2800" b="1" i="1" dirty="0" smtClean="0"/>
              <a:t>TR	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R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+</a:t>
            </a:r>
            <a:r>
              <a:rPr lang="en-US" altLang="zh-CN" sz="2800" b="1" i="1" dirty="0" smtClean="0"/>
              <a:t>TR</a:t>
            </a:r>
            <a:r>
              <a:rPr lang="en-US" altLang="zh-CN" sz="2800" b="1" baseline="-30000" dirty="0" smtClean="0"/>
              <a:t>1	</a:t>
            </a:r>
            <a:endParaRPr lang="en-US" altLang="zh-CN" sz="2800" b="1" dirty="0" smtClean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R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</a:t>
            </a:r>
            <a:r>
              <a:rPr lang="en-US" altLang="zh-CN" sz="2800" b="1" dirty="0" smtClean="0">
                <a:sym typeface="Symbol" pitchFamily="18" charset="2"/>
              </a:rPr>
              <a:t></a:t>
            </a:r>
            <a:r>
              <a:rPr lang="en-US" altLang="zh-CN" sz="2800" b="1" baseline="-30000" dirty="0" smtClean="0"/>
              <a:t> 	</a:t>
            </a:r>
            <a:endParaRPr lang="en-US" altLang="zh-CN" sz="2800" b="1" dirty="0" smtClean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T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</a:t>
            </a:r>
            <a:r>
              <a:rPr lang="en-US" altLang="zh-CN" sz="2800" b="1" i="1" dirty="0" smtClean="0"/>
              <a:t>F</a:t>
            </a:r>
            <a:r>
              <a:rPr lang="en-US" altLang="zh-CN" sz="2800" b="1" dirty="0" smtClean="0"/>
              <a:t> </a:t>
            </a:r>
            <a:r>
              <a:rPr lang="en-US" altLang="zh-CN" sz="2800" b="1" i="1" dirty="0" smtClean="0"/>
              <a:t>W	</a:t>
            </a:r>
            <a:endParaRPr lang="en-US" altLang="zh-CN" sz="2800" b="1" dirty="0" smtClean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W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</a:t>
            </a:r>
            <a:r>
              <a:rPr lang="en-US" altLang="zh-CN" sz="2800" b="1" dirty="0" smtClean="0">
                <a:latin typeface="宋体" charset="-122"/>
                <a:sym typeface="Symbol" pitchFamily="18" charset="2"/>
              </a:rPr>
              <a:t></a:t>
            </a:r>
            <a:r>
              <a:rPr lang="en-US" altLang="zh-CN" sz="2800" b="1" i="1" dirty="0" smtClean="0"/>
              <a:t>FW</a:t>
            </a:r>
            <a:r>
              <a:rPr lang="en-US" altLang="zh-CN" sz="2800" b="1" baseline="-30000" dirty="0" smtClean="0"/>
              <a:t>1	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b="1" i="1" dirty="0" smtClean="0"/>
              <a:t>W </a:t>
            </a:r>
            <a:r>
              <a:rPr lang="en-US" altLang="zh-CN" sz="2800" b="1" dirty="0" smtClean="0">
                <a:sym typeface="Symbol" pitchFamily="18" charset="2"/>
              </a:rPr>
              <a:t></a:t>
            </a:r>
            <a:r>
              <a:rPr lang="en-US" altLang="zh-CN" sz="2800" b="1" dirty="0" smtClean="0"/>
              <a:t> </a:t>
            </a:r>
            <a:r>
              <a:rPr lang="en-US" altLang="zh-CN" sz="2800" b="1" dirty="0" smtClean="0">
                <a:sym typeface="Symbol" pitchFamily="18" charset="2"/>
              </a:rPr>
              <a:t></a:t>
            </a:r>
            <a:endParaRPr lang="zh-CN" altLang="en-US" sz="2800" b="1" dirty="0" smtClean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53150" y="6062916"/>
            <a:ext cx="2505814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b="1" i="1" dirty="0"/>
              <a:t>W </a:t>
            </a:r>
            <a:r>
              <a:rPr lang="en-US" altLang="zh-CN" b="1" i="1" dirty="0">
                <a:sym typeface="Symbol" pitchFamily="18" charset="2"/>
              </a:rPr>
              <a:t></a:t>
            </a:r>
            <a:r>
              <a:rPr lang="en-US" altLang="zh-CN" b="1" i="1" dirty="0"/>
              <a:t> </a:t>
            </a:r>
            <a:r>
              <a:rPr lang="en-US" altLang="zh-CN" b="1" i="1" dirty="0">
                <a:sym typeface="Symbol" pitchFamily="18" charset="2"/>
              </a:rPr>
              <a:t></a:t>
            </a:r>
            <a:r>
              <a:rPr lang="en-US" altLang="zh-CN" b="1" i="1" dirty="0"/>
              <a:t>	{W.s = </a:t>
            </a:r>
            <a:r>
              <a:rPr lang="en-US" altLang="zh-CN" b="1" i="1" dirty="0" err="1"/>
              <a:t>W.i</a:t>
            </a:r>
            <a:r>
              <a:rPr lang="en-US" altLang="zh-CN" b="1" i="1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26233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本讲纲要</a:t>
            </a:r>
          </a:p>
        </p:txBody>
      </p:sp>
      <p:sp>
        <p:nvSpPr>
          <p:cNvPr id="71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L</a:t>
            </a:r>
            <a:r>
              <a:rPr lang="zh-CN" altLang="en-US" smtClean="0">
                <a:ea typeface="宋体" pitchFamily="2" charset="-122"/>
              </a:rPr>
              <a:t>属性定义</a:t>
            </a:r>
          </a:p>
          <a:p>
            <a:r>
              <a:rPr lang="zh-CN" altLang="en-US" smtClean="0">
                <a:ea typeface="宋体" pitchFamily="2" charset="-122"/>
              </a:rPr>
              <a:t>翻译方案</a:t>
            </a:r>
          </a:p>
          <a:p>
            <a:r>
              <a:rPr lang="zh-CN" altLang="en-US" smtClean="0">
                <a:ea typeface="宋体" pitchFamily="2" charset="-122"/>
              </a:rPr>
              <a:t>预测翻译器的设计</a:t>
            </a:r>
          </a:p>
          <a:p>
            <a:r>
              <a:rPr lang="zh-CN" altLang="en-US" smtClean="0">
                <a:ea typeface="宋体" pitchFamily="2" charset="-122"/>
              </a:rPr>
              <a:t>用综合属性代替继承属性</a:t>
            </a:r>
          </a:p>
        </p:txBody>
      </p:sp>
      <p:sp>
        <p:nvSpPr>
          <p:cNvPr id="3277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69BB7024-DAEA-46EC-9420-17445F7C89C6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33</a:t>
            </a:fld>
            <a:endParaRPr lang="en-US" altLang="zh-CN" sz="80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1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ea typeface="宋体" pitchFamily="2" charset="-122"/>
              </a:rPr>
              <a:t>设计递归下降翻译器的方法</a:t>
            </a:r>
          </a:p>
        </p:txBody>
      </p:sp>
      <p:sp>
        <p:nvSpPr>
          <p:cNvPr id="72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 smtClean="0">
                <a:ea typeface="宋体" pitchFamily="2" charset="-122"/>
              </a:rPr>
              <a:t>1. </a:t>
            </a:r>
          </a:p>
          <a:p>
            <a:pPr lvl="1"/>
            <a:r>
              <a:rPr lang="zh-CN" altLang="en-US" sz="2800" b="1" dirty="0" smtClean="0">
                <a:ea typeface="宋体" pitchFamily="2" charset="-122"/>
              </a:rPr>
              <a:t>对每个</a:t>
            </a:r>
            <a:r>
              <a:rPr lang="zh-CN" altLang="en-US" sz="2800" b="1" dirty="0" smtClean="0">
                <a:solidFill>
                  <a:srgbClr val="FF3300"/>
                </a:solidFill>
                <a:ea typeface="宋体" pitchFamily="2" charset="-122"/>
              </a:rPr>
              <a:t>非终结符</a:t>
            </a:r>
            <a:r>
              <a:rPr lang="en-US" altLang="zh-CN" sz="2800" b="1" dirty="0" smtClean="0">
                <a:solidFill>
                  <a:srgbClr val="FF3300"/>
                </a:solidFill>
                <a:ea typeface="宋体" pitchFamily="2" charset="-122"/>
              </a:rPr>
              <a:t>A</a:t>
            </a:r>
            <a:r>
              <a:rPr lang="zh-CN" altLang="en-US" sz="2800" b="1" dirty="0" smtClean="0">
                <a:ea typeface="宋体" pitchFamily="2" charset="-122"/>
              </a:rPr>
              <a:t>构造一个函数过程，对</a:t>
            </a:r>
            <a:r>
              <a:rPr lang="en-US" altLang="zh-CN" sz="2800" b="1" dirty="0" smtClean="0">
                <a:ea typeface="宋体" pitchFamily="2" charset="-122"/>
              </a:rPr>
              <a:t>A</a:t>
            </a:r>
            <a:r>
              <a:rPr lang="zh-CN" altLang="en-US" sz="2800" b="1" dirty="0" smtClean="0">
                <a:ea typeface="宋体" pitchFamily="2" charset="-122"/>
              </a:rPr>
              <a:t>的每个</a:t>
            </a:r>
            <a:r>
              <a:rPr lang="zh-CN" altLang="en-US" sz="2800" b="1" dirty="0" smtClean="0">
                <a:solidFill>
                  <a:srgbClr val="FF3300"/>
                </a:solidFill>
                <a:ea typeface="宋体" pitchFamily="2" charset="-122"/>
              </a:rPr>
              <a:t>继承属性</a:t>
            </a:r>
            <a:r>
              <a:rPr lang="zh-CN" altLang="en-US" sz="2800" b="1" dirty="0" smtClean="0">
                <a:ea typeface="宋体" pitchFamily="2" charset="-122"/>
              </a:rPr>
              <a:t>设置一个</a:t>
            </a:r>
            <a:r>
              <a:rPr lang="zh-CN" altLang="en-US" sz="2800" b="1" dirty="0" smtClean="0">
                <a:solidFill>
                  <a:srgbClr val="FF3300"/>
                </a:solidFill>
                <a:ea typeface="宋体" pitchFamily="2" charset="-122"/>
              </a:rPr>
              <a:t>形式参数</a:t>
            </a:r>
          </a:p>
          <a:p>
            <a:pPr lvl="1"/>
            <a:r>
              <a:rPr lang="zh-CN" altLang="en-US" sz="2800" b="1" dirty="0" smtClean="0">
                <a:ea typeface="宋体" pitchFamily="2" charset="-122"/>
              </a:rPr>
              <a:t>函数的</a:t>
            </a:r>
            <a:r>
              <a:rPr lang="zh-CN" altLang="en-US" sz="2800" b="1" dirty="0" smtClean="0">
                <a:solidFill>
                  <a:srgbClr val="FF3300"/>
                </a:solidFill>
                <a:ea typeface="宋体" pitchFamily="2" charset="-122"/>
              </a:rPr>
              <a:t>返回值</a:t>
            </a:r>
            <a:r>
              <a:rPr lang="zh-CN" altLang="en-US" sz="2800" b="1" dirty="0" smtClean="0">
                <a:ea typeface="宋体" pitchFamily="2" charset="-122"/>
              </a:rPr>
              <a:t>为</a:t>
            </a:r>
            <a:r>
              <a:rPr lang="en-US" altLang="zh-CN" sz="2800" b="1" dirty="0" smtClean="0">
                <a:ea typeface="宋体" pitchFamily="2" charset="-122"/>
              </a:rPr>
              <a:t>A</a:t>
            </a:r>
            <a:r>
              <a:rPr lang="zh-CN" altLang="en-US" sz="2800" b="1" dirty="0" smtClean="0">
                <a:ea typeface="宋体" pitchFamily="2" charset="-122"/>
              </a:rPr>
              <a:t>的</a:t>
            </a:r>
            <a:r>
              <a:rPr lang="zh-CN" altLang="en-US" sz="2800" b="1" dirty="0" smtClean="0">
                <a:solidFill>
                  <a:srgbClr val="FF3300"/>
                </a:solidFill>
                <a:ea typeface="宋体" pitchFamily="2" charset="-122"/>
              </a:rPr>
              <a:t>综合属性</a:t>
            </a:r>
            <a:r>
              <a:rPr lang="zh-CN" altLang="en-US" sz="2800" b="1" dirty="0" smtClean="0">
                <a:ea typeface="宋体" pitchFamily="2" charset="-122"/>
              </a:rPr>
              <a:t>（作为记录，或指向记录的一个指针，记录中有若干域，每个属性对应一个域）。为了简单，假设每个非终结只有一个综合属性</a:t>
            </a:r>
          </a:p>
          <a:p>
            <a:pPr lvl="1"/>
            <a:r>
              <a:rPr lang="en-US" altLang="zh-CN" sz="2800" b="1" dirty="0" smtClean="0">
                <a:ea typeface="宋体" pitchFamily="2" charset="-122"/>
              </a:rPr>
              <a:t>A</a:t>
            </a:r>
            <a:r>
              <a:rPr lang="zh-CN" altLang="en-US" sz="2800" b="1" dirty="0" smtClean="0">
                <a:ea typeface="宋体" pitchFamily="2" charset="-122"/>
              </a:rPr>
              <a:t>对应的函数过程中，为出现在</a:t>
            </a:r>
            <a:r>
              <a:rPr lang="en-US" altLang="zh-CN" sz="2800" b="1" dirty="0" smtClean="0">
                <a:ea typeface="宋体" pitchFamily="2" charset="-122"/>
              </a:rPr>
              <a:t>A</a:t>
            </a:r>
            <a:r>
              <a:rPr lang="zh-CN" altLang="en-US" sz="2800" b="1" dirty="0" smtClean="0">
                <a:ea typeface="宋体" pitchFamily="2" charset="-122"/>
              </a:rPr>
              <a:t>的产生式中的每一个文法符号的每一个</a:t>
            </a:r>
            <a:r>
              <a:rPr lang="zh-CN" altLang="en-US" sz="2800" b="1" dirty="0" smtClean="0">
                <a:solidFill>
                  <a:srgbClr val="FF3300"/>
                </a:solidFill>
                <a:ea typeface="宋体" pitchFamily="2" charset="-122"/>
              </a:rPr>
              <a:t>属性</a:t>
            </a:r>
            <a:r>
              <a:rPr lang="zh-CN" altLang="en-US" sz="2800" b="1" dirty="0" smtClean="0">
                <a:ea typeface="宋体" pitchFamily="2" charset="-122"/>
              </a:rPr>
              <a:t>都设置一个</a:t>
            </a:r>
            <a:r>
              <a:rPr lang="zh-CN" altLang="en-US" sz="2800" b="1" dirty="0" smtClean="0">
                <a:solidFill>
                  <a:srgbClr val="FF3300"/>
                </a:solidFill>
                <a:ea typeface="宋体" pitchFamily="2" charset="-122"/>
              </a:rPr>
              <a:t>局部变量</a:t>
            </a:r>
            <a:r>
              <a:rPr lang="zh-CN" altLang="en-US" sz="2800" b="1" dirty="0" smtClean="0">
                <a:ea typeface="宋体" pitchFamily="2" charset="-122"/>
              </a:rPr>
              <a:t>。</a:t>
            </a:r>
          </a:p>
          <a:p>
            <a:endParaRPr lang="zh-CN" altLang="en-US" sz="3200" dirty="0" smtClean="0">
              <a:ea typeface="宋体" pitchFamily="2" charset="-122"/>
            </a:endParaRPr>
          </a:p>
        </p:txBody>
      </p:sp>
      <p:sp>
        <p:nvSpPr>
          <p:cNvPr id="33794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9DC518FA-D185-4B0D-AA7A-829207B74EE3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34</a:t>
            </a:fld>
            <a:endParaRPr lang="en-US" altLang="zh-CN" sz="80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ea typeface="宋体" pitchFamily="2" charset="-122"/>
              </a:rPr>
              <a:t>设计递归下降翻译器的方法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r>
              <a:rPr lang="zh-CN" altLang="en-US" sz="3000" b="1" smtClean="0">
                <a:ea typeface="宋体" pitchFamily="2" charset="-122"/>
              </a:rPr>
              <a:t>2. </a:t>
            </a:r>
            <a:r>
              <a:rPr lang="zh-CN" altLang="en-US" sz="3000" b="1" smtClean="0">
                <a:solidFill>
                  <a:srgbClr val="FF3300"/>
                </a:solidFill>
                <a:ea typeface="宋体" pitchFamily="2" charset="-122"/>
              </a:rPr>
              <a:t>非终结符</a:t>
            </a:r>
            <a:r>
              <a:rPr lang="en-US" altLang="zh-CN" sz="3000" b="1" smtClean="0">
                <a:solidFill>
                  <a:srgbClr val="FF3300"/>
                </a:solidFill>
                <a:ea typeface="宋体" pitchFamily="2" charset="-122"/>
              </a:rPr>
              <a:t>A</a:t>
            </a:r>
            <a:r>
              <a:rPr lang="zh-CN" altLang="en-US" sz="3000" b="1" smtClean="0">
                <a:solidFill>
                  <a:srgbClr val="FF3300"/>
                </a:solidFill>
                <a:ea typeface="宋体" pitchFamily="2" charset="-122"/>
              </a:rPr>
              <a:t>对应的函数过程</a:t>
            </a:r>
            <a:r>
              <a:rPr lang="zh-CN" altLang="en-US" sz="3000" b="1" smtClean="0">
                <a:ea typeface="宋体" pitchFamily="2" charset="-122"/>
              </a:rPr>
              <a:t>中，根据当前的输入符号决定使用哪个产生式候选。</a:t>
            </a:r>
          </a:p>
        </p:txBody>
      </p:sp>
      <p:sp>
        <p:nvSpPr>
          <p:cNvPr id="34818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5D7E2612-1C0D-4E4A-B949-3EA1048AA8B9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35</a:t>
            </a:fld>
            <a:endParaRPr lang="en-US" altLang="zh-CN" sz="80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F25EA556-084B-4AAB-B3B1-9A6AE4B420CB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36</a:t>
            </a:fld>
            <a:endParaRPr lang="en-US" altLang="zh-CN" sz="80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ea typeface="宋体" pitchFamily="2" charset="-122"/>
              </a:rPr>
              <a:t>设计递归下降翻译器的方法</a:t>
            </a:r>
          </a:p>
        </p:txBody>
      </p:sp>
      <p:sp>
        <p:nvSpPr>
          <p:cNvPr id="72397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980728"/>
            <a:ext cx="8435280" cy="5248275"/>
          </a:xfrm>
        </p:spPr>
        <p:txBody>
          <a:bodyPr/>
          <a:lstStyle/>
          <a:p>
            <a:r>
              <a:rPr lang="zh-CN" altLang="en-US" sz="2800" b="1" dirty="0" smtClean="0">
                <a:ea typeface="宋体" pitchFamily="2" charset="-122"/>
              </a:rPr>
              <a:t>3. 每个产生式对应的程序代码中，按照从左到右的次序，对于</a:t>
            </a:r>
            <a:r>
              <a:rPr lang="zh-CN" altLang="en-US" sz="2800" b="1" dirty="0" smtClean="0">
                <a:solidFill>
                  <a:srgbClr val="FF3300"/>
                </a:solidFill>
                <a:ea typeface="宋体" pitchFamily="2" charset="-122"/>
              </a:rPr>
              <a:t>单词符号（终结符）、非终结符和语义动作</a:t>
            </a:r>
            <a:r>
              <a:rPr lang="zh-CN" altLang="en-US" sz="2800" b="1" dirty="0" smtClean="0">
                <a:ea typeface="宋体" pitchFamily="2" charset="-122"/>
              </a:rPr>
              <a:t>分别作以下工作：</a:t>
            </a:r>
          </a:p>
          <a:p>
            <a:pPr lvl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800" b="1" dirty="0" err="1" smtClean="0">
                <a:ea typeface="宋体" pitchFamily="2" charset="-122"/>
              </a:rPr>
              <a:t>i</a:t>
            </a:r>
            <a:r>
              <a:rPr lang="en-US" altLang="zh-CN" sz="2800" b="1" dirty="0" smtClean="0">
                <a:ea typeface="宋体" pitchFamily="2" charset="-122"/>
              </a:rPr>
              <a:t>) </a:t>
            </a:r>
            <a:r>
              <a:rPr lang="zh-CN" altLang="en-US" sz="2800" b="1" dirty="0" smtClean="0">
                <a:ea typeface="宋体" pitchFamily="2" charset="-122"/>
              </a:rPr>
              <a:t>对于带有综合属性</a:t>
            </a:r>
            <a:r>
              <a:rPr lang="en-US" altLang="zh-CN" sz="2800" b="1" dirty="0" smtClean="0">
                <a:ea typeface="宋体" pitchFamily="2" charset="-122"/>
              </a:rPr>
              <a:t>x</a:t>
            </a:r>
            <a:r>
              <a:rPr lang="zh-CN" altLang="en-US" sz="2800" b="1" dirty="0" smtClean="0">
                <a:ea typeface="宋体" pitchFamily="2" charset="-122"/>
              </a:rPr>
              <a:t>的</a:t>
            </a:r>
            <a:r>
              <a:rPr lang="zh-CN" altLang="en-US" sz="2800" b="1" dirty="0" smtClean="0">
                <a:solidFill>
                  <a:srgbClr val="FF3300"/>
                </a:solidFill>
                <a:ea typeface="宋体" pitchFamily="2" charset="-122"/>
              </a:rPr>
              <a:t>终结符</a:t>
            </a:r>
            <a:r>
              <a:rPr lang="en-US" altLang="zh-CN" sz="2800" b="1" dirty="0" smtClean="0">
                <a:ea typeface="宋体" pitchFamily="2" charset="-122"/>
              </a:rPr>
              <a:t>X，</a:t>
            </a:r>
            <a:r>
              <a:rPr lang="zh-CN" altLang="en-US" sz="2800" b="1" dirty="0" smtClean="0">
                <a:ea typeface="宋体" pitchFamily="2" charset="-122"/>
              </a:rPr>
              <a:t>把</a:t>
            </a:r>
            <a:r>
              <a:rPr lang="en-US" altLang="zh-CN" sz="2800" b="1" dirty="0" smtClean="0">
                <a:ea typeface="宋体" pitchFamily="2" charset="-122"/>
              </a:rPr>
              <a:t>x</a:t>
            </a:r>
            <a:r>
              <a:rPr lang="zh-CN" altLang="en-US" sz="2800" b="1" dirty="0" smtClean="0">
                <a:ea typeface="宋体" pitchFamily="2" charset="-122"/>
              </a:rPr>
              <a:t>的值存入为</a:t>
            </a:r>
            <a:r>
              <a:rPr lang="en-US" altLang="zh-CN" sz="2800" b="1" dirty="0" err="1" smtClean="0">
                <a:ea typeface="宋体" pitchFamily="2" charset="-122"/>
              </a:rPr>
              <a:t>X.x</a:t>
            </a:r>
            <a:r>
              <a:rPr lang="zh-CN" altLang="en-US" sz="2800" b="1" dirty="0" smtClean="0">
                <a:ea typeface="宋体" pitchFamily="2" charset="-122"/>
              </a:rPr>
              <a:t>设置的变量中。然后产生一个匹配</a:t>
            </a:r>
            <a:r>
              <a:rPr lang="en-US" altLang="zh-CN" sz="2800" b="1" dirty="0" smtClean="0">
                <a:ea typeface="宋体" pitchFamily="2" charset="-122"/>
              </a:rPr>
              <a:t>X</a:t>
            </a:r>
            <a:r>
              <a:rPr lang="zh-CN" altLang="en-US" sz="2800" b="1" dirty="0" smtClean="0">
                <a:ea typeface="宋体" pitchFamily="2" charset="-122"/>
              </a:rPr>
              <a:t>的调用，并继续读入一个输入符号。</a:t>
            </a:r>
          </a:p>
          <a:p>
            <a:pPr lvl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ea typeface="宋体" pitchFamily="2" charset="-122"/>
              </a:rPr>
              <a:t>ii) </a:t>
            </a:r>
            <a:r>
              <a:rPr lang="zh-CN" altLang="en-US" sz="2800" b="1" dirty="0" smtClean="0">
                <a:ea typeface="宋体" pitchFamily="2" charset="-122"/>
              </a:rPr>
              <a:t>对于每个</a:t>
            </a:r>
            <a:r>
              <a:rPr lang="zh-CN" altLang="en-US" sz="2800" b="1" dirty="0" smtClean="0">
                <a:solidFill>
                  <a:srgbClr val="FF3300"/>
                </a:solidFill>
                <a:ea typeface="宋体" pitchFamily="2" charset="-122"/>
              </a:rPr>
              <a:t>非终结符</a:t>
            </a:r>
            <a:r>
              <a:rPr lang="en-US" altLang="zh-CN" sz="2800" b="1" dirty="0" smtClean="0">
                <a:ea typeface="宋体" pitchFamily="2" charset="-122"/>
              </a:rPr>
              <a:t>B，</a:t>
            </a:r>
            <a:r>
              <a:rPr lang="zh-CN" altLang="en-US" sz="2800" b="1" dirty="0" smtClean="0">
                <a:ea typeface="宋体" pitchFamily="2" charset="-122"/>
              </a:rPr>
              <a:t>产生赋值语句</a:t>
            </a:r>
            <a:r>
              <a:rPr lang="en-US" altLang="zh-CN" sz="2800" b="1" dirty="0" smtClean="0">
                <a:ea typeface="宋体" pitchFamily="2" charset="-122"/>
              </a:rPr>
              <a:t>c=B(b</a:t>
            </a:r>
            <a:r>
              <a:rPr lang="en-US" altLang="zh-CN" sz="2800" b="1" baseline="-25000" dirty="0" smtClean="0">
                <a:ea typeface="宋体" pitchFamily="2" charset="-122"/>
              </a:rPr>
              <a:t>1</a:t>
            </a:r>
            <a:r>
              <a:rPr lang="en-US" altLang="zh-CN" sz="2800" b="1" dirty="0" smtClean="0">
                <a:ea typeface="宋体" pitchFamily="2" charset="-122"/>
              </a:rPr>
              <a:t>,b</a:t>
            </a:r>
            <a:r>
              <a:rPr lang="en-US" altLang="zh-CN" sz="2800" b="1" baseline="-25000" dirty="0" smtClean="0">
                <a:ea typeface="宋体" pitchFamily="2" charset="-122"/>
              </a:rPr>
              <a:t>2</a:t>
            </a:r>
            <a:r>
              <a:rPr lang="en-US" altLang="zh-CN" sz="2800" b="1" dirty="0" smtClean="0">
                <a:ea typeface="宋体" pitchFamily="2" charset="-122"/>
              </a:rPr>
              <a:t>,…,</a:t>
            </a:r>
            <a:r>
              <a:rPr lang="en-US" altLang="zh-CN" sz="2800" b="1" dirty="0" err="1" smtClean="0">
                <a:ea typeface="宋体" pitchFamily="2" charset="-122"/>
              </a:rPr>
              <a:t>b</a:t>
            </a:r>
            <a:r>
              <a:rPr lang="en-US" altLang="zh-CN" sz="2800" b="1" baseline="-25000" dirty="0" err="1" smtClean="0">
                <a:ea typeface="宋体" pitchFamily="2" charset="-122"/>
              </a:rPr>
              <a:t>k</a:t>
            </a:r>
            <a:r>
              <a:rPr lang="en-US" altLang="zh-CN" sz="2800" b="1" dirty="0" smtClean="0">
                <a:ea typeface="宋体" pitchFamily="2" charset="-122"/>
              </a:rPr>
              <a:t>)，</a:t>
            </a:r>
            <a:r>
              <a:rPr lang="zh-CN" altLang="en-US" sz="2800" b="1" dirty="0" smtClean="0">
                <a:ea typeface="宋体" pitchFamily="2" charset="-122"/>
              </a:rPr>
              <a:t>其中，</a:t>
            </a:r>
            <a:r>
              <a:rPr lang="en-US" altLang="zh-CN" sz="2800" b="1" dirty="0" smtClean="0">
                <a:ea typeface="宋体" pitchFamily="2" charset="-122"/>
              </a:rPr>
              <a:t>b</a:t>
            </a:r>
            <a:r>
              <a:rPr lang="en-US" altLang="zh-CN" sz="2800" b="1" baseline="-25000" dirty="0" smtClean="0">
                <a:ea typeface="宋体" pitchFamily="2" charset="-122"/>
              </a:rPr>
              <a:t>1</a:t>
            </a:r>
            <a:r>
              <a:rPr lang="en-US" altLang="zh-CN" sz="2800" b="1" dirty="0" smtClean="0">
                <a:ea typeface="宋体" pitchFamily="2" charset="-122"/>
              </a:rPr>
              <a:t>,b</a:t>
            </a:r>
            <a:r>
              <a:rPr lang="en-US" altLang="zh-CN" sz="2800" b="1" baseline="-25000" dirty="0" smtClean="0">
                <a:ea typeface="宋体" pitchFamily="2" charset="-122"/>
              </a:rPr>
              <a:t>2</a:t>
            </a:r>
            <a:r>
              <a:rPr lang="en-US" altLang="zh-CN" sz="2800" b="1" dirty="0" smtClean="0">
                <a:ea typeface="宋体" pitchFamily="2" charset="-122"/>
              </a:rPr>
              <a:t>,…,</a:t>
            </a:r>
            <a:r>
              <a:rPr lang="en-US" altLang="zh-CN" sz="2800" b="1" dirty="0" err="1" smtClean="0">
                <a:ea typeface="宋体" pitchFamily="2" charset="-122"/>
              </a:rPr>
              <a:t>b</a:t>
            </a:r>
            <a:r>
              <a:rPr lang="en-US" altLang="zh-CN" sz="2800" b="1" baseline="-25000" dirty="0" err="1" smtClean="0">
                <a:ea typeface="宋体" pitchFamily="2" charset="-122"/>
              </a:rPr>
              <a:t>k</a:t>
            </a:r>
            <a:r>
              <a:rPr lang="zh-CN" altLang="en-US" sz="2800" b="1" dirty="0" smtClean="0">
                <a:ea typeface="宋体" pitchFamily="2" charset="-122"/>
              </a:rPr>
              <a:t>是为</a:t>
            </a:r>
            <a:r>
              <a:rPr lang="en-US" altLang="zh-CN" sz="2800" b="1" dirty="0" smtClean="0">
                <a:ea typeface="宋体" pitchFamily="2" charset="-122"/>
              </a:rPr>
              <a:t>B</a:t>
            </a:r>
            <a:r>
              <a:rPr lang="zh-CN" altLang="en-US" sz="2800" b="1" dirty="0" smtClean="0">
                <a:ea typeface="宋体" pitchFamily="2" charset="-122"/>
              </a:rPr>
              <a:t>的</a:t>
            </a:r>
            <a:r>
              <a:rPr lang="zh-CN" altLang="en-US" sz="2800" b="1" dirty="0" smtClean="0">
                <a:solidFill>
                  <a:srgbClr val="FF3300"/>
                </a:solidFill>
                <a:ea typeface="宋体" pitchFamily="2" charset="-122"/>
              </a:rPr>
              <a:t>继承属性</a:t>
            </a:r>
            <a:r>
              <a:rPr lang="zh-CN" altLang="en-US" sz="2800" b="1" dirty="0" smtClean="0">
                <a:ea typeface="宋体" pitchFamily="2" charset="-122"/>
              </a:rPr>
              <a:t>设置的变量，</a:t>
            </a:r>
            <a:r>
              <a:rPr lang="en-US" altLang="zh-CN" sz="2800" b="1" dirty="0" smtClean="0">
                <a:ea typeface="宋体" pitchFamily="2" charset="-122"/>
              </a:rPr>
              <a:t>c</a:t>
            </a:r>
            <a:r>
              <a:rPr lang="zh-CN" altLang="en-US" sz="2800" b="1" dirty="0" smtClean="0">
                <a:ea typeface="宋体" pitchFamily="2" charset="-122"/>
              </a:rPr>
              <a:t>是为</a:t>
            </a:r>
            <a:r>
              <a:rPr lang="en-US" altLang="zh-CN" sz="2800" b="1" dirty="0" smtClean="0">
                <a:ea typeface="宋体" pitchFamily="2" charset="-122"/>
              </a:rPr>
              <a:t>B</a:t>
            </a:r>
            <a:r>
              <a:rPr lang="zh-CN" altLang="en-US" sz="2800" b="1" dirty="0" smtClean="0">
                <a:ea typeface="宋体" pitchFamily="2" charset="-122"/>
              </a:rPr>
              <a:t>的</a:t>
            </a:r>
            <a:r>
              <a:rPr lang="zh-CN" altLang="en-US" sz="2800" b="1" dirty="0" smtClean="0">
                <a:solidFill>
                  <a:srgbClr val="FF3300"/>
                </a:solidFill>
                <a:ea typeface="宋体" pitchFamily="2" charset="-122"/>
              </a:rPr>
              <a:t>综合属性</a:t>
            </a:r>
            <a:r>
              <a:rPr lang="zh-CN" altLang="en-US" sz="2800" b="1" dirty="0" smtClean="0">
                <a:ea typeface="宋体" pitchFamily="2" charset="-122"/>
              </a:rPr>
              <a:t>设置的变量。</a:t>
            </a:r>
          </a:p>
          <a:p>
            <a:pPr lvl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ea typeface="宋体" pitchFamily="2" charset="-122"/>
              </a:rPr>
              <a:t>iii) </a:t>
            </a:r>
            <a:r>
              <a:rPr lang="zh-CN" altLang="en-US" sz="2800" b="1" dirty="0" smtClean="0">
                <a:ea typeface="宋体" pitchFamily="2" charset="-122"/>
              </a:rPr>
              <a:t>对于</a:t>
            </a:r>
            <a:r>
              <a:rPr lang="zh-CN" altLang="en-US" sz="2800" b="1" dirty="0" smtClean="0">
                <a:solidFill>
                  <a:srgbClr val="FF3300"/>
                </a:solidFill>
                <a:ea typeface="宋体" pitchFamily="2" charset="-122"/>
              </a:rPr>
              <a:t>语义动作</a:t>
            </a:r>
            <a:r>
              <a:rPr lang="zh-CN" altLang="en-US" sz="2800" b="1" dirty="0" smtClean="0">
                <a:ea typeface="宋体" pitchFamily="2" charset="-122"/>
              </a:rPr>
              <a:t>，把动作的代码抄进分析器中，用代表属性的变量来代替对属性的每一次引用。</a:t>
            </a:r>
            <a:endParaRPr lang="zh-CN" altLang="en-US" sz="2800" dirty="0" smtClean="0"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4.3  </a:t>
            </a:r>
            <a:r>
              <a:rPr lang="en-US" altLang="zh-CN" sz="3600" i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L</a:t>
            </a: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属性定义的自上而下计算</a:t>
            </a:r>
          </a:p>
        </p:txBody>
      </p:sp>
      <p:sp>
        <p:nvSpPr>
          <p:cNvPr id="663554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96975"/>
            <a:ext cx="8893175" cy="5334000"/>
          </a:xfrm>
        </p:spPr>
        <p:txBody>
          <a:bodyPr wrap="none"/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4.3.3 预测翻译器的设计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目标：为文法计算其中的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L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属性值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方法：把预测分析器的构造方法推广到翻译方案的实现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产生式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R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+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TR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|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宋体" pitchFamily="2" charset="-122"/>
              </a:rPr>
              <a:t> 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的分析过程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dirty="0"/>
              <a:t>void </a:t>
            </a:r>
            <a:r>
              <a:rPr lang="en-US" altLang="zh-CN" sz="2800" i="1" dirty="0"/>
              <a:t>R</a:t>
            </a:r>
            <a:r>
              <a:rPr lang="en-US" altLang="zh-CN" sz="2800" dirty="0"/>
              <a:t>( 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dirty="0"/>
              <a:t>	if (</a:t>
            </a:r>
            <a:r>
              <a:rPr lang="en-US" altLang="zh-CN" sz="2800" dirty="0" err="1"/>
              <a:t>lookahead</a:t>
            </a:r>
            <a:r>
              <a:rPr lang="en-US" altLang="zh-CN" sz="2800" dirty="0"/>
              <a:t> == '+' 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dirty="0"/>
              <a:t>		match ( '+' ); </a:t>
            </a:r>
            <a:r>
              <a:rPr lang="en-US" altLang="zh-CN" sz="2800" i="1" dirty="0"/>
              <a:t>T</a:t>
            </a:r>
            <a:r>
              <a:rPr lang="en-US" altLang="zh-CN" sz="2800" dirty="0"/>
              <a:t>( ); </a:t>
            </a:r>
            <a:r>
              <a:rPr lang="en-US" altLang="zh-CN" sz="2800" i="1" dirty="0"/>
              <a:t>R</a:t>
            </a:r>
            <a:r>
              <a:rPr lang="en-US" altLang="zh-CN" sz="2800" dirty="0"/>
              <a:t>( 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i="1" dirty="0"/>
              <a:t>	</a:t>
            </a:r>
            <a:r>
              <a:rPr lang="en-US" altLang="zh-CN" sz="2800" dirty="0"/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dirty="0"/>
              <a:t>	else  /</a:t>
            </a:r>
            <a:r>
              <a:rPr lang="en-US" altLang="zh-CN" sz="2800" dirty="0">
                <a:latin typeface="宋体" charset="-122"/>
                <a:sym typeface="Symbol" pitchFamily="18" charset="2"/>
              </a:rPr>
              <a:t></a:t>
            </a:r>
            <a:r>
              <a:rPr lang="en-US" altLang="zh-CN" sz="2800" dirty="0"/>
              <a:t> </a:t>
            </a:r>
            <a:r>
              <a:rPr lang="zh-CN" altLang="en-US" sz="2800" dirty="0"/>
              <a:t>什么也不做 </a:t>
            </a:r>
            <a:r>
              <a:rPr lang="en-US" altLang="zh-CN" sz="2800" dirty="0">
                <a:latin typeface="宋体" charset="-122"/>
                <a:sym typeface="Symbol" pitchFamily="18" charset="2"/>
              </a:rPr>
              <a:t></a:t>
            </a:r>
            <a:r>
              <a:rPr lang="zh-CN" altLang="en-US" sz="2800" dirty="0"/>
              <a:t>/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dirty="0"/>
              <a:t>}</a:t>
            </a:r>
            <a:endParaRPr lang="zh-CN" altLang="en-US" sz="2800" dirty="0"/>
          </a:p>
        </p:txBody>
      </p:sp>
      <p:sp>
        <p:nvSpPr>
          <p:cNvPr id="36866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FB396FAD-7C5F-4A7E-B537-7BBCE385B374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37</a:t>
            </a:fld>
            <a:endParaRPr lang="en-US" altLang="zh-CN" sz="80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4.3  </a:t>
            </a:r>
            <a:r>
              <a:rPr lang="en-US" altLang="zh-CN" sz="3600" i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L</a:t>
            </a: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属性定义的自上而下计算</a:t>
            </a:r>
          </a:p>
        </p:txBody>
      </p:sp>
      <p:sp>
        <p:nvSpPr>
          <p:cNvPr id="3789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CBE5C612-A41B-46B5-AA80-7272C5DAB16F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38</a:t>
            </a:fld>
            <a:endParaRPr lang="en-US" altLang="zh-CN" sz="80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70373" name="Rectangle 5" descr="Green marble"/>
          <p:cNvSpPr>
            <a:spLocks noChangeArrowheads="1"/>
          </p:cNvSpPr>
          <p:nvPr/>
        </p:nvSpPr>
        <p:spPr bwMode="auto">
          <a:xfrm>
            <a:off x="358775" y="917576"/>
            <a:ext cx="5292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产生式</a:t>
            </a:r>
            <a:r>
              <a:rPr lang="en-US" altLang="zh-CN" sz="2400" b="1" i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R </a:t>
            </a:r>
            <a:r>
              <a:rPr lang="en-US" altLang="zh-CN" sz="24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24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+</a:t>
            </a:r>
            <a:r>
              <a:rPr lang="en-US" altLang="zh-CN" sz="2400" b="1" i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TR</a:t>
            </a:r>
            <a:r>
              <a:rPr lang="en-US" altLang="zh-CN" sz="24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| </a:t>
            </a:r>
            <a:r>
              <a:rPr lang="en-US" altLang="zh-CN" sz="24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Symbol" pitchFamily="18" charset="2"/>
              </a:rPr>
              <a:t></a:t>
            </a:r>
            <a:r>
              <a:rPr lang="en-US" altLang="zh-CN" sz="24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zh-CN" altLang="en-US" sz="2400" b="1" dirty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的翻译方案过程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87338" y="1438275"/>
            <a:ext cx="8564562" cy="525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6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32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tx1"/>
                </a:solidFill>
                <a:latin typeface="楷体" pitchFamily="49" charset="-122"/>
                <a:ea typeface="楷体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 err="1" smtClean="0"/>
              <a:t>syntaxTreeNode</a:t>
            </a:r>
            <a:r>
              <a:rPr lang="en-US" altLang="zh-CN" sz="2800" dirty="0" smtClean="0">
                <a:sym typeface="Symbol" pitchFamily="18" charset="2"/>
              </a:rPr>
              <a:t>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R(</a:t>
            </a:r>
            <a:r>
              <a:rPr lang="en-US" altLang="zh-CN" sz="2800" dirty="0" err="1" smtClean="0"/>
              <a:t>syntaxTreeNode</a:t>
            </a:r>
            <a:r>
              <a:rPr lang="en-US" altLang="zh-CN" sz="2800" dirty="0" smtClean="0">
                <a:sym typeface="Symbol" pitchFamily="18" charset="2"/>
              </a:rPr>
              <a:t></a:t>
            </a:r>
            <a:r>
              <a:rPr lang="en-US" altLang="zh-CN" sz="2800" dirty="0" smtClean="0"/>
              <a:t> i</a:t>
            </a:r>
            <a:r>
              <a:rPr lang="en-US" altLang="zh-CN" sz="2800" dirty="0" smtClean="0">
                <a:solidFill>
                  <a:srgbClr val="FF0000"/>
                </a:solidFill>
              </a:rPr>
              <a:t>)</a:t>
            </a:r>
            <a:r>
              <a:rPr lang="en-US" altLang="zh-CN" sz="2800" dirty="0" smtClean="0"/>
              <a:t>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 smtClean="0"/>
              <a:t>	</a:t>
            </a:r>
            <a:r>
              <a:rPr lang="en-US" altLang="zh-CN" sz="2800" dirty="0" err="1" smtClean="0"/>
              <a:t>syntaxTreeNode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sym typeface="Symbol" pitchFamily="18" charset="2"/>
              </a:rPr>
              <a:t></a:t>
            </a:r>
            <a:r>
              <a:rPr lang="en-US" altLang="zh-CN" sz="2800" dirty="0" err="1" smtClean="0"/>
              <a:t>nptr</a:t>
            </a:r>
            <a:r>
              <a:rPr lang="en-US" altLang="zh-CN" sz="2800" dirty="0" smtClean="0"/>
              <a:t>, </a:t>
            </a:r>
            <a:r>
              <a:rPr lang="en-US" altLang="zh-CN" sz="2800" dirty="0" smtClean="0">
                <a:sym typeface="Symbol" pitchFamily="18" charset="2"/>
              </a:rPr>
              <a:t></a:t>
            </a:r>
            <a:r>
              <a:rPr lang="en-US" altLang="zh-CN" sz="2800" dirty="0" smtClean="0"/>
              <a:t>i1, </a:t>
            </a:r>
            <a:r>
              <a:rPr lang="en-US" altLang="zh-CN" sz="2800" dirty="0" smtClean="0">
                <a:sym typeface="Symbol" pitchFamily="18" charset="2"/>
              </a:rPr>
              <a:t></a:t>
            </a:r>
            <a:r>
              <a:rPr lang="en-US" altLang="zh-CN" sz="2800" dirty="0" smtClean="0"/>
              <a:t>s1, </a:t>
            </a:r>
            <a:r>
              <a:rPr lang="en-US" altLang="zh-CN" sz="2800" dirty="0" smtClean="0">
                <a:sym typeface="Symbol" pitchFamily="18" charset="2"/>
              </a:rPr>
              <a:t></a:t>
            </a:r>
            <a:r>
              <a:rPr lang="en-US" altLang="zh-CN" sz="2800" dirty="0" smtClean="0"/>
              <a:t>s;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 smtClean="0"/>
              <a:t>	</a:t>
            </a:r>
            <a:r>
              <a:rPr lang="en-US" altLang="zh-CN" sz="2800" dirty="0" smtClean="0"/>
              <a:t>char </a:t>
            </a:r>
            <a:r>
              <a:rPr lang="en-US" altLang="zh-CN" sz="2800" dirty="0" err="1" smtClean="0"/>
              <a:t>addoplexeme</a:t>
            </a:r>
            <a:r>
              <a:rPr lang="en-US" altLang="zh-CN" sz="2800" dirty="0" smtClean="0"/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zh-CN" altLang="en-US" sz="2800" dirty="0" smtClean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 smtClean="0"/>
              <a:t>	</a:t>
            </a:r>
            <a:r>
              <a:rPr lang="en-US" altLang="zh-CN" sz="2800" dirty="0" smtClean="0">
                <a:solidFill>
                  <a:srgbClr val="FF0000"/>
                </a:solidFill>
              </a:rPr>
              <a:t>if (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lookahead</a:t>
            </a:r>
            <a:r>
              <a:rPr lang="en-US" altLang="zh-CN" sz="2800" dirty="0" smtClean="0">
                <a:solidFill>
                  <a:srgbClr val="FF0000"/>
                </a:solidFill>
              </a:rPr>
              <a:t>=='+' ){</a:t>
            </a:r>
            <a:r>
              <a:rPr lang="en-US" altLang="zh-CN" sz="2800" dirty="0" smtClean="0"/>
              <a:t>/</a:t>
            </a:r>
            <a:r>
              <a:rPr lang="en-US" altLang="zh-CN" sz="2800" dirty="0" smtClean="0">
                <a:sym typeface="Symbol" pitchFamily="18" charset="2"/>
              </a:rPr>
              <a:t></a:t>
            </a:r>
            <a:r>
              <a:rPr lang="zh-CN" altLang="en-US" sz="2800" dirty="0" smtClean="0"/>
              <a:t>产生式</a:t>
            </a:r>
            <a:r>
              <a:rPr lang="en-US" altLang="zh-CN" sz="2800" i="1" dirty="0" smtClean="0"/>
              <a:t>R </a:t>
            </a:r>
            <a:r>
              <a:rPr lang="en-US" altLang="zh-CN" sz="2800" dirty="0" smtClean="0">
                <a:sym typeface="Symbol" pitchFamily="18" charset="2"/>
              </a:rPr>
              <a:t></a:t>
            </a:r>
            <a:r>
              <a:rPr lang="en-US" altLang="zh-CN" sz="2800" dirty="0" smtClean="0"/>
              <a:t>+</a:t>
            </a:r>
            <a:r>
              <a:rPr lang="en-US" altLang="zh-CN" sz="2800" i="1" dirty="0" smtClean="0"/>
              <a:t>TR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sym typeface="Symbol" pitchFamily="18" charset="2"/>
              </a:rPr>
              <a:t></a:t>
            </a:r>
            <a:r>
              <a:rPr lang="en-US" altLang="zh-CN" sz="2800" dirty="0" smtClean="0"/>
              <a:t>/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 smtClean="0"/>
              <a:t>		</a:t>
            </a:r>
            <a:r>
              <a:rPr lang="en-US" altLang="zh-CN" sz="2800" dirty="0" err="1" smtClean="0"/>
              <a:t>addoplexeme</a:t>
            </a:r>
            <a:r>
              <a:rPr lang="en-US" altLang="zh-CN" sz="2800" dirty="0" smtClean="0"/>
              <a:t>=</a:t>
            </a:r>
            <a:r>
              <a:rPr lang="en-US" altLang="zh-CN" sz="2800" dirty="0" err="1" smtClean="0"/>
              <a:t>lexval</a:t>
            </a:r>
            <a:r>
              <a:rPr lang="en-US" altLang="zh-CN" sz="2800" dirty="0" smtClean="0"/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 smtClean="0"/>
              <a:t>		</a:t>
            </a:r>
            <a:r>
              <a:rPr lang="en-US" altLang="zh-CN" sz="2800" dirty="0" smtClean="0">
                <a:solidFill>
                  <a:srgbClr val="FF0000"/>
                </a:solidFill>
              </a:rPr>
              <a:t>match('+'); </a:t>
            </a:r>
            <a:r>
              <a:rPr lang="en-US" altLang="zh-CN" sz="2800" dirty="0" err="1" smtClean="0"/>
              <a:t>nptr</a:t>
            </a:r>
            <a:r>
              <a:rPr lang="en-US" altLang="zh-CN" sz="2800" dirty="0" smtClean="0"/>
              <a:t>= </a:t>
            </a:r>
            <a:r>
              <a:rPr lang="en-US" altLang="zh-CN" sz="2800" dirty="0" smtClean="0">
                <a:solidFill>
                  <a:srgbClr val="FF0000"/>
                </a:solidFill>
              </a:rPr>
              <a:t>T();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zh-CN" altLang="en-US" dirty="0" smtClean="0"/>
              <a:t>		</a:t>
            </a:r>
            <a:r>
              <a:rPr lang="en-US" altLang="zh-CN" sz="2800" dirty="0" smtClean="0"/>
              <a:t>i1 = </a:t>
            </a:r>
            <a:r>
              <a:rPr lang="en-US" altLang="zh-CN" sz="2800" dirty="0" err="1" smtClean="0"/>
              <a:t>mkNode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addoplexeme</a:t>
            </a:r>
            <a:r>
              <a:rPr lang="en-US" altLang="zh-CN" sz="2800" dirty="0" smtClean="0"/>
              <a:t>, i , </a:t>
            </a:r>
            <a:r>
              <a:rPr lang="en-US" altLang="zh-CN" sz="2800" dirty="0" err="1" smtClean="0"/>
              <a:t>nptr</a:t>
            </a:r>
            <a:r>
              <a:rPr lang="en-US" altLang="zh-CN" sz="2800" dirty="0" smtClean="0"/>
              <a:t>);</a:t>
            </a:r>
            <a:endParaRPr lang="en-US" altLang="zh-CN" dirty="0" smtClean="0"/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zh-CN" altLang="en-US" dirty="0" smtClean="0"/>
              <a:t>		</a:t>
            </a:r>
            <a:r>
              <a:rPr lang="en-US" altLang="zh-CN" sz="2800" dirty="0" smtClean="0"/>
              <a:t>s1 = </a:t>
            </a:r>
            <a:r>
              <a:rPr lang="en-US" altLang="zh-CN" sz="2800" dirty="0" smtClean="0">
                <a:solidFill>
                  <a:srgbClr val="FF0000"/>
                </a:solidFill>
              </a:rPr>
              <a:t>R(</a:t>
            </a:r>
            <a:r>
              <a:rPr lang="en-US" altLang="zh-CN" sz="2800" dirty="0" smtClean="0"/>
              <a:t>i1</a:t>
            </a:r>
            <a:r>
              <a:rPr lang="en-US" altLang="zh-CN" sz="2800" dirty="0" smtClean="0">
                <a:solidFill>
                  <a:srgbClr val="FF0000"/>
                </a:solidFill>
              </a:rPr>
              <a:t>)</a:t>
            </a:r>
            <a:r>
              <a:rPr lang="en-US" altLang="zh-CN" sz="2800" dirty="0" smtClean="0"/>
              <a:t>; s= s1;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 smtClean="0"/>
              <a:t>	</a:t>
            </a:r>
            <a:r>
              <a:rPr lang="en-US" altLang="zh-CN" sz="2800" dirty="0" smtClean="0">
                <a:solidFill>
                  <a:srgbClr val="FF0000"/>
                </a:solidFill>
              </a:rPr>
              <a:t>}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 smtClean="0"/>
              <a:t>	</a:t>
            </a:r>
            <a:r>
              <a:rPr lang="en-US" altLang="zh-CN" sz="2800" dirty="0" smtClean="0">
                <a:solidFill>
                  <a:srgbClr val="FF0000"/>
                </a:solidFill>
              </a:rPr>
              <a:t>else</a:t>
            </a:r>
            <a:r>
              <a:rPr lang="en-US" altLang="zh-CN" sz="2800" dirty="0" smtClean="0"/>
              <a:t>  s = i;  /</a:t>
            </a:r>
            <a:r>
              <a:rPr lang="en-US" altLang="zh-CN" sz="2800" dirty="0" smtClean="0">
                <a:sym typeface="Symbol" pitchFamily="18" charset="2"/>
              </a:rPr>
              <a:t></a:t>
            </a:r>
            <a:r>
              <a:rPr lang="zh-CN" altLang="en-US" sz="2800" dirty="0" smtClean="0"/>
              <a:t>产生式</a:t>
            </a:r>
            <a:r>
              <a:rPr lang="en-US" altLang="zh-CN" sz="2800" i="1" dirty="0" smtClean="0"/>
              <a:t>R </a:t>
            </a:r>
            <a:r>
              <a:rPr lang="en-US" altLang="zh-CN" sz="2800" dirty="0" smtClean="0">
                <a:sym typeface="Symbol" pitchFamily="18" charset="2"/>
              </a:rPr>
              <a:t>  </a:t>
            </a:r>
            <a:r>
              <a:rPr lang="en-US" altLang="zh-CN" sz="2800" dirty="0" smtClean="0"/>
              <a:t>/</a:t>
            </a:r>
            <a:endParaRPr lang="en-US" altLang="zh-CN" dirty="0" smtClean="0"/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dirty="0" smtClean="0"/>
              <a:t>	</a:t>
            </a:r>
            <a:r>
              <a:rPr lang="en-US" altLang="zh-CN" sz="2800" dirty="0" smtClean="0"/>
              <a:t>return s;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本讲纲要</a:t>
            </a:r>
          </a:p>
        </p:txBody>
      </p:sp>
      <p:sp>
        <p:nvSpPr>
          <p:cNvPr id="72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 smtClean="0">
                <a:ea typeface="宋体" pitchFamily="2" charset="-122"/>
              </a:rPr>
              <a:t>L</a:t>
            </a:r>
            <a:r>
              <a:rPr lang="zh-CN" altLang="en-US" dirty="0" smtClean="0">
                <a:ea typeface="宋体" pitchFamily="2" charset="-122"/>
              </a:rPr>
              <a:t>属性定义</a:t>
            </a:r>
          </a:p>
          <a:p>
            <a:r>
              <a:rPr lang="zh-CN" altLang="en-US" dirty="0" smtClean="0">
                <a:ea typeface="宋体" pitchFamily="2" charset="-122"/>
              </a:rPr>
              <a:t>翻译方案</a:t>
            </a:r>
          </a:p>
          <a:p>
            <a:r>
              <a:rPr lang="zh-CN" altLang="en-US" dirty="0" smtClean="0">
                <a:ea typeface="宋体" pitchFamily="2" charset="-122"/>
              </a:rPr>
              <a:t>预测翻译器的设计</a:t>
            </a:r>
          </a:p>
          <a:p>
            <a:r>
              <a:rPr lang="zh-CN" altLang="en-US" dirty="0" smtClean="0">
                <a:ea typeface="宋体" pitchFamily="2" charset="-122"/>
              </a:rPr>
              <a:t>用综合属性代替继承属性</a:t>
            </a:r>
          </a:p>
        </p:txBody>
      </p:sp>
      <p:sp>
        <p:nvSpPr>
          <p:cNvPr id="38914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945AF595-9296-4E56-B3BF-F2DE425EDD0D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39</a:t>
            </a:fld>
            <a:endParaRPr lang="en-US" altLang="zh-CN" sz="80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2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4.3  </a:t>
            </a:r>
            <a:r>
              <a:rPr lang="en-US" altLang="zh-CN" sz="3600" b="1" i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L</a:t>
            </a:r>
            <a:r>
              <a:rPr lang="zh-CN" alt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属性定义的自上而下计算</a:t>
            </a:r>
          </a:p>
        </p:txBody>
      </p:sp>
      <p:sp>
        <p:nvSpPr>
          <p:cNvPr id="71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L</a:t>
            </a:r>
            <a:r>
              <a:rPr lang="zh-CN" altLang="en-US" smtClean="0">
                <a:ea typeface="宋体" pitchFamily="2" charset="-122"/>
              </a:rPr>
              <a:t>属性定义</a:t>
            </a:r>
          </a:p>
          <a:p>
            <a:r>
              <a:rPr lang="zh-CN" altLang="en-US" smtClean="0">
                <a:ea typeface="宋体" pitchFamily="2" charset="-122"/>
              </a:rPr>
              <a:t>翻译方案</a:t>
            </a:r>
          </a:p>
          <a:p>
            <a:r>
              <a:rPr lang="zh-CN" altLang="en-US" smtClean="0">
                <a:ea typeface="宋体" pitchFamily="2" charset="-122"/>
              </a:rPr>
              <a:t>预测翻译器的设计</a:t>
            </a:r>
          </a:p>
          <a:p>
            <a:r>
              <a:rPr lang="zh-CN" altLang="en-US" smtClean="0">
                <a:ea typeface="宋体" pitchFamily="2" charset="-122"/>
              </a:rPr>
              <a:t>用综合属性代替继承属性</a:t>
            </a:r>
          </a:p>
        </p:txBody>
      </p:sp>
      <p:sp>
        <p:nvSpPr>
          <p:cNvPr id="4098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9B4E253F-010B-4754-B42F-04947D78B2F9}" type="slidenum">
              <a:rPr lang="en-US" altLang="zh-CN" sz="8000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4</a:t>
            </a:fld>
            <a:endParaRPr lang="en-US" altLang="zh-CN" sz="8000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1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4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4.3  </a:t>
            </a:r>
            <a:r>
              <a:rPr lang="en-US" altLang="zh-CN" sz="3600" i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L</a:t>
            </a: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属性定义的自上而下计算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idx="1"/>
          </p:nvPr>
        </p:nvSpPr>
        <p:spPr>
          <a:xfrm>
            <a:off x="350837" y="1025770"/>
            <a:ext cx="8588375" cy="3065463"/>
          </a:xfrm>
        </p:spPr>
        <p:txBody>
          <a:bodyPr wrap="none"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4.3.4 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（通过改写文法）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用综合属性代替继承属性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en-US" altLang="zh-CN" sz="3200" b="1" dirty="0" smtClean="0"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Pascal</a:t>
            </a:r>
            <a:r>
              <a:rPr lang="zh-CN" alt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的声明，如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m, n : integer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D 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 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: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T</a:t>
            </a:r>
            <a:endParaRPr lang="en-US" altLang="zh-CN" sz="32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 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integer | char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 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, id | id</a:t>
            </a:r>
            <a:endParaRPr lang="zh-CN" altLang="en-US" sz="32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39938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9BD25A1A-9E4C-49B0-890B-D60DF7524729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40</a:t>
            </a:fld>
            <a:endParaRPr lang="en-US" altLang="zh-CN" sz="80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72420" name="Rectangle 4"/>
          <p:cNvSpPr>
            <a:spLocks noChangeArrowheads="1"/>
          </p:cNvSpPr>
          <p:nvPr/>
        </p:nvSpPr>
        <p:spPr bwMode="auto">
          <a:xfrm>
            <a:off x="5546725" y="299720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2800" b="1" i="1">
                <a:solidFill>
                  <a:schemeClr val="accent2"/>
                </a:solidFill>
                <a:latin typeface="Times New Roman" pitchFamily="18" charset="0"/>
              </a:rPr>
              <a:t>D</a:t>
            </a:r>
          </a:p>
        </p:txBody>
      </p:sp>
      <p:sp>
        <p:nvSpPr>
          <p:cNvPr id="572421" name="Rectangle 5"/>
          <p:cNvSpPr>
            <a:spLocks noChangeArrowheads="1"/>
          </p:cNvSpPr>
          <p:nvPr/>
        </p:nvSpPr>
        <p:spPr bwMode="auto">
          <a:xfrm>
            <a:off x="5724525" y="3565525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2800" b="1">
                <a:solidFill>
                  <a:schemeClr val="accent2"/>
                </a:solidFill>
                <a:latin typeface="Times New Roman" pitchFamily="18" charset="0"/>
              </a:rPr>
              <a:t>:</a:t>
            </a:r>
          </a:p>
        </p:txBody>
      </p:sp>
      <p:sp>
        <p:nvSpPr>
          <p:cNvPr id="572422" name="Rectangle 6"/>
          <p:cNvSpPr>
            <a:spLocks noChangeArrowheads="1"/>
          </p:cNvSpPr>
          <p:nvPr/>
        </p:nvSpPr>
        <p:spPr bwMode="auto">
          <a:xfrm>
            <a:off x="5005388" y="3565525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2800" b="1" i="1">
                <a:solidFill>
                  <a:schemeClr val="accent2"/>
                </a:solidFill>
                <a:latin typeface="Times New Roman" pitchFamily="18" charset="0"/>
              </a:rPr>
              <a:t>L</a:t>
            </a:r>
          </a:p>
        </p:txBody>
      </p:sp>
      <p:sp>
        <p:nvSpPr>
          <p:cNvPr id="572423" name="Rectangle 7"/>
          <p:cNvSpPr>
            <a:spLocks noChangeArrowheads="1"/>
          </p:cNvSpPr>
          <p:nvPr/>
        </p:nvSpPr>
        <p:spPr bwMode="auto">
          <a:xfrm>
            <a:off x="5076825" y="4213225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2800" b="1">
                <a:solidFill>
                  <a:schemeClr val="accent2"/>
                </a:solidFill>
                <a:latin typeface="Times New Roman" pitchFamily="18" charset="0"/>
              </a:rPr>
              <a:t>,</a:t>
            </a:r>
          </a:p>
        </p:txBody>
      </p:sp>
      <p:sp>
        <p:nvSpPr>
          <p:cNvPr id="572424" name="Rectangle 8"/>
          <p:cNvSpPr>
            <a:spLocks noChangeArrowheads="1"/>
          </p:cNvSpPr>
          <p:nvPr/>
        </p:nvSpPr>
        <p:spPr bwMode="auto">
          <a:xfrm>
            <a:off x="5797550" y="4284663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2800" b="1">
                <a:solidFill>
                  <a:schemeClr val="accent2"/>
                </a:solidFill>
                <a:latin typeface="Times New Roman" pitchFamily="18" charset="0"/>
              </a:rPr>
              <a:t>id</a:t>
            </a:r>
          </a:p>
        </p:txBody>
      </p:sp>
      <p:sp>
        <p:nvSpPr>
          <p:cNvPr id="572425" name="Rectangle 9"/>
          <p:cNvSpPr>
            <a:spLocks noChangeArrowheads="1"/>
          </p:cNvSpPr>
          <p:nvPr/>
        </p:nvSpPr>
        <p:spPr bwMode="auto">
          <a:xfrm>
            <a:off x="4356100" y="4284663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2800" b="1" i="1">
                <a:solidFill>
                  <a:schemeClr val="accent2"/>
                </a:solidFill>
                <a:latin typeface="Times New Roman" pitchFamily="18" charset="0"/>
              </a:rPr>
              <a:t>L</a:t>
            </a:r>
          </a:p>
        </p:txBody>
      </p:sp>
      <p:sp>
        <p:nvSpPr>
          <p:cNvPr id="572426" name="Rectangle 10"/>
          <p:cNvSpPr>
            <a:spLocks noChangeArrowheads="1"/>
          </p:cNvSpPr>
          <p:nvPr/>
        </p:nvSpPr>
        <p:spPr bwMode="auto">
          <a:xfrm>
            <a:off x="4356100" y="5292725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2800" b="1">
                <a:solidFill>
                  <a:schemeClr val="accent2"/>
                </a:solidFill>
                <a:latin typeface="Times New Roman" pitchFamily="18" charset="0"/>
              </a:rPr>
              <a:t>id</a:t>
            </a:r>
          </a:p>
        </p:txBody>
      </p:sp>
      <p:sp>
        <p:nvSpPr>
          <p:cNvPr id="572427" name="Rectangle 11"/>
          <p:cNvSpPr>
            <a:spLocks noChangeArrowheads="1"/>
          </p:cNvSpPr>
          <p:nvPr/>
        </p:nvSpPr>
        <p:spPr bwMode="auto">
          <a:xfrm>
            <a:off x="6948488" y="4357688"/>
            <a:ext cx="1295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2800" b="1">
                <a:solidFill>
                  <a:schemeClr val="accent2"/>
                </a:solidFill>
                <a:latin typeface="Times New Roman" pitchFamily="18" charset="0"/>
              </a:rPr>
              <a:t>integer</a:t>
            </a:r>
          </a:p>
        </p:txBody>
      </p:sp>
      <p:sp>
        <p:nvSpPr>
          <p:cNvPr id="572428" name="Line 12"/>
          <p:cNvSpPr>
            <a:spLocks noChangeShapeType="1"/>
          </p:cNvSpPr>
          <p:nvPr/>
        </p:nvSpPr>
        <p:spPr bwMode="auto">
          <a:xfrm>
            <a:off x="6013450" y="3276600"/>
            <a:ext cx="576263" cy="288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2429" name="Line 13"/>
          <p:cNvSpPr>
            <a:spLocks noChangeShapeType="1"/>
          </p:cNvSpPr>
          <p:nvPr/>
        </p:nvSpPr>
        <p:spPr bwMode="auto">
          <a:xfrm flipH="1">
            <a:off x="4645025" y="4716463"/>
            <a:ext cx="20638" cy="504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2430" name="Line 14"/>
          <p:cNvSpPr>
            <a:spLocks noChangeShapeType="1"/>
          </p:cNvSpPr>
          <p:nvPr/>
        </p:nvSpPr>
        <p:spPr bwMode="auto">
          <a:xfrm>
            <a:off x="5868988" y="3349625"/>
            <a:ext cx="144462" cy="215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2431" name="Line 15"/>
          <p:cNvSpPr>
            <a:spLocks noChangeShapeType="1"/>
          </p:cNvSpPr>
          <p:nvPr/>
        </p:nvSpPr>
        <p:spPr bwMode="auto">
          <a:xfrm flipH="1">
            <a:off x="5394325" y="3302000"/>
            <a:ext cx="3810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2432" name="Line 16"/>
          <p:cNvSpPr>
            <a:spLocks noChangeShapeType="1"/>
          </p:cNvSpPr>
          <p:nvPr/>
        </p:nvSpPr>
        <p:spPr bwMode="auto">
          <a:xfrm>
            <a:off x="7092950" y="3924300"/>
            <a:ext cx="360363" cy="3603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2433" name="Line 17"/>
          <p:cNvSpPr>
            <a:spLocks noChangeShapeType="1"/>
          </p:cNvSpPr>
          <p:nvPr/>
        </p:nvSpPr>
        <p:spPr bwMode="auto">
          <a:xfrm flipH="1">
            <a:off x="4716463" y="3997325"/>
            <a:ext cx="3810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2434" name="Line 18"/>
          <p:cNvSpPr>
            <a:spLocks noChangeShapeType="1"/>
          </p:cNvSpPr>
          <p:nvPr/>
        </p:nvSpPr>
        <p:spPr bwMode="auto">
          <a:xfrm>
            <a:off x="5653088" y="4068763"/>
            <a:ext cx="3810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2435" name="Rectangle 19"/>
          <p:cNvSpPr>
            <a:spLocks noChangeArrowheads="1"/>
          </p:cNvSpPr>
          <p:nvPr/>
        </p:nvSpPr>
        <p:spPr bwMode="auto">
          <a:xfrm>
            <a:off x="6516688" y="3565525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2800" b="1" i="1">
                <a:solidFill>
                  <a:schemeClr val="accent2"/>
                </a:solidFill>
                <a:latin typeface="Times New Roman" pitchFamily="18" charset="0"/>
              </a:rPr>
              <a:t>T</a:t>
            </a:r>
          </a:p>
        </p:txBody>
      </p:sp>
      <p:sp>
        <p:nvSpPr>
          <p:cNvPr id="572436" name="Line 20"/>
          <p:cNvSpPr>
            <a:spLocks noChangeShapeType="1"/>
          </p:cNvSpPr>
          <p:nvPr/>
        </p:nvSpPr>
        <p:spPr bwMode="auto">
          <a:xfrm>
            <a:off x="5365750" y="399732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2437" name="Line 21"/>
          <p:cNvSpPr>
            <a:spLocks noChangeShapeType="1"/>
          </p:cNvSpPr>
          <p:nvPr/>
        </p:nvSpPr>
        <p:spPr bwMode="auto">
          <a:xfrm flipH="1">
            <a:off x="5581650" y="3781425"/>
            <a:ext cx="10080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2438" name="Line 22"/>
          <p:cNvSpPr>
            <a:spLocks noChangeShapeType="1"/>
          </p:cNvSpPr>
          <p:nvPr/>
        </p:nvSpPr>
        <p:spPr bwMode="auto">
          <a:xfrm flipH="1">
            <a:off x="4860925" y="4068763"/>
            <a:ext cx="360363" cy="215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2439" name="Line 23"/>
          <p:cNvSpPr>
            <a:spLocks noChangeShapeType="1"/>
          </p:cNvSpPr>
          <p:nvPr/>
        </p:nvSpPr>
        <p:spPr bwMode="auto">
          <a:xfrm>
            <a:off x="4860925" y="4500563"/>
            <a:ext cx="0" cy="7921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2440" name="Line 24"/>
          <p:cNvSpPr>
            <a:spLocks noChangeShapeType="1"/>
          </p:cNvSpPr>
          <p:nvPr/>
        </p:nvSpPr>
        <p:spPr bwMode="auto">
          <a:xfrm>
            <a:off x="5508625" y="4068763"/>
            <a:ext cx="431800" cy="288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2441" name="Line 25"/>
          <p:cNvSpPr>
            <a:spLocks noChangeShapeType="1"/>
          </p:cNvSpPr>
          <p:nvPr/>
        </p:nvSpPr>
        <p:spPr bwMode="auto">
          <a:xfrm flipH="1" flipV="1">
            <a:off x="6948488" y="3924300"/>
            <a:ext cx="360362" cy="3603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2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2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72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72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72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72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7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72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72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72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72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72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72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572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572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572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72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72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572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572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572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572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420" grpId="0"/>
      <p:bldP spid="572421" grpId="0"/>
      <p:bldP spid="572422" grpId="0"/>
      <p:bldP spid="572423" grpId="0"/>
      <p:bldP spid="572424" grpId="0"/>
      <p:bldP spid="572425" grpId="0"/>
      <p:bldP spid="572427" grpId="0"/>
      <p:bldP spid="572428" grpId="0" animBg="1"/>
      <p:bldP spid="572429" grpId="0" animBg="1"/>
      <p:bldP spid="572430" grpId="0" animBg="1"/>
      <p:bldP spid="572431" grpId="0" animBg="1"/>
      <p:bldP spid="572432" grpId="0" animBg="1"/>
      <p:bldP spid="572433" grpId="0" animBg="1"/>
      <p:bldP spid="572434" grpId="0" animBg="1"/>
      <p:bldP spid="572435" grpId="0"/>
      <p:bldP spid="572436" grpId="0" animBg="1"/>
      <p:bldP spid="572437" grpId="0" animBg="1"/>
      <p:bldP spid="572438" grpId="0" animBg="1"/>
      <p:bldP spid="572439" grpId="0" animBg="1"/>
      <p:bldP spid="572440" grpId="0" animBg="1"/>
      <p:bldP spid="57244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39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4.3  </a:t>
            </a:r>
            <a:r>
              <a:rPr lang="en-US" altLang="zh-CN" sz="3600" i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L</a:t>
            </a: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属性定义的自上而下计算</a:t>
            </a:r>
          </a:p>
        </p:txBody>
      </p:sp>
      <p:sp>
        <p:nvSpPr>
          <p:cNvPr id="57651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52736"/>
            <a:ext cx="8659813" cy="5334000"/>
          </a:xfrm>
        </p:spPr>
        <p:txBody>
          <a:bodyPr wrap="none"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4.3.4 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用综合属性代替继承属性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sz="3200" b="1" dirty="0" smtClean="0"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Pascal</a:t>
            </a:r>
            <a:r>
              <a:rPr lang="zh-CN" alt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的声明，如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m, n : integer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D 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 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: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T</a:t>
            </a:r>
            <a:endParaRPr lang="en-US" altLang="zh-CN" sz="32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 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integer | char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 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, id | id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改成从右向左归约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D 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id 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</a:t>
            </a:r>
            <a:endParaRPr lang="en-US" altLang="zh-CN" sz="32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 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, id 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 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| : 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endParaRPr lang="en-US" altLang="zh-CN" sz="32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  <a:r>
              <a:rPr lang="en-US" altLang="zh-CN" sz="32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 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integer | char</a:t>
            </a:r>
            <a:endParaRPr lang="zh-CN" altLang="en-US" sz="32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40962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97128BDA-C3BD-49EA-BD18-B62C0F70CEA5}" type="slidenum">
              <a:rPr lang="en-US" altLang="zh-CN" sz="8000" b="1">
                <a:latin typeface="Arial" charset="0"/>
                <a:ea typeface="宋体" pitchFamily="2" charset="-122"/>
              </a:rPr>
              <a:pPr/>
              <a:t>41</a:t>
            </a:fld>
            <a:endParaRPr lang="en-US" altLang="zh-CN" sz="8000" b="1" dirty="0">
              <a:latin typeface="Arial" charset="0"/>
              <a:ea typeface="宋体" pitchFamily="2" charset="-122"/>
            </a:endParaRPr>
          </a:p>
        </p:txBody>
      </p:sp>
      <p:grpSp>
        <p:nvGrpSpPr>
          <p:cNvPr id="576516" name="Group 4"/>
          <p:cNvGrpSpPr>
            <a:grpSpLocks/>
          </p:cNvGrpSpPr>
          <p:nvPr/>
        </p:nvGrpSpPr>
        <p:grpSpPr bwMode="auto">
          <a:xfrm>
            <a:off x="4572000" y="3121025"/>
            <a:ext cx="4191000" cy="2971800"/>
            <a:chOff x="2928" y="2256"/>
            <a:chExt cx="2640" cy="1872"/>
          </a:xfrm>
        </p:grpSpPr>
        <p:sp>
          <p:nvSpPr>
            <p:cNvPr id="576517" name="Rectangle 5"/>
            <p:cNvSpPr>
              <a:spLocks noChangeArrowheads="1"/>
            </p:cNvSpPr>
            <p:nvPr/>
          </p:nvSpPr>
          <p:spPr bwMode="auto">
            <a:xfrm>
              <a:off x="3312" y="2256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8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576518" name="Rectangle 6"/>
            <p:cNvSpPr>
              <a:spLocks noChangeArrowheads="1"/>
            </p:cNvSpPr>
            <p:nvPr/>
          </p:nvSpPr>
          <p:spPr bwMode="auto">
            <a:xfrm>
              <a:off x="4176" y="3408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:</a:t>
              </a:r>
            </a:p>
          </p:txBody>
        </p:sp>
        <p:sp>
          <p:nvSpPr>
            <p:cNvPr id="576519" name="Rectangle 7"/>
            <p:cNvSpPr>
              <a:spLocks noChangeArrowheads="1"/>
            </p:cNvSpPr>
            <p:nvPr/>
          </p:nvSpPr>
          <p:spPr bwMode="auto">
            <a:xfrm>
              <a:off x="3696" y="2544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8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576520" name="Rectangle 8"/>
            <p:cNvSpPr>
              <a:spLocks noChangeArrowheads="1"/>
            </p:cNvSpPr>
            <p:nvPr/>
          </p:nvSpPr>
          <p:spPr bwMode="auto">
            <a:xfrm>
              <a:off x="3360" y="2880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</a:t>
              </a:r>
            </a:p>
          </p:txBody>
        </p:sp>
        <p:sp>
          <p:nvSpPr>
            <p:cNvPr id="576521" name="Rectangle 9"/>
            <p:cNvSpPr>
              <a:spLocks noChangeArrowheads="1"/>
            </p:cNvSpPr>
            <p:nvPr/>
          </p:nvSpPr>
          <p:spPr bwMode="auto">
            <a:xfrm>
              <a:off x="2928" y="2544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id</a:t>
              </a:r>
            </a:p>
          </p:txBody>
        </p:sp>
        <p:sp>
          <p:nvSpPr>
            <p:cNvPr id="576522" name="Rectangle 10"/>
            <p:cNvSpPr>
              <a:spLocks noChangeArrowheads="1"/>
            </p:cNvSpPr>
            <p:nvPr/>
          </p:nvSpPr>
          <p:spPr bwMode="auto">
            <a:xfrm>
              <a:off x="4656" y="2928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8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576523" name="Rectangle 11"/>
            <p:cNvSpPr>
              <a:spLocks noChangeArrowheads="1"/>
            </p:cNvSpPr>
            <p:nvPr/>
          </p:nvSpPr>
          <p:spPr bwMode="auto">
            <a:xfrm>
              <a:off x="4080" y="2928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id</a:t>
              </a:r>
            </a:p>
          </p:txBody>
        </p:sp>
        <p:sp>
          <p:nvSpPr>
            <p:cNvPr id="576524" name="Rectangle 12"/>
            <p:cNvSpPr>
              <a:spLocks noChangeArrowheads="1"/>
            </p:cNvSpPr>
            <p:nvPr/>
          </p:nvSpPr>
          <p:spPr bwMode="auto">
            <a:xfrm>
              <a:off x="4752" y="3888"/>
              <a:ext cx="81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800" b="1">
                  <a:solidFill>
                    <a:srgbClr val="9966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integer</a:t>
              </a:r>
            </a:p>
          </p:txBody>
        </p:sp>
        <p:sp>
          <p:nvSpPr>
            <p:cNvPr id="40979" name="Line 13"/>
            <p:cNvSpPr>
              <a:spLocks noChangeShapeType="1"/>
            </p:cNvSpPr>
            <p:nvPr/>
          </p:nvSpPr>
          <p:spPr bwMode="auto">
            <a:xfrm>
              <a:off x="3600" y="2448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80" name="Line 14"/>
            <p:cNvSpPr>
              <a:spLocks noChangeShapeType="1"/>
            </p:cNvSpPr>
            <p:nvPr/>
          </p:nvSpPr>
          <p:spPr bwMode="auto">
            <a:xfrm flipH="1">
              <a:off x="3552" y="2784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81" name="Line 15"/>
            <p:cNvSpPr>
              <a:spLocks noChangeShapeType="1"/>
            </p:cNvSpPr>
            <p:nvPr/>
          </p:nvSpPr>
          <p:spPr bwMode="auto">
            <a:xfrm>
              <a:off x="4080" y="2784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82" name="Line 16"/>
            <p:cNvSpPr>
              <a:spLocks noChangeShapeType="1"/>
            </p:cNvSpPr>
            <p:nvPr/>
          </p:nvSpPr>
          <p:spPr bwMode="auto">
            <a:xfrm flipH="1">
              <a:off x="3216" y="2448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83" name="Line 17"/>
            <p:cNvSpPr>
              <a:spLocks noChangeShapeType="1"/>
            </p:cNvSpPr>
            <p:nvPr/>
          </p:nvSpPr>
          <p:spPr bwMode="auto">
            <a:xfrm>
              <a:off x="4080" y="2736"/>
              <a:ext cx="672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84" name="Line 18"/>
            <p:cNvSpPr>
              <a:spLocks noChangeShapeType="1"/>
            </p:cNvSpPr>
            <p:nvPr/>
          </p:nvSpPr>
          <p:spPr bwMode="auto">
            <a:xfrm flipH="1">
              <a:off x="4512" y="3216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85" name="Line 19"/>
            <p:cNvSpPr>
              <a:spLocks noChangeShapeType="1"/>
            </p:cNvSpPr>
            <p:nvPr/>
          </p:nvSpPr>
          <p:spPr bwMode="auto">
            <a:xfrm>
              <a:off x="4944" y="3216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6532" name="Rectangle 20"/>
            <p:cNvSpPr>
              <a:spLocks noChangeArrowheads="1"/>
            </p:cNvSpPr>
            <p:nvPr/>
          </p:nvSpPr>
          <p:spPr bwMode="auto">
            <a:xfrm>
              <a:off x="4992" y="3456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8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40987" name="Line 21"/>
            <p:cNvSpPr>
              <a:spLocks noChangeShapeType="1"/>
            </p:cNvSpPr>
            <p:nvPr/>
          </p:nvSpPr>
          <p:spPr bwMode="auto">
            <a:xfrm>
              <a:off x="5232" y="369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76534" name="Line 22"/>
          <p:cNvSpPr>
            <a:spLocks noChangeShapeType="1"/>
          </p:cNvSpPr>
          <p:nvPr/>
        </p:nvSpPr>
        <p:spPr bwMode="auto">
          <a:xfrm flipH="1">
            <a:off x="5072063" y="3689350"/>
            <a:ext cx="863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6535" name="Line 23"/>
          <p:cNvSpPr>
            <a:spLocks noChangeShapeType="1"/>
          </p:cNvSpPr>
          <p:nvPr/>
        </p:nvSpPr>
        <p:spPr bwMode="auto">
          <a:xfrm flipV="1">
            <a:off x="8383588" y="5273675"/>
            <a:ext cx="0" cy="358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6536" name="Line 24"/>
          <p:cNvSpPr>
            <a:spLocks noChangeShapeType="1"/>
          </p:cNvSpPr>
          <p:nvPr/>
        </p:nvSpPr>
        <p:spPr bwMode="auto">
          <a:xfrm flipH="1" flipV="1">
            <a:off x="7808913" y="4481513"/>
            <a:ext cx="431800" cy="2873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6537" name="Line 25"/>
          <p:cNvSpPr>
            <a:spLocks noChangeShapeType="1"/>
          </p:cNvSpPr>
          <p:nvPr/>
        </p:nvSpPr>
        <p:spPr bwMode="auto">
          <a:xfrm flipH="1">
            <a:off x="6943725" y="4337050"/>
            <a:ext cx="431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6538" name="Line 26"/>
          <p:cNvSpPr>
            <a:spLocks noChangeShapeType="1"/>
          </p:cNvSpPr>
          <p:nvPr/>
        </p:nvSpPr>
        <p:spPr bwMode="auto">
          <a:xfrm flipH="1" flipV="1">
            <a:off x="6296025" y="3689350"/>
            <a:ext cx="1079500" cy="358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6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76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76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76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76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76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534" grpId="0" animBg="1"/>
      <p:bldP spid="576535" grpId="0" animBg="1"/>
      <p:bldP spid="576536" grpId="0" animBg="1"/>
      <p:bldP spid="576537" grpId="0" animBg="1"/>
      <p:bldP spid="57653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82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4.3  </a:t>
            </a:r>
            <a:r>
              <a:rPr lang="en-US" altLang="zh-CN" sz="3600" i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L</a:t>
            </a: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属性定义的自上而下计算</a:t>
            </a:r>
          </a:p>
        </p:txBody>
      </p:sp>
      <p:sp>
        <p:nvSpPr>
          <p:cNvPr id="57856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80728"/>
            <a:ext cx="8610600" cy="5334000"/>
          </a:xfrm>
        </p:spPr>
        <p:txBody>
          <a:bodyPr wrap="none"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D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id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	  </a:t>
            </a:r>
            <a:r>
              <a:rPr lang="en-US" altLang="zh-CN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{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addtype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(id.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entry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,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type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)}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, id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L</a:t>
            </a:r>
            <a:r>
              <a:rPr lang="en-US" altLang="zh-CN" sz="2800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{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type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:=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</a:t>
            </a:r>
            <a:r>
              <a:rPr lang="en-US" altLang="zh-CN" sz="2800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Type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;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	   	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addtype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(id.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entry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,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</a:t>
            </a:r>
            <a:r>
              <a:rPr lang="en-US" altLang="zh-CN" sz="2800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type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)}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: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	   {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type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:=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type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}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integer {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type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:=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integer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}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real 	   {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type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:=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real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}</a:t>
            </a:r>
            <a:endParaRPr lang="zh-CN" altLang="en-US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41986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3A6CFA15-612C-4A01-BE29-0420F98DB100}" type="slidenum">
              <a:rPr lang="en-US" altLang="zh-CN" sz="8000" b="1">
                <a:latin typeface="Arial" charset="0"/>
                <a:ea typeface="宋体" pitchFamily="2" charset="-122"/>
              </a:rPr>
              <a:pPr/>
              <a:t>42</a:t>
            </a:fld>
            <a:endParaRPr lang="en-US" altLang="zh-CN" sz="8000" b="1">
              <a:latin typeface="Arial" charset="0"/>
              <a:ea typeface="宋体" pitchFamily="2" charset="-122"/>
            </a:endParaRPr>
          </a:p>
        </p:txBody>
      </p:sp>
      <p:grpSp>
        <p:nvGrpSpPr>
          <p:cNvPr id="41988" name="Group 4"/>
          <p:cNvGrpSpPr>
            <a:grpSpLocks/>
          </p:cNvGrpSpPr>
          <p:nvPr/>
        </p:nvGrpSpPr>
        <p:grpSpPr bwMode="auto">
          <a:xfrm>
            <a:off x="4932363" y="3500438"/>
            <a:ext cx="4191000" cy="2971800"/>
            <a:chOff x="2928" y="2256"/>
            <a:chExt cx="2640" cy="1872"/>
          </a:xfrm>
        </p:grpSpPr>
        <p:sp>
          <p:nvSpPr>
            <p:cNvPr id="578565" name="Rectangle 5"/>
            <p:cNvSpPr>
              <a:spLocks noChangeArrowheads="1"/>
            </p:cNvSpPr>
            <p:nvPr/>
          </p:nvSpPr>
          <p:spPr bwMode="auto">
            <a:xfrm>
              <a:off x="3312" y="2256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8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578566" name="Rectangle 6"/>
            <p:cNvSpPr>
              <a:spLocks noChangeArrowheads="1"/>
            </p:cNvSpPr>
            <p:nvPr/>
          </p:nvSpPr>
          <p:spPr bwMode="auto">
            <a:xfrm>
              <a:off x="4176" y="3408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:</a:t>
              </a:r>
            </a:p>
          </p:txBody>
        </p:sp>
        <p:sp>
          <p:nvSpPr>
            <p:cNvPr id="578567" name="Rectangle 7"/>
            <p:cNvSpPr>
              <a:spLocks noChangeArrowheads="1"/>
            </p:cNvSpPr>
            <p:nvPr/>
          </p:nvSpPr>
          <p:spPr bwMode="auto">
            <a:xfrm>
              <a:off x="3696" y="2544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8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578568" name="Rectangle 8"/>
            <p:cNvSpPr>
              <a:spLocks noChangeArrowheads="1"/>
            </p:cNvSpPr>
            <p:nvPr/>
          </p:nvSpPr>
          <p:spPr bwMode="auto">
            <a:xfrm>
              <a:off x="3360" y="2880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</a:t>
              </a:r>
            </a:p>
          </p:txBody>
        </p:sp>
        <p:sp>
          <p:nvSpPr>
            <p:cNvPr id="578569" name="Rectangle 9"/>
            <p:cNvSpPr>
              <a:spLocks noChangeArrowheads="1"/>
            </p:cNvSpPr>
            <p:nvPr/>
          </p:nvSpPr>
          <p:spPr bwMode="auto">
            <a:xfrm>
              <a:off x="2928" y="2544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id</a:t>
              </a:r>
            </a:p>
          </p:txBody>
        </p:sp>
        <p:sp>
          <p:nvSpPr>
            <p:cNvPr id="578570" name="Rectangle 10"/>
            <p:cNvSpPr>
              <a:spLocks noChangeArrowheads="1"/>
            </p:cNvSpPr>
            <p:nvPr/>
          </p:nvSpPr>
          <p:spPr bwMode="auto">
            <a:xfrm>
              <a:off x="4656" y="2928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8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578571" name="Rectangle 11"/>
            <p:cNvSpPr>
              <a:spLocks noChangeArrowheads="1"/>
            </p:cNvSpPr>
            <p:nvPr/>
          </p:nvSpPr>
          <p:spPr bwMode="auto">
            <a:xfrm>
              <a:off x="4080" y="2928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8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id</a:t>
              </a:r>
            </a:p>
          </p:txBody>
        </p:sp>
        <p:sp>
          <p:nvSpPr>
            <p:cNvPr id="578572" name="Rectangle 12"/>
            <p:cNvSpPr>
              <a:spLocks noChangeArrowheads="1"/>
            </p:cNvSpPr>
            <p:nvPr/>
          </p:nvSpPr>
          <p:spPr bwMode="auto">
            <a:xfrm>
              <a:off x="4752" y="3888"/>
              <a:ext cx="81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800" b="1" dirty="0">
                  <a:solidFill>
                    <a:srgbClr val="9966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integer</a:t>
              </a:r>
            </a:p>
          </p:txBody>
        </p:sp>
        <p:sp>
          <p:nvSpPr>
            <p:cNvPr id="41998" name="Line 13"/>
            <p:cNvSpPr>
              <a:spLocks noChangeShapeType="1"/>
            </p:cNvSpPr>
            <p:nvPr/>
          </p:nvSpPr>
          <p:spPr bwMode="auto">
            <a:xfrm>
              <a:off x="3600" y="2448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99" name="Line 14"/>
            <p:cNvSpPr>
              <a:spLocks noChangeShapeType="1"/>
            </p:cNvSpPr>
            <p:nvPr/>
          </p:nvSpPr>
          <p:spPr bwMode="auto">
            <a:xfrm flipH="1">
              <a:off x="3552" y="2784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00" name="Line 15"/>
            <p:cNvSpPr>
              <a:spLocks noChangeShapeType="1"/>
            </p:cNvSpPr>
            <p:nvPr/>
          </p:nvSpPr>
          <p:spPr bwMode="auto">
            <a:xfrm>
              <a:off x="4080" y="2784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01" name="Line 16"/>
            <p:cNvSpPr>
              <a:spLocks noChangeShapeType="1"/>
            </p:cNvSpPr>
            <p:nvPr/>
          </p:nvSpPr>
          <p:spPr bwMode="auto">
            <a:xfrm flipH="1">
              <a:off x="3216" y="2448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02" name="Line 17"/>
            <p:cNvSpPr>
              <a:spLocks noChangeShapeType="1"/>
            </p:cNvSpPr>
            <p:nvPr/>
          </p:nvSpPr>
          <p:spPr bwMode="auto">
            <a:xfrm>
              <a:off x="4080" y="2736"/>
              <a:ext cx="672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03" name="Line 18"/>
            <p:cNvSpPr>
              <a:spLocks noChangeShapeType="1"/>
            </p:cNvSpPr>
            <p:nvPr/>
          </p:nvSpPr>
          <p:spPr bwMode="auto">
            <a:xfrm flipH="1">
              <a:off x="4512" y="3216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04" name="Line 19"/>
            <p:cNvSpPr>
              <a:spLocks noChangeShapeType="1"/>
            </p:cNvSpPr>
            <p:nvPr/>
          </p:nvSpPr>
          <p:spPr bwMode="auto">
            <a:xfrm>
              <a:off x="4944" y="3216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8580" name="Rectangle 20"/>
            <p:cNvSpPr>
              <a:spLocks noChangeArrowheads="1"/>
            </p:cNvSpPr>
            <p:nvPr/>
          </p:nvSpPr>
          <p:spPr bwMode="auto">
            <a:xfrm>
              <a:off x="4992" y="3456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altLang="zh-CN" sz="28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42006" name="Line 21"/>
            <p:cNvSpPr>
              <a:spLocks noChangeShapeType="1"/>
            </p:cNvSpPr>
            <p:nvPr/>
          </p:nvSpPr>
          <p:spPr bwMode="auto">
            <a:xfrm>
              <a:off x="5232" y="369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作业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4.9</a:t>
            </a:r>
            <a:r>
              <a:rPr lang="zh-CN" altLang="en-US" dirty="0" smtClean="0">
                <a:ea typeface="宋体" pitchFamily="2" charset="-122"/>
              </a:rPr>
              <a:t>，</a:t>
            </a:r>
            <a:r>
              <a:rPr lang="en-US" altLang="zh-CN" dirty="0" smtClean="0">
                <a:ea typeface="宋体" pitchFamily="2" charset="-122"/>
              </a:rPr>
              <a:t>4.12</a:t>
            </a:r>
            <a:r>
              <a:rPr lang="en-US" altLang="zh-CN" smtClean="0">
                <a:ea typeface="宋体" pitchFamily="2" charset="-122"/>
              </a:rPr>
              <a:t>, </a:t>
            </a:r>
            <a:r>
              <a:rPr lang="en-US" altLang="zh-CN" smtClean="0">
                <a:ea typeface="宋体" pitchFamily="2" charset="-122"/>
              </a:rPr>
              <a:t>4.14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4301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9B100695-D5E3-4879-AF3E-5CD7BC748839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43</a:t>
            </a:fld>
            <a:endParaRPr lang="en-US" altLang="zh-CN" sz="80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温故而知新</a:t>
            </a:r>
          </a:p>
        </p:txBody>
      </p:sp>
      <p:sp>
        <p:nvSpPr>
          <p:cNvPr id="74754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260AA918-8328-435F-8D7A-0595FBB43898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44</a:t>
            </a:fld>
            <a:endParaRPr lang="en-US" altLang="zh-CN" sz="80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grpSp>
        <p:nvGrpSpPr>
          <p:cNvPr id="74756" name="Group 4"/>
          <p:cNvGrpSpPr>
            <a:grpSpLocks/>
          </p:cNvGrpSpPr>
          <p:nvPr/>
        </p:nvGrpSpPr>
        <p:grpSpPr bwMode="auto">
          <a:xfrm>
            <a:off x="2627313" y="4292600"/>
            <a:ext cx="6049962" cy="1477963"/>
            <a:chOff x="2018" y="1706"/>
            <a:chExt cx="3629" cy="931"/>
          </a:xfrm>
        </p:grpSpPr>
        <p:sp>
          <p:nvSpPr>
            <p:cNvPr id="762885" name="Text Box 5" descr="Green marble"/>
            <p:cNvSpPr txBox="1">
              <a:spLocks noChangeArrowheads="1"/>
            </p:cNvSpPr>
            <p:nvPr/>
          </p:nvSpPr>
          <p:spPr bwMode="auto">
            <a:xfrm>
              <a:off x="2018" y="1706"/>
              <a:ext cx="140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基础文法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+</a:t>
              </a: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综合属性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endParaRPr>
            </a:p>
          </p:txBody>
        </p:sp>
        <p:sp>
          <p:nvSpPr>
            <p:cNvPr id="74782" name="AutoShape 6" descr="Green marble"/>
            <p:cNvSpPr>
              <a:spLocks noChangeArrowheads="1"/>
            </p:cNvSpPr>
            <p:nvPr/>
          </p:nvSpPr>
          <p:spPr bwMode="auto">
            <a:xfrm>
              <a:off x="3379" y="1752"/>
              <a:ext cx="136" cy="13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2887" name="Text Box 7" descr="Green marble"/>
            <p:cNvSpPr txBox="1">
              <a:spLocks noChangeArrowheads="1"/>
            </p:cNvSpPr>
            <p:nvPr/>
          </p:nvSpPr>
          <p:spPr bwMode="auto">
            <a:xfrm>
              <a:off x="3515" y="2160"/>
              <a:ext cx="10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语法制导定义</a:t>
              </a:r>
            </a:p>
          </p:txBody>
        </p:sp>
        <p:sp>
          <p:nvSpPr>
            <p:cNvPr id="762888" name="Text Box 8" descr="Green marble"/>
            <p:cNvSpPr txBox="1">
              <a:spLocks noChangeArrowheads="1"/>
            </p:cNvSpPr>
            <p:nvPr/>
          </p:nvSpPr>
          <p:spPr bwMode="auto">
            <a:xfrm>
              <a:off x="3560" y="1706"/>
              <a:ext cx="8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>
                  <a:latin typeface="Tahoma" pitchFamily="34" charset="0"/>
                </a:rPr>
                <a:t>S</a:t>
              </a: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属性定义</a:t>
              </a:r>
            </a:p>
          </p:txBody>
        </p:sp>
        <p:sp>
          <p:nvSpPr>
            <p:cNvPr id="74785" name="AutoShape 9" descr="Green marble"/>
            <p:cNvSpPr>
              <a:spLocks noChangeArrowheads="1"/>
            </p:cNvSpPr>
            <p:nvPr/>
          </p:nvSpPr>
          <p:spPr bwMode="auto">
            <a:xfrm>
              <a:off x="3833" y="1933"/>
              <a:ext cx="136" cy="27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2890" name="Text Box 10" descr="Green marble"/>
            <p:cNvSpPr txBox="1">
              <a:spLocks noChangeArrowheads="1"/>
            </p:cNvSpPr>
            <p:nvPr/>
          </p:nvSpPr>
          <p:spPr bwMode="auto">
            <a:xfrm>
              <a:off x="3923" y="1933"/>
              <a:ext cx="45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8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表示</a:t>
              </a:r>
            </a:p>
          </p:txBody>
        </p:sp>
        <p:sp>
          <p:nvSpPr>
            <p:cNvPr id="74787" name="AutoShape 11" descr="Green marble"/>
            <p:cNvSpPr>
              <a:spLocks/>
            </p:cNvSpPr>
            <p:nvPr/>
          </p:nvSpPr>
          <p:spPr bwMode="auto">
            <a:xfrm>
              <a:off x="4513" y="2024"/>
              <a:ext cx="46" cy="499"/>
            </a:xfrm>
            <a:prstGeom prst="leftBrace">
              <a:avLst>
                <a:gd name="adj1" fmla="val 90399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2892" name="Text Box 12" descr="Green marble"/>
            <p:cNvSpPr txBox="1">
              <a:spLocks noChangeArrowheads="1"/>
            </p:cNvSpPr>
            <p:nvPr/>
          </p:nvSpPr>
          <p:spPr bwMode="auto">
            <a:xfrm>
              <a:off x="4649" y="1888"/>
              <a:ext cx="9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b="1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自上而下分析</a:t>
              </a:r>
            </a:p>
          </p:txBody>
        </p:sp>
        <p:sp>
          <p:nvSpPr>
            <p:cNvPr id="762893" name="Text Box 13" descr="Green marble"/>
            <p:cNvSpPr txBox="1">
              <a:spLocks noChangeArrowheads="1"/>
            </p:cNvSpPr>
            <p:nvPr/>
          </p:nvSpPr>
          <p:spPr bwMode="auto">
            <a:xfrm>
              <a:off x="4649" y="2387"/>
              <a:ext cx="9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b="1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自下而上分析</a:t>
              </a:r>
            </a:p>
          </p:txBody>
        </p:sp>
      </p:grpSp>
      <p:grpSp>
        <p:nvGrpSpPr>
          <p:cNvPr id="74757" name="Group 14"/>
          <p:cNvGrpSpPr>
            <a:grpSpLocks/>
          </p:cNvGrpSpPr>
          <p:nvPr/>
        </p:nvGrpSpPr>
        <p:grpSpPr bwMode="auto">
          <a:xfrm>
            <a:off x="684213" y="1447800"/>
            <a:ext cx="7885112" cy="1295400"/>
            <a:chOff x="431" y="3249"/>
            <a:chExt cx="4490" cy="816"/>
          </a:xfrm>
        </p:grpSpPr>
        <p:sp>
          <p:nvSpPr>
            <p:cNvPr id="762895" name="Text Box 15" descr="Green marble"/>
            <p:cNvSpPr txBox="1">
              <a:spLocks noChangeArrowheads="1"/>
            </p:cNvSpPr>
            <p:nvPr/>
          </p:nvSpPr>
          <p:spPr bwMode="auto">
            <a:xfrm>
              <a:off x="431" y="3249"/>
              <a:ext cx="24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基础文法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+</a:t>
              </a: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综合属性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+</a:t>
              </a: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部分继承属性</a:t>
              </a:r>
            </a:p>
          </p:txBody>
        </p:sp>
        <p:sp>
          <p:nvSpPr>
            <p:cNvPr id="74773" name="AutoShape 16" descr="Green marble"/>
            <p:cNvSpPr>
              <a:spLocks noChangeArrowheads="1"/>
            </p:cNvSpPr>
            <p:nvPr/>
          </p:nvSpPr>
          <p:spPr bwMode="auto">
            <a:xfrm>
              <a:off x="2835" y="3295"/>
              <a:ext cx="136" cy="13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2897" name="Text Box 17" descr="Green marble"/>
            <p:cNvSpPr txBox="1">
              <a:spLocks noChangeArrowheads="1"/>
            </p:cNvSpPr>
            <p:nvPr/>
          </p:nvSpPr>
          <p:spPr bwMode="auto">
            <a:xfrm>
              <a:off x="3107" y="3702"/>
              <a:ext cx="7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翻译方案</a:t>
              </a:r>
            </a:p>
          </p:txBody>
        </p:sp>
        <p:sp>
          <p:nvSpPr>
            <p:cNvPr id="762898" name="Text Box 18" descr="Green marble"/>
            <p:cNvSpPr txBox="1">
              <a:spLocks noChangeArrowheads="1"/>
            </p:cNvSpPr>
            <p:nvPr/>
          </p:nvSpPr>
          <p:spPr bwMode="auto">
            <a:xfrm>
              <a:off x="3016" y="3249"/>
              <a:ext cx="8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L</a:t>
              </a:r>
              <a:r>
                <a:rPr lang="zh-CN" altLang="en-US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属性定义</a:t>
              </a:r>
            </a:p>
          </p:txBody>
        </p:sp>
        <p:sp>
          <p:nvSpPr>
            <p:cNvPr id="74776" name="AutoShape 19" descr="Green marble"/>
            <p:cNvSpPr>
              <a:spLocks noChangeArrowheads="1"/>
            </p:cNvSpPr>
            <p:nvPr/>
          </p:nvSpPr>
          <p:spPr bwMode="auto">
            <a:xfrm>
              <a:off x="3289" y="3476"/>
              <a:ext cx="136" cy="27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2900" name="Text Box 20" descr="Green marble"/>
            <p:cNvSpPr txBox="1">
              <a:spLocks noChangeArrowheads="1"/>
            </p:cNvSpPr>
            <p:nvPr/>
          </p:nvSpPr>
          <p:spPr bwMode="auto">
            <a:xfrm>
              <a:off x="3379" y="3476"/>
              <a:ext cx="45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6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表示</a:t>
              </a:r>
            </a:p>
          </p:txBody>
        </p:sp>
        <p:sp>
          <p:nvSpPr>
            <p:cNvPr id="74778" name="AutoShape 21" descr="Green marble"/>
            <p:cNvSpPr>
              <a:spLocks/>
            </p:cNvSpPr>
            <p:nvPr/>
          </p:nvSpPr>
          <p:spPr bwMode="auto">
            <a:xfrm>
              <a:off x="3787" y="3566"/>
              <a:ext cx="46" cy="499"/>
            </a:xfrm>
            <a:prstGeom prst="leftBrace">
              <a:avLst>
                <a:gd name="adj1" fmla="val 90399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2902" name="Text Box 22" descr="Green marble"/>
            <p:cNvSpPr txBox="1">
              <a:spLocks noChangeArrowheads="1"/>
            </p:cNvSpPr>
            <p:nvPr/>
          </p:nvSpPr>
          <p:spPr bwMode="auto">
            <a:xfrm>
              <a:off x="3923" y="3430"/>
              <a:ext cx="9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b="1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自上而下分析</a:t>
              </a:r>
            </a:p>
          </p:txBody>
        </p:sp>
      </p:grpSp>
      <p:grpSp>
        <p:nvGrpSpPr>
          <p:cNvPr id="74758" name="Group 24"/>
          <p:cNvGrpSpPr>
            <a:grpSpLocks/>
          </p:cNvGrpSpPr>
          <p:nvPr/>
        </p:nvGrpSpPr>
        <p:grpSpPr bwMode="auto">
          <a:xfrm>
            <a:off x="179388" y="2060575"/>
            <a:ext cx="2987675" cy="3671888"/>
            <a:chOff x="0" y="845"/>
            <a:chExt cx="1882" cy="2313"/>
          </a:xfrm>
        </p:grpSpPr>
        <p:sp>
          <p:nvSpPr>
            <p:cNvPr id="762905" name="AutoShape 25" descr="Green marble"/>
            <p:cNvSpPr>
              <a:spLocks noChangeArrowheads="1"/>
            </p:cNvSpPr>
            <p:nvPr/>
          </p:nvSpPr>
          <p:spPr bwMode="auto">
            <a:xfrm>
              <a:off x="249" y="845"/>
              <a:ext cx="1633" cy="409"/>
            </a:xfrm>
            <a:prstGeom prst="wedgeRectCallout">
              <a:avLst>
                <a:gd name="adj1" fmla="val -18278"/>
                <a:gd name="adj2" fmla="val 105255"/>
              </a:avLst>
            </a:prstGeom>
            <a:solidFill>
              <a:schemeClr val="accent1">
                <a:alpha val="2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zh-CN" altLang="en-US" sz="1800" b="1">
                  <a:solidFill>
                    <a:srgbClr val="9966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rPr>
                <a:t>属性值由分析树中它的子结点的属性值来计算</a:t>
              </a:r>
            </a:p>
          </p:txBody>
        </p:sp>
        <p:sp>
          <p:nvSpPr>
            <p:cNvPr id="762906" name="AutoShape 26" descr="Green marble"/>
            <p:cNvSpPr>
              <a:spLocks noChangeArrowheads="1"/>
            </p:cNvSpPr>
            <p:nvPr/>
          </p:nvSpPr>
          <p:spPr bwMode="auto">
            <a:xfrm>
              <a:off x="249" y="2568"/>
              <a:ext cx="1588" cy="590"/>
            </a:xfrm>
            <a:prstGeom prst="wedgeRectCallout">
              <a:avLst>
                <a:gd name="adj1" fmla="val -12468"/>
                <a:gd name="adj2" fmla="val -89829"/>
              </a:avLst>
            </a:prstGeom>
            <a:solidFill>
              <a:schemeClr val="accent1">
                <a:alpha val="2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r>
                <a:rPr lang="zh-CN" altLang="en-US" sz="1800" b="1">
                  <a:solidFill>
                    <a:srgbClr val="9966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rPr>
                <a:t>属性值由结点的兄弟结点及父结点的属性值来计算。</a:t>
              </a:r>
            </a:p>
          </p:txBody>
        </p:sp>
        <p:sp>
          <p:nvSpPr>
            <p:cNvPr id="762907" name="Text Box 27" descr="Green marble"/>
            <p:cNvSpPr txBox="1">
              <a:spLocks noChangeArrowheads="1"/>
            </p:cNvSpPr>
            <p:nvPr/>
          </p:nvSpPr>
          <p:spPr bwMode="auto">
            <a:xfrm>
              <a:off x="0" y="1798"/>
              <a:ext cx="45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800" b="1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属性</a:t>
              </a:r>
            </a:p>
          </p:txBody>
        </p:sp>
        <p:sp>
          <p:nvSpPr>
            <p:cNvPr id="74765" name="AutoShape 28" descr="Green marble"/>
            <p:cNvSpPr>
              <a:spLocks/>
            </p:cNvSpPr>
            <p:nvPr/>
          </p:nvSpPr>
          <p:spPr bwMode="auto">
            <a:xfrm>
              <a:off x="408" y="1662"/>
              <a:ext cx="46" cy="499"/>
            </a:xfrm>
            <a:prstGeom prst="leftBrace">
              <a:avLst>
                <a:gd name="adj1" fmla="val 90399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2909" name="Text Box 29" descr="Green marble"/>
            <p:cNvSpPr txBox="1">
              <a:spLocks noChangeArrowheads="1"/>
            </p:cNvSpPr>
            <p:nvPr/>
          </p:nvSpPr>
          <p:spPr bwMode="auto">
            <a:xfrm>
              <a:off x="431" y="1480"/>
              <a:ext cx="7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800" b="1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综合属性</a:t>
              </a:r>
            </a:p>
          </p:txBody>
        </p:sp>
        <p:sp>
          <p:nvSpPr>
            <p:cNvPr id="762910" name="Text Box 30" descr="Green marble"/>
            <p:cNvSpPr txBox="1">
              <a:spLocks noChangeArrowheads="1"/>
            </p:cNvSpPr>
            <p:nvPr/>
          </p:nvSpPr>
          <p:spPr bwMode="auto">
            <a:xfrm>
              <a:off x="431" y="2115"/>
              <a:ext cx="7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800" b="1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继承属性</a:t>
              </a:r>
            </a:p>
          </p:txBody>
        </p:sp>
        <p:sp>
          <p:nvSpPr>
            <p:cNvPr id="74768" name="AutoShape 31" descr="Green marble"/>
            <p:cNvSpPr>
              <a:spLocks noChangeArrowheads="1"/>
            </p:cNvSpPr>
            <p:nvPr/>
          </p:nvSpPr>
          <p:spPr bwMode="auto">
            <a:xfrm>
              <a:off x="1111" y="1570"/>
              <a:ext cx="272" cy="680"/>
            </a:xfrm>
            <a:prstGeom prst="curvedLeftArrow">
              <a:avLst>
                <a:gd name="adj1" fmla="val 22431"/>
                <a:gd name="adj2" fmla="val 72431"/>
                <a:gd name="adj3" fmla="val 33333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2912" name="Text Box 32" descr="Green marble"/>
            <p:cNvSpPr txBox="1">
              <a:spLocks noChangeArrowheads="1"/>
            </p:cNvSpPr>
            <p:nvPr/>
          </p:nvSpPr>
          <p:spPr bwMode="auto">
            <a:xfrm>
              <a:off x="1338" y="1752"/>
              <a:ext cx="45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消除左递归</a:t>
              </a:r>
            </a:p>
          </p:txBody>
        </p:sp>
        <p:sp>
          <p:nvSpPr>
            <p:cNvPr id="74770" name="AutoShape 33" descr="Green marble"/>
            <p:cNvSpPr>
              <a:spLocks noChangeArrowheads="1"/>
            </p:cNvSpPr>
            <p:nvPr/>
          </p:nvSpPr>
          <p:spPr bwMode="auto">
            <a:xfrm>
              <a:off x="839" y="1706"/>
              <a:ext cx="136" cy="454"/>
            </a:xfrm>
            <a:prstGeom prst="upArrow">
              <a:avLst>
                <a:gd name="adj1" fmla="val 50000"/>
                <a:gd name="adj2" fmla="val 83456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2914" name="Text Box 34" descr="Green marble"/>
            <p:cNvSpPr txBox="1">
              <a:spLocks noChangeArrowheads="1"/>
            </p:cNvSpPr>
            <p:nvPr/>
          </p:nvSpPr>
          <p:spPr bwMode="auto">
            <a:xfrm>
              <a:off x="521" y="1797"/>
              <a:ext cx="36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改写文法</a:t>
              </a:r>
            </a:p>
          </p:txBody>
        </p:sp>
      </p:grpSp>
      <p:sp>
        <p:nvSpPr>
          <p:cNvPr id="762916" name="Text Box 36"/>
          <p:cNvSpPr txBox="1">
            <a:spLocks noChangeArrowheads="1"/>
          </p:cNvSpPr>
          <p:nvPr/>
        </p:nvSpPr>
        <p:spPr bwMode="auto">
          <a:xfrm>
            <a:off x="6948488" y="5661025"/>
            <a:ext cx="19431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/>
              <a:t>归约：综合属性放入栈中</a:t>
            </a:r>
          </a:p>
        </p:txBody>
      </p:sp>
      <p:sp>
        <p:nvSpPr>
          <p:cNvPr id="762917" name="Text Box 37"/>
          <p:cNvSpPr txBox="1">
            <a:spLocks noChangeArrowheads="1"/>
          </p:cNvSpPr>
          <p:nvPr/>
        </p:nvSpPr>
        <p:spPr bwMode="auto">
          <a:xfrm>
            <a:off x="6805613" y="1125538"/>
            <a:ext cx="19431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/>
              <a:t>推导：预测分析器的设计</a:t>
            </a:r>
          </a:p>
        </p:txBody>
      </p:sp>
    </p:spTree>
    <p:extLst>
      <p:ext uri="{BB962C8B-B14F-4D97-AF65-F5344CB8AC3E}">
        <p14:creationId xmlns:p14="http://schemas.microsoft.com/office/powerpoint/2010/main" val="272336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62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62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2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2916" grpId="0"/>
      <p:bldP spid="76291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4.3  </a:t>
            </a:r>
            <a:r>
              <a:rPr lang="en-US" altLang="zh-CN" sz="3200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L</a:t>
            </a:r>
            <a:r>
              <a:rPr lang="zh-CN" alt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属性定义的自上而下计算</a:t>
            </a:r>
            <a:r>
              <a:rPr lang="en-US" altLang="zh-CN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—</a:t>
            </a:r>
            <a:r>
              <a:rPr lang="zh-CN" altLang="en-US" sz="32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补充内容</a:t>
            </a:r>
          </a:p>
        </p:txBody>
      </p:sp>
      <p:sp>
        <p:nvSpPr>
          <p:cNvPr id="768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>
                <a:ea typeface="宋体" pitchFamily="2" charset="-122"/>
              </a:rPr>
              <a:t>关于算术表达式的左递归文法相应的翻译模式</a:t>
            </a:r>
          </a:p>
          <a:p>
            <a:pPr>
              <a:buFontTx/>
              <a:buNone/>
            </a:pPr>
            <a:r>
              <a:rPr lang="zh-CN" altLang="en-US" b="1" dirty="0" smtClean="0">
                <a:ea typeface="宋体" pitchFamily="2" charset="-122"/>
              </a:rPr>
              <a:t>	</a:t>
            </a:r>
            <a:r>
              <a:rPr lang="en-US" altLang="zh-CN" b="1" dirty="0" smtClean="0">
                <a:ea typeface="宋体" pitchFamily="2" charset="-122"/>
              </a:rPr>
              <a:t>E→E</a:t>
            </a:r>
            <a:r>
              <a:rPr lang="en-US" altLang="zh-CN" b="1" baseline="-30000" dirty="0" smtClean="0">
                <a:ea typeface="宋体" pitchFamily="2" charset="-122"/>
              </a:rPr>
              <a:t>1</a:t>
            </a:r>
            <a:r>
              <a:rPr lang="en-US" altLang="zh-CN" b="1" dirty="0" smtClean="0">
                <a:ea typeface="宋体" pitchFamily="2" charset="-122"/>
              </a:rPr>
              <a:t>+T	{</a:t>
            </a:r>
            <a:r>
              <a:rPr lang="en-US" altLang="zh-CN" b="1" dirty="0" err="1" smtClean="0">
                <a:ea typeface="宋体" pitchFamily="2" charset="-122"/>
              </a:rPr>
              <a:t>E.val</a:t>
            </a:r>
            <a:r>
              <a:rPr lang="en-US" altLang="zh-CN" b="1" dirty="0" smtClean="0">
                <a:ea typeface="宋体" pitchFamily="2" charset="-122"/>
              </a:rPr>
              <a:t>:=E</a:t>
            </a:r>
            <a:r>
              <a:rPr lang="en-US" altLang="zh-CN" b="1" baseline="-30000" dirty="0" smtClean="0">
                <a:ea typeface="宋体" pitchFamily="2" charset="-122"/>
              </a:rPr>
              <a:t>1</a:t>
            </a:r>
            <a:r>
              <a:rPr lang="en-US" altLang="zh-CN" b="1" dirty="0" smtClean="0">
                <a:ea typeface="宋体" pitchFamily="2" charset="-122"/>
              </a:rPr>
              <a:t>.val+T.val}</a:t>
            </a:r>
          </a:p>
          <a:p>
            <a:pPr>
              <a:buFontTx/>
              <a:buNone/>
            </a:pPr>
            <a:r>
              <a:rPr lang="en-US" altLang="zh-CN" b="1" dirty="0" smtClean="0">
                <a:ea typeface="宋体" pitchFamily="2" charset="-122"/>
              </a:rPr>
              <a:t>	E→E</a:t>
            </a:r>
            <a:r>
              <a:rPr lang="en-US" altLang="zh-CN" b="1" baseline="-30000" dirty="0" smtClean="0">
                <a:ea typeface="宋体" pitchFamily="2" charset="-122"/>
              </a:rPr>
              <a:t>1</a:t>
            </a:r>
            <a:r>
              <a:rPr lang="en-US" altLang="zh-CN" b="1" dirty="0" smtClean="0">
                <a:ea typeface="宋体" pitchFamily="2" charset="-122"/>
              </a:rPr>
              <a:t>-T 	{</a:t>
            </a:r>
            <a:r>
              <a:rPr lang="en-US" altLang="zh-CN" b="1" dirty="0" err="1" smtClean="0">
                <a:ea typeface="宋体" pitchFamily="2" charset="-122"/>
              </a:rPr>
              <a:t>E.val</a:t>
            </a:r>
            <a:r>
              <a:rPr lang="en-US" altLang="zh-CN" b="1" dirty="0" smtClean="0">
                <a:ea typeface="宋体" pitchFamily="2" charset="-122"/>
              </a:rPr>
              <a:t>:=E</a:t>
            </a:r>
            <a:r>
              <a:rPr lang="en-US" altLang="zh-CN" b="1" baseline="-30000" dirty="0" smtClean="0">
                <a:ea typeface="宋体" pitchFamily="2" charset="-122"/>
              </a:rPr>
              <a:t>1</a:t>
            </a:r>
            <a:r>
              <a:rPr lang="en-US" altLang="zh-CN" b="1" dirty="0" smtClean="0">
                <a:ea typeface="宋体" pitchFamily="2" charset="-122"/>
              </a:rPr>
              <a:t>.val-T.val}</a:t>
            </a:r>
          </a:p>
          <a:p>
            <a:pPr>
              <a:buFontTx/>
              <a:buNone/>
            </a:pPr>
            <a:r>
              <a:rPr lang="en-US" altLang="zh-CN" b="1" dirty="0" smtClean="0">
                <a:ea typeface="宋体" pitchFamily="2" charset="-122"/>
              </a:rPr>
              <a:t>	E→T	   	{</a:t>
            </a:r>
            <a:r>
              <a:rPr lang="en-US" altLang="zh-CN" b="1" dirty="0" err="1" smtClean="0">
                <a:ea typeface="宋体" pitchFamily="2" charset="-122"/>
              </a:rPr>
              <a:t>E.val</a:t>
            </a:r>
            <a:r>
              <a:rPr lang="en-US" altLang="zh-CN" b="1" dirty="0" smtClean="0">
                <a:ea typeface="宋体" pitchFamily="2" charset="-122"/>
              </a:rPr>
              <a:t>:=</a:t>
            </a:r>
            <a:r>
              <a:rPr lang="en-US" altLang="zh-CN" b="1" dirty="0" err="1" smtClean="0">
                <a:ea typeface="宋体" pitchFamily="2" charset="-122"/>
              </a:rPr>
              <a:t>T.val</a:t>
            </a:r>
            <a:r>
              <a:rPr lang="en-US" altLang="zh-CN" b="1" dirty="0" smtClean="0">
                <a:ea typeface="宋体" pitchFamily="2" charset="-122"/>
              </a:rPr>
              <a:t>}</a:t>
            </a:r>
          </a:p>
          <a:p>
            <a:pPr>
              <a:buFontTx/>
              <a:buNone/>
            </a:pPr>
            <a:r>
              <a:rPr lang="en-US" altLang="zh-CN" b="1" dirty="0" smtClean="0">
                <a:ea typeface="宋体" pitchFamily="2" charset="-122"/>
              </a:rPr>
              <a:t>	T→(E)		{</a:t>
            </a:r>
            <a:r>
              <a:rPr lang="en-US" altLang="zh-CN" b="1" dirty="0" err="1" smtClean="0">
                <a:ea typeface="宋体" pitchFamily="2" charset="-122"/>
              </a:rPr>
              <a:t>T.val</a:t>
            </a:r>
            <a:r>
              <a:rPr lang="en-US" altLang="zh-CN" b="1" dirty="0" smtClean="0">
                <a:ea typeface="宋体" pitchFamily="2" charset="-122"/>
              </a:rPr>
              <a:t>:=</a:t>
            </a:r>
            <a:r>
              <a:rPr lang="en-US" altLang="zh-CN" b="1" dirty="0" err="1" smtClean="0">
                <a:ea typeface="宋体" pitchFamily="2" charset="-122"/>
              </a:rPr>
              <a:t>E.val</a:t>
            </a:r>
            <a:r>
              <a:rPr lang="en-US" altLang="zh-CN" b="1" dirty="0" smtClean="0">
                <a:ea typeface="宋体" pitchFamily="2" charset="-122"/>
              </a:rPr>
              <a:t>}</a:t>
            </a:r>
          </a:p>
          <a:p>
            <a:pPr>
              <a:buFontTx/>
              <a:buNone/>
            </a:pPr>
            <a:r>
              <a:rPr lang="en-US" altLang="zh-CN" b="1" dirty="0" smtClean="0">
                <a:ea typeface="宋体" pitchFamily="2" charset="-122"/>
              </a:rPr>
              <a:t>	</a:t>
            </a:r>
            <a:r>
              <a:rPr lang="en-US" altLang="zh-CN" b="1" dirty="0" err="1" smtClean="0">
                <a:ea typeface="宋体" pitchFamily="2" charset="-122"/>
              </a:rPr>
              <a:t>T→num</a:t>
            </a:r>
            <a:r>
              <a:rPr lang="en-US" altLang="zh-CN" b="1" dirty="0" smtClean="0">
                <a:ea typeface="宋体" pitchFamily="2" charset="-122"/>
              </a:rPr>
              <a:t>		{</a:t>
            </a:r>
            <a:r>
              <a:rPr lang="en-US" altLang="zh-CN" b="1" dirty="0" err="1" smtClean="0">
                <a:ea typeface="宋体" pitchFamily="2" charset="-122"/>
              </a:rPr>
              <a:t>T.val</a:t>
            </a:r>
            <a:r>
              <a:rPr lang="en-US" altLang="zh-CN" b="1" dirty="0" smtClean="0">
                <a:ea typeface="宋体" pitchFamily="2" charset="-122"/>
              </a:rPr>
              <a:t>:=</a:t>
            </a:r>
            <a:r>
              <a:rPr lang="en-US" altLang="zh-CN" b="1" dirty="0" err="1" smtClean="0">
                <a:ea typeface="宋体" pitchFamily="2" charset="-122"/>
              </a:rPr>
              <a:t>num.val</a:t>
            </a:r>
            <a:r>
              <a:rPr lang="en-US" altLang="zh-CN" b="1" dirty="0" smtClean="0">
                <a:ea typeface="宋体" pitchFamily="2" charset="-122"/>
              </a:rPr>
              <a:t>}</a:t>
            </a:r>
          </a:p>
        </p:txBody>
      </p:sp>
      <p:sp>
        <p:nvSpPr>
          <p:cNvPr id="23554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183CB9ED-5085-4A76-B816-90CCA88DA9E9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45</a:t>
            </a:fld>
            <a:endParaRPr lang="en-US" altLang="zh-CN" sz="80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68004" name="Text Box 4"/>
          <p:cNvSpPr txBox="1">
            <a:spLocks noChangeArrowheads="1"/>
          </p:cNvSpPr>
          <p:nvPr/>
        </p:nvSpPr>
        <p:spPr bwMode="auto">
          <a:xfrm>
            <a:off x="6138824" y="914092"/>
            <a:ext cx="2592388" cy="2679700"/>
          </a:xfrm>
          <a:prstGeom prst="rect">
            <a:avLst/>
          </a:prstGeom>
          <a:solidFill>
            <a:srgbClr val="FFFF99"/>
          </a:solidFill>
          <a:ln w="25400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/>
              <a:t>E → T R</a:t>
            </a:r>
            <a:endParaRPr lang="en-US" altLang="zh-CN" sz="4000" b="1" dirty="0"/>
          </a:p>
          <a:p>
            <a:pPr eaLnBrk="1" hangingPunct="1"/>
            <a:r>
              <a:rPr lang="en-US" altLang="zh-CN" sz="2800" b="1" dirty="0"/>
              <a:t>R → + T R</a:t>
            </a:r>
            <a:r>
              <a:rPr lang="en-US" altLang="zh-CN" sz="2800" b="1" baseline="-25000" dirty="0"/>
              <a:t>1</a:t>
            </a:r>
          </a:p>
          <a:p>
            <a:pPr eaLnBrk="1" hangingPunct="1"/>
            <a:r>
              <a:rPr lang="en-US" altLang="zh-CN" sz="2800" b="1" dirty="0"/>
              <a:t>R → - T R</a:t>
            </a:r>
            <a:r>
              <a:rPr lang="en-US" altLang="zh-CN" sz="2800" b="1" baseline="-25000" dirty="0"/>
              <a:t>1</a:t>
            </a:r>
            <a:endParaRPr lang="en-US" altLang="zh-CN" sz="4000" b="1" dirty="0"/>
          </a:p>
          <a:p>
            <a:pPr eaLnBrk="1" hangingPunct="1"/>
            <a:r>
              <a:rPr lang="en-US" altLang="zh-CN" sz="2800" b="1" dirty="0"/>
              <a:t>R → </a:t>
            </a:r>
            <a:r>
              <a:rPr lang="en-US" altLang="zh-CN" sz="2800" b="1" dirty="0">
                <a:sym typeface="Symbol" pitchFamily="18" charset="2"/>
              </a:rPr>
              <a:t></a:t>
            </a:r>
          </a:p>
          <a:p>
            <a:pPr eaLnBrk="1" hangingPunct="1"/>
            <a:r>
              <a:rPr lang="en-US" altLang="zh-CN" sz="2800" b="1" dirty="0"/>
              <a:t>T → ( E )</a:t>
            </a:r>
          </a:p>
          <a:p>
            <a:pPr eaLnBrk="1" hangingPunct="1"/>
            <a:r>
              <a:rPr lang="en-US" altLang="zh-CN" sz="2800" b="1" dirty="0"/>
              <a:t>T → </a:t>
            </a:r>
            <a:r>
              <a:rPr lang="en-US" altLang="zh-CN" sz="2800" b="1" dirty="0" err="1"/>
              <a:t>num</a:t>
            </a:r>
            <a:endParaRPr lang="en-US" altLang="zh-CN" sz="4000" b="1" dirty="0"/>
          </a:p>
        </p:txBody>
      </p:sp>
      <p:sp>
        <p:nvSpPr>
          <p:cNvPr id="768005" name="Rectangle 5"/>
          <p:cNvSpPr>
            <a:spLocks noChangeArrowheads="1"/>
          </p:cNvSpPr>
          <p:nvPr/>
        </p:nvSpPr>
        <p:spPr bwMode="auto">
          <a:xfrm>
            <a:off x="468313" y="2205038"/>
            <a:ext cx="2519362" cy="3240186"/>
          </a:xfrm>
          <a:prstGeom prst="rect">
            <a:avLst/>
          </a:prstGeom>
          <a:solidFill>
            <a:schemeClr val="accent1">
              <a:alpha val="30196"/>
            </a:schemeClr>
          </a:solidFill>
          <a:ln w="25400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06" name="AutoShape 6"/>
          <p:cNvSpPr>
            <a:spLocks noChangeArrowheads="1"/>
          </p:cNvSpPr>
          <p:nvPr/>
        </p:nvSpPr>
        <p:spPr bwMode="auto">
          <a:xfrm rot="-1584558">
            <a:off x="3059114" y="2609706"/>
            <a:ext cx="2686050" cy="431800"/>
          </a:xfrm>
          <a:prstGeom prst="rightArrow">
            <a:avLst>
              <a:gd name="adj1" fmla="val 50000"/>
              <a:gd name="adj2" fmla="val 15551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916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6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6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6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6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6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6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03" grpId="0" build="p"/>
      <p:bldP spid="768004" grpId="0" animBg="1"/>
      <p:bldP spid="768005" grpId="0" animBg="1"/>
      <p:bldP spid="76800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400" b="1" smtClean="0">
                <a:ea typeface="宋体" pitchFamily="2" charset="-122"/>
              </a:rPr>
              <a:t>消除左递归，构造新的翻译模式</a:t>
            </a:r>
          </a:p>
        </p:txBody>
      </p:sp>
      <p:sp>
        <p:nvSpPr>
          <p:cNvPr id="769026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52525"/>
            <a:ext cx="6192838" cy="5156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000" b="1" dirty="0" smtClean="0">
                <a:ea typeface="宋体" pitchFamily="2" charset="-122"/>
              </a:rPr>
              <a:t>  </a:t>
            </a:r>
            <a:r>
              <a:rPr lang="en-US" altLang="zh-CN" sz="3000" b="1" dirty="0" smtClean="0">
                <a:solidFill>
                  <a:srgbClr val="FF3300"/>
                </a:solidFill>
                <a:ea typeface="宋体" pitchFamily="2" charset="-122"/>
              </a:rPr>
              <a:t>E → T	{</a:t>
            </a:r>
            <a:r>
              <a:rPr lang="en-US" altLang="zh-CN" sz="3000" b="1" dirty="0" err="1" smtClean="0">
                <a:solidFill>
                  <a:srgbClr val="FF3300"/>
                </a:solidFill>
                <a:ea typeface="宋体" pitchFamily="2" charset="-122"/>
              </a:rPr>
              <a:t>R.i</a:t>
            </a:r>
            <a:r>
              <a:rPr lang="en-US" altLang="zh-CN" sz="3000" b="1" dirty="0" smtClean="0">
                <a:solidFill>
                  <a:srgbClr val="FF3300"/>
                </a:solidFill>
                <a:ea typeface="宋体" pitchFamily="2" charset="-122"/>
              </a:rPr>
              <a:t>:=</a:t>
            </a:r>
            <a:r>
              <a:rPr lang="en-US" altLang="zh-CN" sz="3000" b="1" dirty="0" err="1" smtClean="0">
                <a:solidFill>
                  <a:srgbClr val="FF3300"/>
                </a:solidFill>
                <a:ea typeface="宋体" pitchFamily="2" charset="-122"/>
              </a:rPr>
              <a:t>T.val</a:t>
            </a:r>
            <a:r>
              <a:rPr lang="en-US" altLang="zh-CN" sz="3000" b="1" dirty="0" smtClean="0">
                <a:solidFill>
                  <a:srgbClr val="FF3300"/>
                </a:solidFill>
                <a:ea typeface="宋体" pitchFamily="2" charset="-122"/>
              </a:rPr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000" b="1" dirty="0" smtClean="0">
                <a:solidFill>
                  <a:srgbClr val="FF3300"/>
                </a:solidFill>
                <a:ea typeface="宋体" pitchFamily="2" charset="-122"/>
              </a:rPr>
              <a:t>		 R	{</a:t>
            </a:r>
            <a:r>
              <a:rPr lang="en-US" altLang="zh-CN" sz="3000" b="1" dirty="0" err="1" smtClean="0">
                <a:solidFill>
                  <a:srgbClr val="FF3300"/>
                </a:solidFill>
                <a:ea typeface="宋体" pitchFamily="2" charset="-122"/>
              </a:rPr>
              <a:t>E.val</a:t>
            </a:r>
            <a:r>
              <a:rPr lang="en-US" altLang="zh-CN" sz="3000" b="1" dirty="0" smtClean="0">
                <a:solidFill>
                  <a:srgbClr val="FF3300"/>
                </a:solidFill>
                <a:ea typeface="宋体" pitchFamily="2" charset="-122"/>
              </a:rPr>
              <a:t>:=R.s}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000" b="1" dirty="0" smtClean="0">
                <a:ea typeface="宋体" pitchFamily="2" charset="-122"/>
              </a:rPr>
              <a:t>	</a:t>
            </a:r>
            <a:r>
              <a:rPr lang="en-US" altLang="zh-CN" sz="3000" b="1" dirty="0" smtClean="0">
                <a:solidFill>
                  <a:srgbClr val="3366CC"/>
                </a:solidFill>
                <a:ea typeface="宋体" pitchFamily="2" charset="-122"/>
              </a:rPr>
              <a:t>R → +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000" b="1" dirty="0" smtClean="0">
                <a:solidFill>
                  <a:srgbClr val="3366CC"/>
                </a:solidFill>
                <a:ea typeface="宋体" pitchFamily="2" charset="-122"/>
              </a:rPr>
              <a:t>		 T	{R</a:t>
            </a:r>
            <a:r>
              <a:rPr lang="en-US" altLang="zh-CN" sz="3000" b="1" baseline="-30000" dirty="0" smtClean="0">
                <a:solidFill>
                  <a:srgbClr val="3366CC"/>
                </a:solidFill>
                <a:ea typeface="宋体" pitchFamily="2" charset="-122"/>
              </a:rPr>
              <a:t>1</a:t>
            </a:r>
            <a:r>
              <a:rPr lang="en-US" altLang="zh-CN" sz="3000" b="1" dirty="0" smtClean="0">
                <a:solidFill>
                  <a:srgbClr val="3366CC"/>
                </a:solidFill>
                <a:ea typeface="宋体" pitchFamily="2" charset="-122"/>
              </a:rPr>
              <a:t>.i:=</a:t>
            </a:r>
            <a:r>
              <a:rPr lang="en-US" altLang="zh-CN" sz="3000" b="1" dirty="0" err="1" smtClean="0">
                <a:solidFill>
                  <a:srgbClr val="3366CC"/>
                </a:solidFill>
                <a:ea typeface="宋体" pitchFamily="2" charset="-122"/>
              </a:rPr>
              <a:t>R.i+T.val</a:t>
            </a:r>
            <a:r>
              <a:rPr lang="en-US" altLang="zh-CN" sz="3000" b="1" dirty="0" smtClean="0">
                <a:solidFill>
                  <a:srgbClr val="3366CC"/>
                </a:solidFill>
                <a:ea typeface="宋体" pitchFamily="2" charset="-122"/>
              </a:rPr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000" b="1" dirty="0" smtClean="0">
                <a:solidFill>
                  <a:srgbClr val="3366CC"/>
                </a:solidFill>
                <a:ea typeface="宋体" pitchFamily="2" charset="-122"/>
              </a:rPr>
              <a:t>      R</a:t>
            </a:r>
            <a:r>
              <a:rPr lang="en-US" altLang="zh-CN" sz="3000" b="1" baseline="-30000" dirty="0" smtClean="0">
                <a:solidFill>
                  <a:srgbClr val="3366CC"/>
                </a:solidFill>
                <a:ea typeface="宋体" pitchFamily="2" charset="-122"/>
              </a:rPr>
              <a:t>1</a:t>
            </a:r>
            <a:r>
              <a:rPr lang="en-US" altLang="zh-CN" sz="3000" b="1" dirty="0" smtClean="0">
                <a:solidFill>
                  <a:srgbClr val="3366CC"/>
                </a:solidFill>
                <a:ea typeface="宋体" pitchFamily="2" charset="-122"/>
              </a:rPr>
              <a:t>	{R.s:=R</a:t>
            </a:r>
            <a:r>
              <a:rPr lang="en-US" altLang="zh-CN" sz="3000" b="1" baseline="-30000" dirty="0" smtClean="0">
                <a:solidFill>
                  <a:srgbClr val="3366CC"/>
                </a:solidFill>
                <a:ea typeface="宋体" pitchFamily="2" charset="-122"/>
              </a:rPr>
              <a:t>1</a:t>
            </a:r>
            <a:r>
              <a:rPr lang="en-US" altLang="zh-CN" sz="3000" b="1" dirty="0" smtClean="0">
                <a:solidFill>
                  <a:srgbClr val="3366CC"/>
                </a:solidFill>
                <a:ea typeface="宋体" pitchFamily="2" charset="-122"/>
              </a:rPr>
              <a:t>.s}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000" b="1" dirty="0" smtClean="0">
                <a:ea typeface="宋体" pitchFamily="2" charset="-122"/>
              </a:rPr>
              <a:t>	</a:t>
            </a:r>
            <a:r>
              <a:rPr lang="en-US" altLang="zh-CN" sz="3000" b="1" dirty="0" smtClean="0">
                <a:solidFill>
                  <a:srgbClr val="FF3300"/>
                </a:solidFill>
                <a:ea typeface="宋体" pitchFamily="2" charset="-122"/>
              </a:rPr>
              <a:t>R → -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000" b="1" dirty="0" smtClean="0">
                <a:solidFill>
                  <a:srgbClr val="FF3300"/>
                </a:solidFill>
                <a:ea typeface="宋体" pitchFamily="2" charset="-122"/>
              </a:rPr>
              <a:t>		 T	{R</a:t>
            </a:r>
            <a:r>
              <a:rPr lang="en-US" altLang="zh-CN" sz="3000" b="1" baseline="-30000" dirty="0" smtClean="0">
                <a:solidFill>
                  <a:srgbClr val="FF3300"/>
                </a:solidFill>
                <a:ea typeface="宋体" pitchFamily="2" charset="-122"/>
              </a:rPr>
              <a:t>1</a:t>
            </a:r>
            <a:r>
              <a:rPr lang="en-US" altLang="zh-CN" sz="3000" b="1" dirty="0" smtClean="0">
                <a:solidFill>
                  <a:srgbClr val="FF3300"/>
                </a:solidFill>
                <a:ea typeface="宋体" pitchFamily="2" charset="-122"/>
              </a:rPr>
              <a:t>.i:=</a:t>
            </a:r>
            <a:r>
              <a:rPr lang="en-US" altLang="zh-CN" sz="3000" b="1" dirty="0" err="1" smtClean="0">
                <a:solidFill>
                  <a:srgbClr val="FF3300"/>
                </a:solidFill>
                <a:ea typeface="宋体" pitchFamily="2" charset="-122"/>
              </a:rPr>
              <a:t>R.i-T.val</a:t>
            </a:r>
            <a:r>
              <a:rPr lang="en-US" altLang="zh-CN" sz="3000" b="1" dirty="0" smtClean="0">
                <a:solidFill>
                  <a:srgbClr val="FF3300"/>
                </a:solidFill>
                <a:ea typeface="宋体" pitchFamily="2" charset="-122"/>
              </a:rPr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000" b="1" dirty="0" smtClean="0">
                <a:solidFill>
                  <a:srgbClr val="FF3300"/>
                </a:solidFill>
                <a:ea typeface="宋体" pitchFamily="2" charset="-122"/>
              </a:rPr>
              <a:t>		 R</a:t>
            </a:r>
            <a:r>
              <a:rPr lang="en-US" altLang="zh-CN" sz="3000" b="1" baseline="-30000" dirty="0" smtClean="0">
                <a:solidFill>
                  <a:srgbClr val="FF3300"/>
                </a:solidFill>
                <a:ea typeface="宋体" pitchFamily="2" charset="-122"/>
              </a:rPr>
              <a:t>1</a:t>
            </a:r>
            <a:r>
              <a:rPr lang="en-US" altLang="zh-CN" sz="3000" b="1" dirty="0" smtClean="0">
                <a:solidFill>
                  <a:srgbClr val="FF3300"/>
                </a:solidFill>
                <a:ea typeface="宋体" pitchFamily="2" charset="-122"/>
              </a:rPr>
              <a:t>	{R.s:=R</a:t>
            </a:r>
            <a:r>
              <a:rPr lang="en-US" altLang="zh-CN" sz="3000" b="1" baseline="-30000" dirty="0" smtClean="0">
                <a:solidFill>
                  <a:srgbClr val="FF3300"/>
                </a:solidFill>
                <a:ea typeface="宋体" pitchFamily="2" charset="-122"/>
              </a:rPr>
              <a:t>1</a:t>
            </a:r>
            <a:r>
              <a:rPr lang="en-US" altLang="zh-CN" sz="3000" b="1" dirty="0" smtClean="0">
                <a:solidFill>
                  <a:srgbClr val="FF3300"/>
                </a:solidFill>
                <a:ea typeface="宋体" pitchFamily="2" charset="-122"/>
              </a:rPr>
              <a:t>.s}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000" b="1" dirty="0" smtClean="0">
                <a:ea typeface="宋体" pitchFamily="2" charset="-122"/>
              </a:rPr>
              <a:t>	R → </a:t>
            </a:r>
            <a:r>
              <a:rPr lang="en-US" altLang="zh-CN" sz="3000" b="1" dirty="0" smtClean="0"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sz="3000" b="1" dirty="0" smtClean="0">
                <a:ea typeface="宋体" pitchFamily="2" charset="-122"/>
              </a:rPr>
              <a:t>	{R.s:=</a:t>
            </a:r>
            <a:r>
              <a:rPr lang="en-US" altLang="zh-CN" sz="3000" b="1" dirty="0" err="1" smtClean="0">
                <a:ea typeface="宋体" pitchFamily="2" charset="-122"/>
              </a:rPr>
              <a:t>R.i</a:t>
            </a:r>
            <a:r>
              <a:rPr lang="en-US" altLang="zh-CN" sz="3000" b="1" dirty="0" smtClean="0">
                <a:ea typeface="宋体" pitchFamily="2" charset="-122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000" b="1" dirty="0" smtClean="0">
                <a:ea typeface="宋体" pitchFamily="2" charset="-122"/>
              </a:rPr>
              <a:t>	</a:t>
            </a:r>
            <a:r>
              <a:rPr lang="en-US" altLang="zh-CN" sz="3000" b="1" dirty="0" smtClean="0">
                <a:solidFill>
                  <a:srgbClr val="FF3300"/>
                </a:solidFill>
                <a:ea typeface="宋体" pitchFamily="2" charset="-122"/>
              </a:rPr>
              <a:t>T →( E )	{</a:t>
            </a:r>
            <a:r>
              <a:rPr lang="en-US" altLang="zh-CN" sz="3000" b="1" dirty="0" err="1" smtClean="0">
                <a:solidFill>
                  <a:srgbClr val="FF3300"/>
                </a:solidFill>
                <a:ea typeface="宋体" pitchFamily="2" charset="-122"/>
              </a:rPr>
              <a:t>T.val</a:t>
            </a:r>
            <a:r>
              <a:rPr lang="en-US" altLang="zh-CN" sz="3000" b="1" dirty="0" smtClean="0">
                <a:solidFill>
                  <a:srgbClr val="FF3300"/>
                </a:solidFill>
                <a:ea typeface="宋体" pitchFamily="2" charset="-122"/>
              </a:rPr>
              <a:t>:=</a:t>
            </a:r>
            <a:r>
              <a:rPr lang="en-US" altLang="zh-CN" sz="3000" b="1" dirty="0" err="1" smtClean="0">
                <a:solidFill>
                  <a:srgbClr val="FF3300"/>
                </a:solidFill>
                <a:ea typeface="宋体" pitchFamily="2" charset="-122"/>
              </a:rPr>
              <a:t>E.val</a:t>
            </a:r>
            <a:r>
              <a:rPr lang="en-US" altLang="zh-CN" sz="3000" b="1" dirty="0" smtClean="0">
                <a:solidFill>
                  <a:srgbClr val="FF3300"/>
                </a:solidFill>
                <a:ea typeface="宋体" pitchFamily="2" charset="-122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000" b="1" dirty="0" smtClean="0">
                <a:ea typeface="宋体" pitchFamily="2" charset="-122"/>
              </a:rPr>
              <a:t>	T → </a:t>
            </a:r>
            <a:r>
              <a:rPr lang="en-US" altLang="zh-CN" sz="3000" b="1" dirty="0" err="1" smtClean="0">
                <a:ea typeface="宋体" pitchFamily="2" charset="-122"/>
              </a:rPr>
              <a:t>num</a:t>
            </a:r>
            <a:r>
              <a:rPr lang="en-US" altLang="zh-CN" sz="3000" b="1" dirty="0" smtClean="0">
                <a:ea typeface="宋体" pitchFamily="2" charset="-122"/>
              </a:rPr>
              <a:t>	{</a:t>
            </a:r>
            <a:r>
              <a:rPr lang="en-US" altLang="zh-CN" sz="3000" b="1" dirty="0" err="1" smtClean="0">
                <a:ea typeface="宋体" pitchFamily="2" charset="-122"/>
              </a:rPr>
              <a:t>T.val</a:t>
            </a:r>
            <a:r>
              <a:rPr lang="en-US" altLang="zh-CN" sz="3000" b="1" dirty="0" smtClean="0">
                <a:ea typeface="宋体" pitchFamily="2" charset="-122"/>
              </a:rPr>
              <a:t>:=</a:t>
            </a:r>
            <a:r>
              <a:rPr lang="en-US" altLang="zh-CN" sz="3000" b="1" dirty="0" err="1" smtClean="0">
                <a:ea typeface="宋体" pitchFamily="2" charset="-122"/>
              </a:rPr>
              <a:t>num.val</a:t>
            </a:r>
            <a:r>
              <a:rPr lang="en-US" altLang="zh-CN" sz="3000" b="1" dirty="0" smtClean="0">
                <a:ea typeface="宋体" pitchFamily="2" charset="-122"/>
              </a:rPr>
              <a:t>}</a:t>
            </a:r>
          </a:p>
        </p:txBody>
      </p:sp>
      <p:sp>
        <p:nvSpPr>
          <p:cNvPr id="24578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00FF000E-28F7-41BC-BAC4-B6454148BDA4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46</a:t>
            </a:fld>
            <a:endParaRPr lang="en-US" altLang="zh-CN" sz="80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5580063" y="836712"/>
            <a:ext cx="3563937" cy="4375150"/>
          </a:xfrm>
          <a:prstGeom prst="rect">
            <a:avLst/>
          </a:prstGeom>
          <a:solidFill>
            <a:srgbClr val="FFFF99"/>
          </a:solidFill>
          <a:ln w="12700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E → T R</a:t>
            </a:r>
            <a:endParaRPr lang="en-US" altLang="zh-CN" sz="4000" b="1"/>
          </a:p>
          <a:p>
            <a:pPr eaLnBrk="1" hangingPunct="1"/>
            <a:r>
              <a:rPr lang="en-US" altLang="zh-CN" sz="2800" b="1"/>
              <a:t>R → +TR</a:t>
            </a:r>
            <a:r>
              <a:rPr lang="en-US" altLang="zh-CN" sz="2800" b="1" baseline="-25000"/>
              <a:t>1</a:t>
            </a:r>
          </a:p>
          <a:p>
            <a:pPr eaLnBrk="1" hangingPunct="1"/>
            <a:r>
              <a:rPr lang="en-US" altLang="zh-CN" sz="2800" b="1"/>
              <a:t>R → -TR</a:t>
            </a:r>
            <a:r>
              <a:rPr lang="en-US" altLang="zh-CN" sz="2800" b="1" baseline="-25000"/>
              <a:t>1</a:t>
            </a:r>
            <a:endParaRPr lang="en-US" altLang="zh-CN" sz="4000" b="1"/>
          </a:p>
          <a:p>
            <a:pPr eaLnBrk="1" hangingPunct="1"/>
            <a:r>
              <a:rPr lang="en-US" altLang="zh-CN" sz="2800" b="1"/>
              <a:t>R → </a:t>
            </a:r>
            <a:r>
              <a:rPr lang="en-US" altLang="zh-CN" sz="2800" b="1">
                <a:sym typeface="Symbol" pitchFamily="18" charset="2"/>
              </a:rPr>
              <a:t></a:t>
            </a:r>
          </a:p>
          <a:p>
            <a:pPr eaLnBrk="1" hangingPunct="1"/>
            <a:r>
              <a:rPr lang="en-US" altLang="zh-CN" sz="2800" b="1"/>
              <a:t>T → ( E )</a:t>
            </a:r>
          </a:p>
          <a:p>
            <a:pPr eaLnBrk="1" hangingPunct="1"/>
            <a:r>
              <a:rPr lang="en-US" altLang="zh-CN" sz="2800" b="1"/>
              <a:t>T → num</a:t>
            </a:r>
            <a:endParaRPr lang="en-US" altLang="zh-CN" sz="4000" b="1"/>
          </a:p>
          <a:p>
            <a:pPr eaLnBrk="1" hangingPunct="1"/>
            <a:r>
              <a:rPr lang="en-US" altLang="zh-CN" sz="2800" b="1">
                <a:solidFill>
                  <a:srgbClr val="003399"/>
                </a:solidFill>
              </a:rPr>
              <a:t>R.i:  R</a:t>
            </a:r>
            <a:r>
              <a:rPr lang="zh-CN" altLang="en-US" sz="2800" b="1">
                <a:solidFill>
                  <a:srgbClr val="003399"/>
                </a:solidFill>
              </a:rPr>
              <a:t>前面子表达式</a:t>
            </a:r>
          </a:p>
          <a:p>
            <a:pPr eaLnBrk="1" hangingPunct="1"/>
            <a:r>
              <a:rPr lang="zh-CN" altLang="en-US" sz="2800" b="1">
                <a:solidFill>
                  <a:srgbClr val="003399"/>
                </a:solidFill>
              </a:rPr>
              <a:t>        的值</a:t>
            </a:r>
          </a:p>
          <a:p>
            <a:pPr eaLnBrk="1" hangingPunct="1"/>
            <a:r>
              <a:rPr lang="en-US" altLang="zh-CN" sz="2800" b="1">
                <a:solidFill>
                  <a:srgbClr val="003399"/>
                </a:solidFill>
              </a:rPr>
              <a:t>R.s: </a:t>
            </a:r>
            <a:r>
              <a:rPr lang="zh-CN" altLang="en-US" sz="2800" b="1">
                <a:solidFill>
                  <a:srgbClr val="003399"/>
                </a:solidFill>
              </a:rPr>
              <a:t>分析完</a:t>
            </a:r>
            <a:r>
              <a:rPr lang="en-US" altLang="zh-CN" sz="2800" b="1">
                <a:solidFill>
                  <a:srgbClr val="003399"/>
                </a:solidFill>
              </a:rPr>
              <a:t>R</a:t>
            </a:r>
            <a:r>
              <a:rPr lang="zh-CN" altLang="en-US" sz="2800" b="1">
                <a:solidFill>
                  <a:srgbClr val="003399"/>
                </a:solidFill>
              </a:rPr>
              <a:t>时子表</a:t>
            </a:r>
          </a:p>
          <a:p>
            <a:pPr eaLnBrk="1" hangingPunct="1"/>
            <a:r>
              <a:rPr lang="zh-CN" altLang="en-US" sz="2800" b="1">
                <a:solidFill>
                  <a:srgbClr val="003399"/>
                </a:solidFill>
              </a:rPr>
              <a:t>        达式的值</a:t>
            </a:r>
            <a:endParaRPr lang="en-US" altLang="zh-CN" sz="2800" b="1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01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9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69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69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69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690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690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690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690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690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690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690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9026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4" name="Rectangle 5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>
                <a:ea typeface="宋体" pitchFamily="2" charset="-122"/>
              </a:rPr>
              <a:t>计算表达式9－5＋2</a:t>
            </a:r>
          </a:p>
        </p:txBody>
      </p:sp>
      <p:sp>
        <p:nvSpPr>
          <p:cNvPr id="25653" name="Rectangle 52"/>
          <p:cNvSpPr>
            <a:spLocks noGrp="1" noChangeArrowheads="1"/>
          </p:cNvSpPr>
          <p:nvPr>
            <p:ph idx="1"/>
          </p:nvPr>
        </p:nvSpPr>
        <p:spPr>
          <a:xfrm>
            <a:off x="5580063" y="0"/>
            <a:ext cx="3563937" cy="3068638"/>
          </a:xfrm>
          <a:solidFill>
            <a:srgbClr val="FFFF99"/>
          </a:solidFill>
          <a:ln w="15875">
            <a:solidFill>
              <a:srgbClr val="FF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3366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 → T	{ </a:t>
            </a:r>
            <a:r>
              <a:rPr lang="en-US" altLang="zh-CN" sz="2000" b="1" dirty="0" err="1" smtClean="0">
                <a:solidFill>
                  <a:srgbClr val="3366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R.i</a:t>
            </a:r>
            <a:r>
              <a:rPr lang="en-US" altLang="zh-CN" sz="2000" b="1" dirty="0" smtClean="0">
                <a:solidFill>
                  <a:srgbClr val="3366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:=</a:t>
            </a:r>
            <a:r>
              <a:rPr lang="en-US" altLang="zh-CN" sz="2000" b="1" dirty="0" err="1" smtClean="0">
                <a:solidFill>
                  <a:srgbClr val="3366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T.val</a:t>
            </a:r>
            <a:r>
              <a:rPr lang="en-US" altLang="zh-CN" sz="2000" b="1" dirty="0" smtClean="0">
                <a:solidFill>
                  <a:srgbClr val="3366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3366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   R	{ </a:t>
            </a:r>
            <a:r>
              <a:rPr lang="en-US" altLang="zh-CN" sz="2000" b="1" dirty="0" err="1" smtClean="0">
                <a:solidFill>
                  <a:srgbClr val="3366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E.val</a:t>
            </a:r>
            <a:r>
              <a:rPr lang="en-US" altLang="zh-CN" sz="2000" b="1" dirty="0" smtClean="0">
                <a:solidFill>
                  <a:srgbClr val="3366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:=R.s 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 → +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    T	{ R</a:t>
            </a:r>
            <a:r>
              <a:rPr lang="en-US" altLang="zh-CN" sz="2000" b="1" baseline="-25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.i:=</a:t>
            </a:r>
            <a:r>
              <a:rPr lang="en-US" altLang="zh-CN" sz="2000" b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R.i+T.val</a:t>
            </a:r>
            <a:r>
              <a:rPr lang="en-US" altLang="zh-CN" sz="2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    R</a:t>
            </a:r>
            <a:r>
              <a:rPr lang="en-US" altLang="zh-CN" sz="2000" b="1" baseline="-25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{ R.s:= R</a:t>
            </a:r>
            <a:r>
              <a:rPr lang="en-US" altLang="zh-CN" sz="2000" b="1" baseline="-25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.s 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3366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 → -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3366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   T	 { R</a:t>
            </a:r>
            <a:r>
              <a:rPr lang="en-US" altLang="zh-CN" sz="2000" b="1" baseline="-25000" dirty="0" smtClean="0">
                <a:solidFill>
                  <a:srgbClr val="3366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000" b="1" dirty="0" smtClean="0">
                <a:solidFill>
                  <a:srgbClr val="3366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.i:=</a:t>
            </a:r>
            <a:r>
              <a:rPr lang="en-US" altLang="zh-CN" sz="2000" b="1" dirty="0" err="1" smtClean="0">
                <a:solidFill>
                  <a:srgbClr val="3366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R.i-T.val</a:t>
            </a:r>
            <a:r>
              <a:rPr lang="en-US" altLang="zh-CN" sz="2000" b="1" dirty="0" smtClean="0">
                <a:solidFill>
                  <a:srgbClr val="3366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3366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   R</a:t>
            </a:r>
            <a:r>
              <a:rPr lang="en-US" altLang="zh-CN" sz="2000" b="1" baseline="-25000" dirty="0" smtClean="0">
                <a:solidFill>
                  <a:srgbClr val="3366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000" b="1" dirty="0" smtClean="0">
                <a:solidFill>
                  <a:srgbClr val="3366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	 { R.s:= R</a:t>
            </a:r>
            <a:r>
              <a:rPr lang="en-US" altLang="zh-CN" sz="2000" b="1" baseline="-25000" dirty="0" smtClean="0">
                <a:solidFill>
                  <a:srgbClr val="3366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000" b="1" dirty="0" smtClean="0">
                <a:solidFill>
                  <a:srgbClr val="3366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.s 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 → </a:t>
            </a:r>
            <a:r>
              <a:rPr lang="en-US" altLang="zh-CN" sz="2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</a:t>
            </a:r>
            <a:r>
              <a:rPr lang="en-US" altLang="zh-CN" sz="2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 { R.s:=</a:t>
            </a:r>
            <a:r>
              <a:rPr lang="en-US" altLang="zh-CN" sz="2000" b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R.i</a:t>
            </a:r>
            <a:r>
              <a:rPr lang="en-US" altLang="zh-CN" sz="2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rgbClr val="3366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 → ( E ) { </a:t>
            </a:r>
            <a:r>
              <a:rPr lang="en-US" altLang="zh-CN" sz="2000" b="1" dirty="0" err="1" smtClean="0">
                <a:solidFill>
                  <a:srgbClr val="3366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T.val</a:t>
            </a:r>
            <a:r>
              <a:rPr lang="en-US" altLang="zh-CN" sz="2000" b="1" dirty="0" smtClean="0">
                <a:solidFill>
                  <a:srgbClr val="3366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:=</a:t>
            </a:r>
            <a:r>
              <a:rPr lang="en-US" altLang="zh-CN" sz="2000" b="1" dirty="0" err="1" smtClean="0">
                <a:solidFill>
                  <a:srgbClr val="3366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E.val</a:t>
            </a:r>
            <a:r>
              <a:rPr lang="en-US" altLang="zh-CN" sz="2000" b="1" dirty="0" smtClean="0">
                <a:solidFill>
                  <a:srgbClr val="3366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 → </a:t>
            </a:r>
            <a:r>
              <a:rPr lang="en-US" altLang="zh-CN" sz="2000" b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num</a:t>
            </a:r>
            <a:r>
              <a:rPr lang="en-US" altLang="zh-CN" sz="2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{ </a:t>
            </a:r>
            <a:r>
              <a:rPr lang="en-US" altLang="zh-CN" sz="2000" b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T.val</a:t>
            </a:r>
            <a:r>
              <a:rPr lang="en-US" altLang="zh-CN" sz="2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:=</a:t>
            </a:r>
            <a:r>
              <a:rPr lang="en-US" altLang="zh-CN" sz="2000" b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num.val</a:t>
            </a:r>
            <a:r>
              <a:rPr lang="en-US" altLang="zh-CN" sz="20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}</a:t>
            </a:r>
          </a:p>
        </p:txBody>
      </p:sp>
      <p:sp>
        <p:nvSpPr>
          <p:cNvPr id="25602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D6DCD54B-3C36-4825-8FA4-32C74B02DE42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47</a:t>
            </a:fld>
            <a:endParaRPr lang="en-US" altLang="zh-CN" sz="80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70050" name="Rectangle 2"/>
          <p:cNvSpPr>
            <a:spLocks noChangeArrowheads="1"/>
          </p:cNvSpPr>
          <p:nvPr/>
        </p:nvSpPr>
        <p:spPr bwMode="auto">
          <a:xfrm>
            <a:off x="2055813" y="1341438"/>
            <a:ext cx="60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/>
          <a:p>
            <a:r>
              <a:rPr kumimoji="1" lang="en-US" altLang="zh-CN" sz="2600" b="1">
                <a:latin typeface="Times New Roman" pitchFamily="18" charset="0"/>
              </a:rPr>
              <a:t>E</a:t>
            </a:r>
          </a:p>
        </p:txBody>
      </p:sp>
      <p:sp>
        <p:nvSpPr>
          <p:cNvPr id="770051" name="Line 3"/>
          <p:cNvSpPr>
            <a:spLocks noChangeShapeType="1"/>
          </p:cNvSpPr>
          <p:nvPr/>
        </p:nvSpPr>
        <p:spPr bwMode="auto">
          <a:xfrm flipH="1">
            <a:off x="1141413" y="1798638"/>
            <a:ext cx="990600" cy="6858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0052" name="Line 4"/>
          <p:cNvSpPr>
            <a:spLocks noChangeShapeType="1"/>
          </p:cNvSpPr>
          <p:nvPr/>
        </p:nvSpPr>
        <p:spPr bwMode="auto">
          <a:xfrm>
            <a:off x="2436813" y="1798638"/>
            <a:ext cx="757237" cy="6604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0053" name="Rectangle 5"/>
          <p:cNvSpPr>
            <a:spLocks noChangeArrowheads="1"/>
          </p:cNvSpPr>
          <p:nvPr/>
        </p:nvSpPr>
        <p:spPr bwMode="auto">
          <a:xfrm>
            <a:off x="912813" y="2484438"/>
            <a:ext cx="533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en-US" altLang="zh-CN" sz="2600" b="1">
                <a:latin typeface="Times New Roman" pitchFamily="18" charset="0"/>
              </a:rPr>
              <a:t>T</a:t>
            </a:r>
          </a:p>
        </p:txBody>
      </p:sp>
      <p:sp>
        <p:nvSpPr>
          <p:cNvPr id="770054" name="Rectangle 6"/>
          <p:cNvSpPr>
            <a:spLocks noChangeArrowheads="1"/>
          </p:cNvSpPr>
          <p:nvPr/>
        </p:nvSpPr>
        <p:spPr bwMode="auto">
          <a:xfrm>
            <a:off x="2970213" y="2408238"/>
            <a:ext cx="60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/>
          <a:p>
            <a:r>
              <a:rPr kumimoji="1" lang="en-US" altLang="zh-CN" sz="2600" b="1">
                <a:latin typeface="Times New Roman" pitchFamily="18" charset="0"/>
              </a:rPr>
              <a:t>R</a:t>
            </a:r>
          </a:p>
        </p:txBody>
      </p:sp>
      <p:sp>
        <p:nvSpPr>
          <p:cNvPr id="770055" name="Line 7"/>
          <p:cNvSpPr>
            <a:spLocks noChangeShapeType="1"/>
          </p:cNvSpPr>
          <p:nvPr/>
        </p:nvSpPr>
        <p:spPr bwMode="auto">
          <a:xfrm>
            <a:off x="1065213" y="3017838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0056" name="Rectangle 8"/>
          <p:cNvSpPr>
            <a:spLocks noChangeArrowheads="1"/>
          </p:cNvSpPr>
          <p:nvPr/>
        </p:nvSpPr>
        <p:spPr bwMode="auto">
          <a:xfrm>
            <a:off x="684213" y="3703638"/>
            <a:ext cx="914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en-US" altLang="zh-CN" sz="2600" b="1">
                <a:latin typeface="Times New Roman" pitchFamily="18" charset="0"/>
              </a:rPr>
              <a:t>num</a:t>
            </a:r>
          </a:p>
        </p:txBody>
      </p:sp>
      <p:sp>
        <p:nvSpPr>
          <p:cNvPr id="770057" name="Rectangle 9"/>
          <p:cNvSpPr>
            <a:spLocks noChangeArrowheads="1"/>
          </p:cNvSpPr>
          <p:nvPr/>
        </p:nvSpPr>
        <p:spPr bwMode="auto">
          <a:xfrm>
            <a:off x="684213" y="3703638"/>
            <a:ext cx="2286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/>
          <a:p>
            <a:r>
              <a:rPr kumimoji="1" lang="en-US" altLang="zh-CN" sz="2600" b="1">
                <a:latin typeface="Times New Roman" pitchFamily="18" charset="0"/>
              </a:rPr>
              <a:t>num.val=9</a:t>
            </a:r>
          </a:p>
        </p:txBody>
      </p:sp>
      <p:sp>
        <p:nvSpPr>
          <p:cNvPr id="770058" name="Line 10"/>
          <p:cNvSpPr>
            <a:spLocks noChangeShapeType="1"/>
          </p:cNvSpPr>
          <p:nvPr/>
        </p:nvSpPr>
        <p:spPr bwMode="auto">
          <a:xfrm flipV="1">
            <a:off x="1446213" y="3017838"/>
            <a:ext cx="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0059" name="Rectangle 11"/>
          <p:cNvSpPr>
            <a:spLocks noChangeArrowheads="1"/>
          </p:cNvSpPr>
          <p:nvPr/>
        </p:nvSpPr>
        <p:spPr bwMode="auto">
          <a:xfrm>
            <a:off x="912813" y="2484438"/>
            <a:ext cx="1600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en-US" altLang="zh-CN" sz="2600" b="1">
                <a:solidFill>
                  <a:srgbClr val="FF3300"/>
                </a:solidFill>
                <a:latin typeface="Times New Roman" pitchFamily="18" charset="0"/>
              </a:rPr>
              <a:t>T.val=9</a:t>
            </a:r>
          </a:p>
        </p:txBody>
      </p:sp>
      <p:sp>
        <p:nvSpPr>
          <p:cNvPr id="770060" name="Line 12"/>
          <p:cNvSpPr>
            <a:spLocks noChangeShapeType="1"/>
          </p:cNvSpPr>
          <p:nvPr/>
        </p:nvSpPr>
        <p:spPr bwMode="auto">
          <a:xfrm>
            <a:off x="2360613" y="2713038"/>
            <a:ext cx="533400" cy="0"/>
          </a:xfrm>
          <a:prstGeom prst="line">
            <a:avLst/>
          </a:prstGeom>
          <a:noFill/>
          <a:ln w="38100">
            <a:solidFill>
              <a:srgbClr val="3366CC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0061" name="Rectangle 13"/>
          <p:cNvSpPr>
            <a:spLocks noChangeArrowheads="1"/>
          </p:cNvSpPr>
          <p:nvPr/>
        </p:nvSpPr>
        <p:spPr bwMode="auto">
          <a:xfrm>
            <a:off x="2970213" y="2386013"/>
            <a:ext cx="1303337" cy="55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/>
          <a:p>
            <a:r>
              <a:rPr kumimoji="1" lang="en-US" altLang="zh-CN" sz="2600" b="1">
                <a:solidFill>
                  <a:srgbClr val="3366CC"/>
                </a:solidFill>
                <a:latin typeface="Times New Roman" pitchFamily="18" charset="0"/>
              </a:rPr>
              <a:t>R.i=9</a:t>
            </a:r>
          </a:p>
        </p:txBody>
      </p:sp>
      <p:sp>
        <p:nvSpPr>
          <p:cNvPr id="770062" name="Line 14"/>
          <p:cNvSpPr>
            <a:spLocks noChangeShapeType="1"/>
          </p:cNvSpPr>
          <p:nvPr/>
        </p:nvSpPr>
        <p:spPr bwMode="auto">
          <a:xfrm flipH="1">
            <a:off x="2741613" y="2941638"/>
            <a:ext cx="838200" cy="8382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0063" name="Rectangle 15"/>
          <p:cNvSpPr>
            <a:spLocks noChangeArrowheads="1"/>
          </p:cNvSpPr>
          <p:nvPr/>
        </p:nvSpPr>
        <p:spPr bwMode="auto">
          <a:xfrm>
            <a:off x="2589213" y="3703638"/>
            <a:ext cx="60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/>
          <a:p>
            <a:r>
              <a:rPr kumimoji="1" lang="en-US" altLang="zh-CN" sz="2600" b="1">
                <a:latin typeface="Times New Roman" pitchFamily="18" charset="0"/>
              </a:rPr>
              <a:t>-</a:t>
            </a:r>
          </a:p>
        </p:txBody>
      </p:sp>
      <p:sp>
        <p:nvSpPr>
          <p:cNvPr id="770064" name="Line 16"/>
          <p:cNvSpPr>
            <a:spLocks noChangeShapeType="1"/>
          </p:cNvSpPr>
          <p:nvPr/>
        </p:nvSpPr>
        <p:spPr bwMode="auto">
          <a:xfrm flipH="1">
            <a:off x="3656013" y="2941638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0065" name="Rectangle 17"/>
          <p:cNvSpPr>
            <a:spLocks noChangeArrowheads="1"/>
          </p:cNvSpPr>
          <p:nvPr/>
        </p:nvSpPr>
        <p:spPr bwMode="auto">
          <a:xfrm>
            <a:off x="3503613" y="3703638"/>
            <a:ext cx="60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/>
          <a:p>
            <a:r>
              <a:rPr kumimoji="1" lang="en-US" altLang="zh-CN" sz="2600" b="1">
                <a:latin typeface="Times New Roman" pitchFamily="18" charset="0"/>
              </a:rPr>
              <a:t>T</a:t>
            </a:r>
          </a:p>
        </p:txBody>
      </p:sp>
      <p:sp>
        <p:nvSpPr>
          <p:cNvPr id="770066" name="Line 18"/>
          <p:cNvSpPr>
            <a:spLocks noChangeShapeType="1"/>
          </p:cNvSpPr>
          <p:nvPr/>
        </p:nvSpPr>
        <p:spPr bwMode="auto">
          <a:xfrm>
            <a:off x="3808413" y="2941638"/>
            <a:ext cx="1676400" cy="8382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0067" name="Rectangle 19"/>
          <p:cNvSpPr>
            <a:spLocks noChangeArrowheads="1"/>
          </p:cNvSpPr>
          <p:nvPr/>
        </p:nvSpPr>
        <p:spPr bwMode="auto">
          <a:xfrm>
            <a:off x="5332413" y="3703638"/>
            <a:ext cx="60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/>
          <a:p>
            <a:r>
              <a:rPr kumimoji="1" lang="en-US" altLang="zh-CN" sz="2600" b="1">
                <a:latin typeface="Times New Roman" pitchFamily="18" charset="0"/>
              </a:rPr>
              <a:t>R</a:t>
            </a:r>
          </a:p>
        </p:txBody>
      </p:sp>
      <p:sp>
        <p:nvSpPr>
          <p:cNvPr id="770068" name="Line 20"/>
          <p:cNvSpPr>
            <a:spLocks noChangeShapeType="1"/>
          </p:cNvSpPr>
          <p:nvPr/>
        </p:nvSpPr>
        <p:spPr bwMode="auto">
          <a:xfrm>
            <a:off x="3656013" y="4237038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0069" name="Rectangle 21"/>
          <p:cNvSpPr>
            <a:spLocks noChangeArrowheads="1"/>
          </p:cNvSpPr>
          <p:nvPr/>
        </p:nvSpPr>
        <p:spPr bwMode="auto">
          <a:xfrm>
            <a:off x="3122613" y="4922838"/>
            <a:ext cx="914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en-US" altLang="zh-CN" sz="2600" b="1">
                <a:latin typeface="Times New Roman" pitchFamily="18" charset="0"/>
              </a:rPr>
              <a:t>num</a:t>
            </a:r>
          </a:p>
        </p:txBody>
      </p:sp>
      <p:sp>
        <p:nvSpPr>
          <p:cNvPr id="770070" name="Rectangle 22"/>
          <p:cNvSpPr>
            <a:spLocks noChangeArrowheads="1"/>
          </p:cNvSpPr>
          <p:nvPr/>
        </p:nvSpPr>
        <p:spPr bwMode="auto">
          <a:xfrm>
            <a:off x="3122613" y="4922838"/>
            <a:ext cx="2286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/>
          <a:p>
            <a:r>
              <a:rPr kumimoji="1" lang="en-US" altLang="zh-CN" sz="2600" b="1">
                <a:latin typeface="Times New Roman" pitchFamily="18" charset="0"/>
              </a:rPr>
              <a:t>num.val=5</a:t>
            </a:r>
          </a:p>
        </p:txBody>
      </p:sp>
      <p:sp>
        <p:nvSpPr>
          <p:cNvPr id="770071" name="Line 23"/>
          <p:cNvSpPr>
            <a:spLocks noChangeShapeType="1"/>
          </p:cNvSpPr>
          <p:nvPr/>
        </p:nvSpPr>
        <p:spPr bwMode="auto">
          <a:xfrm flipV="1">
            <a:off x="4037013" y="4237038"/>
            <a:ext cx="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0072" name="Rectangle 24"/>
          <p:cNvSpPr>
            <a:spLocks noChangeArrowheads="1"/>
          </p:cNvSpPr>
          <p:nvPr/>
        </p:nvSpPr>
        <p:spPr bwMode="auto">
          <a:xfrm>
            <a:off x="3503613" y="3703638"/>
            <a:ext cx="1447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en-US" altLang="zh-CN" sz="2600" b="1">
                <a:solidFill>
                  <a:srgbClr val="FF3300"/>
                </a:solidFill>
                <a:latin typeface="Times New Roman" pitchFamily="18" charset="0"/>
              </a:rPr>
              <a:t>T.val=5</a:t>
            </a:r>
          </a:p>
        </p:txBody>
      </p:sp>
      <p:sp>
        <p:nvSpPr>
          <p:cNvPr id="770073" name="Line 25"/>
          <p:cNvSpPr>
            <a:spLocks noChangeShapeType="1"/>
          </p:cNvSpPr>
          <p:nvPr/>
        </p:nvSpPr>
        <p:spPr bwMode="auto">
          <a:xfrm>
            <a:off x="3808413" y="3094038"/>
            <a:ext cx="1524000" cy="762000"/>
          </a:xfrm>
          <a:prstGeom prst="line">
            <a:avLst/>
          </a:prstGeom>
          <a:noFill/>
          <a:ln w="38100">
            <a:solidFill>
              <a:srgbClr val="3366CC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0074" name="Line 26"/>
          <p:cNvSpPr>
            <a:spLocks noChangeShapeType="1"/>
          </p:cNvSpPr>
          <p:nvPr/>
        </p:nvSpPr>
        <p:spPr bwMode="auto">
          <a:xfrm>
            <a:off x="4722813" y="4008438"/>
            <a:ext cx="609600" cy="0"/>
          </a:xfrm>
          <a:prstGeom prst="line">
            <a:avLst/>
          </a:prstGeom>
          <a:noFill/>
          <a:ln w="38100">
            <a:solidFill>
              <a:srgbClr val="3366CC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0075" name="Rectangle 27"/>
          <p:cNvSpPr>
            <a:spLocks noChangeArrowheads="1"/>
          </p:cNvSpPr>
          <p:nvPr/>
        </p:nvSpPr>
        <p:spPr bwMode="auto">
          <a:xfrm>
            <a:off x="5332413" y="3703638"/>
            <a:ext cx="1447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/>
          <a:p>
            <a:r>
              <a:rPr kumimoji="1" lang="en-US" altLang="zh-CN" sz="2600" b="1">
                <a:solidFill>
                  <a:srgbClr val="3366CC"/>
                </a:solidFill>
                <a:latin typeface="Times New Roman" pitchFamily="18" charset="0"/>
              </a:rPr>
              <a:t>R.i=4</a:t>
            </a:r>
          </a:p>
        </p:txBody>
      </p:sp>
      <p:sp>
        <p:nvSpPr>
          <p:cNvPr id="770076" name="Line 28"/>
          <p:cNvSpPr>
            <a:spLocks noChangeShapeType="1"/>
          </p:cNvSpPr>
          <p:nvPr/>
        </p:nvSpPr>
        <p:spPr bwMode="auto">
          <a:xfrm flipH="1">
            <a:off x="5408613" y="4160838"/>
            <a:ext cx="609600" cy="8382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0077" name="Rectangle 29"/>
          <p:cNvSpPr>
            <a:spLocks noChangeArrowheads="1"/>
          </p:cNvSpPr>
          <p:nvPr/>
        </p:nvSpPr>
        <p:spPr bwMode="auto">
          <a:xfrm>
            <a:off x="5256213" y="4922838"/>
            <a:ext cx="60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/>
          <a:p>
            <a:r>
              <a:rPr kumimoji="1" lang="en-US" altLang="zh-CN" sz="2600" b="1">
                <a:latin typeface="Times New Roman" pitchFamily="18" charset="0"/>
              </a:rPr>
              <a:t>+</a:t>
            </a:r>
          </a:p>
        </p:txBody>
      </p:sp>
      <p:sp>
        <p:nvSpPr>
          <p:cNvPr id="770078" name="Line 30"/>
          <p:cNvSpPr>
            <a:spLocks noChangeShapeType="1"/>
          </p:cNvSpPr>
          <p:nvPr/>
        </p:nvSpPr>
        <p:spPr bwMode="auto">
          <a:xfrm flipH="1">
            <a:off x="6094413" y="4160838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0079" name="Line 31"/>
          <p:cNvSpPr>
            <a:spLocks noChangeShapeType="1"/>
          </p:cNvSpPr>
          <p:nvPr/>
        </p:nvSpPr>
        <p:spPr bwMode="auto">
          <a:xfrm>
            <a:off x="6246813" y="4160838"/>
            <a:ext cx="1676400" cy="8382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0080" name="Rectangle 32"/>
          <p:cNvSpPr>
            <a:spLocks noChangeArrowheads="1"/>
          </p:cNvSpPr>
          <p:nvPr/>
        </p:nvSpPr>
        <p:spPr bwMode="auto">
          <a:xfrm>
            <a:off x="5942013" y="4922838"/>
            <a:ext cx="1447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en-US" altLang="zh-CN" sz="2600" b="1">
                <a:latin typeface="Times New Roman" pitchFamily="18" charset="0"/>
              </a:rPr>
              <a:t>T</a:t>
            </a:r>
          </a:p>
        </p:txBody>
      </p:sp>
      <p:sp>
        <p:nvSpPr>
          <p:cNvPr id="770081" name="Rectangle 33"/>
          <p:cNvSpPr>
            <a:spLocks noChangeArrowheads="1"/>
          </p:cNvSpPr>
          <p:nvPr/>
        </p:nvSpPr>
        <p:spPr bwMode="auto">
          <a:xfrm>
            <a:off x="7770813" y="4999038"/>
            <a:ext cx="1447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/>
          <a:p>
            <a:r>
              <a:rPr kumimoji="1" lang="en-US" altLang="zh-CN" sz="2600" b="1">
                <a:latin typeface="Times New Roman" pitchFamily="18" charset="0"/>
              </a:rPr>
              <a:t>R</a:t>
            </a:r>
          </a:p>
        </p:txBody>
      </p:sp>
      <p:sp>
        <p:nvSpPr>
          <p:cNvPr id="770082" name="Line 34"/>
          <p:cNvSpPr>
            <a:spLocks noChangeShapeType="1"/>
          </p:cNvSpPr>
          <p:nvPr/>
        </p:nvSpPr>
        <p:spPr bwMode="auto">
          <a:xfrm>
            <a:off x="6170613" y="5456238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0083" name="Rectangle 35"/>
          <p:cNvSpPr>
            <a:spLocks noChangeArrowheads="1"/>
          </p:cNvSpPr>
          <p:nvPr/>
        </p:nvSpPr>
        <p:spPr bwMode="auto">
          <a:xfrm>
            <a:off x="5637213" y="6065838"/>
            <a:ext cx="914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en-US" altLang="zh-CN" sz="2600" b="1">
                <a:latin typeface="Times New Roman" pitchFamily="18" charset="0"/>
              </a:rPr>
              <a:t>num</a:t>
            </a:r>
          </a:p>
        </p:txBody>
      </p:sp>
      <p:sp>
        <p:nvSpPr>
          <p:cNvPr id="770084" name="Rectangle 36"/>
          <p:cNvSpPr>
            <a:spLocks noChangeArrowheads="1"/>
          </p:cNvSpPr>
          <p:nvPr/>
        </p:nvSpPr>
        <p:spPr bwMode="auto">
          <a:xfrm>
            <a:off x="5637213" y="6065838"/>
            <a:ext cx="2286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/>
          <a:p>
            <a:r>
              <a:rPr kumimoji="1" lang="en-US" altLang="zh-CN" sz="2600" b="1">
                <a:latin typeface="Times New Roman" pitchFamily="18" charset="0"/>
              </a:rPr>
              <a:t>num.val=2</a:t>
            </a:r>
          </a:p>
        </p:txBody>
      </p:sp>
      <p:sp>
        <p:nvSpPr>
          <p:cNvPr id="770085" name="Line 37"/>
          <p:cNvSpPr>
            <a:spLocks noChangeShapeType="1"/>
          </p:cNvSpPr>
          <p:nvPr/>
        </p:nvSpPr>
        <p:spPr bwMode="auto">
          <a:xfrm flipV="1">
            <a:off x="6551613" y="5456238"/>
            <a:ext cx="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0086" name="Rectangle 38"/>
          <p:cNvSpPr>
            <a:spLocks noChangeArrowheads="1"/>
          </p:cNvSpPr>
          <p:nvPr/>
        </p:nvSpPr>
        <p:spPr bwMode="auto">
          <a:xfrm>
            <a:off x="5942013" y="4922838"/>
            <a:ext cx="1447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kumimoji="1" lang="en-US" altLang="zh-CN" sz="2600" b="1">
                <a:solidFill>
                  <a:srgbClr val="FF3300"/>
                </a:solidFill>
                <a:latin typeface="Times New Roman" pitchFamily="18" charset="0"/>
              </a:rPr>
              <a:t>T.val=2</a:t>
            </a:r>
          </a:p>
        </p:txBody>
      </p:sp>
      <p:sp>
        <p:nvSpPr>
          <p:cNvPr id="770087" name="Line 39"/>
          <p:cNvSpPr>
            <a:spLocks noChangeShapeType="1"/>
          </p:cNvSpPr>
          <p:nvPr/>
        </p:nvSpPr>
        <p:spPr bwMode="auto">
          <a:xfrm>
            <a:off x="6170613" y="4237038"/>
            <a:ext cx="1524000" cy="762000"/>
          </a:xfrm>
          <a:prstGeom prst="line">
            <a:avLst/>
          </a:prstGeom>
          <a:noFill/>
          <a:ln w="38100">
            <a:solidFill>
              <a:srgbClr val="3366CC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0088" name="Line 40"/>
          <p:cNvSpPr>
            <a:spLocks noChangeShapeType="1"/>
          </p:cNvSpPr>
          <p:nvPr/>
        </p:nvSpPr>
        <p:spPr bwMode="auto">
          <a:xfrm>
            <a:off x="7237413" y="5227638"/>
            <a:ext cx="533400" cy="0"/>
          </a:xfrm>
          <a:prstGeom prst="line">
            <a:avLst/>
          </a:prstGeom>
          <a:noFill/>
          <a:ln w="19050">
            <a:solidFill>
              <a:srgbClr val="3366CC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0089" name="Rectangle 41"/>
          <p:cNvSpPr>
            <a:spLocks noChangeArrowheads="1"/>
          </p:cNvSpPr>
          <p:nvPr/>
        </p:nvSpPr>
        <p:spPr bwMode="auto">
          <a:xfrm>
            <a:off x="7770813" y="4999038"/>
            <a:ext cx="1447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/>
          <a:p>
            <a:r>
              <a:rPr kumimoji="1" lang="en-US" altLang="zh-CN" sz="2600" b="1">
                <a:solidFill>
                  <a:srgbClr val="3366CC"/>
                </a:solidFill>
                <a:latin typeface="Times New Roman" pitchFamily="18" charset="0"/>
              </a:rPr>
              <a:t>R.i=6</a:t>
            </a:r>
          </a:p>
        </p:txBody>
      </p:sp>
      <p:sp>
        <p:nvSpPr>
          <p:cNvPr id="770090" name="Line 42"/>
          <p:cNvSpPr>
            <a:spLocks noChangeShapeType="1"/>
          </p:cNvSpPr>
          <p:nvPr/>
        </p:nvSpPr>
        <p:spPr bwMode="auto">
          <a:xfrm>
            <a:off x="7999413" y="5456238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0091" name="Rectangle 43"/>
          <p:cNvSpPr>
            <a:spLocks noChangeArrowheads="1"/>
          </p:cNvSpPr>
          <p:nvPr/>
        </p:nvSpPr>
        <p:spPr bwMode="auto">
          <a:xfrm>
            <a:off x="7542213" y="5989638"/>
            <a:ext cx="914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600" b="1">
                <a:latin typeface="Times New Roman" pitchFamily="18" charset="0"/>
                <a:sym typeface="Symbol" pitchFamily="18" charset="2"/>
              </a:rPr>
              <a:t></a:t>
            </a:r>
            <a:endParaRPr kumimoji="1" lang="en-US" altLang="zh-CN" sz="2600" b="1">
              <a:latin typeface="Times New Roman" pitchFamily="18" charset="0"/>
            </a:endParaRPr>
          </a:p>
        </p:txBody>
      </p:sp>
      <p:sp>
        <p:nvSpPr>
          <p:cNvPr id="770092" name="Line 44"/>
          <p:cNvSpPr>
            <a:spLocks noChangeShapeType="1"/>
          </p:cNvSpPr>
          <p:nvPr/>
        </p:nvSpPr>
        <p:spPr bwMode="auto">
          <a:xfrm flipV="1">
            <a:off x="8380413" y="4618038"/>
            <a:ext cx="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0093" name="Rectangle 45"/>
          <p:cNvSpPr>
            <a:spLocks noChangeArrowheads="1"/>
          </p:cNvSpPr>
          <p:nvPr/>
        </p:nvSpPr>
        <p:spPr bwMode="auto">
          <a:xfrm>
            <a:off x="7770813" y="4313238"/>
            <a:ext cx="1447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/>
          <a:p>
            <a:r>
              <a:rPr kumimoji="1" lang="en-US" altLang="zh-CN" sz="2600" b="1">
                <a:solidFill>
                  <a:srgbClr val="FF3300"/>
                </a:solidFill>
                <a:latin typeface="Times New Roman" pitchFamily="18" charset="0"/>
              </a:rPr>
              <a:t>R.s=6</a:t>
            </a:r>
          </a:p>
        </p:txBody>
      </p:sp>
      <p:sp>
        <p:nvSpPr>
          <p:cNvPr id="770094" name="Line 46"/>
          <p:cNvSpPr>
            <a:spLocks noChangeShapeType="1"/>
          </p:cNvSpPr>
          <p:nvPr/>
        </p:nvSpPr>
        <p:spPr bwMode="auto">
          <a:xfrm flipH="1" flipV="1">
            <a:off x="6856413" y="4160838"/>
            <a:ext cx="9906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0095" name="Rectangle 47"/>
          <p:cNvSpPr>
            <a:spLocks noChangeArrowheads="1"/>
          </p:cNvSpPr>
          <p:nvPr/>
        </p:nvSpPr>
        <p:spPr bwMode="auto">
          <a:xfrm>
            <a:off x="6399213" y="3703638"/>
            <a:ext cx="1447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/>
          <a:p>
            <a:r>
              <a:rPr kumimoji="1" lang="en-US" altLang="zh-CN" sz="2600" b="1">
                <a:solidFill>
                  <a:srgbClr val="FF3300"/>
                </a:solidFill>
                <a:latin typeface="Times New Roman" pitchFamily="18" charset="0"/>
              </a:rPr>
              <a:t>R.s=6</a:t>
            </a:r>
          </a:p>
        </p:txBody>
      </p:sp>
      <p:sp>
        <p:nvSpPr>
          <p:cNvPr id="770096" name="Line 48"/>
          <p:cNvSpPr>
            <a:spLocks noChangeShapeType="1"/>
          </p:cNvSpPr>
          <p:nvPr/>
        </p:nvSpPr>
        <p:spPr bwMode="auto">
          <a:xfrm flipH="1" flipV="1">
            <a:off x="4722813" y="2941638"/>
            <a:ext cx="16764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0097" name="Rectangle 49"/>
          <p:cNvSpPr>
            <a:spLocks noChangeArrowheads="1"/>
          </p:cNvSpPr>
          <p:nvPr/>
        </p:nvSpPr>
        <p:spPr bwMode="auto">
          <a:xfrm>
            <a:off x="4037013" y="2408238"/>
            <a:ext cx="1447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/>
          <a:p>
            <a:r>
              <a:rPr kumimoji="1" lang="en-US" altLang="zh-CN" sz="2600" b="1">
                <a:solidFill>
                  <a:srgbClr val="FF3300"/>
                </a:solidFill>
                <a:latin typeface="Times New Roman" pitchFamily="18" charset="0"/>
              </a:rPr>
              <a:t>R.s=6</a:t>
            </a:r>
          </a:p>
        </p:txBody>
      </p:sp>
      <p:sp>
        <p:nvSpPr>
          <p:cNvPr id="770098" name="Line 50"/>
          <p:cNvSpPr>
            <a:spLocks noChangeShapeType="1"/>
          </p:cNvSpPr>
          <p:nvPr/>
        </p:nvSpPr>
        <p:spPr bwMode="auto">
          <a:xfrm flipH="1" flipV="1">
            <a:off x="2817813" y="1722438"/>
            <a:ext cx="12954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0099" name="Rectangle 51"/>
          <p:cNvSpPr>
            <a:spLocks noChangeArrowheads="1"/>
          </p:cNvSpPr>
          <p:nvPr/>
        </p:nvSpPr>
        <p:spPr bwMode="auto">
          <a:xfrm>
            <a:off x="2055813" y="1341438"/>
            <a:ext cx="1447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anchor="ctr"/>
          <a:lstStyle/>
          <a:p>
            <a:r>
              <a:rPr kumimoji="1" lang="en-US" altLang="zh-CN" sz="2600" b="1">
                <a:solidFill>
                  <a:srgbClr val="FF3300"/>
                </a:solidFill>
                <a:latin typeface="Times New Roman" pitchFamily="18" charset="0"/>
              </a:rPr>
              <a:t>E.val=6</a:t>
            </a:r>
          </a:p>
        </p:txBody>
      </p:sp>
    </p:spTree>
    <p:extLst>
      <p:ext uri="{BB962C8B-B14F-4D97-AF65-F5344CB8AC3E}">
        <p14:creationId xmlns:p14="http://schemas.microsoft.com/office/powerpoint/2010/main" val="1663335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70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7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7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7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7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70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7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70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70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770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70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770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770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770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770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770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770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770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770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770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770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770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770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770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770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770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770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770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770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770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770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770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770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770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770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770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770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770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770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770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500"/>
                                        <p:tgtEl>
                                          <p:spTgt spid="770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770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770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770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770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" dur="500"/>
                                        <p:tgtEl>
                                          <p:spTgt spid="770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3" dur="500"/>
                                        <p:tgtEl>
                                          <p:spTgt spid="770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8" dur="500"/>
                                        <p:tgtEl>
                                          <p:spTgt spid="770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770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 nodeType="clickPar">
                      <p:stCondLst>
                        <p:cond delay="indefinite"/>
                      </p:stCondLst>
                      <p:childTnLst>
                        <p:par>
                          <p:cTn id="2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500"/>
                                        <p:tgtEl>
                                          <p:spTgt spid="770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50" grpId="0" autoUpdateAnimBg="0"/>
      <p:bldP spid="770051" grpId="0" animBg="1"/>
      <p:bldP spid="770052" grpId="0" animBg="1"/>
      <p:bldP spid="770053" grpId="0" autoUpdateAnimBg="0"/>
      <p:bldP spid="770054" grpId="0" autoUpdateAnimBg="0"/>
      <p:bldP spid="770055" grpId="0" animBg="1"/>
      <p:bldP spid="770056" grpId="0" autoUpdateAnimBg="0"/>
      <p:bldP spid="770057" grpId="0" autoUpdateAnimBg="0"/>
      <p:bldP spid="770058" grpId="0" animBg="1"/>
      <p:bldP spid="770059" grpId="0" autoUpdateAnimBg="0"/>
      <p:bldP spid="770060" grpId="0" animBg="1"/>
      <p:bldP spid="770061" grpId="0" autoUpdateAnimBg="0"/>
      <p:bldP spid="770062" grpId="0" animBg="1"/>
      <p:bldP spid="770063" grpId="0" autoUpdateAnimBg="0"/>
      <p:bldP spid="770064" grpId="0" animBg="1"/>
      <p:bldP spid="770065" grpId="0" autoUpdateAnimBg="0"/>
      <p:bldP spid="770066" grpId="0" animBg="1"/>
      <p:bldP spid="770067" grpId="0" autoUpdateAnimBg="0"/>
      <p:bldP spid="770068" grpId="0" animBg="1"/>
      <p:bldP spid="770069" grpId="0" autoUpdateAnimBg="0"/>
      <p:bldP spid="770070" grpId="0" autoUpdateAnimBg="0"/>
      <p:bldP spid="770071" grpId="0" animBg="1"/>
      <p:bldP spid="770072" grpId="0" autoUpdateAnimBg="0"/>
      <p:bldP spid="770073" grpId="0" animBg="1"/>
      <p:bldP spid="770074" grpId="0" animBg="1"/>
      <p:bldP spid="770075" grpId="0" autoUpdateAnimBg="0"/>
      <p:bldP spid="770076" grpId="0" animBg="1"/>
      <p:bldP spid="770077" grpId="0" autoUpdateAnimBg="0"/>
      <p:bldP spid="770078" grpId="0" animBg="1"/>
      <p:bldP spid="770079" grpId="0" animBg="1"/>
      <p:bldP spid="770080" grpId="0" autoUpdateAnimBg="0"/>
      <p:bldP spid="770081" grpId="0" autoUpdateAnimBg="0"/>
      <p:bldP spid="770082" grpId="0" animBg="1"/>
      <p:bldP spid="770083" grpId="0" autoUpdateAnimBg="0"/>
      <p:bldP spid="770084" grpId="0" autoUpdateAnimBg="0"/>
      <p:bldP spid="770085" grpId="0" animBg="1"/>
      <p:bldP spid="770086" grpId="0" autoUpdateAnimBg="0"/>
      <p:bldP spid="770087" grpId="0" animBg="1"/>
      <p:bldP spid="770088" grpId="0" animBg="1"/>
      <p:bldP spid="770089" grpId="0" autoUpdateAnimBg="0"/>
      <p:bldP spid="770090" grpId="0" animBg="1"/>
      <p:bldP spid="770091" grpId="0" autoUpdateAnimBg="0"/>
      <p:bldP spid="770092" grpId="0" animBg="1"/>
      <p:bldP spid="770093" grpId="0" autoUpdateAnimBg="0"/>
      <p:bldP spid="770094" grpId="0" animBg="1"/>
      <p:bldP spid="770095" grpId="0" autoUpdateAnimBg="0"/>
      <p:bldP spid="770096" grpId="0" animBg="1"/>
      <p:bldP spid="770097" grpId="0" autoUpdateAnimBg="0"/>
      <p:bldP spid="770098" grpId="0" animBg="1"/>
      <p:bldP spid="770099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16632"/>
            <a:ext cx="7812088" cy="685800"/>
          </a:xfrm>
        </p:spPr>
        <p:txBody>
          <a:bodyPr/>
          <a:lstStyle/>
          <a:p>
            <a:r>
              <a:rPr lang="zh-CN" altLang="en-US" sz="2800" b="1" dirty="0" smtClean="0">
                <a:ea typeface="宋体" pitchFamily="2" charset="-122"/>
              </a:rPr>
              <a:t>构造抽象语法树的属性文法定义转化成翻译模式 </a:t>
            </a:r>
          </a:p>
        </p:txBody>
      </p:sp>
      <p:sp>
        <p:nvSpPr>
          <p:cNvPr id="771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80728"/>
            <a:ext cx="8507288" cy="524827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E→E</a:t>
            </a:r>
            <a:r>
              <a:rPr lang="en-US" altLang="zh-CN" sz="2800" b="1" baseline="-30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+T	{</a:t>
            </a:r>
            <a:r>
              <a:rPr lang="en-US" altLang="zh-CN" sz="2800" b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E.nptr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:=</a:t>
            </a:r>
            <a:r>
              <a:rPr lang="en-US" altLang="zh-CN" sz="2800" b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mknode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(‘+’,E</a:t>
            </a:r>
            <a:r>
              <a:rPr lang="en-US" altLang="zh-CN" sz="2800" b="1" baseline="-30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.nptr,T.nptr)}</a:t>
            </a:r>
          </a:p>
          <a:p>
            <a:pPr>
              <a:buFontTx/>
              <a:buNone/>
            </a:pP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E→E</a:t>
            </a:r>
            <a:r>
              <a:rPr lang="en-US" altLang="zh-CN" sz="2800" b="1" baseline="-30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-T	{</a:t>
            </a:r>
            <a:r>
              <a:rPr lang="en-US" altLang="zh-CN" sz="2800" b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E.nptr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:=</a:t>
            </a:r>
            <a:r>
              <a:rPr lang="en-US" altLang="zh-CN" sz="2800" b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mknode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(‘-’,E</a:t>
            </a:r>
            <a:r>
              <a:rPr lang="en-US" altLang="zh-CN" sz="2800" b="1" baseline="-30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.nptr,T.nptr)}</a:t>
            </a:r>
          </a:p>
          <a:p>
            <a:pPr>
              <a:buFontTx/>
              <a:buNone/>
            </a:pP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E→T		{</a:t>
            </a:r>
            <a:r>
              <a:rPr lang="en-US" altLang="zh-CN" sz="2800" b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E.nptr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:=</a:t>
            </a:r>
            <a:r>
              <a:rPr lang="en-US" altLang="zh-CN" sz="2800" b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T.nptr</a:t>
            </a:r>
            <a:r>
              <a:rPr lang="en-US" altLang="zh-CN" sz="28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}</a:t>
            </a:r>
          </a:p>
          <a:p>
            <a:pPr>
              <a:buFontTx/>
              <a:buNone/>
            </a:pPr>
            <a:endParaRPr lang="zh-CN" altLang="en-US" sz="2800" b="1" dirty="0" smtClean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6626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0EC127E0-562D-4BA1-B012-C08638458D28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48</a:t>
            </a:fld>
            <a:endParaRPr lang="en-US" altLang="zh-CN" sz="80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5503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1075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3"/>
          <p:cNvSpPr>
            <a:spLocks noGrp="1" noChangeArrowheads="1"/>
          </p:cNvSpPr>
          <p:nvPr>
            <p:ph type="title"/>
          </p:nvPr>
        </p:nvSpPr>
        <p:spPr>
          <a:xfrm>
            <a:off x="251520" y="116632"/>
            <a:ext cx="8101012" cy="685800"/>
          </a:xfrm>
          <a:noFill/>
        </p:spPr>
        <p:txBody>
          <a:bodyPr/>
          <a:lstStyle/>
          <a:p>
            <a:r>
              <a:rPr lang="zh-CN" altLang="en-US" sz="2800" b="1" dirty="0" smtClean="0">
                <a:ea typeface="宋体" pitchFamily="2" charset="-122"/>
              </a:rPr>
              <a:t>构造抽象语法树的属性文法定义转化成翻译模式</a:t>
            </a:r>
            <a:r>
              <a:rPr lang="zh-CN" altLang="en-US" sz="2800" dirty="0" smtClean="0">
                <a:ea typeface="宋体" pitchFamily="2" charset="-122"/>
              </a:rPr>
              <a:t> </a:t>
            </a:r>
          </a:p>
        </p:txBody>
      </p:sp>
      <p:sp>
        <p:nvSpPr>
          <p:cNvPr id="772098" name="Rectangle 2"/>
          <p:cNvSpPr>
            <a:spLocks noGrp="1" noChangeArrowheads="1"/>
          </p:cNvSpPr>
          <p:nvPr>
            <p:ph idx="1"/>
          </p:nvPr>
        </p:nvSpPr>
        <p:spPr>
          <a:xfrm>
            <a:off x="323528" y="980728"/>
            <a:ext cx="8569325" cy="532859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E →	T	{</a:t>
            </a:r>
            <a:r>
              <a:rPr lang="en-US" altLang="zh-CN" sz="2600" b="1" dirty="0" err="1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R.i</a:t>
            </a:r>
            <a:r>
              <a:rPr lang="en-US" altLang="zh-CN" sz="2600" b="1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:=</a:t>
            </a:r>
            <a:r>
              <a:rPr lang="en-US" altLang="zh-CN" sz="2600" b="1" dirty="0" err="1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T.nptr</a:t>
            </a:r>
            <a:r>
              <a:rPr lang="en-US" altLang="zh-CN" sz="2600" b="1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		R	{</a:t>
            </a:r>
            <a:r>
              <a:rPr lang="en-US" altLang="zh-CN" sz="2600" b="1" dirty="0" err="1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E.nptr</a:t>
            </a:r>
            <a:r>
              <a:rPr lang="en-US" altLang="zh-CN" sz="2600" b="1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:=R.s}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R →	+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       	T	{R</a:t>
            </a:r>
            <a:r>
              <a:rPr lang="en-US" altLang="zh-CN" sz="2600" b="1" baseline="-30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.i:=</a:t>
            </a:r>
            <a:r>
              <a:rPr lang="en-US" altLang="zh-CN" sz="2600" b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mknode</a:t>
            </a:r>
            <a:r>
              <a:rPr lang="en-US" altLang="zh-CN" sz="2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(‘+’,</a:t>
            </a:r>
            <a:r>
              <a:rPr lang="en-US" altLang="zh-CN" sz="2600" b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R.i,T.nptr</a:t>
            </a:r>
            <a:r>
              <a:rPr lang="en-US" altLang="zh-CN" sz="2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)}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       	R</a:t>
            </a:r>
            <a:r>
              <a:rPr lang="en-US" altLang="zh-CN" sz="2600" b="1" baseline="-30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{R.s:=R</a:t>
            </a:r>
            <a:r>
              <a:rPr lang="en-US" altLang="zh-CN" sz="2600" b="1" baseline="-30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.s}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600" b="1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R →	-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      	          T	{R</a:t>
            </a:r>
            <a:r>
              <a:rPr lang="en-US" altLang="zh-CN" sz="2600" b="1" baseline="-30000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600" b="1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.i:=</a:t>
            </a:r>
            <a:r>
              <a:rPr lang="en-US" altLang="zh-CN" sz="2600" b="1" dirty="0" err="1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mknode</a:t>
            </a:r>
            <a:r>
              <a:rPr lang="en-US" altLang="zh-CN" sz="2600" b="1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(‘－’,</a:t>
            </a:r>
            <a:r>
              <a:rPr lang="en-US" altLang="zh-CN" sz="2600" b="1" dirty="0" err="1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R.i,T.nptr</a:t>
            </a:r>
            <a:r>
              <a:rPr lang="en-US" altLang="zh-CN" sz="2600" b="1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)}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600" b="1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      	          R</a:t>
            </a:r>
            <a:r>
              <a:rPr lang="en-US" altLang="zh-CN" sz="2600" b="1" baseline="-30000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600" b="1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{R.s:=R.s}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R →	</a:t>
            </a:r>
            <a:r>
              <a:rPr lang="en-US" altLang="zh-CN" sz="2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</a:t>
            </a:r>
            <a:r>
              <a:rPr lang="en-US" altLang="zh-CN" sz="2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{R.s:=</a:t>
            </a:r>
            <a:r>
              <a:rPr lang="en-US" altLang="zh-CN" sz="2600" b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R.i</a:t>
            </a:r>
            <a:r>
              <a:rPr lang="en-US" altLang="zh-CN" sz="2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600" b="1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T →	( E  )	{</a:t>
            </a:r>
            <a:r>
              <a:rPr lang="en-US" altLang="zh-CN" sz="2600" b="1" dirty="0" err="1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T.nptr</a:t>
            </a:r>
            <a:r>
              <a:rPr lang="en-US" altLang="zh-CN" sz="2600" b="1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:=</a:t>
            </a:r>
            <a:r>
              <a:rPr lang="en-US" altLang="zh-CN" sz="2600" b="1" dirty="0" err="1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E.nptr</a:t>
            </a:r>
            <a:r>
              <a:rPr lang="en-US" altLang="zh-CN" sz="2600" b="1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T →	id	{</a:t>
            </a:r>
            <a:r>
              <a:rPr lang="en-US" altLang="zh-CN" sz="2600" b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T.nptr</a:t>
            </a:r>
            <a:r>
              <a:rPr lang="en-US" altLang="zh-CN" sz="2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:=</a:t>
            </a:r>
            <a:r>
              <a:rPr lang="en-US" altLang="zh-CN" sz="2600" b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mkleaf</a:t>
            </a:r>
            <a:r>
              <a:rPr lang="en-US" altLang="zh-CN" sz="2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600" b="1" dirty="0" err="1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id,id.entry</a:t>
            </a:r>
            <a:r>
              <a:rPr lang="en-US" altLang="zh-CN" sz="2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)}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zh-CN" sz="2600" b="1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T →	</a:t>
            </a:r>
            <a:r>
              <a:rPr lang="en-US" altLang="zh-CN" sz="2600" b="1" dirty="0" err="1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num</a:t>
            </a:r>
            <a:r>
              <a:rPr lang="en-US" altLang="zh-CN" sz="2600" b="1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{</a:t>
            </a:r>
            <a:r>
              <a:rPr lang="en-US" altLang="zh-CN" sz="2600" b="1" dirty="0" err="1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T.nptr</a:t>
            </a:r>
            <a:r>
              <a:rPr lang="en-US" altLang="zh-CN" sz="2600" b="1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:=</a:t>
            </a:r>
            <a:r>
              <a:rPr lang="en-US" altLang="zh-CN" sz="2600" b="1" dirty="0" err="1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mkleaf</a:t>
            </a:r>
            <a:r>
              <a:rPr lang="en-US" altLang="zh-CN" sz="2600" b="1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600" b="1" dirty="0" err="1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num,num.val</a:t>
            </a:r>
            <a:r>
              <a:rPr lang="en-US" altLang="zh-CN" sz="2600" b="1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)}</a:t>
            </a:r>
            <a:endParaRPr lang="zh-CN" altLang="en-US" sz="2600" b="1" dirty="0" smtClean="0">
              <a:solidFill>
                <a:srgbClr val="FF33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2765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62D661AE-C476-4B19-8103-A11A7B2B69D4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49</a:t>
            </a:fld>
            <a:endParaRPr lang="en-US" altLang="zh-CN" sz="80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7144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2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72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72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72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72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72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72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72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72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720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720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720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209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2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4.3  </a:t>
            </a:r>
            <a:r>
              <a:rPr lang="en-US" altLang="zh-CN" sz="3600" b="1" i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L</a:t>
            </a:r>
            <a:r>
              <a:rPr lang="zh-CN" altLang="en-US" sz="36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属性定义的自上而下计算</a:t>
            </a:r>
          </a:p>
        </p:txBody>
      </p:sp>
      <p:sp>
        <p:nvSpPr>
          <p:cNvPr id="521219" name="Rectangle 3"/>
          <p:cNvSpPr>
            <a:spLocks noGrp="1" noChangeArrowheads="1"/>
          </p:cNvSpPr>
          <p:nvPr>
            <p:ph idx="1"/>
          </p:nvPr>
        </p:nvSpPr>
        <p:spPr>
          <a:xfrm>
            <a:off x="303213" y="908720"/>
            <a:ext cx="8610600" cy="52578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4.3.1 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属性定义</a:t>
            </a:r>
          </a:p>
          <a:p>
            <a:pPr algn="just">
              <a:spcBef>
                <a:spcPct val="0"/>
              </a:spcBef>
              <a:defRPr/>
            </a:pP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如果每个产生式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</a:t>
            </a:r>
            <a:r>
              <a:rPr lang="en-US" altLang="zh-CN" sz="3200" b="1" baseline="-30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</a:t>
            </a:r>
            <a:r>
              <a:rPr lang="en-US" altLang="zh-CN" sz="3200" b="1" baseline="-300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… </a:t>
            </a:r>
            <a:r>
              <a:rPr lang="en-US" altLang="zh-CN" sz="32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</a:t>
            </a:r>
            <a:r>
              <a:rPr lang="en-US" altLang="zh-CN" sz="3200" b="1" i="1" baseline="-30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n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的每条语义规则计算的属性是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的综合属性；或者是</a:t>
            </a:r>
            <a:r>
              <a:rPr lang="en-US" altLang="zh-CN" sz="3200" b="1" i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</a:t>
            </a:r>
            <a:r>
              <a:rPr lang="en-US" altLang="zh-CN" sz="3200" b="1" i="1" baseline="-300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j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的继承属性，1 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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j 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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n</a:t>
            </a:r>
            <a:r>
              <a:rPr lang="en-US" altLang="zh-CN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, 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但它仅依赖：</a:t>
            </a:r>
            <a:endParaRPr lang="zh-CN" altLang="en-US" sz="32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 lvl="1" algn="just">
              <a:defRPr/>
            </a:pP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该产生式中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</a:t>
            </a:r>
            <a:r>
              <a:rPr lang="en-US" altLang="zh-CN" sz="2800" b="1" i="1" baseline="-30000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j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左边符号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</a:t>
            </a:r>
            <a:r>
              <a:rPr lang="en-US" altLang="zh-CN" sz="2800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,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</a:t>
            </a:r>
            <a:r>
              <a:rPr lang="en-US" altLang="zh-CN" sz="2800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2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, …,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</a:t>
            </a:r>
            <a:r>
              <a:rPr lang="en-US" altLang="zh-CN" sz="2800" b="1" i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j</a:t>
            </a:r>
            <a:r>
              <a:rPr lang="en-US" altLang="zh-CN" sz="2800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-1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的属性；</a:t>
            </a:r>
            <a:endParaRPr lang="zh-CN" altLang="en-US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 lvl="1" algn="just"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的继承属性。</a:t>
            </a:r>
            <a:endParaRPr lang="zh-CN" altLang="en-US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0"/>
              </a:spcBef>
              <a:defRPr/>
            </a:pPr>
            <a:endParaRPr lang="zh-CN" altLang="en-US" sz="24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0"/>
              </a:spcBef>
              <a:defRPr/>
            </a:pP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属性定义属于</a:t>
            </a:r>
            <a:r>
              <a:rPr lang="en-US" altLang="zh-CN" sz="3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属性定义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。</a:t>
            </a:r>
          </a:p>
        </p:txBody>
      </p:sp>
      <p:sp>
        <p:nvSpPr>
          <p:cNvPr id="5122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6EE87579-66D8-498C-8939-16712AFEAAFF}" type="slidenum">
              <a:rPr lang="en-US" altLang="zh-CN" sz="8000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5</a:t>
            </a:fld>
            <a:endParaRPr lang="en-US" altLang="zh-CN" sz="8000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21220" name="Line 4"/>
          <p:cNvSpPr>
            <a:spLocks noChangeShapeType="1"/>
          </p:cNvSpPr>
          <p:nvPr/>
        </p:nvSpPr>
        <p:spPr bwMode="auto">
          <a:xfrm>
            <a:off x="1403648" y="3501008"/>
            <a:ext cx="6985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2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21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22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3924300" cy="1196975"/>
          </a:xfrm>
          <a:solidFill>
            <a:srgbClr val="FFCC99"/>
          </a:solidFill>
          <a:ln>
            <a:solidFill>
              <a:srgbClr val="000080"/>
            </a:solidFill>
            <a:miter lim="800000"/>
            <a:headEnd/>
            <a:tailEnd/>
          </a:ln>
        </p:spPr>
        <p:txBody>
          <a:bodyPr tIns="0" bIns="0"/>
          <a:lstStyle/>
          <a:p>
            <a:r>
              <a:rPr lang="zh-CN" altLang="en-US" sz="2800" b="1" smtClean="0">
                <a:solidFill>
                  <a:srgbClr val="003399"/>
                </a:solidFill>
                <a:ea typeface="宋体" pitchFamily="2" charset="-122"/>
              </a:rPr>
              <a:t>使用继承属性构造</a:t>
            </a:r>
            <a:br>
              <a:rPr lang="zh-CN" altLang="en-US" sz="2800" b="1" smtClean="0">
                <a:solidFill>
                  <a:srgbClr val="003399"/>
                </a:solidFill>
                <a:ea typeface="宋体" pitchFamily="2" charset="-122"/>
              </a:rPr>
            </a:br>
            <a:r>
              <a:rPr lang="en-US" altLang="zh-CN" sz="2800" b="1" smtClean="0">
                <a:solidFill>
                  <a:srgbClr val="FF3300"/>
                </a:solidFill>
                <a:ea typeface="宋体" pitchFamily="2" charset="-122"/>
              </a:rPr>
              <a:t>a－4＋c</a:t>
            </a:r>
            <a:r>
              <a:rPr lang="zh-CN" altLang="en-US" sz="2800" b="1" smtClean="0">
                <a:solidFill>
                  <a:srgbClr val="003399"/>
                </a:solidFill>
                <a:ea typeface="宋体" pitchFamily="2" charset="-122"/>
              </a:rPr>
              <a:t>的抽象语法树</a:t>
            </a:r>
          </a:p>
        </p:txBody>
      </p:sp>
      <p:sp>
        <p:nvSpPr>
          <p:cNvPr id="28674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0AEF1670-A6D7-463A-936F-BE6F7036F090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50</a:t>
            </a:fld>
            <a:endParaRPr lang="en-US" altLang="zh-CN" sz="8000" b="1" dirty="0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73123" name="Rectangle 3"/>
          <p:cNvSpPr>
            <a:spLocks noChangeArrowheads="1"/>
          </p:cNvSpPr>
          <p:nvPr/>
        </p:nvSpPr>
        <p:spPr bwMode="auto">
          <a:xfrm>
            <a:off x="1219200" y="1143000"/>
            <a:ext cx="60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 b="1">
                <a:latin typeface="Times New Roman" pitchFamily="18" charset="0"/>
              </a:rPr>
              <a:t>E</a:t>
            </a:r>
            <a:endParaRPr lang="en-US" altLang="zh-CN" sz="2800" b="1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773124" name="Line 4"/>
          <p:cNvSpPr>
            <a:spLocks noChangeShapeType="1"/>
          </p:cNvSpPr>
          <p:nvPr/>
        </p:nvSpPr>
        <p:spPr bwMode="auto">
          <a:xfrm flipH="1">
            <a:off x="304800" y="1600200"/>
            <a:ext cx="990600" cy="533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3125" name="Line 5"/>
          <p:cNvSpPr>
            <a:spLocks noChangeShapeType="1"/>
          </p:cNvSpPr>
          <p:nvPr/>
        </p:nvSpPr>
        <p:spPr bwMode="auto">
          <a:xfrm>
            <a:off x="1524000" y="1600200"/>
            <a:ext cx="838200" cy="533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3126" name="Rectangle 6"/>
          <p:cNvSpPr>
            <a:spLocks noChangeArrowheads="1"/>
          </p:cNvSpPr>
          <p:nvPr/>
        </p:nvSpPr>
        <p:spPr bwMode="auto">
          <a:xfrm>
            <a:off x="152400" y="2057400"/>
            <a:ext cx="60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 b="1">
                <a:latin typeface="Times New Roman" pitchFamily="18" charset="0"/>
              </a:rPr>
              <a:t>T</a:t>
            </a:r>
            <a:endParaRPr lang="en-US" altLang="zh-CN" sz="2800" b="1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773127" name="Rectangle 7"/>
          <p:cNvSpPr>
            <a:spLocks noChangeArrowheads="1"/>
          </p:cNvSpPr>
          <p:nvPr/>
        </p:nvSpPr>
        <p:spPr bwMode="auto">
          <a:xfrm>
            <a:off x="2133600" y="2057400"/>
            <a:ext cx="60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 b="1">
                <a:latin typeface="Times New Roman" pitchFamily="18" charset="0"/>
              </a:rPr>
              <a:t>R</a:t>
            </a:r>
            <a:endParaRPr lang="en-US" altLang="zh-CN" sz="2800" b="1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773128" name="Line 8"/>
          <p:cNvSpPr>
            <a:spLocks noChangeShapeType="1"/>
          </p:cNvSpPr>
          <p:nvPr/>
        </p:nvSpPr>
        <p:spPr bwMode="auto">
          <a:xfrm>
            <a:off x="304800" y="25146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3129" name="Rectangle 9"/>
          <p:cNvSpPr>
            <a:spLocks noChangeArrowheads="1"/>
          </p:cNvSpPr>
          <p:nvPr/>
        </p:nvSpPr>
        <p:spPr bwMode="auto">
          <a:xfrm>
            <a:off x="-107950" y="3068638"/>
            <a:ext cx="8191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latin typeface="Times New Roman" pitchFamily="18" charset="0"/>
              </a:rPr>
              <a:t>id</a:t>
            </a:r>
          </a:p>
        </p:txBody>
      </p:sp>
      <p:grpSp>
        <p:nvGrpSpPr>
          <p:cNvPr id="773130" name="Group 10"/>
          <p:cNvGrpSpPr>
            <a:grpSpLocks/>
          </p:cNvGrpSpPr>
          <p:nvPr/>
        </p:nvGrpSpPr>
        <p:grpSpPr bwMode="auto">
          <a:xfrm>
            <a:off x="304800" y="5715002"/>
            <a:ext cx="2057400" cy="1055688"/>
            <a:chOff x="864" y="2400"/>
            <a:chExt cx="1296" cy="665"/>
          </a:xfrm>
        </p:grpSpPr>
        <p:sp>
          <p:nvSpPr>
            <p:cNvPr id="28744" name="Rectangle 11"/>
            <p:cNvSpPr>
              <a:spLocks noChangeArrowheads="1"/>
            </p:cNvSpPr>
            <p:nvPr/>
          </p:nvSpPr>
          <p:spPr bwMode="auto">
            <a:xfrm>
              <a:off x="960" y="2729"/>
              <a:ext cx="1200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200" b="1" dirty="0">
                  <a:latin typeface="Times New Roman" pitchFamily="18" charset="0"/>
                </a:rPr>
                <a:t>To entry for a</a:t>
              </a:r>
              <a:endParaRPr lang="en-US" altLang="zh-CN" sz="2200" b="1" baseline="-30000" dirty="0">
                <a:latin typeface="Times New Roman" pitchFamily="18" charset="0"/>
              </a:endParaRPr>
            </a:p>
          </p:txBody>
        </p:sp>
        <p:grpSp>
          <p:nvGrpSpPr>
            <p:cNvPr id="28745" name="Group 12"/>
            <p:cNvGrpSpPr>
              <a:grpSpLocks/>
            </p:cNvGrpSpPr>
            <p:nvPr/>
          </p:nvGrpSpPr>
          <p:grpSpPr bwMode="auto">
            <a:xfrm>
              <a:off x="864" y="2400"/>
              <a:ext cx="864" cy="288"/>
              <a:chOff x="4176" y="3168"/>
              <a:chExt cx="864" cy="288"/>
            </a:xfrm>
          </p:grpSpPr>
          <p:sp>
            <p:nvSpPr>
              <p:cNvPr id="28747" name="Rectangle 13"/>
              <p:cNvSpPr>
                <a:spLocks noChangeArrowheads="1"/>
              </p:cNvSpPr>
              <p:nvPr/>
            </p:nvSpPr>
            <p:spPr bwMode="auto">
              <a:xfrm>
                <a:off x="4176" y="3168"/>
                <a:ext cx="432" cy="288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rgbClr val="FF3300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2400" b="1">
                    <a:latin typeface="Times New Roman" pitchFamily="18" charset="0"/>
                  </a:rPr>
                  <a:t>id</a:t>
                </a:r>
              </a:p>
            </p:txBody>
          </p:sp>
          <p:sp>
            <p:nvSpPr>
              <p:cNvPr id="28748" name="Rectangle 14"/>
              <p:cNvSpPr>
                <a:spLocks noChangeArrowheads="1"/>
              </p:cNvSpPr>
              <p:nvPr/>
            </p:nvSpPr>
            <p:spPr bwMode="auto">
              <a:xfrm>
                <a:off x="4608" y="3168"/>
                <a:ext cx="432" cy="288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rgbClr val="FF3300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kumimoji="1" lang="en-US" altLang="zh-CN" sz="2400" b="1">
                  <a:latin typeface="Times New Roman" pitchFamily="18" charset="0"/>
                </a:endParaRPr>
              </a:p>
            </p:txBody>
          </p:sp>
        </p:grpSp>
        <p:sp>
          <p:nvSpPr>
            <p:cNvPr id="28746" name="Line 15"/>
            <p:cNvSpPr>
              <a:spLocks noChangeShapeType="1"/>
            </p:cNvSpPr>
            <p:nvPr/>
          </p:nvSpPr>
          <p:spPr bwMode="auto">
            <a:xfrm>
              <a:off x="1488" y="2592"/>
              <a:ext cx="0" cy="240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3136" name="Rectangle 16"/>
          <p:cNvSpPr>
            <a:spLocks noChangeArrowheads="1"/>
          </p:cNvSpPr>
          <p:nvPr/>
        </p:nvSpPr>
        <p:spPr bwMode="auto">
          <a:xfrm>
            <a:off x="152400" y="2057400"/>
            <a:ext cx="1143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 b="1">
                <a:latin typeface="Times New Roman" pitchFamily="18" charset="0"/>
              </a:rPr>
              <a:t>T.</a:t>
            </a: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</a:rPr>
              <a:t>nptr</a:t>
            </a:r>
          </a:p>
        </p:txBody>
      </p:sp>
      <p:sp>
        <p:nvSpPr>
          <p:cNvPr id="773137" name="Line 17"/>
          <p:cNvSpPr>
            <a:spLocks noChangeShapeType="1"/>
          </p:cNvSpPr>
          <p:nvPr/>
        </p:nvSpPr>
        <p:spPr bwMode="auto">
          <a:xfrm>
            <a:off x="762000" y="2590800"/>
            <a:ext cx="0" cy="2971800"/>
          </a:xfrm>
          <a:prstGeom prst="line">
            <a:avLst/>
          </a:prstGeom>
          <a:noFill/>
          <a:ln w="19050">
            <a:solidFill>
              <a:srgbClr val="339933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3138" name="Line 18"/>
          <p:cNvSpPr>
            <a:spLocks noChangeShapeType="1"/>
          </p:cNvSpPr>
          <p:nvPr/>
        </p:nvSpPr>
        <p:spPr bwMode="auto">
          <a:xfrm flipH="1">
            <a:off x="1524000" y="2590800"/>
            <a:ext cx="685800" cy="533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3139" name="Rectangle 19"/>
          <p:cNvSpPr>
            <a:spLocks noChangeArrowheads="1"/>
          </p:cNvSpPr>
          <p:nvPr/>
        </p:nvSpPr>
        <p:spPr bwMode="auto">
          <a:xfrm>
            <a:off x="1371600" y="2971800"/>
            <a:ext cx="60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 b="1">
                <a:latin typeface="Times New Roman" pitchFamily="18" charset="0"/>
              </a:rPr>
              <a:t>-</a:t>
            </a:r>
            <a:endParaRPr lang="en-US" altLang="zh-CN" sz="2800" b="1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773140" name="Line 20"/>
          <p:cNvSpPr>
            <a:spLocks noChangeShapeType="1"/>
          </p:cNvSpPr>
          <p:nvPr/>
        </p:nvSpPr>
        <p:spPr bwMode="auto">
          <a:xfrm>
            <a:off x="2286000" y="25908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3141" name="Rectangle 21"/>
          <p:cNvSpPr>
            <a:spLocks noChangeArrowheads="1"/>
          </p:cNvSpPr>
          <p:nvPr/>
        </p:nvSpPr>
        <p:spPr bwMode="auto">
          <a:xfrm>
            <a:off x="2057400" y="2971800"/>
            <a:ext cx="60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 b="1">
                <a:latin typeface="Times New Roman" pitchFamily="18" charset="0"/>
              </a:rPr>
              <a:t>T</a:t>
            </a:r>
            <a:endParaRPr lang="en-US" altLang="zh-CN" sz="2800" b="1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773142" name="Line 22"/>
          <p:cNvSpPr>
            <a:spLocks noChangeShapeType="1"/>
          </p:cNvSpPr>
          <p:nvPr/>
        </p:nvSpPr>
        <p:spPr bwMode="auto">
          <a:xfrm>
            <a:off x="2286000" y="35052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3143" name="Rectangle 23"/>
          <p:cNvSpPr>
            <a:spLocks noChangeArrowheads="1"/>
          </p:cNvSpPr>
          <p:nvPr/>
        </p:nvSpPr>
        <p:spPr bwMode="auto">
          <a:xfrm>
            <a:off x="1752600" y="4038600"/>
            <a:ext cx="60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 b="1">
                <a:latin typeface="Times New Roman" pitchFamily="18" charset="0"/>
              </a:rPr>
              <a:t>num</a:t>
            </a:r>
            <a:endParaRPr lang="en-US" altLang="zh-CN" sz="2800" b="1">
              <a:solidFill>
                <a:srgbClr val="FF3300"/>
              </a:solidFill>
              <a:latin typeface="Times New Roman" pitchFamily="18" charset="0"/>
            </a:endParaRPr>
          </a:p>
        </p:txBody>
      </p:sp>
      <p:grpSp>
        <p:nvGrpSpPr>
          <p:cNvPr id="773144" name="Group 24"/>
          <p:cNvGrpSpPr>
            <a:grpSpLocks/>
          </p:cNvGrpSpPr>
          <p:nvPr/>
        </p:nvGrpSpPr>
        <p:grpSpPr bwMode="auto">
          <a:xfrm>
            <a:off x="2057400" y="5638800"/>
            <a:ext cx="1371600" cy="457200"/>
            <a:chOff x="4176" y="3168"/>
            <a:chExt cx="864" cy="288"/>
          </a:xfrm>
        </p:grpSpPr>
        <p:sp>
          <p:nvSpPr>
            <p:cNvPr id="28742" name="Rectangle 25"/>
            <p:cNvSpPr>
              <a:spLocks noChangeArrowheads="1"/>
            </p:cNvSpPr>
            <p:nvPr/>
          </p:nvSpPr>
          <p:spPr bwMode="auto">
            <a:xfrm>
              <a:off x="4176" y="3168"/>
              <a:ext cx="432" cy="288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FF3300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num</a:t>
              </a:r>
            </a:p>
          </p:txBody>
        </p:sp>
        <p:sp>
          <p:nvSpPr>
            <p:cNvPr id="28743" name="Rectangle 26"/>
            <p:cNvSpPr>
              <a:spLocks noChangeArrowheads="1"/>
            </p:cNvSpPr>
            <p:nvPr/>
          </p:nvSpPr>
          <p:spPr bwMode="auto">
            <a:xfrm>
              <a:off x="4608" y="3168"/>
              <a:ext cx="432" cy="288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FF3300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4</a:t>
              </a:r>
            </a:p>
          </p:txBody>
        </p:sp>
      </p:grpSp>
      <p:sp>
        <p:nvSpPr>
          <p:cNvPr id="773147" name="Rectangle 27"/>
          <p:cNvSpPr>
            <a:spLocks noChangeArrowheads="1"/>
          </p:cNvSpPr>
          <p:nvPr/>
        </p:nvSpPr>
        <p:spPr bwMode="auto">
          <a:xfrm>
            <a:off x="2057400" y="2971800"/>
            <a:ext cx="1143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 b="1">
                <a:latin typeface="Times New Roman" pitchFamily="18" charset="0"/>
              </a:rPr>
              <a:t>T.</a:t>
            </a: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</a:rPr>
              <a:t>nptr</a:t>
            </a:r>
          </a:p>
        </p:txBody>
      </p:sp>
      <p:sp>
        <p:nvSpPr>
          <p:cNvPr id="773148" name="Line 28"/>
          <p:cNvSpPr>
            <a:spLocks noChangeShapeType="1"/>
          </p:cNvSpPr>
          <p:nvPr/>
        </p:nvSpPr>
        <p:spPr bwMode="auto">
          <a:xfrm flipH="1">
            <a:off x="2590800" y="3505200"/>
            <a:ext cx="152400" cy="2209800"/>
          </a:xfrm>
          <a:prstGeom prst="line">
            <a:avLst/>
          </a:prstGeom>
          <a:noFill/>
          <a:ln w="19050">
            <a:solidFill>
              <a:srgbClr val="339933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3149" name="Rectangle 29"/>
          <p:cNvSpPr>
            <a:spLocks noChangeArrowheads="1"/>
          </p:cNvSpPr>
          <p:nvPr/>
        </p:nvSpPr>
        <p:spPr bwMode="auto">
          <a:xfrm>
            <a:off x="5381625" y="2971800"/>
            <a:ext cx="1143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 b="1" dirty="0">
                <a:latin typeface="Times New Roman" pitchFamily="18" charset="0"/>
              </a:rPr>
              <a:t>R.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</a:rPr>
              <a:t>   </a:t>
            </a:r>
            <a:r>
              <a:rPr lang="en-US" altLang="zh-CN" sz="2800" b="1" dirty="0" smtClean="0">
                <a:solidFill>
                  <a:srgbClr val="FF3300"/>
                </a:solidFill>
                <a:latin typeface="Times New Roman" pitchFamily="18" charset="0"/>
              </a:rPr>
              <a:t> </a:t>
            </a:r>
            <a:r>
              <a:rPr lang="en-US" altLang="zh-CN" sz="2800" b="1" dirty="0" err="1">
                <a:solidFill>
                  <a:srgbClr val="FF3300"/>
                </a:solidFill>
                <a:latin typeface="Times New Roman" pitchFamily="18" charset="0"/>
              </a:rPr>
              <a:t>i</a:t>
            </a:r>
            <a:endParaRPr lang="en-US" altLang="zh-CN" sz="2800" b="1" dirty="0">
              <a:solidFill>
                <a:srgbClr val="FF3300"/>
              </a:solidFill>
              <a:latin typeface="Times New Roman" pitchFamily="18" charset="0"/>
            </a:endParaRPr>
          </a:p>
        </p:txBody>
      </p:sp>
      <p:grpSp>
        <p:nvGrpSpPr>
          <p:cNvPr id="773150" name="Group 30"/>
          <p:cNvGrpSpPr>
            <a:grpSpLocks/>
          </p:cNvGrpSpPr>
          <p:nvPr/>
        </p:nvGrpSpPr>
        <p:grpSpPr bwMode="auto">
          <a:xfrm>
            <a:off x="2819400" y="4876800"/>
            <a:ext cx="2057400" cy="457200"/>
            <a:chOff x="1872" y="3456"/>
            <a:chExt cx="1296" cy="288"/>
          </a:xfrm>
        </p:grpSpPr>
        <p:sp>
          <p:nvSpPr>
            <p:cNvPr id="28739" name="Rectangle 31"/>
            <p:cNvSpPr>
              <a:spLocks noChangeArrowheads="1"/>
            </p:cNvSpPr>
            <p:nvPr/>
          </p:nvSpPr>
          <p:spPr bwMode="auto">
            <a:xfrm>
              <a:off x="1872" y="3456"/>
              <a:ext cx="432" cy="288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FF3300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28740" name="Rectangle 32"/>
            <p:cNvSpPr>
              <a:spLocks noChangeArrowheads="1"/>
            </p:cNvSpPr>
            <p:nvPr/>
          </p:nvSpPr>
          <p:spPr bwMode="auto">
            <a:xfrm>
              <a:off x="2304" y="3456"/>
              <a:ext cx="432" cy="288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FF3300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28741" name="Rectangle 33"/>
            <p:cNvSpPr>
              <a:spLocks noChangeArrowheads="1"/>
            </p:cNvSpPr>
            <p:nvPr/>
          </p:nvSpPr>
          <p:spPr bwMode="auto">
            <a:xfrm>
              <a:off x="2736" y="3456"/>
              <a:ext cx="432" cy="288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FF3300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altLang="zh-CN" sz="2400" b="1">
                <a:latin typeface="Times New Roman" pitchFamily="18" charset="0"/>
              </a:endParaRPr>
            </a:p>
          </p:txBody>
        </p:sp>
      </p:grpSp>
      <p:sp>
        <p:nvSpPr>
          <p:cNvPr id="773154" name="Line 34"/>
          <p:cNvSpPr>
            <a:spLocks noChangeShapeType="1"/>
          </p:cNvSpPr>
          <p:nvPr/>
        </p:nvSpPr>
        <p:spPr bwMode="auto">
          <a:xfrm flipH="1">
            <a:off x="1066800" y="5105400"/>
            <a:ext cx="2667000" cy="53340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 type="oval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3155" name="Line 35"/>
          <p:cNvSpPr>
            <a:spLocks noChangeShapeType="1"/>
          </p:cNvSpPr>
          <p:nvPr/>
        </p:nvSpPr>
        <p:spPr bwMode="auto">
          <a:xfrm flipH="1">
            <a:off x="3048000" y="5105400"/>
            <a:ext cx="1447800" cy="53340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 type="oval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3156" name="Line 36"/>
          <p:cNvSpPr>
            <a:spLocks noChangeShapeType="1"/>
          </p:cNvSpPr>
          <p:nvPr/>
        </p:nvSpPr>
        <p:spPr bwMode="auto">
          <a:xfrm flipH="1">
            <a:off x="4648200" y="3429000"/>
            <a:ext cx="1066800" cy="1447800"/>
          </a:xfrm>
          <a:prstGeom prst="line">
            <a:avLst/>
          </a:prstGeom>
          <a:noFill/>
          <a:ln w="19050">
            <a:solidFill>
              <a:srgbClr val="339933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3157" name="Line 37"/>
          <p:cNvSpPr>
            <a:spLocks noChangeShapeType="1"/>
          </p:cNvSpPr>
          <p:nvPr/>
        </p:nvSpPr>
        <p:spPr bwMode="auto">
          <a:xfrm>
            <a:off x="2895600" y="2514600"/>
            <a:ext cx="2468563" cy="6985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3158" name="Rectangle 38"/>
          <p:cNvSpPr>
            <a:spLocks noChangeArrowheads="1"/>
          </p:cNvSpPr>
          <p:nvPr/>
        </p:nvSpPr>
        <p:spPr bwMode="auto">
          <a:xfrm>
            <a:off x="5386388" y="2971800"/>
            <a:ext cx="60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 b="1">
                <a:latin typeface="Times New Roman" pitchFamily="18" charset="0"/>
              </a:rPr>
              <a:t>R</a:t>
            </a:r>
            <a:endParaRPr lang="en-US" altLang="zh-CN" sz="2800" b="1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773159" name="Line 39"/>
          <p:cNvSpPr>
            <a:spLocks noChangeShapeType="1"/>
          </p:cNvSpPr>
          <p:nvPr/>
        </p:nvSpPr>
        <p:spPr bwMode="auto">
          <a:xfrm flipH="1">
            <a:off x="4724400" y="3505200"/>
            <a:ext cx="685800" cy="533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3160" name="Rectangle 40"/>
          <p:cNvSpPr>
            <a:spLocks noChangeArrowheads="1"/>
          </p:cNvSpPr>
          <p:nvPr/>
        </p:nvSpPr>
        <p:spPr bwMode="auto">
          <a:xfrm>
            <a:off x="4572000" y="3962400"/>
            <a:ext cx="60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 b="1">
                <a:latin typeface="Times New Roman" pitchFamily="18" charset="0"/>
              </a:rPr>
              <a:t>+</a:t>
            </a:r>
            <a:endParaRPr lang="en-US" altLang="zh-CN" sz="2800" b="1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773161" name="Line 41"/>
          <p:cNvSpPr>
            <a:spLocks noChangeShapeType="1"/>
          </p:cNvSpPr>
          <p:nvPr/>
        </p:nvSpPr>
        <p:spPr bwMode="auto">
          <a:xfrm>
            <a:off x="5486400" y="35052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3162" name="Rectangle 42"/>
          <p:cNvSpPr>
            <a:spLocks noChangeArrowheads="1"/>
          </p:cNvSpPr>
          <p:nvPr/>
        </p:nvSpPr>
        <p:spPr bwMode="auto">
          <a:xfrm>
            <a:off x="5257800" y="4038600"/>
            <a:ext cx="457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 b="1">
                <a:latin typeface="Times New Roman" pitchFamily="18" charset="0"/>
              </a:rPr>
              <a:t>T</a:t>
            </a:r>
            <a:endParaRPr lang="en-US" altLang="zh-CN" sz="2800" b="1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773163" name="Line 43"/>
          <p:cNvSpPr>
            <a:spLocks noChangeShapeType="1"/>
          </p:cNvSpPr>
          <p:nvPr/>
        </p:nvSpPr>
        <p:spPr bwMode="auto">
          <a:xfrm>
            <a:off x="6172200" y="3429000"/>
            <a:ext cx="1828800" cy="6096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3164" name="Rectangle 44"/>
          <p:cNvSpPr>
            <a:spLocks noChangeArrowheads="1"/>
          </p:cNvSpPr>
          <p:nvPr/>
        </p:nvSpPr>
        <p:spPr bwMode="auto">
          <a:xfrm>
            <a:off x="8077200" y="3886200"/>
            <a:ext cx="60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 b="1">
                <a:latin typeface="Times New Roman" pitchFamily="18" charset="0"/>
              </a:rPr>
              <a:t>R</a:t>
            </a:r>
            <a:endParaRPr lang="en-US" altLang="zh-CN" sz="2800" b="1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773165" name="Line 45"/>
          <p:cNvSpPr>
            <a:spLocks noChangeShapeType="1"/>
          </p:cNvSpPr>
          <p:nvPr/>
        </p:nvSpPr>
        <p:spPr bwMode="auto">
          <a:xfrm>
            <a:off x="5410200" y="44958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3166" name="Rectangle 46"/>
          <p:cNvSpPr>
            <a:spLocks noChangeArrowheads="1"/>
          </p:cNvSpPr>
          <p:nvPr/>
        </p:nvSpPr>
        <p:spPr bwMode="auto">
          <a:xfrm>
            <a:off x="4800600" y="5029200"/>
            <a:ext cx="1143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>
                <a:latin typeface="Times New Roman" pitchFamily="18" charset="0"/>
              </a:rPr>
              <a:t>id</a:t>
            </a:r>
          </a:p>
        </p:txBody>
      </p:sp>
      <p:grpSp>
        <p:nvGrpSpPr>
          <p:cNvPr id="773167" name="Group 47"/>
          <p:cNvGrpSpPr>
            <a:grpSpLocks/>
          </p:cNvGrpSpPr>
          <p:nvPr/>
        </p:nvGrpSpPr>
        <p:grpSpPr bwMode="auto">
          <a:xfrm>
            <a:off x="5334000" y="5638802"/>
            <a:ext cx="2057400" cy="1131888"/>
            <a:chOff x="864" y="2400"/>
            <a:chExt cx="1296" cy="713"/>
          </a:xfrm>
        </p:grpSpPr>
        <p:sp>
          <p:nvSpPr>
            <p:cNvPr id="28734" name="Rectangle 48"/>
            <p:cNvSpPr>
              <a:spLocks noChangeArrowheads="1"/>
            </p:cNvSpPr>
            <p:nvPr/>
          </p:nvSpPr>
          <p:spPr bwMode="auto">
            <a:xfrm>
              <a:off x="960" y="2777"/>
              <a:ext cx="1200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200" b="1" dirty="0">
                  <a:latin typeface="Times New Roman" pitchFamily="18" charset="0"/>
                </a:rPr>
                <a:t>To entry for c</a:t>
              </a:r>
              <a:endParaRPr lang="en-US" altLang="zh-CN" sz="2200" b="1" baseline="-30000" dirty="0">
                <a:latin typeface="Times New Roman" pitchFamily="18" charset="0"/>
              </a:endParaRPr>
            </a:p>
          </p:txBody>
        </p:sp>
        <p:grpSp>
          <p:nvGrpSpPr>
            <p:cNvPr id="28735" name="Group 49"/>
            <p:cNvGrpSpPr>
              <a:grpSpLocks/>
            </p:cNvGrpSpPr>
            <p:nvPr/>
          </p:nvGrpSpPr>
          <p:grpSpPr bwMode="auto">
            <a:xfrm>
              <a:off x="864" y="2400"/>
              <a:ext cx="864" cy="288"/>
              <a:chOff x="4176" y="3168"/>
              <a:chExt cx="864" cy="288"/>
            </a:xfrm>
          </p:grpSpPr>
          <p:sp>
            <p:nvSpPr>
              <p:cNvPr id="28737" name="Rectangle 50"/>
              <p:cNvSpPr>
                <a:spLocks noChangeArrowheads="1"/>
              </p:cNvSpPr>
              <p:nvPr/>
            </p:nvSpPr>
            <p:spPr bwMode="auto">
              <a:xfrm>
                <a:off x="4176" y="3168"/>
                <a:ext cx="432" cy="288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rgbClr val="FF3300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CN" sz="2400" b="1">
                    <a:latin typeface="Times New Roman" pitchFamily="18" charset="0"/>
                  </a:rPr>
                  <a:t>id</a:t>
                </a:r>
              </a:p>
            </p:txBody>
          </p:sp>
          <p:sp>
            <p:nvSpPr>
              <p:cNvPr id="28738" name="Rectangle 51"/>
              <p:cNvSpPr>
                <a:spLocks noChangeArrowheads="1"/>
              </p:cNvSpPr>
              <p:nvPr/>
            </p:nvSpPr>
            <p:spPr bwMode="auto">
              <a:xfrm>
                <a:off x="4608" y="3168"/>
                <a:ext cx="432" cy="288"/>
              </a:xfrm>
              <a:prstGeom prst="rect">
                <a:avLst/>
              </a:prstGeom>
              <a:solidFill>
                <a:srgbClr val="FFCC99"/>
              </a:solidFill>
              <a:ln w="12700">
                <a:solidFill>
                  <a:srgbClr val="FF3300"/>
                </a:solidFill>
                <a:miter lim="800000"/>
                <a:headEnd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kumimoji="1" lang="en-US" altLang="zh-CN" sz="2400" b="1">
                  <a:latin typeface="Times New Roman" pitchFamily="18" charset="0"/>
                </a:endParaRPr>
              </a:p>
            </p:txBody>
          </p:sp>
        </p:grpSp>
        <p:sp>
          <p:nvSpPr>
            <p:cNvPr id="28736" name="Line 52"/>
            <p:cNvSpPr>
              <a:spLocks noChangeShapeType="1"/>
            </p:cNvSpPr>
            <p:nvPr/>
          </p:nvSpPr>
          <p:spPr bwMode="auto">
            <a:xfrm>
              <a:off x="1488" y="2592"/>
              <a:ext cx="0" cy="240"/>
            </a:xfrm>
            <a:prstGeom prst="line">
              <a:avLst/>
            </a:prstGeom>
            <a:noFill/>
            <a:ln w="19050">
              <a:solidFill>
                <a:srgbClr val="3366FF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73173" name="Rectangle 53"/>
          <p:cNvSpPr>
            <a:spLocks noChangeArrowheads="1"/>
          </p:cNvSpPr>
          <p:nvPr/>
        </p:nvSpPr>
        <p:spPr bwMode="auto">
          <a:xfrm>
            <a:off x="5257800" y="4038600"/>
            <a:ext cx="533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 b="1">
                <a:latin typeface="Times New Roman" pitchFamily="18" charset="0"/>
              </a:rPr>
              <a:t>T.</a:t>
            </a: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</a:rPr>
              <a:t>nptr</a:t>
            </a:r>
          </a:p>
        </p:txBody>
      </p:sp>
      <p:sp>
        <p:nvSpPr>
          <p:cNvPr id="773174" name="Line 54"/>
          <p:cNvSpPr>
            <a:spLocks noChangeShapeType="1"/>
          </p:cNvSpPr>
          <p:nvPr/>
        </p:nvSpPr>
        <p:spPr bwMode="auto">
          <a:xfrm>
            <a:off x="5943600" y="4572000"/>
            <a:ext cx="0" cy="1066800"/>
          </a:xfrm>
          <a:prstGeom prst="line">
            <a:avLst/>
          </a:prstGeom>
          <a:noFill/>
          <a:ln w="19050">
            <a:solidFill>
              <a:srgbClr val="339933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3175" name="Rectangle 55"/>
          <p:cNvSpPr>
            <a:spLocks noChangeArrowheads="1"/>
          </p:cNvSpPr>
          <p:nvPr/>
        </p:nvSpPr>
        <p:spPr bwMode="auto">
          <a:xfrm>
            <a:off x="8077200" y="3886200"/>
            <a:ext cx="1143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 b="1">
                <a:latin typeface="Times New Roman" pitchFamily="18" charset="0"/>
              </a:rPr>
              <a:t>R.</a:t>
            </a: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</a:rPr>
              <a:t>  i</a:t>
            </a:r>
          </a:p>
        </p:txBody>
      </p:sp>
      <p:grpSp>
        <p:nvGrpSpPr>
          <p:cNvPr id="773176" name="Group 56"/>
          <p:cNvGrpSpPr>
            <a:grpSpLocks/>
          </p:cNvGrpSpPr>
          <p:nvPr/>
        </p:nvGrpSpPr>
        <p:grpSpPr bwMode="auto">
          <a:xfrm>
            <a:off x="6096000" y="4572000"/>
            <a:ext cx="2057400" cy="457200"/>
            <a:chOff x="1872" y="3456"/>
            <a:chExt cx="1296" cy="288"/>
          </a:xfrm>
        </p:grpSpPr>
        <p:sp>
          <p:nvSpPr>
            <p:cNvPr id="28731" name="Rectangle 57"/>
            <p:cNvSpPr>
              <a:spLocks noChangeArrowheads="1"/>
            </p:cNvSpPr>
            <p:nvPr/>
          </p:nvSpPr>
          <p:spPr bwMode="auto">
            <a:xfrm>
              <a:off x="1872" y="3456"/>
              <a:ext cx="432" cy="288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FF3300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28732" name="Rectangle 58"/>
            <p:cNvSpPr>
              <a:spLocks noChangeArrowheads="1"/>
            </p:cNvSpPr>
            <p:nvPr/>
          </p:nvSpPr>
          <p:spPr bwMode="auto">
            <a:xfrm>
              <a:off x="2304" y="3456"/>
              <a:ext cx="432" cy="288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FF3300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28733" name="Rectangle 59"/>
            <p:cNvSpPr>
              <a:spLocks noChangeArrowheads="1"/>
            </p:cNvSpPr>
            <p:nvPr/>
          </p:nvSpPr>
          <p:spPr bwMode="auto">
            <a:xfrm>
              <a:off x="2736" y="3456"/>
              <a:ext cx="432" cy="288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FF3300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altLang="zh-CN" sz="2400" b="1">
                <a:latin typeface="Times New Roman" pitchFamily="18" charset="0"/>
              </a:endParaRPr>
            </a:p>
          </p:txBody>
        </p:sp>
      </p:grpSp>
      <p:sp>
        <p:nvSpPr>
          <p:cNvPr id="773180" name="Line 60"/>
          <p:cNvSpPr>
            <a:spLocks noChangeShapeType="1"/>
          </p:cNvSpPr>
          <p:nvPr/>
        </p:nvSpPr>
        <p:spPr bwMode="auto">
          <a:xfrm flipH="1">
            <a:off x="4800600" y="4876800"/>
            <a:ext cx="2362200" cy="15240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 type="oval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3181" name="Line 61"/>
          <p:cNvSpPr>
            <a:spLocks noChangeShapeType="1"/>
          </p:cNvSpPr>
          <p:nvPr/>
        </p:nvSpPr>
        <p:spPr bwMode="auto">
          <a:xfrm flipH="1">
            <a:off x="6477000" y="4800600"/>
            <a:ext cx="1371600" cy="83820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 type="oval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3182" name="Line 62"/>
          <p:cNvSpPr>
            <a:spLocks noChangeShapeType="1"/>
          </p:cNvSpPr>
          <p:nvPr/>
        </p:nvSpPr>
        <p:spPr bwMode="auto">
          <a:xfrm flipH="1">
            <a:off x="7086600" y="4267200"/>
            <a:ext cx="1600200" cy="381000"/>
          </a:xfrm>
          <a:prstGeom prst="line">
            <a:avLst/>
          </a:prstGeom>
          <a:noFill/>
          <a:ln w="19050">
            <a:solidFill>
              <a:srgbClr val="339933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3183" name="Rectangle 63"/>
          <p:cNvSpPr>
            <a:spLocks noChangeArrowheads="1"/>
          </p:cNvSpPr>
          <p:nvPr/>
        </p:nvSpPr>
        <p:spPr bwMode="auto">
          <a:xfrm>
            <a:off x="2133600" y="2057400"/>
            <a:ext cx="1143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 b="1" dirty="0">
                <a:latin typeface="Times New Roman" pitchFamily="18" charset="0"/>
              </a:rPr>
              <a:t>R.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</a:rPr>
              <a:t>  </a:t>
            </a:r>
            <a:r>
              <a:rPr lang="en-US" altLang="zh-CN" sz="2800" b="1" dirty="0" smtClean="0">
                <a:solidFill>
                  <a:srgbClr val="FF3300"/>
                </a:solidFill>
                <a:latin typeface="Times New Roman" pitchFamily="18" charset="0"/>
              </a:rPr>
              <a:t>  </a:t>
            </a:r>
            <a:r>
              <a:rPr lang="en-US" altLang="zh-CN" sz="2800" b="1" dirty="0" err="1">
                <a:solidFill>
                  <a:srgbClr val="FF3300"/>
                </a:solidFill>
                <a:latin typeface="Times New Roman" pitchFamily="18" charset="0"/>
              </a:rPr>
              <a:t>i</a:t>
            </a:r>
            <a:endParaRPr lang="en-US" altLang="zh-CN" sz="2800" b="1" dirty="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773184" name="Line 64"/>
          <p:cNvSpPr>
            <a:spLocks noChangeShapeType="1"/>
          </p:cNvSpPr>
          <p:nvPr/>
        </p:nvSpPr>
        <p:spPr bwMode="auto">
          <a:xfrm flipH="1">
            <a:off x="914400" y="2438400"/>
            <a:ext cx="1905000" cy="3124200"/>
          </a:xfrm>
          <a:prstGeom prst="line">
            <a:avLst/>
          </a:prstGeom>
          <a:noFill/>
          <a:ln w="19050">
            <a:solidFill>
              <a:srgbClr val="339933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3185" name="Line 65"/>
          <p:cNvSpPr>
            <a:spLocks noChangeShapeType="1"/>
          </p:cNvSpPr>
          <p:nvPr/>
        </p:nvSpPr>
        <p:spPr bwMode="auto">
          <a:xfrm>
            <a:off x="8382000" y="45720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3186" name="Rectangle 66"/>
          <p:cNvSpPr>
            <a:spLocks noChangeArrowheads="1"/>
          </p:cNvSpPr>
          <p:nvPr/>
        </p:nvSpPr>
        <p:spPr bwMode="auto">
          <a:xfrm>
            <a:off x="7848600" y="5029200"/>
            <a:ext cx="914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600" b="1">
                <a:latin typeface="Times New Roman" pitchFamily="18" charset="0"/>
                <a:sym typeface="Symbol" pitchFamily="18" charset="2"/>
              </a:rPr>
              <a:t></a:t>
            </a:r>
            <a:endParaRPr kumimoji="1" lang="en-US" altLang="zh-CN" sz="2600" b="1">
              <a:latin typeface="Times New Roman" pitchFamily="18" charset="0"/>
            </a:endParaRPr>
          </a:p>
        </p:txBody>
      </p:sp>
      <p:sp>
        <p:nvSpPr>
          <p:cNvPr id="773187" name="Rectangle 67"/>
          <p:cNvSpPr>
            <a:spLocks noChangeArrowheads="1"/>
          </p:cNvSpPr>
          <p:nvPr/>
        </p:nvSpPr>
        <p:spPr bwMode="auto">
          <a:xfrm>
            <a:off x="8115300" y="3352800"/>
            <a:ext cx="1143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 b="1">
                <a:latin typeface="Times New Roman" pitchFamily="18" charset="0"/>
              </a:rPr>
              <a:t>R.</a:t>
            </a:r>
            <a:r>
              <a:rPr lang="en-US" altLang="zh-CN" sz="2800" b="1">
                <a:solidFill>
                  <a:srgbClr val="FF3300"/>
                </a:solidFill>
                <a:latin typeface="Times New Roman" pitchFamily="18" charset="0"/>
              </a:rPr>
              <a:t>  </a:t>
            </a:r>
            <a:r>
              <a:rPr lang="en-US" altLang="zh-CN" sz="2800" b="1">
                <a:solidFill>
                  <a:srgbClr val="003399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773188" name="Line 68"/>
          <p:cNvSpPr>
            <a:spLocks noChangeShapeType="1"/>
          </p:cNvSpPr>
          <p:nvPr/>
        </p:nvSpPr>
        <p:spPr bwMode="auto">
          <a:xfrm flipH="1">
            <a:off x="6858000" y="3733800"/>
            <a:ext cx="1371600" cy="83820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 type="oval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3189" name="Rectangle 69"/>
          <p:cNvSpPr>
            <a:spLocks noChangeArrowheads="1"/>
          </p:cNvSpPr>
          <p:nvPr/>
        </p:nvSpPr>
        <p:spPr bwMode="auto">
          <a:xfrm>
            <a:off x="5805264" y="2514600"/>
            <a:ext cx="1143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 b="1" dirty="0">
                <a:latin typeface="Times New Roman" pitchFamily="18" charset="0"/>
              </a:rPr>
              <a:t>R.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3300"/>
                </a:solidFill>
                <a:latin typeface="Times New Roman" pitchFamily="18" charset="0"/>
              </a:rPr>
              <a:t> </a:t>
            </a:r>
            <a:r>
              <a:rPr lang="en-US" altLang="zh-CN" sz="2800" b="1" dirty="0">
                <a:solidFill>
                  <a:srgbClr val="003399"/>
                </a:solidFill>
                <a:latin typeface="Times New Roman" pitchFamily="18" charset="0"/>
              </a:rPr>
              <a:t>s</a:t>
            </a:r>
          </a:p>
        </p:txBody>
      </p:sp>
      <p:sp>
        <p:nvSpPr>
          <p:cNvPr id="773190" name="Line 70"/>
          <p:cNvSpPr>
            <a:spLocks noChangeShapeType="1"/>
          </p:cNvSpPr>
          <p:nvPr/>
        </p:nvSpPr>
        <p:spPr bwMode="auto">
          <a:xfrm>
            <a:off x="6553200" y="3048000"/>
            <a:ext cx="381000" cy="144780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 type="oval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3191" name="Rectangle 71"/>
          <p:cNvSpPr>
            <a:spLocks noChangeArrowheads="1"/>
          </p:cNvSpPr>
          <p:nvPr/>
        </p:nvSpPr>
        <p:spPr bwMode="auto">
          <a:xfrm>
            <a:off x="2852936" y="1676400"/>
            <a:ext cx="1143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 b="1" dirty="0">
                <a:latin typeface="Times New Roman" pitchFamily="18" charset="0"/>
              </a:rPr>
              <a:t>R.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</a:rPr>
              <a:t>   </a:t>
            </a:r>
            <a:r>
              <a:rPr lang="en-US" altLang="zh-CN" sz="2800" b="1" dirty="0" smtClean="0">
                <a:solidFill>
                  <a:srgbClr val="003399"/>
                </a:solidFill>
                <a:latin typeface="Times New Roman" pitchFamily="18" charset="0"/>
              </a:rPr>
              <a:t>s</a:t>
            </a:r>
            <a:endParaRPr lang="en-US" altLang="zh-CN" sz="2800" b="1" dirty="0">
              <a:solidFill>
                <a:srgbClr val="003399"/>
              </a:solidFill>
              <a:latin typeface="Times New Roman" pitchFamily="18" charset="0"/>
            </a:endParaRPr>
          </a:p>
        </p:txBody>
      </p:sp>
      <p:sp>
        <p:nvSpPr>
          <p:cNvPr id="773192" name="Line 72"/>
          <p:cNvSpPr>
            <a:spLocks noChangeShapeType="1"/>
          </p:cNvSpPr>
          <p:nvPr/>
        </p:nvSpPr>
        <p:spPr bwMode="auto">
          <a:xfrm>
            <a:off x="3619500" y="2209800"/>
            <a:ext cx="3086100" cy="228600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 type="oval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3193" name="Rectangle 73"/>
          <p:cNvSpPr>
            <a:spLocks noChangeArrowheads="1"/>
          </p:cNvSpPr>
          <p:nvPr/>
        </p:nvSpPr>
        <p:spPr bwMode="auto">
          <a:xfrm>
            <a:off x="1219200" y="1143000"/>
            <a:ext cx="1066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800" b="1">
                <a:latin typeface="Times New Roman" pitchFamily="18" charset="0"/>
              </a:rPr>
              <a:t>E.</a:t>
            </a:r>
            <a:r>
              <a:rPr lang="en-US" altLang="zh-CN" sz="2800" b="1">
                <a:solidFill>
                  <a:srgbClr val="003399"/>
                </a:solidFill>
                <a:latin typeface="Times New Roman" pitchFamily="18" charset="0"/>
              </a:rPr>
              <a:t>nptr</a:t>
            </a:r>
          </a:p>
        </p:txBody>
      </p:sp>
      <p:sp>
        <p:nvSpPr>
          <p:cNvPr id="28729" name="Rectangle 74"/>
          <p:cNvSpPr>
            <a:spLocks noChangeArrowheads="1"/>
          </p:cNvSpPr>
          <p:nvPr/>
        </p:nvSpPr>
        <p:spPr bwMode="auto">
          <a:xfrm>
            <a:off x="3922713" y="0"/>
            <a:ext cx="5221287" cy="1989138"/>
          </a:xfrm>
          <a:prstGeom prst="rect">
            <a:avLst/>
          </a:prstGeom>
          <a:solidFill>
            <a:srgbClr val="FFFF99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hangingPunct="0"/>
            <a:r>
              <a:rPr lang="en-US" altLang="zh-CN" sz="1600" b="1">
                <a:solidFill>
                  <a:srgbClr val="FF3300"/>
                </a:solidFill>
              </a:rPr>
              <a:t>E → T {R.i:=T.nptr}   R {E.nptr:=R.s}</a:t>
            </a:r>
          </a:p>
          <a:p>
            <a:pPr marL="342900" indent="-342900" eaLnBrk="0" hangingPunct="0"/>
            <a:r>
              <a:rPr lang="en-US" altLang="zh-CN" sz="1600" b="1"/>
              <a:t>R → +  T {R</a:t>
            </a:r>
            <a:r>
              <a:rPr lang="en-US" altLang="zh-CN" sz="1600" b="1" baseline="-30000"/>
              <a:t>1</a:t>
            </a:r>
            <a:r>
              <a:rPr lang="en-US" altLang="zh-CN" sz="1600" b="1"/>
              <a:t>.i:=mknode(‘+’,R.i,T.nptr)} R</a:t>
            </a:r>
            <a:r>
              <a:rPr lang="en-US" altLang="zh-CN" sz="1600" b="1" baseline="-30000"/>
              <a:t>1</a:t>
            </a:r>
            <a:r>
              <a:rPr lang="en-US" altLang="zh-CN" sz="1600" b="1"/>
              <a:t> {R.s:=R</a:t>
            </a:r>
            <a:r>
              <a:rPr lang="en-US" altLang="zh-CN" sz="1600" b="1" baseline="-30000"/>
              <a:t>1</a:t>
            </a:r>
            <a:r>
              <a:rPr lang="en-US" altLang="zh-CN" sz="1600" b="1"/>
              <a:t>.s}</a:t>
            </a:r>
          </a:p>
          <a:p>
            <a:pPr marL="342900" indent="-342900" eaLnBrk="0" hangingPunct="0"/>
            <a:r>
              <a:rPr lang="en-US" altLang="zh-CN" sz="1600" b="1">
                <a:solidFill>
                  <a:srgbClr val="FF3300"/>
                </a:solidFill>
              </a:rPr>
              <a:t>R → - T {R</a:t>
            </a:r>
            <a:r>
              <a:rPr lang="en-US" altLang="zh-CN" sz="1600" b="1" baseline="-30000">
                <a:solidFill>
                  <a:srgbClr val="FF3300"/>
                </a:solidFill>
              </a:rPr>
              <a:t>1</a:t>
            </a:r>
            <a:r>
              <a:rPr lang="en-US" altLang="zh-CN" sz="1600" b="1">
                <a:solidFill>
                  <a:srgbClr val="FF3300"/>
                </a:solidFill>
              </a:rPr>
              <a:t>.i:=mknode(‘－’,R.i,T.nptr)} R</a:t>
            </a:r>
            <a:r>
              <a:rPr lang="en-US" altLang="zh-CN" sz="1600" b="1" baseline="-30000">
                <a:solidFill>
                  <a:srgbClr val="FF3300"/>
                </a:solidFill>
              </a:rPr>
              <a:t>1</a:t>
            </a:r>
            <a:r>
              <a:rPr lang="en-US" altLang="zh-CN" sz="1600" b="1">
                <a:solidFill>
                  <a:srgbClr val="FF3300"/>
                </a:solidFill>
              </a:rPr>
              <a:t> {R.s:=R.s}</a:t>
            </a:r>
          </a:p>
          <a:p>
            <a:pPr marL="342900" indent="-342900" eaLnBrk="0" hangingPunct="0"/>
            <a:r>
              <a:rPr lang="en-US" altLang="zh-CN" sz="1600" b="1"/>
              <a:t>R → </a:t>
            </a:r>
            <a:r>
              <a:rPr lang="en-US" altLang="zh-CN" sz="1600" b="1">
                <a:sym typeface="Symbol" pitchFamily="18" charset="2"/>
              </a:rPr>
              <a:t></a:t>
            </a:r>
            <a:r>
              <a:rPr lang="en-US" altLang="zh-CN" sz="1600" b="1"/>
              <a:t> {R.s:=R.i}</a:t>
            </a:r>
          </a:p>
          <a:p>
            <a:pPr marL="342900" indent="-342900" eaLnBrk="0" hangingPunct="0"/>
            <a:r>
              <a:rPr lang="en-US" altLang="zh-CN" sz="1600" b="1">
                <a:solidFill>
                  <a:srgbClr val="FF3300"/>
                </a:solidFill>
              </a:rPr>
              <a:t>T → ( E  )	 {T.nptr:=E.nptr}</a:t>
            </a:r>
          </a:p>
          <a:p>
            <a:pPr marL="342900" indent="-342900" eaLnBrk="0" hangingPunct="0"/>
            <a:r>
              <a:rPr lang="en-US" altLang="zh-CN" sz="1600" b="1"/>
              <a:t>T → id {T.nptr:=mkleaf(id,id.entry)}</a:t>
            </a:r>
          </a:p>
          <a:p>
            <a:pPr marL="342900" indent="-342900" eaLnBrk="0" hangingPunct="0"/>
            <a:r>
              <a:rPr lang="en-US" altLang="zh-CN" sz="1600" b="1">
                <a:solidFill>
                  <a:srgbClr val="FF3300"/>
                </a:solidFill>
              </a:rPr>
              <a:t>T → num {T.nptr:=mkleaf(num,num.val)}</a:t>
            </a:r>
            <a:endParaRPr lang="zh-CN" altLang="en-US" sz="1600" b="1">
              <a:solidFill>
                <a:srgbClr val="FF3300"/>
              </a:solidFill>
            </a:endParaRPr>
          </a:p>
        </p:txBody>
      </p:sp>
      <p:sp>
        <p:nvSpPr>
          <p:cNvPr id="773195" name="Freeform 75"/>
          <p:cNvSpPr>
            <a:spLocks/>
          </p:cNvSpPr>
          <p:nvPr/>
        </p:nvSpPr>
        <p:spPr bwMode="auto">
          <a:xfrm>
            <a:off x="2438400" y="1435100"/>
            <a:ext cx="5562600" cy="3213100"/>
          </a:xfrm>
          <a:custGeom>
            <a:avLst/>
            <a:gdLst>
              <a:gd name="T0" fmla="*/ 0 w 3504"/>
              <a:gd name="T1" fmla="*/ 12700 h 2024"/>
              <a:gd name="T2" fmla="*/ 1295400 w 3504"/>
              <a:gd name="T3" fmla="*/ 88900 h 2024"/>
              <a:gd name="T4" fmla="*/ 2895600 w 3504"/>
              <a:gd name="T5" fmla="*/ 546100 h 2024"/>
              <a:gd name="T6" fmla="*/ 4648200 w 3504"/>
              <a:gd name="T7" fmla="*/ 1308100 h 2024"/>
              <a:gd name="T8" fmla="*/ 5257800 w 3504"/>
              <a:gd name="T9" fmla="*/ 2070100 h 2024"/>
              <a:gd name="T10" fmla="*/ 5562600 w 3504"/>
              <a:gd name="T11" fmla="*/ 3213100 h 20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504" h="2024">
                <a:moveTo>
                  <a:pt x="0" y="8"/>
                </a:moveTo>
                <a:cubicBezTo>
                  <a:pt x="256" y="4"/>
                  <a:pt x="512" y="0"/>
                  <a:pt x="816" y="56"/>
                </a:cubicBezTo>
                <a:cubicBezTo>
                  <a:pt x="1120" y="112"/>
                  <a:pt x="1472" y="216"/>
                  <a:pt x="1824" y="344"/>
                </a:cubicBezTo>
                <a:cubicBezTo>
                  <a:pt x="2176" y="472"/>
                  <a:pt x="2680" y="664"/>
                  <a:pt x="2928" y="824"/>
                </a:cubicBezTo>
                <a:cubicBezTo>
                  <a:pt x="3176" y="984"/>
                  <a:pt x="3216" y="1104"/>
                  <a:pt x="3312" y="1304"/>
                </a:cubicBezTo>
                <a:cubicBezTo>
                  <a:pt x="3408" y="1504"/>
                  <a:pt x="3456" y="1764"/>
                  <a:pt x="3504" y="2024"/>
                </a:cubicBezTo>
              </a:path>
            </a:pathLst>
          </a:custGeom>
          <a:noFill/>
          <a:ln w="28575" cap="flat" cmpd="sng">
            <a:solidFill>
              <a:srgbClr val="3366FF"/>
            </a:solidFill>
            <a:prstDash val="solid"/>
            <a:round/>
            <a:headEnd type="oval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440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7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7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7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7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7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7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7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7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7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7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77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773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773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77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773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77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773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773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773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77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773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773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77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773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773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773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773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773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773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773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773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773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773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773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773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773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773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773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77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773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6" dur="500"/>
                                        <p:tgtEl>
                                          <p:spTgt spid="773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773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773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1" dur="500"/>
                                        <p:tgtEl>
                                          <p:spTgt spid="773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 nodeType="clickPar">
                      <p:stCondLst>
                        <p:cond delay="indefinite"/>
                      </p:stCondLst>
                      <p:childTnLst>
                        <p:par>
                          <p:cTn id="2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6" dur="500"/>
                                        <p:tgtEl>
                                          <p:spTgt spid="773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1" dur="500"/>
                                        <p:tgtEl>
                                          <p:spTgt spid="773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500"/>
                                        <p:tgtEl>
                                          <p:spTgt spid="77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1" dur="500"/>
                                        <p:tgtEl>
                                          <p:spTgt spid="77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6" dur="500"/>
                                        <p:tgtEl>
                                          <p:spTgt spid="77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1" dur="500"/>
                                        <p:tgtEl>
                                          <p:spTgt spid="77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 nodeType="clickPar">
                      <p:stCondLst>
                        <p:cond delay="indefinite"/>
                      </p:stCondLst>
                      <p:childTnLst>
                        <p:par>
                          <p:cTn id="2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6" dur="500"/>
                                        <p:tgtEl>
                                          <p:spTgt spid="77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1" dur="500"/>
                                        <p:tgtEl>
                                          <p:spTgt spid="77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 nodeType="clickPar">
                      <p:stCondLst>
                        <p:cond delay="indefinite"/>
                      </p:stCondLst>
                      <p:childTnLst>
                        <p:par>
                          <p:cTn id="2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6" dur="500"/>
                                        <p:tgtEl>
                                          <p:spTgt spid="77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 nodeType="clickPar">
                      <p:stCondLst>
                        <p:cond delay="indefinite"/>
                      </p:stCondLst>
                      <p:childTnLst>
                        <p:par>
                          <p:cTn id="2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1" dur="500"/>
                                        <p:tgtEl>
                                          <p:spTgt spid="77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 nodeType="clickPar">
                      <p:stCondLst>
                        <p:cond delay="indefinite"/>
                      </p:stCondLst>
                      <p:childTnLst>
                        <p:par>
                          <p:cTn id="2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6" dur="500"/>
                                        <p:tgtEl>
                                          <p:spTgt spid="773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3122" grpId="0" animBg="1"/>
      <p:bldP spid="773123" grpId="0" autoUpdateAnimBg="0"/>
      <p:bldP spid="773124" grpId="0" animBg="1"/>
      <p:bldP spid="773125" grpId="0" animBg="1"/>
      <p:bldP spid="773126" grpId="0" autoUpdateAnimBg="0"/>
      <p:bldP spid="773127" grpId="0" autoUpdateAnimBg="0"/>
      <p:bldP spid="773128" grpId="0" animBg="1"/>
      <p:bldP spid="773129" grpId="0" autoUpdateAnimBg="0"/>
      <p:bldP spid="773136" grpId="0" autoUpdateAnimBg="0"/>
      <p:bldP spid="773137" grpId="0" animBg="1"/>
      <p:bldP spid="773138" grpId="0" animBg="1"/>
      <p:bldP spid="773139" grpId="0" autoUpdateAnimBg="0"/>
      <p:bldP spid="773140" grpId="0" animBg="1"/>
      <p:bldP spid="773141" grpId="0" autoUpdateAnimBg="0"/>
      <p:bldP spid="773142" grpId="0" animBg="1"/>
      <p:bldP spid="773143" grpId="0" autoUpdateAnimBg="0"/>
      <p:bldP spid="773147" grpId="0" autoUpdateAnimBg="0"/>
      <p:bldP spid="773148" grpId="0" animBg="1"/>
      <p:bldP spid="773149" grpId="0" autoUpdateAnimBg="0"/>
      <p:bldP spid="773154" grpId="0" animBg="1"/>
      <p:bldP spid="773155" grpId="0" animBg="1"/>
      <p:bldP spid="773156" grpId="0" animBg="1"/>
      <p:bldP spid="773157" grpId="0" animBg="1"/>
      <p:bldP spid="773158" grpId="0" autoUpdateAnimBg="0"/>
      <p:bldP spid="773159" grpId="0" animBg="1"/>
      <p:bldP spid="773160" grpId="0" autoUpdateAnimBg="0"/>
      <p:bldP spid="773161" grpId="0" animBg="1"/>
      <p:bldP spid="773162" grpId="0" autoUpdateAnimBg="0"/>
      <p:bldP spid="773163" grpId="0" animBg="1"/>
      <p:bldP spid="773164" grpId="0" autoUpdateAnimBg="0"/>
      <p:bldP spid="773165" grpId="0" animBg="1"/>
      <p:bldP spid="773166" grpId="0" autoUpdateAnimBg="0"/>
      <p:bldP spid="773173" grpId="0" autoUpdateAnimBg="0"/>
      <p:bldP spid="773174" grpId="0" animBg="1"/>
      <p:bldP spid="773175" grpId="0" autoUpdateAnimBg="0"/>
      <p:bldP spid="773180" grpId="0" animBg="1"/>
      <p:bldP spid="773181" grpId="0" animBg="1"/>
      <p:bldP spid="773182" grpId="0" animBg="1"/>
      <p:bldP spid="773183" grpId="0" autoUpdateAnimBg="0"/>
      <p:bldP spid="773184" grpId="0" animBg="1"/>
      <p:bldP spid="773185" grpId="0" animBg="1"/>
      <p:bldP spid="773186" grpId="0" autoUpdateAnimBg="0"/>
      <p:bldP spid="773187" grpId="0" autoUpdateAnimBg="0"/>
      <p:bldP spid="773188" grpId="0" animBg="1"/>
      <p:bldP spid="773189" grpId="0" autoUpdateAnimBg="0"/>
      <p:bldP spid="773190" grpId="0" animBg="1"/>
      <p:bldP spid="773191" grpId="0" autoUpdateAnimBg="0"/>
      <p:bldP spid="773192" grpId="0" animBg="1"/>
      <p:bldP spid="773193" grpId="0" autoUpdateAnimBg="0"/>
      <p:bldP spid="77319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4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zh-CN" altLang="en-US" dirty="0" smtClean="0">
                <a:ea typeface="宋体" pitchFamily="2" charset="-122"/>
              </a:rPr>
              <a:t>例：</a:t>
            </a:r>
            <a:r>
              <a:rPr lang="zh-CN" altLang="en-US" dirty="0">
                <a:ea typeface="宋体" pitchFamily="2" charset="-122"/>
              </a:rPr>
              <a:t>消</a:t>
            </a:r>
            <a:r>
              <a:rPr lang="zh-CN" altLang="en-US" dirty="0" smtClean="0">
                <a:ea typeface="宋体" pitchFamily="2" charset="-122"/>
              </a:rPr>
              <a:t>除左递归一个一般化的例子</a:t>
            </a:r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533400" y="1268413"/>
            <a:ext cx="8077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>
                <a:latin typeface="Times New Roman" pitchFamily="18" charset="0"/>
              </a:rPr>
              <a:t>     </a:t>
            </a:r>
            <a:r>
              <a:rPr kumimoji="1" lang="en-US" altLang="zh-CN" sz="2800" i="1">
                <a:latin typeface="Times New Roman" pitchFamily="18" charset="0"/>
              </a:rPr>
              <a:t>A</a:t>
            </a:r>
            <a:r>
              <a:rPr kumimoji="1" lang="en-US" altLang="zh-CN" sz="2800">
                <a:latin typeface="Times New Roman" pitchFamily="18" charset="0"/>
              </a:rPr>
              <a:t> 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 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800" baseline="-25000">
                <a:latin typeface="Times New Roman" pitchFamily="18" charset="0"/>
                <a:sym typeface="Symbol" pitchFamily="18" charset="2"/>
              </a:rPr>
              <a:t>1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Y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          { 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.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 := 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g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 (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800" baseline="-25000">
                <a:latin typeface="Times New Roman" pitchFamily="18" charset="0"/>
                <a:sym typeface="Symbol" pitchFamily="18" charset="2"/>
              </a:rPr>
              <a:t>1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.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, 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Y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.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y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) }</a:t>
            </a:r>
            <a:br>
              <a:rPr kumimoji="1" lang="en-US" altLang="zh-CN" sz="2800">
                <a:latin typeface="Times New Roman" pitchFamily="18" charset="0"/>
                <a:sym typeface="Symbol" pitchFamily="18" charset="2"/>
              </a:rPr>
            </a:b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     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  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              { 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.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 := 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f 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.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) }</a:t>
            </a:r>
            <a:endParaRPr kumimoji="1" lang="en-US" altLang="zh-CN" sz="2800">
              <a:latin typeface="Times New Roman" pitchFamily="18" charset="0"/>
            </a:endParaRP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914400" y="2801938"/>
            <a:ext cx="5516563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folHlink"/>
                </a:solidFill>
                <a:miter lim="800000"/>
                <a:headEnd type="none" w="sm" len="sm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dirty="0">
                <a:latin typeface="Times New Roman" pitchFamily="18" charset="0"/>
              </a:rPr>
              <a:t>消除左递归后：</a:t>
            </a:r>
          </a:p>
          <a:p>
            <a:pPr eaLnBrk="0" hangingPunct="0"/>
            <a:r>
              <a:rPr kumimoji="1" lang="en-US" altLang="zh-CN" sz="2800" i="1" dirty="0">
                <a:latin typeface="Times New Roman" pitchFamily="18" charset="0"/>
              </a:rPr>
              <a:t>A</a:t>
            </a:r>
            <a:r>
              <a:rPr kumimoji="1" lang="en-US" altLang="zh-CN" sz="2800" dirty="0">
                <a:latin typeface="Times New Roman" pitchFamily="18" charset="0"/>
              </a:rPr>
              <a:t> </a:t>
            </a:r>
            <a:r>
              <a:rPr kumimoji="1" lang="en-US" altLang="zh-CN" sz="2800" dirty="0">
                <a:latin typeface="Times New Roman" pitchFamily="18" charset="0"/>
                <a:sym typeface="Symbol" pitchFamily="18" charset="2"/>
              </a:rPr>
              <a:t> </a:t>
            </a:r>
            <a:r>
              <a:rPr kumimoji="1" lang="en-US" altLang="zh-CN" sz="2800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800" dirty="0">
                <a:latin typeface="Times New Roman" pitchFamily="18" charset="0"/>
                <a:sym typeface="Symbol" pitchFamily="18" charset="2"/>
              </a:rPr>
              <a:t>              { </a:t>
            </a:r>
            <a:r>
              <a:rPr kumimoji="1" lang="en-US" altLang="zh-CN" sz="2800" i="1" dirty="0" err="1">
                <a:latin typeface="Times New Roman" pitchFamily="18" charset="0"/>
                <a:sym typeface="Symbol" pitchFamily="18" charset="2"/>
              </a:rPr>
              <a:t>R.i</a:t>
            </a:r>
            <a:r>
              <a:rPr kumimoji="1" lang="en-US" altLang="zh-CN" sz="2800" dirty="0">
                <a:latin typeface="Times New Roman" pitchFamily="18" charset="0"/>
                <a:sym typeface="Symbol" pitchFamily="18" charset="2"/>
              </a:rPr>
              <a:t> := </a:t>
            </a:r>
            <a:r>
              <a:rPr kumimoji="1" lang="en-US" altLang="zh-CN" sz="2800" i="1" dirty="0">
                <a:latin typeface="Times New Roman" pitchFamily="18" charset="0"/>
                <a:sym typeface="Symbol" pitchFamily="18" charset="2"/>
              </a:rPr>
              <a:t>f </a:t>
            </a:r>
            <a:r>
              <a:rPr kumimoji="1" lang="en-US" altLang="zh-CN" sz="2800" dirty="0"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800" i="1" dirty="0" err="1">
                <a:latin typeface="Times New Roman" pitchFamily="18" charset="0"/>
                <a:sym typeface="Symbol" pitchFamily="18" charset="2"/>
              </a:rPr>
              <a:t>X.x</a:t>
            </a:r>
            <a:r>
              <a:rPr kumimoji="1" lang="en-US" altLang="zh-CN" sz="2800" dirty="0">
                <a:latin typeface="Times New Roman" pitchFamily="18" charset="0"/>
                <a:sym typeface="Symbol" pitchFamily="18" charset="2"/>
              </a:rPr>
              <a:t>) }</a:t>
            </a:r>
          </a:p>
          <a:p>
            <a:pPr eaLnBrk="0" hangingPunct="0"/>
            <a:r>
              <a:rPr kumimoji="1" lang="en-US" altLang="zh-CN" sz="2800" dirty="0">
                <a:latin typeface="Times New Roman" pitchFamily="18" charset="0"/>
                <a:sym typeface="Symbol" pitchFamily="18" charset="2"/>
              </a:rPr>
              <a:t>         </a:t>
            </a:r>
            <a:r>
              <a:rPr kumimoji="1" lang="en-US" altLang="zh-CN" sz="2800" i="1" dirty="0">
                <a:latin typeface="Times New Roman" pitchFamily="18" charset="0"/>
                <a:sym typeface="Symbol" pitchFamily="18" charset="2"/>
              </a:rPr>
              <a:t>R</a:t>
            </a:r>
            <a:r>
              <a:rPr kumimoji="1" lang="en-US" altLang="zh-CN" sz="2800" dirty="0">
                <a:latin typeface="Times New Roman" pitchFamily="18" charset="0"/>
                <a:sym typeface="Symbol" pitchFamily="18" charset="2"/>
              </a:rPr>
              <a:t>             { </a:t>
            </a:r>
            <a:r>
              <a:rPr kumimoji="1" lang="en-US" altLang="zh-CN" sz="2800" i="1" dirty="0" err="1"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800" dirty="0" err="1">
                <a:latin typeface="Times New Roman" pitchFamily="18" charset="0"/>
                <a:sym typeface="Symbol" pitchFamily="18" charset="2"/>
              </a:rPr>
              <a:t>.a</a:t>
            </a:r>
            <a:r>
              <a:rPr kumimoji="1" lang="en-US" altLang="zh-CN" sz="2800" dirty="0">
                <a:latin typeface="Times New Roman" pitchFamily="18" charset="0"/>
                <a:sym typeface="Symbol" pitchFamily="18" charset="2"/>
              </a:rPr>
              <a:t> := </a:t>
            </a:r>
            <a:r>
              <a:rPr kumimoji="1" lang="en-US" altLang="zh-CN" sz="2800" i="1" dirty="0">
                <a:latin typeface="Times New Roman" pitchFamily="18" charset="0"/>
                <a:sym typeface="Symbol" pitchFamily="18" charset="2"/>
              </a:rPr>
              <a:t>R.s</a:t>
            </a:r>
            <a:r>
              <a:rPr kumimoji="1" lang="en-US" altLang="zh-CN" sz="2800" dirty="0">
                <a:latin typeface="Times New Roman" pitchFamily="18" charset="0"/>
                <a:sym typeface="Symbol" pitchFamily="18" charset="2"/>
              </a:rPr>
              <a:t> }</a:t>
            </a:r>
          </a:p>
          <a:p>
            <a:pPr eaLnBrk="0" hangingPunct="0"/>
            <a:r>
              <a:rPr kumimoji="1" lang="en-US" altLang="zh-CN" sz="2800" i="1" dirty="0">
                <a:latin typeface="Times New Roman" pitchFamily="18" charset="0"/>
                <a:sym typeface="Symbol" pitchFamily="18" charset="2"/>
              </a:rPr>
              <a:t>R</a:t>
            </a:r>
            <a:r>
              <a:rPr kumimoji="1" lang="en-US" altLang="zh-CN" sz="2800" dirty="0">
                <a:latin typeface="Times New Roman" pitchFamily="18" charset="0"/>
                <a:sym typeface="Symbol" pitchFamily="18" charset="2"/>
              </a:rPr>
              <a:t>  </a:t>
            </a:r>
            <a:r>
              <a:rPr kumimoji="1" lang="en-US" altLang="zh-CN" sz="2800" i="1" dirty="0">
                <a:latin typeface="Times New Roman" pitchFamily="18" charset="0"/>
                <a:sym typeface="Symbol" pitchFamily="18" charset="2"/>
              </a:rPr>
              <a:t>Y</a:t>
            </a:r>
            <a:r>
              <a:rPr kumimoji="1" lang="en-US" altLang="zh-CN" sz="2800" dirty="0">
                <a:latin typeface="Times New Roman" pitchFamily="18" charset="0"/>
                <a:sym typeface="Symbol" pitchFamily="18" charset="2"/>
              </a:rPr>
              <a:t>              { </a:t>
            </a:r>
            <a:r>
              <a:rPr kumimoji="1" lang="en-US" altLang="zh-CN" sz="2800" i="1" dirty="0">
                <a:latin typeface="Times New Roman" pitchFamily="18" charset="0"/>
                <a:sym typeface="Symbol" pitchFamily="18" charset="2"/>
              </a:rPr>
              <a:t>R</a:t>
            </a:r>
            <a:r>
              <a:rPr kumimoji="1" lang="en-US" altLang="zh-CN" sz="2800" baseline="-25000" dirty="0">
                <a:latin typeface="Times New Roman" pitchFamily="18" charset="0"/>
                <a:sym typeface="Symbol" pitchFamily="18" charset="2"/>
              </a:rPr>
              <a:t>1</a:t>
            </a:r>
            <a:r>
              <a:rPr kumimoji="1" lang="en-US" altLang="zh-CN" sz="2800" dirty="0">
                <a:latin typeface="Times New Roman" pitchFamily="18" charset="0"/>
                <a:sym typeface="Symbol" pitchFamily="18" charset="2"/>
              </a:rPr>
              <a:t>.</a:t>
            </a:r>
            <a:r>
              <a:rPr kumimoji="1" lang="en-US" altLang="zh-CN" sz="2800" i="1" dirty="0">
                <a:latin typeface="Times New Roman" pitchFamily="18" charset="0"/>
                <a:sym typeface="Symbol" pitchFamily="18" charset="2"/>
              </a:rPr>
              <a:t>i</a:t>
            </a:r>
            <a:r>
              <a:rPr kumimoji="1" lang="en-US" altLang="zh-CN" sz="2800" dirty="0">
                <a:latin typeface="Times New Roman" pitchFamily="18" charset="0"/>
                <a:sym typeface="Symbol" pitchFamily="18" charset="2"/>
              </a:rPr>
              <a:t> := </a:t>
            </a:r>
            <a:r>
              <a:rPr kumimoji="1" lang="en-US" altLang="zh-CN" sz="2800" i="1" dirty="0">
                <a:latin typeface="Times New Roman" pitchFamily="18" charset="0"/>
                <a:sym typeface="Symbol" pitchFamily="18" charset="2"/>
              </a:rPr>
              <a:t>g </a:t>
            </a:r>
            <a:r>
              <a:rPr kumimoji="1" lang="en-US" altLang="zh-CN" sz="2800" dirty="0"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800" i="1" dirty="0" err="1">
                <a:latin typeface="Times New Roman" pitchFamily="18" charset="0"/>
                <a:sym typeface="Symbol" pitchFamily="18" charset="2"/>
              </a:rPr>
              <a:t>R.i</a:t>
            </a:r>
            <a:r>
              <a:rPr kumimoji="1" lang="en-US" altLang="zh-CN" sz="2800" i="1" dirty="0">
                <a:latin typeface="Times New Roman" pitchFamily="18" charset="0"/>
                <a:sym typeface="Symbol" pitchFamily="18" charset="2"/>
              </a:rPr>
              <a:t>, </a:t>
            </a:r>
            <a:r>
              <a:rPr kumimoji="1" lang="en-US" altLang="zh-CN" sz="2800" i="1" dirty="0" err="1">
                <a:latin typeface="Times New Roman" pitchFamily="18" charset="0"/>
                <a:sym typeface="Symbol" pitchFamily="18" charset="2"/>
              </a:rPr>
              <a:t>Y.y</a:t>
            </a:r>
            <a:r>
              <a:rPr kumimoji="1" lang="en-US" altLang="zh-CN" sz="2800" dirty="0">
                <a:latin typeface="Times New Roman" pitchFamily="18" charset="0"/>
                <a:sym typeface="Symbol" pitchFamily="18" charset="2"/>
              </a:rPr>
              <a:t>) } </a:t>
            </a:r>
          </a:p>
          <a:p>
            <a:pPr eaLnBrk="0" hangingPunct="0"/>
            <a:r>
              <a:rPr kumimoji="1" lang="en-US" altLang="zh-CN" sz="2800" dirty="0">
                <a:latin typeface="Times New Roman" pitchFamily="18" charset="0"/>
                <a:sym typeface="Symbol" pitchFamily="18" charset="2"/>
              </a:rPr>
              <a:t>         </a:t>
            </a:r>
            <a:r>
              <a:rPr kumimoji="1" lang="en-US" altLang="zh-CN" sz="2800" i="1" dirty="0">
                <a:latin typeface="Times New Roman" pitchFamily="18" charset="0"/>
                <a:sym typeface="Symbol" pitchFamily="18" charset="2"/>
              </a:rPr>
              <a:t>R</a:t>
            </a:r>
            <a:r>
              <a:rPr kumimoji="1" lang="en-US" altLang="zh-CN" sz="2800" baseline="-25000" dirty="0">
                <a:latin typeface="Times New Roman" pitchFamily="18" charset="0"/>
                <a:sym typeface="Symbol" pitchFamily="18" charset="2"/>
              </a:rPr>
              <a:t>1</a:t>
            </a:r>
            <a:r>
              <a:rPr kumimoji="1" lang="en-US" altLang="zh-CN" sz="2800" dirty="0">
                <a:latin typeface="Times New Roman" pitchFamily="18" charset="0"/>
                <a:sym typeface="Symbol" pitchFamily="18" charset="2"/>
              </a:rPr>
              <a:t>            { </a:t>
            </a:r>
            <a:r>
              <a:rPr kumimoji="1" lang="en-US" altLang="zh-CN" sz="2800" i="1" dirty="0">
                <a:latin typeface="Times New Roman" pitchFamily="18" charset="0"/>
                <a:sym typeface="Symbol" pitchFamily="18" charset="2"/>
              </a:rPr>
              <a:t>R.s</a:t>
            </a:r>
            <a:r>
              <a:rPr kumimoji="1" lang="en-US" altLang="zh-CN" sz="2800" dirty="0">
                <a:latin typeface="Times New Roman" pitchFamily="18" charset="0"/>
                <a:sym typeface="Symbol" pitchFamily="18" charset="2"/>
              </a:rPr>
              <a:t> := </a:t>
            </a:r>
            <a:r>
              <a:rPr kumimoji="1" lang="en-US" altLang="zh-CN" sz="2800" i="1" dirty="0">
                <a:latin typeface="Times New Roman" pitchFamily="18" charset="0"/>
                <a:sym typeface="Symbol" pitchFamily="18" charset="2"/>
              </a:rPr>
              <a:t>R</a:t>
            </a:r>
            <a:r>
              <a:rPr kumimoji="1" lang="en-US" altLang="zh-CN" sz="2800" i="1" baseline="-25000" dirty="0">
                <a:latin typeface="Times New Roman" pitchFamily="18" charset="0"/>
                <a:sym typeface="Symbol" pitchFamily="18" charset="2"/>
              </a:rPr>
              <a:t>1</a:t>
            </a:r>
            <a:r>
              <a:rPr kumimoji="1" lang="en-US" altLang="zh-CN" sz="2800" i="1" dirty="0">
                <a:latin typeface="Times New Roman" pitchFamily="18" charset="0"/>
                <a:sym typeface="Symbol" pitchFamily="18" charset="2"/>
              </a:rPr>
              <a:t>.s</a:t>
            </a:r>
            <a:r>
              <a:rPr kumimoji="1" lang="en-US" altLang="zh-CN" sz="2800" dirty="0">
                <a:latin typeface="Times New Roman" pitchFamily="18" charset="0"/>
                <a:sym typeface="Symbol" pitchFamily="18" charset="2"/>
              </a:rPr>
              <a:t> }</a:t>
            </a:r>
          </a:p>
          <a:p>
            <a:pPr eaLnBrk="0" hangingPunct="0"/>
            <a:r>
              <a:rPr kumimoji="1" lang="en-US" altLang="zh-CN" sz="2800" i="1" dirty="0">
                <a:latin typeface="Times New Roman" pitchFamily="18" charset="0"/>
                <a:sym typeface="Symbol" pitchFamily="18" charset="2"/>
              </a:rPr>
              <a:t>R</a:t>
            </a:r>
            <a:r>
              <a:rPr kumimoji="1" lang="en-US" altLang="zh-CN" sz="2800" dirty="0">
                <a:latin typeface="Times New Roman" pitchFamily="18" charset="0"/>
                <a:sym typeface="Symbol" pitchFamily="18" charset="2"/>
              </a:rPr>
              <a:t>  </a:t>
            </a:r>
            <a:r>
              <a:rPr kumimoji="1" lang="en-US" altLang="zh-CN" sz="2800" i="1" dirty="0">
                <a:latin typeface="Times New Roman" pitchFamily="18" charset="0"/>
                <a:sym typeface="Symbol" pitchFamily="18" charset="2"/>
              </a:rPr>
              <a:t>               </a:t>
            </a:r>
            <a:r>
              <a:rPr kumimoji="1" lang="en-US" altLang="zh-CN" sz="2800" dirty="0">
                <a:latin typeface="Times New Roman" pitchFamily="18" charset="0"/>
                <a:sym typeface="Symbol" pitchFamily="18" charset="2"/>
              </a:rPr>
              <a:t>{ </a:t>
            </a:r>
            <a:r>
              <a:rPr kumimoji="1" lang="en-US" altLang="zh-CN" sz="2800" i="1" dirty="0">
                <a:latin typeface="Times New Roman" pitchFamily="18" charset="0"/>
                <a:sym typeface="Symbol" pitchFamily="18" charset="2"/>
              </a:rPr>
              <a:t>R.s</a:t>
            </a:r>
            <a:r>
              <a:rPr kumimoji="1" lang="en-US" altLang="zh-CN" sz="2800" dirty="0">
                <a:latin typeface="Times New Roman" pitchFamily="18" charset="0"/>
                <a:sym typeface="Symbol" pitchFamily="18" charset="2"/>
              </a:rPr>
              <a:t> := </a:t>
            </a:r>
            <a:r>
              <a:rPr kumimoji="1" lang="en-US" altLang="zh-CN" sz="2800" i="1" dirty="0" err="1">
                <a:latin typeface="Times New Roman" pitchFamily="18" charset="0"/>
                <a:sym typeface="Symbol" pitchFamily="18" charset="2"/>
              </a:rPr>
              <a:t>R.i</a:t>
            </a:r>
            <a:r>
              <a:rPr kumimoji="1" lang="en-US" altLang="zh-CN" sz="2800" dirty="0">
                <a:latin typeface="Times New Roman" pitchFamily="18" charset="0"/>
                <a:sym typeface="Symbol" pitchFamily="18" charset="2"/>
              </a:rPr>
              <a:t> }</a:t>
            </a:r>
          </a:p>
        </p:txBody>
      </p:sp>
      <p:sp>
        <p:nvSpPr>
          <p:cNvPr id="6" name="灯片编号占位符 5"/>
          <p:cNvSpPr txBox="1">
            <a:spLocks/>
          </p:cNvSpPr>
          <p:nvPr/>
        </p:nvSpPr>
        <p:spPr bwMode="auto">
          <a:xfrm>
            <a:off x="7524328" y="5517232"/>
            <a:ext cx="16196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+mj-lt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/>
            <a:fld id="{0AEF1670-A6D7-463A-936F-BE6F7036F090}" type="slidenum">
              <a:rPr lang="en-US" altLang="zh-CN" sz="8000" smtClean="0">
                <a:solidFill>
                  <a:schemeClr val="bg2"/>
                </a:solidFill>
                <a:latin typeface="Arial" charset="0"/>
                <a:ea typeface="宋体" pitchFamily="2" charset="-122"/>
              </a:rPr>
              <a:pPr algn="ctr"/>
              <a:t>51</a:t>
            </a:fld>
            <a:endParaRPr lang="en-US" altLang="zh-CN" sz="8000" dirty="0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6482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ChangeArrowheads="1"/>
          </p:cNvSpPr>
          <p:nvPr/>
        </p:nvSpPr>
        <p:spPr bwMode="auto">
          <a:xfrm>
            <a:off x="533400" y="1268413"/>
            <a:ext cx="8077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>
                <a:latin typeface="Times New Roman" pitchFamily="18" charset="0"/>
              </a:rPr>
              <a:t>     </a:t>
            </a:r>
            <a:r>
              <a:rPr kumimoji="1" lang="en-US" altLang="zh-CN" sz="2800" i="1">
                <a:latin typeface="Times New Roman" pitchFamily="18" charset="0"/>
              </a:rPr>
              <a:t>A</a:t>
            </a:r>
            <a:r>
              <a:rPr kumimoji="1" lang="en-US" altLang="zh-CN" sz="2800">
                <a:latin typeface="Times New Roman" pitchFamily="18" charset="0"/>
              </a:rPr>
              <a:t> 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 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800" baseline="-25000">
                <a:latin typeface="Times New Roman" pitchFamily="18" charset="0"/>
                <a:sym typeface="Symbol" pitchFamily="18" charset="2"/>
              </a:rPr>
              <a:t>1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Y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          { 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.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 := 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g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 (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800" baseline="-25000">
                <a:latin typeface="Times New Roman" pitchFamily="18" charset="0"/>
                <a:sym typeface="Symbol" pitchFamily="18" charset="2"/>
              </a:rPr>
              <a:t>1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.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, 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Y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.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y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) }</a:t>
            </a:r>
            <a:br>
              <a:rPr kumimoji="1" lang="en-US" altLang="zh-CN" sz="2800">
                <a:latin typeface="Times New Roman" pitchFamily="18" charset="0"/>
                <a:sym typeface="Symbol" pitchFamily="18" charset="2"/>
              </a:rPr>
            </a:b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     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  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              { 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.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 := 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f 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.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) }</a:t>
            </a:r>
            <a:endParaRPr kumimoji="1" lang="en-US" altLang="zh-CN" sz="2800">
              <a:latin typeface="Times New Roman" pitchFamily="18" charset="0"/>
            </a:endParaRPr>
          </a:p>
        </p:txBody>
      </p:sp>
      <p:grpSp>
        <p:nvGrpSpPr>
          <p:cNvPr id="746499" name="Group 3"/>
          <p:cNvGrpSpPr>
            <a:grpSpLocks/>
          </p:cNvGrpSpPr>
          <p:nvPr/>
        </p:nvGrpSpPr>
        <p:grpSpPr bwMode="auto">
          <a:xfrm>
            <a:off x="1116013" y="2551113"/>
            <a:ext cx="5094287" cy="3182937"/>
            <a:chOff x="703" y="2024"/>
            <a:chExt cx="3209" cy="2005"/>
          </a:xfrm>
        </p:grpSpPr>
        <p:sp>
          <p:nvSpPr>
            <p:cNvPr id="30737" name="Rectangle 4"/>
            <p:cNvSpPr>
              <a:spLocks noChangeArrowheads="1"/>
            </p:cNvSpPr>
            <p:nvPr/>
          </p:nvSpPr>
          <p:spPr bwMode="auto">
            <a:xfrm>
              <a:off x="2426" y="3183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folHlink"/>
                  </a:solidFill>
                  <a:miter lim="800000"/>
                  <a:headEnd type="none" w="sm" len="sm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i="1">
                  <a:latin typeface="Times New Roman" pitchFamily="18" charset="0"/>
                </a:rPr>
                <a:t>Y</a:t>
              </a:r>
              <a:r>
                <a:rPr kumimoji="1" lang="en-US" altLang="zh-CN" sz="2800" i="1" baseline="-25000">
                  <a:latin typeface="Times New Roman" pitchFamily="18" charset="0"/>
                </a:rPr>
                <a:t>1</a:t>
              </a:r>
              <a:endParaRPr kumimoji="1" lang="en-US" altLang="zh-CN" sz="2800" i="1">
                <a:latin typeface="Times New Roman" pitchFamily="18" charset="0"/>
              </a:endParaRPr>
            </a:p>
          </p:txBody>
        </p:sp>
        <p:sp>
          <p:nvSpPr>
            <p:cNvPr id="30738" name="Text Box 5"/>
            <p:cNvSpPr txBox="1">
              <a:spLocks noChangeArrowheads="1"/>
            </p:cNvSpPr>
            <p:nvPr/>
          </p:nvSpPr>
          <p:spPr bwMode="auto">
            <a:xfrm>
              <a:off x="703" y="3702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folHlink"/>
                  </a:solidFill>
                  <a:miter lim="800000"/>
                  <a:headEnd type="none" w="sm" len="sm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30739" name="Rectangle 6"/>
            <p:cNvSpPr>
              <a:spLocks noChangeArrowheads="1"/>
            </p:cNvSpPr>
            <p:nvPr/>
          </p:nvSpPr>
          <p:spPr bwMode="auto">
            <a:xfrm>
              <a:off x="3595" y="2695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folHlink"/>
                  </a:solidFill>
                  <a:miter lim="800000"/>
                  <a:headEnd type="none" w="sm" len="sm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i="1">
                  <a:latin typeface="Times New Roman" pitchFamily="18" charset="0"/>
                </a:rPr>
                <a:t>Y</a:t>
              </a:r>
              <a:r>
                <a:rPr kumimoji="1" lang="en-US" altLang="zh-CN" sz="2800" i="1" baseline="-25000">
                  <a:latin typeface="Times New Roman" pitchFamily="18" charset="0"/>
                </a:rPr>
                <a:t>2</a:t>
              </a:r>
              <a:endParaRPr kumimoji="1" lang="en-US" altLang="zh-CN" sz="2800" i="1">
                <a:latin typeface="Times New Roman" pitchFamily="18" charset="0"/>
              </a:endParaRPr>
            </a:p>
          </p:txBody>
        </p:sp>
        <p:sp>
          <p:nvSpPr>
            <p:cNvPr id="30740" name="Line 7"/>
            <p:cNvSpPr>
              <a:spLocks noChangeShapeType="1"/>
            </p:cNvSpPr>
            <p:nvPr/>
          </p:nvSpPr>
          <p:spPr bwMode="auto">
            <a:xfrm flipH="1">
              <a:off x="1565" y="2416"/>
              <a:ext cx="480" cy="2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sm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1" name="Line 8"/>
            <p:cNvSpPr>
              <a:spLocks noChangeShapeType="1"/>
            </p:cNvSpPr>
            <p:nvPr/>
          </p:nvSpPr>
          <p:spPr bwMode="auto">
            <a:xfrm flipH="1">
              <a:off x="930" y="2928"/>
              <a:ext cx="480" cy="2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sm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2" name="Line 9"/>
            <p:cNvSpPr>
              <a:spLocks noChangeShapeType="1"/>
            </p:cNvSpPr>
            <p:nvPr/>
          </p:nvSpPr>
          <p:spPr bwMode="auto">
            <a:xfrm>
              <a:off x="839" y="3504"/>
              <a:ext cx="0" cy="19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sm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3" name="Line 10"/>
            <p:cNvSpPr>
              <a:spLocks noChangeShapeType="1"/>
            </p:cNvSpPr>
            <p:nvPr/>
          </p:nvSpPr>
          <p:spPr bwMode="auto">
            <a:xfrm>
              <a:off x="1565" y="2931"/>
              <a:ext cx="927" cy="28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sm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4" name="Line 11"/>
            <p:cNvSpPr>
              <a:spLocks noChangeShapeType="1"/>
            </p:cNvSpPr>
            <p:nvPr/>
          </p:nvSpPr>
          <p:spPr bwMode="auto">
            <a:xfrm>
              <a:off x="2154" y="2387"/>
              <a:ext cx="1497" cy="36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sm" len="sm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5" name="Rectangle 12"/>
            <p:cNvSpPr>
              <a:spLocks noChangeArrowheads="1"/>
            </p:cNvSpPr>
            <p:nvPr/>
          </p:nvSpPr>
          <p:spPr bwMode="auto">
            <a:xfrm>
              <a:off x="1973" y="2024"/>
              <a:ext cx="2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4925">
                  <a:solidFill>
                    <a:srgbClr val="FF3300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0746" name="Rectangle 13"/>
            <p:cNvSpPr>
              <a:spLocks noChangeArrowheads="1"/>
            </p:cNvSpPr>
            <p:nvPr/>
          </p:nvSpPr>
          <p:spPr bwMode="auto">
            <a:xfrm>
              <a:off x="1338" y="2611"/>
              <a:ext cx="2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4925">
                  <a:solidFill>
                    <a:srgbClr val="FF3300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0747" name="Rectangle 14"/>
            <p:cNvSpPr>
              <a:spLocks noChangeArrowheads="1"/>
            </p:cNvSpPr>
            <p:nvPr/>
          </p:nvSpPr>
          <p:spPr bwMode="auto">
            <a:xfrm>
              <a:off x="748" y="3158"/>
              <a:ext cx="2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4925">
                  <a:solidFill>
                    <a:srgbClr val="FF3300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 i="1"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746511" name="Group 15"/>
          <p:cNvGrpSpPr>
            <a:grpSpLocks/>
          </p:cNvGrpSpPr>
          <p:nvPr/>
        </p:nvGrpSpPr>
        <p:grpSpPr bwMode="auto">
          <a:xfrm>
            <a:off x="1476375" y="2627313"/>
            <a:ext cx="6480175" cy="3136900"/>
            <a:chOff x="930" y="2060"/>
            <a:chExt cx="4082" cy="1976"/>
          </a:xfrm>
        </p:grpSpPr>
        <p:sp>
          <p:nvSpPr>
            <p:cNvPr id="30726" name="Text Box 16"/>
            <p:cNvSpPr txBox="1">
              <a:spLocks noChangeArrowheads="1"/>
            </p:cNvSpPr>
            <p:nvPr/>
          </p:nvSpPr>
          <p:spPr bwMode="auto">
            <a:xfrm>
              <a:off x="2221" y="2060"/>
              <a:ext cx="2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folHlink"/>
                  </a:solidFill>
                  <a:miter lim="800000"/>
                  <a:headEnd type="none" w="sm" len="sm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i="1">
                  <a:solidFill>
                    <a:schemeClr val="accent2"/>
                  </a:solidFill>
                  <a:latin typeface="Times New Roman" pitchFamily="18" charset="0"/>
                </a:rPr>
                <a:t>.a = g</a:t>
              </a:r>
              <a:r>
                <a:rPr kumimoji="1" lang="en-US" altLang="zh-CN" sz="2800" i="1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2800">
                  <a:solidFill>
                    <a:srgbClr val="0000FF"/>
                  </a:solidFill>
                  <a:latin typeface="Times New Roman" pitchFamily="18" charset="0"/>
                </a:rPr>
                <a:t>(</a:t>
              </a:r>
              <a:r>
                <a:rPr kumimoji="1" lang="en-US" altLang="zh-CN" sz="2800" i="1">
                  <a:solidFill>
                    <a:srgbClr val="0000FF"/>
                  </a:solidFill>
                  <a:latin typeface="Times New Roman" pitchFamily="18" charset="0"/>
                </a:rPr>
                <a:t> g </a:t>
              </a:r>
              <a:r>
                <a:rPr kumimoji="1" lang="en-US" altLang="zh-CN" sz="2800">
                  <a:solidFill>
                    <a:srgbClr val="0000FF"/>
                  </a:solidFill>
                  <a:latin typeface="Times New Roman" pitchFamily="18" charset="0"/>
                </a:rPr>
                <a:t>(</a:t>
              </a:r>
              <a:r>
                <a:rPr kumimoji="1" lang="en-US" altLang="zh-CN" sz="2800" i="1">
                  <a:solidFill>
                    <a:srgbClr val="0000FF"/>
                  </a:solidFill>
                  <a:latin typeface="Times New Roman" pitchFamily="18" charset="0"/>
                </a:rPr>
                <a:t> f (X.x</a:t>
              </a:r>
              <a:r>
                <a:rPr kumimoji="1" lang="en-US" altLang="zh-CN" sz="2800">
                  <a:solidFill>
                    <a:srgbClr val="0000FF"/>
                  </a:solidFill>
                  <a:latin typeface="Times New Roman" pitchFamily="18" charset="0"/>
                </a:rPr>
                <a:t>)</a:t>
              </a:r>
              <a:r>
                <a:rPr kumimoji="1" lang="en-US" altLang="zh-CN" sz="2800" i="1">
                  <a:solidFill>
                    <a:srgbClr val="0000FF"/>
                  </a:solidFill>
                  <a:latin typeface="Times New Roman" pitchFamily="18" charset="0"/>
                </a:rPr>
                <a:t>, Y</a:t>
              </a:r>
              <a:r>
                <a:rPr kumimoji="1" lang="en-US" altLang="zh-CN" sz="2800" i="1" baseline="-25000">
                  <a:solidFill>
                    <a:srgbClr val="0000FF"/>
                  </a:solidFill>
                  <a:latin typeface="Times New Roman" pitchFamily="18" charset="0"/>
                </a:rPr>
                <a:t>1</a:t>
              </a:r>
              <a:r>
                <a:rPr kumimoji="1" lang="en-US" altLang="zh-CN" sz="2800" i="1">
                  <a:solidFill>
                    <a:srgbClr val="0000FF"/>
                  </a:solidFill>
                  <a:latin typeface="Times New Roman" pitchFamily="18" charset="0"/>
                </a:rPr>
                <a:t>.y</a:t>
              </a:r>
              <a:r>
                <a:rPr kumimoji="1" lang="en-US" altLang="zh-CN" sz="2800">
                  <a:solidFill>
                    <a:srgbClr val="0000FF"/>
                  </a:solidFill>
                  <a:latin typeface="Times New Roman" pitchFamily="18" charset="0"/>
                </a:rPr>
                <a:t>)</a:t>
              </a:r>
              <a:r>
                <a:rPr kumimoji="1" lang="en-US" altLang="zh-CN" sz="2800" i="1">
                  <a:solidFill>
                    <a:srgbClr val="0000FF"/>
                  </a:solidFill>
                  <a:latin typeface="Times New Roman" pitchFamily="18" charset="0"/>
                </a:rPr>
                <a:t>, Y</a:t>
              </a:r>
              <a:r>
                <a:rPr kumimoji="1" lang="en-US" altLang="zh-CN" sz="2800" i="1" baseline="-25000">
                  <a:solidFill>
                    <a:srgbClr val="0000FF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sz="2800" i="1">
                  <a:solidFill>
                    <a:srgbClr val="0000FF"/>
                  </a:solidFill>
                  <a:latin typeface="Times New Roman" pitchFamily="18" charset="0"/>
                </a:rPr>
                <a:t>.y</a:t>
              </a:r>
              <a:r>
                <a:rPr kumimoji="1" lang="en-US" altLang="zh-CN" sz="2800">
                  <a:solidFill>
                    <a:srgbClr val="0000FF"/>
                  </a:solidFill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30727" name="Text Box 17"/>
            <p:cNvSpPr txBox="1">
              <a:spLocks noChangeArrowheads="1"/>
            </p:cNvSpPr>
            <p:nvPr/>
          </p:nvSpPr>
          <p:spPr bwMode="auto">
            <a:xfrm>
              <a:off x="1555" y="2649"/>
              <a:ext cx="200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folHlink"/>
                  </a:solidFill>
                  <a:miter lim="800000"/>
                  <a:headEnd type="none" w="sm" len="sm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i="1">
                  <a:solidFill>
                    <a:schemeClr val="accent2"/>
                  </a:solidFill>
                  <a:latin typeface="Times New Roman" pitchFamily="18" charset="0"/>
                </a:rPr>
                <a:t>.a =  g </a:t>
              </a:r>
              <a:r>
                <a:rPr kumimoji="1" lang="en-US" altLang="zh-CN" sz="2800">
                  <a:solidFill>
                    <a:schemeClr val="accent2"/>
                  </a:solidFill>
                  <a:latin typeface="Times New Roman" pitchFamily="18" charset="0"/>
                </a:rPr>
                <a:t>(</a:t>
              </a:r>
              <a:r>
                <a:rPr kumimoji="1" lang="en-US" altLang="zh-CN" sz="2800" i="1">
                  <a:solidFill>
                    <a:srgbClr val="0000FF"/>
                  </a:solidFill>
                  <a:latin typeface="Times New Roman" pitchFamily="18" charset="0"/>
                </a:rPr>
                <a:t> f </a:t>
              </a:r>
              <a:r>
                <a:rPr kumimoji="1" lang="en-US" altLang="zh-CN" sz="2800">
                  <a:solidFill>
                    <a:srgbClr val="0000FF"/>
                  </a:solidFill>
                  <a:latin typeface="Times New Roman" pitchFamily="18" charset="0"/>
                </a:rPr>
                <a:t>(</a:t>
              </a:r>
              <a:r>
                <a:rPr kumimoji="1" lang="en-US" altLang="zh-CN" sz="2800" i="1">
                  <a:solidFill>
                    <a:srgbClr val="0000FF"/>
                  </a:solidFill>
                  <a:latin typeface="Times New Roman" pitchFamily="18" charset="0"/>
                </a:rPr>
                <a:t>X.x</a:t>
              </a:r>
              <a:r>
                <a:rPr kumimoji="1" lang="en-US" altLang="zh-CN" sz="2800">
                  <a:solidFill>
                    <a:srgbClr val="0000FF"/>
                  </a:solidFill>
                  <a:latin typeface="Times New Roman" pitchFamily="18" charset="0"/>
                </a:rPr>
                <a:t>)</a:t>
              </a:r>
              <a:r>
                <a:rPr kumimoji="1" lang="en-US" altLang="zh-CN" sz="2800" i="1">
                  <a:solidFill>
                    <a:srgbClr val="0000FF"/>
                  </a:solidFill>
                  <a:latin typeface="Times New Roman" pitchFamily="18" charset="0"/>
                </a:rPr>
                <a:t>, Y</a:t>
              </a:r>
              <a:r>
                <a:rPr kumimoji="1" lang="en-US" altLang="zh-CN" sz="2800" i="1" baseline="-25000">
                  <a:solidFill>
                    <a:srgbClr val="0000FF"/>
                  </a:solidFill>
                  <a:latin typeface="Times New Roman" pitchFamily="18" charset="0"/>
                </a:rPr>
                <a:t>1</a:t>
              </a:r>
              <a:r>
                <a:rPr kumimoji="1" lang="en-US" altLang="zh-CN" sz="2800" i="1">
                  <a:solidFill>
                    <a:srgbClr val="0000FF"/>
                  </a:solidFill>
                  <a:latin typeface="Times New Roman" pitchFamily="18" charset="0"/>
                </a:rPr>
                <a:t>.y</a:t>
              </a:r>
              <a:r>
                <a:rPr kumimoji="1" lang="en-US" altLang="zh-CN" sz="2800">
                  <a:solidFill>
                    <a:srgbClr val="0000FF"/>
                  </a:solidFill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30728" name="Text Box 18"/>
            <p:cNvSpPr txBox="1">
              <a:spLocks noChangeArrowheads="1"/>
            </p:cNvSpPr>
            <p:nvPr/>
          </p:nvSpPr>
          <p:spPr bwMode="auto">
            <a:xfrm>
              <a:off x="957" y="3192"/>
              <a:ext cx="110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folHlink"/>
                  </a:solidFill>
                  <a:miter lim="800000"/>
                  <a:headEnd type="none" w="sm" len="sm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i="1">
                  <a:solidFill>
                    <a:schemeClr val="accent2"/>
                  </a:solidFill>
                  <a:latin typeface="Times New Roman" pitchFamily="18" charset="0"/>
                </a:rPr>
                <a:t>.a =</a:t>
              </a:r>
              <a:r>
                <a:rPr kumimoji="1" lang="en-US" altLang="zh-CN" sz="2800" i="1">
                  <a:solidFill>
                    <a:srgbClr val="0000FF"/>
                  </a:solidFill>
                  <a:latin typeface="Times New Roman" pitchFamily="18" charset="0"/>
                </a:rPr>
                <a:t> f </a:t>
              </a:r>
              <a:r>
                <a:rPr kumimoji="1" lang="en-US" altLang="zh-CN" sz="2800">
                  <a:solidFill>
                    <a:srgbClr val="0000FF"/>
                  </a:solidFill>
                  <a:latin typeface="Times New Roman" pitchFamily="18" charset="0"/>
                </a:rPr>
                <a:t>(</a:t>
              </a:r>
              <a:r>
                <a:rPr kumimoji="1" lang="en-US" altLang="zh-CN" sz="2800" i="1">
                  <a:solidFill>
                    <a:srgbClr val="0000FF"/>
                  </a:solidFill>
                  <a:latin typeface="Times New Roman" pitchFamily="18" charset="0"/>
                </a:rPr>
                <a:t>X.x</a:t>
              </a:r>
              <a:r>
                <a:rPr kumimoji="1" lang="en-US" altLang="zh-CN" sz="2800">
                  <a:solidFill>
                    <a:srgbClr val="0000FF"/>
                  </a:solidFill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30729" name="Line 19"/>
            <p:cNvSpPr>
              <a:spLocks noChangeShapeType="1"/>
            </p:cNvSpPr>
            <p:nvPr/>
          </p:nvSpPr>
          <p:spPr bwMode="auto">
            <a:xfrm flipH="1" flipV="1">
              <a:off x="2426" y="2999"/>
              <a:ext cx="363" cy="25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0" name="Line 20"/>
            <p:cNvSpPr>
              <a:spLocks noChangeShapeType="1"/>
            </p:cNvSpPr>
            <p:nvPr/>
          </p:nvSpPr>
          <p:spPr bwMode="auto">
            <a:xfrm flipV="1">
              <a:off x="1632" y="2928"/>
              <a:ext cx="432" cy="288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1" name="Line 21"/>
            <p:cNvSpPr>
              <a:spLocks noChangeShapeType="1"/>
            </p:cNvSpPr>
            <p:nvPr/>
          </p:nvSpPr>
          <p:spPr bwMode="auto">
            <a:xfrm flipH="1" flipV="1">
              <a:off x="3216" y="2352"/>
              <a:ext cx="572" cy="384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2" name="Line 22"/>
            <p:cNvSpPr>
              <a:spLocks noChangeShapeType="1"/>
            </p:cNvSpPr>
            <p:nvPr/>
          </p:nvSpPr>
          <p:spPr bwMode="auto">
            <a:xfrm flipV="1">
              <a:off x="2447" y="2352"/>
              <a:ext cx="481" cy="288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3" name="Rectangle 23"/>
            <p:cNvSpPr>
              <a:spLocks noChangeArrowheads="1"/>
            </p:cNvSpPr>
            <p:nvPr/>
          </p:nvSpPr>
          <p:spPr bwMode="auto">
            <a:xfrm>
              <a:off x="2699" y="3294"/>
              <a:ext cx="2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4925">
                  <a:solidFill>
                    <a:srgbClr val="FF3300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i="1">
                  <a:solidFill>
                    <a:schemeClr val="accent2"/>
                  </a:solidFill>
                  <a:latin typeface="Times New Roman" pitchFamily="18" charset="0"/>
                </a:rPr>
                <a:t>.y</a:t>
              </a:r>
            </a:p>
          </p:txBody>
        </p:sp>
        <p:sp>
          <p:nvSpPr>
            <p:cNvPr id="30734" name="Rectangle 24"/>
            <p:cNvSpPr>
              <a:spLocks noChangeArrowheads="1"/>
            </p:cNvSpPr>
            <p:nvPr/>
          </p:nvSpPr>
          <p:spPr bwMode="auto">
            <a:xfrm>
              <a:off x="3833" y="2795"/>
              <a:ext cx="2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4925">
                  <a:solidFill>
                    <a:srgbClr val="FF3300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i="1">
                  <a:solidFill>
                    <a:schemeClr val="accent2"/>
                  </a:solidFill>
                  <a:latin typeface="Times New Roman" pitchFamily="18" charset="0"/>
                </a:rPr>
                <a:t>.y</a:t>
              </a:r>
            </a:p>
          </p:txBody>
        </p:sp>
        <p:sp>
          <p:nvSpPr>
            <p:cNvPr id="30735" name="Rectangle 25"/>
            <p:cNvSpPr>
              <a:spLocks noChangeArrowheads="1"/>
            </p:cNvSpPr>
            <p:nvPr/>
          </p:nvSpPr>
          <p:spPr bwMode="auto">
            <a:xfrm>
              <a:off x="930" y="3748"/>
              <a:ext cx="2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4925">
                  <a:solidFill>
                    <a:srgbClr val="FF3300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i="1">
                  <a:solidFill>
                    <a:schemeClr val="accent2"/>
                  </a:solidFill>
                  <a:latin typeface="Times New Roman" pitchFamily="18" charset="0"/>
                </a:rPr>
                <a:t>.x</a:t>
              </a:r>
            </a:p>
          </p:txBody>
        </p:sp>
        <p:sp>
          <p:nvSpPr>
            <p:cNvPr id="30736" name="Line 26"/>
            <p:cNvSpPr>
              <a:spLocks noChangeShapeType="1"/>
            </p:cNvSpPr>
            <p:nvPr/>
          </p:nvSpPr>
          <p:spPr bwMode="auto">
            <a:xfrm flipV="1">
              <a:off x="1111" y="3550"/>
              <a:ext cx="432" cy="288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" name="灯片编号占位符 5"/>
          <p:cNvSpPr txBox="1">
            <a:spLocks/>
          </p:cNvSpPr>
          <p:nvPr/>
        </p:nvSpPr>
        <p:spPr bwMode="auto">
          <a:xfrm>
            <a:off x="7524328" y="5517232"/>
            <a:ext cx="16196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+mj-lt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/>
            <a:fld id="{0AEF1670-A6D7-463A-936F-BE6F7036F090}" type="slidenum">
              <a:rPr lang="en-US" altLang="zh-CN" sz="8000" smtClean="0">
                <a:solidFill>
                  <a:schemeClr val="bg2"/>
                </a:solidFill>
                <a:latin typeface="Arial" charset="0"/>
                <a:ea typeface="宋体" pitchFamily="2" charset="-122"/>
              </a:rPr>
              <a:pPr algn="ctr"/>
              <a:t>52</a:t>
            </a:fld>
            <a:endParaRPr lang="en-US" altLang="zh-CN" sz="8000" dirty="0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9977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6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3627438" y="476250"/>
            <a:ext cx="5516562" cy="22272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folHlink"/>
                </a:solidFill>
                <a:miter lim="800000"/>
                <a:headEnd type="none" w="sm" len="sm"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800" i="1">
                <a:latin typeface="Times New Roman" pitchFamily="18" charset="0"/>
              </a:rPr>
              <a:t>A</a:t>
            </a:r>
            <a:r>
              <a:rPr kumimoji="1" lang="en-US" altLang="zh-CN" sz="2800">
                <a:latin typeface="Times New Roman" pitchFamily="18" charset="0"/>
              </a:rPr>
              <a:t> 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 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              { 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R.i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 := 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f 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X.x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) }</a:t>
            </a:r>
          </a:p>
          <a:p>
            <a:pPr eaLnBrk="0" hangingPunct="0"/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         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R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             { 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.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 := 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R.s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 }</a:t>
            </a:r>
          </a:p>
          <a:p>
            <a:pPr eaLnBrk="0" hangingPunct="0"/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R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  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Y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              { 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R</a:t>
            </a:r>
            <a:r>
              <a:rPr kumimoji="1" lang="en-US" altLang="zh-CN" sz="2800" baseline="-25000">
                <a:latin typeface="Times New Roman" pitchFamily="18" charset="0"/>
                <a:sym typeface="Symbol" pitchFamily="18" charset="2"/>
              </a:rPr>
              <a:t>1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.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i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 := 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g 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R.i, Y.y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) } </a:t>
            </a:r>
          </a:p>
          <a:p>
            <a:pPr eaLnBrk="0" hangingPunct="0"/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         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R</a:t>
            </a:r>
            <a:r>
              <a:rPr kumimoji="1" lang="en-US" altLang="zh-CN" sz="2800" baseline="-25000">
                <a:latin typeface="Times New Roman" pitchFamily="18" charset="0"/>
                <a:sym typeface="Symbol" pitchFamily="18" charset="2"/>
              </a:rPr>
              <a:t>1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            { 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R.s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 := 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R</a:t>
            </a:r>
            <a:r>
              <a:rPr kumimoji="1" lang="en-US" altLang="zh-CN" sz="2800" baseline="-25000">
                <a:latin typeface="Times New Roman" pitchFamily="18" charset="0"/>
                <a:sym typeface="Symbol" pitchFamily="18" charset="2"/>
              </a:rPr>
              <a:t>1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.s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 }</a:t>
            </a:r>
          </a:p>
          <a:p>
            <a:pPr eaLnBrk="0" hangingPunct="0"/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R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  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               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{ 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R.s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 := </a:t>
            </a:r>
            <a:r>
              <a:rPr kumimoji="1" lang="en-US" altLang="zh-CN" sz="2800" i="1">
                <a:latin typeface="Times New Roman" pitchFamily="18" charset="0"/>
                <a:sym typeface="Symbol" pitchFamily="18" charset="2"/>
              </a:rPr>
              <a:t>R.i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 }</a:t>
            </a:r>
          </a:p>
        </p:txBody>
      </p:sp>
      <p:grpSp>
        <p:nvGrpSpPr>
          <p:cNvPr id="747523" name="Group 3"/>
          <p:cNvGrpSpPr>
            <a:grpSpLocks/>
          </p:cNvGrpSpPr>
          <p:nvPr/>
        </p:nvGrpSpPr>
        <p:grpSpPr bwMode="auto">
          <a:xfrm>
            <a:off x="539750" y="1676400"/>
            <a:ext cx="3641725" cy="4595813"/>
            <a:chOff x="340" y="1117"/>
            <a:chExt cx="2294" cy="2895"/>
          </a:xfrm>
        </p:grpSpPr>
        <p:sp>
          <p:nvSpPr>
            <p:cNvPr id="31769" name="Text Box 4"/>
            <p:cNvSpPr txBox="1">
              <a:spLocks noChangeArrowheads="1"/>
            </p:cNvSpPr>
            <p:nvPr/>
          </p:nvSpPr>
          <p:spPr bwMode="auto">
            <a:xfrm>
              <a:off x="839" y="1117"/>
              <a:ext cx="2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folHlink"/>
                  </a:solidFill>
                  <a:miter lim="800000"/>
                  <a:headEnd type="none" w="sm" len="sm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latin typeface="Times New Roman" pitchFamily="18" charset="0"/>
                </a:rPr>
                <a:t>A</a:t>
              </a:r>
              <a:endParaRPr kumimoji="1" lang="en-US" altLang="zh-CN" sz="3200" i="1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31770" name="Rectangle 5"/>
            <p:cNvSpPr>
              <a:spLocks noChangeArrowheads="1"/>
            </p:cNvSpPr>
            <p:nvPr/>
          </p:nvSpPr>
          <p:spPr bwMode="auto">
            <a:xfrm>
              <a:off x="340" y="1695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4925">
                  <a:solidFill>
                    <a:srgbClr val="FF3300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i="1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31771" name="Rectangle 6"/>
            <p:cNvSpPr>
              <a:spLocks noChangeArrowheads="1"/>
            </p:cNvSpPr>
            <p:nvPr/>
          </p:nvSpPr>
          <p:spPr bwMode="auto">
            <a:xfrm>
              <a:off x="1402" y="1740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4925">
                  <a:solidFill>
                    <a:srgbClr val="FF3300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i="1"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31772" name="Rectangle 7"/>
            <p:cNvSpPr>
              <a:spLocks noChangeArrowheads="1"/>
            </p:cNvSpPr>
            <p:nvPr/>
          </p:nvSpPr>
          <p:spPr bwMode="auto">
            <a:xfrm>
              <a:off x="839" y="2432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4925">
                  <a:solidFill>
                    <a:srgbClr val="FF3300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i="1">
                  <a:latin typeface="Times New Roman" pitchFamily="18" charset="0"/>
                </a:rPr>
                <a:t>Y</a:t>
              </a:r>
              <a:r>
                <a:rPr kumimoji="1" lang="en-US" altLang="zh-CN" sz="2800" i="1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1773" name="Rectangle 8"/>
            <p:cNvSpPr>
              <a:spLocks noChangeArrowheads="1"/>
            </p:cNvSpPr>
            <p:nvPr/>
          </p:nvSpPr>
          <p:spPr bwMode="auto">
            <a:xfrm>
              <a:off x="1927" y="2432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4925">
                  <a:solidFill>
                    <a:srgbClr val="FF3300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i="1"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31774" name="Rectangle 9"/>
            <p:cNvSpPr>
              <a:spLocks noChangeArrowheads="1"/>
            </p:cNvSpPr>
            <p:nvPr/>
          </p:nvSpPr>
          <p:spPr bwMode="auto">
            <a:xfrm>
              <a:off x="1428" y="3110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4925">
                  <a:solidFill>
                    <a:srgbClr val="FF3300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i="1">
                  <a:latin typeface="Times New Roman" pitchFamily="18" charset="0"/>
                </a:rPr>
                <a:t>Y</a:t>
              </a:r>
              <a:r>
                <a:rPr kumimoji="1" lang="en-US" altLang="zh-CN" sz="2800" i="1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1775" name="Rectangle 10"/>
            <p:cNvSpPr>
              <a:spLocks noChangeArrowheads="1"/>
            </p:cNvSpPr>
            <p:nvPr/>
          </p:nvSpPr>
          <p:spPr bwMode="auto">
            <a:xfrm>
              <a:off x="2381" y="3110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4925">
                  <a:solidFill>
                    <a:srgbClr val="FF3300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i="1">
                  <a:latin typeface="Times New Roman" pitchFamily="18" charset="0"/>
                </a:rPr>
                <a:t>R</a:t>
              </a:r>
            </a:p>
          </p:txBody>
        </p:sp>
        <p:cxnSp>
          <p:nvCxnSpPr>
            <p:cNvPr id="31776" name="AutoShape 11"/>
            <p:cNvCxnSpPr>
              <a:cxnSpLocks noChangeShapeType="1"/>
              <a:stCxn id="31771" idx="2"/>
              <a:endCxn id="31772" idx="0"/>
            </p:cNvCxnSpPr>
            <p:nvPr/>
          </p:nvCxnSpPr>
          <p:spPr bwMode="auto">
            <a:xfrm flipH="1">
              <a:off x="998" y="2067"/>
              <a:ext cx="531" cy="365"/>
            </a:xfrm>
            <a:prstGeom prst="straightConnector1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777" name="AutoShape 12"/>
            <p:cNvCxnSpPr>
              <a:cxnSpLocks noChangeShapeType="1"/>
              <a:stCxn id="31771" idx="2"/>
              <a:endCxn id="31773" idx="0"/>
            </p:cNvCxnSpPr>
            <p:nvPr/>
          </p:nvCxnSpPr>
          <p:spPr bwMode="auto">
            <a:xfrm>
              <a:off x="1529" y="2067"/>
              <a:ext cx="525" cy="365"/>
            </a:xfrm>
            <a:prstGeom prst="straightConnector1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778" name="AutoShape 13"/>
            <p:cNvCxnSpPr>
              <a:cxnSpLocks noChangeShapeType="1"/>
              <a:stCxn id="31773" idx="2"/>
              <a:endCxn id="31774" idx="0"/>
            </p:cNvCxnSpPr>
            <p:nvPr/>
          </p:nvCxnSpPr>
          <p:spPr bwMode="auto">
            <a:xfrm flipH="1">
              <a:off x="1587" y="2759"/>
              <a:ext cx="467" cy="351"/>
            </a:xfrm>
            <a:prstGeom prst="straightConnector1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779" name="AutoShape 14"/>
            <p:cNvCxnSpPr>
              <a:cxnSpLocks noChangeShapeType="1"/>
              <a:stCxn id="31773" idx="2"/>
              <a:endCxn id="31775" idx="0"/>
            </p:cNvCxnSpPr>
            <p:nvPr/>
          </p:nvCxnSpPr>
          <p:spPr bwMode="auto">
            <a:xfrm>
              <a:off x="2054" y="2759"/>
              <a:ext cx="454" cy="351"/>
            </a:xfrm>
            <a:prstGeom prst="straightConnector1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780" name="Rectangle 15"/>
            <p:cNvSpPr>
              <a:spLocks noChangeArrowheads="1"/>
            </p:cNvSpPr>
            <p:nvPr/>
          </p:nvSpPr>
          <p:spPr bwMode="auto">
            <a:xfrm>
              <a:off x="2407" y="3685"/>
              <a:ext cx="2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4925">
                  <a:solidFill>
                    <a:srgbClr val="FF3300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i="1">
                  <a:latin typeface="Times New Roman" pitchFamily="18" charset="0"/>
                  <a:sym typeface="Symbol" pitchFamily="18" charset="2"/>
                </a:rPr>
                <a:t></a:t>
              </a:r>
            </a:p>
          </p:txBody>
        </p:sp>
        <p:cxnSp>
          <p:nvCxnSpPr>
            <p:cNvPr id="31781" name="AutoShape 16"/>
            <p:cNvCxnSpPr>
              <a:cxnSpLocks noChangeShapeType="1"/>
              <a:stCxn id="31775" idx="2"/>
              <a:endCxn id="31780" idx="0"/>
            </p:cNvCxnSpPr>
            <p:nvPr/>
          </p:nvCxnSpPr>
          <p:spPr bwMode="auto">
            <a:xfrm>
              <a:off x="2508" y="3437"/>
              <a:ext cx="6" cy="248"/>
            </a:xfrm>
            <a:prstGeom prst="straightConnector1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782" name="AutoShape 17"/>
            <p:cNvCxnSpPr>
              <a:cxnSpLocks noChangeShapeType="1"/>
              <a:stCxn id="31769" idx="2"/>
              <a:endCxn id="31770" idx="0"/>
            </p:cNvCxnSpPr>
            <p:nvPr/>
          </p:nvCxnSpPr>
          <p:spPr bwMode="auto">
            <a:xfrm flipH="1">
              <a:off x="467" y="1482"/>
              <a:ext cx="508" cy="213"/>
            </a:xfrm>
            <a:prstGeom prst="straightConnector1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783" name="AutoShape 18"/>
            <p:cNvCxnSpPr>
              <a:cxnSpLocks noChangeShapeType="1"/>
              <a:stCxn id="31769" idx="2"/>
              <a:endCxn id="31771" idx="0"/>
            </p:cNvCxnSpPr>
            <p:nvPr/>
          </p:nvCxnSpPr>
          <p:spPr bwMode="auto">
            <a:xfrm>
              <a:off x="975" y="1482"/>
              <a:ext cx="554" cy="258"/>
            </a:xfrm>
            <a:prstGeom prst="straightConnector1">
              <a:avLst/>
            </a:prstGeom>
            <a:noFill/>
            <a:ln w="34925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47539" name="Group 19"/>
          <p:cNvGrpSpPr>
            <a:grpSpLocks/>
          </p:cNvGrpSpPr>
          <p:nvPr/>
        </p:nvGrpSpPr>
        <p:grpSpPr bwMode="auto">
          <a:xfrm>
            <a:off x="488950" y="1828800"/>
            <a:ext cx="3900488" cy="4113213"/>
            <a:chOff x="308" y="1208"/>
            <a:chExt cx="2457" cy="2591"/>
          </a:xfrm>
        </p:grpSpPr>
        <p:sp>
          <p:nvSpPr>
            <p:cNvPr id="31750" name="Text Box 20"/>
            <p:cNvSpPr txBox="1">
              <a:spLocks noChangeArrowheads="1"/>
            </p:cNvSpPr>
            <p:nvPr/>
          </p:nvSpPr>
          <p:spPr bwMode="auto">
            <a:xfrm>
              <a:off x="308" y="3281"/>
              <a:ext cx="2165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folHlink"/>
                  </a:solidFill>
                  <a:miter lim="800000"/>
                  <a:headEnd type="none" w="sm" len="sm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 eaLnBrk="1" hangingPunct="1"/>
              <a:r>
                <a:rPr kumimoji="1" lang="en-US" altLang="zh-CN" sz="2400" i="1">
                  <a:solidFill>
                    <a:schemeClr val="accent2"/>
                  </a:solidFill>
                  <a:latin typeface="Times New Roman" pitchFamily="18" charset="0"/>
                </a:rPr>
                <a:t>.i</a:t>
              </a:r>
            </a:p>
            <a:p>
              <a:pPr algn="r" eaLnBrk="1" hangingPunct="1"/>
              <a:r>
                <a:rPr kumimoji="1" lang="en-US" altLang="zh-CN" sz="2400" i="1">
                  <a:solidFill>
                    <a:srgbClr val="0000FF"/>
                  </a:solidFill>
                  <a:latin typeface="Times New Roman" pitchFamily="18" charset="0"/>
                </a:rPr>
                <a:t>=g </a:t>
              </a:r>
              <a:r>
                <a:rPr kumimoji="1" lang="en-US" altLang="zh-CN" sz="2400">
                  <a:solidFill>
                    <a:srgbClr val="0000FF"/>
                  </a:solidFill>
                  <a:latin typeface="Times New Roman" pitchFamily="18" charset="0"/>
                </a:rPr>
                <a:t>(</a:t>
              </a:r>
              <a:r>
                <a:rPr kumimoji="1" lang="en-US" altLang="zh-CN" sz="2400" i="1">
                  <a:solidFill>
                    <a:srgbClr val="0000FF"/>
                  </a:solidFill>
                  <a:latin typeface="Times New Roman" pitchFamily="18" charset="0"/>
                </a:rPr>
                <a:t> g </a:t>
              </a:r>
              <a:r>
                <a:rPr kumimoji="1" lang="en-US" altLang="zh-CN" sz="2400">
                  <a:solidFill>
                    <a:srgbClr val="0000FF"/>
                  </a:solidFill>
                  <a:latin typeface="Times New Roman" pitchFamily="18" charset="0"/>
                </a:rPr>
                <a:t>(</a:t>
              </a:r>
              <a:r>
                <a:rPr kumimoji="1" lang="en-US" altLang="zh-CN" sz="2400" i="1">
                  <a:solidFill>
                    <a:srgbClr val="0000FF"/>
                  </a:solidFill>
                  <a:latin typeface="Times New Roman" pitchFamily="18" charset="0"/>
                </a:rPr>
                <a:t> f </a:t>
              </a:r>
              <a:r>
                <a:rPr kumimoji="1" lang="en-US" altLang="zh-CN" sz="2400">
                  <a:solidFill>
                    <a:srgbClr val="0000FF"/>
                  </a:solidFill>
                  <a:latin typeface="Times New Roman" pitchFamily="18" charset="0"/>
                </a:rPr>
                <a:t>(</a:t>
              </a:r>
              <a:r>
                <a:rPr kumimoji="1" lang="en-US" altLang="zh-CN" sz="2400" i="1">
                  <a:solidFill>
                    <a:srgbClr val="0000FF"/>
                  </a:solidFill>
                  <a:latin typeface="Times New Roman" pitchFamily="18" charset="0"/>
                </a:rPr>
                <a:t>X.x</a:t>
              </a:r>
              <a:r>
                <a:rPr kumimoji="1" lang="en-US" altLang="zh-CN" sz="2400">
                  <a:solidFill>
                    <a:srgbClr val="0000FF"/>
                  </a:solidFill>
                  <a:latin typeface="Times New Roman" pitchFamily="18" charset="0"/>
                </a:rPr>
                <a:t>)</a:t>
              </a:r>
              <a:r>
                <a:rPr kumimoji="1" lang="en-US" altLang="zh-CN" sz="2400" i="1">
                  <a:solidFill>
                    <a:srgbClr val="0000FF"/>
                  </a:solidFill>
                  <a:latin typeface="Times New Roman" pitchFamily="18" charset="0"/>
                </a:rPr>
                <a:t>, Y</a:t>
              </a:r>
              <a:r>
                <a:rPr kumimoji="1" lang="en-US" altLang="zh-CN" sz="2400" i="1" baseline="-25000">
                  <a:solidFill>
                    <a:srgbClr val="0000FF"/>
                  </a:solidFill>
                  <a:latin typeface="Times New Roman" pitchFamily="18" charset="0"/>
                </a:rPr>
                <a:t>1</a:t>
              </a:r>
              <a:r>
                <a:rPr kumimoji="1" lang="en-US" altLang="zh-CN" sz="2400" i="1">
                  <a:solidFill>
                    <a:srgbClr val="0000FF"/>
                  </a:solidFill>
                  <a:latin typeface="Times New Roman" pitchFamily="18" charset="0"/>
                </a:rPr>
                <a:t>.y</a:t>
              </a:r>
              <a:r>
                <a:rPr kumimoji="1" lang="en-US" altLang="zh-CN" sz="2400">
                  <a:solidFill>
                    <a:srgbClr val="0000FF"/>
                  </a:solidFill>
                  <a:latin typeface="Times New Roman" pitchFamily="18" charset="0"/>
                </a:rPr>
                <a:t>)</a:t>
              </a:r>
              <a:r>
                <a:rPr kumimoji="1" lang="en-US" altLang="zh-CN" sz="2400" i="1">
                  <a:solidFill>
                    <a:srgbClr val="0000FF"/>
                  </a:solidFill>
                  <a:latin typeface="Times New Roman" pitchFamily="18" charset="0"/>
                </a:rPr>
                <a:t>, Y</a:t>
              </a:r>
              <a:r>
                <a:rPr kumimoji="1" lang="en-US" altLang="zh-CN" sz="2400" i="1" baseline="-25000">
                  <a:solidFill>
                    <a:srgbClr val="0000FF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sz="2400" i="1">
                  <a:solidFill>
                    <a:srgbClr val="0000FF"/>
                  </a:solidFill>
                  <a:latin typeface="Times New Roman" pitchFamily="18" charset="0"/>
                </a:rPr>
                <a:t>.y</a:t>
              </a:r>
              <a:r>
                <a:rPr kumimoji="1" lang="en-US" altLang="zh-CN" sz="2400">
                  <a:solidFill>
                    <a:srgbClr val="0000FF"/>
                  </a:solidFill>
                  <a:latin typeface="Times New Roman" pitchFamily="18" charset="0"/>
                </a:rPr>
                <a:t>)</a:t>
              </a:r>
              <a:endParaRPr kumimoji="1" lang="en-US" altLang="zh-CN" sz="2400" i="1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31751" name="Text Box 21"/>
            <p:cNvSpPr txBox="1">
              <a:spLocks noChangeArrowheads="1"/>
            </p:cNvSpPr>
            <p:nvPr/>
          </p:nvSpPr>
          <p:spPr bwMode="auto">
            <a:xfrm>
              <a:off x="572" y="2565"/>
              <a:ext cx="1493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folHlink"/>
                  </a:solidFill>
                  <a:miter lim="800000"/>
                  <a:headEnd type="none" w="sm" len="sm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 eaLnBrk="1" hangingPunct="1"/>
              <a:r>
                <a:rPr kumimoji="1" lang="en-US" altLang="zh-CN" sz="2400" i="1">
                  <a:solidFill>
                    <a:schemeClr val="accent2"/>
                  </a:solidFill>
                  <a:latin typeface="Times New Roman" pitchFamily="18" charset="0"/>
                </a:rPr>
                <a:t>.i </a:t>
              </a:r>
            </a:p>
            <a:p>
              <a:pPr algn="r" eaLnBrk="1" hangingPunct="1"/>
              <a:r>
                <a:rPr kumimoji="1" lang="en-US" altLang="zh-CN" sz="2400" i="1">
                  <a:solidFill>
                    <a:schemeClr val="accent2"/>
                  </a:solidFill>
                  <a:latin typeface="Times New Roman" pitchFamily="18" charset="0"/>
                </a:rPr>
                <a:t>=</a:t>
              </a:r>
              <a:r>
                <a:rPr kumimoji="1" lang="en-US" altLang="zh-CN" sz="2400" i="1">
                  <a:solidFill>
                    <a:srgbClr val="0000FF"/>
                  </a:solidFill>
                  <a:latin typeface="Times New Roman" pitchFamily="18" charset="0"/>
                </a:rPr>
                <a:t> g </a:t>
              </a:r>
              <a:r>
                <a:rPr kumimoji="1" lang="en-US" altLang="zh-CN" sz="2400">
                  <a:solidFill>
                    <a:srgbClr val="0000FF"/>
                  </a:solidFill>
                  <a:latin typeface="Times New Roman" pitchFamily="18" charset="0"/>
                </a:rPr>
                <a:t>(</a:t>
              </a:r>
              <a:r>
                <a:rPr kumimoji="1" lang="en-US" altLang="zh-CN" sz="2400" i="1">
                  <a:solidFill>
                    <a:srgbClr val="0000FF"/>
                  </a:solidFill>
                  <a:latin typeface="Times New Roman" pitchFamily="18" charset="0"/>
                </a:rPr>
                <a:t> f </a:t>
              </a:r>
              <a:r>
                <a:rPr kumimoji="1" lang="en-US" altLang="zh-CN" sz="2400">
                  <a:solidFill>
                    <a:srgbClr val="0000FF"/>
                  </a:solidFill>
                  <a:latin typeface="Times New Roman" pitchFamily="18" charset="0"/>
                </a:rPr>
                <a:t>(</a:t>
              </a:r>
              <a:r>
                <a:rPr kumimoji="1" lang="en-US" altLang="zh-CN" sz="2400" i="1">
                  <a:solidFill>
                    <a:srgbClr val="0000FF"/>
                  </a:solidFill>
                  <a:latin typeface="Times New Roman" pitchFamily="18" charset="0"/>
                </a:rPr>
                <a:t>X.x</a:t>
              </a:r>
              <a:r>
                <a:rPr kumimoji="1" lang="en-US" altLang="zh-CN" sz="2400">
                  <a:solidFill>
                    <a:srgbClr val="0000FF"/>
                  </a:solidFill>
                  <a:latin typeface="Times New Roman" pitchFamily="18" charset="0"/>
                </a:rPr>
                <a:t>)</a:t>
              </a:r>
              <a:r>
                <a:rPr kumimoji="1" lang="en-US" altLang="zh-CN" sz="2400" i="1">
                  <a:solidFill>
                    <a:srgbClr val="0000FF"/>
                  </a:solidFill>
                  <a:latin typeface="Times New Roman" pitchFamily="18" charset="0"/>
                </a:rPr>
                <a:t>, Y</a:t>
              </a:r>
              <a:r>
                <a:rPr kumimoji="1" lang="en-US" altLang="zh-CN" sz="2400" i="1" baseline="-25000">
                  <a:solidFill>
                    <a:srgbClr val="0000FF"/>
                  </a:solidFill>
                  <a:latin typeface="Times New Roman" pitchFamily="18" charset="0"/>
                </a:rPr>
                <a:t>1</a:t>
              </a:r>
              <a:r>
                <a:rPr kumimoji="1" lang="en-US" altLang="zh-CN" sz="2400" i="1">
                  <a:solidFill>
                    <a:srgbClr val="0000FF"/>
                  </a:solidFill>
                  <a:latin typeface="Times New Roman" pitchFamily="18" charset="0"/>
                </a:rPr>
                <a:t>.y</a:t>
              </a:r>
              <a:r>
                <a:rPr kumimoji="1" lang="en-US" altLang="zh-CN" sz="2400">
                  <a:solidFill>
                    <a:srgbClr val="0000FF"/>
                  </a:solidFill>
                  <a:latin typeface="Times New Roman" pitchFamily="18" charset="0"/>
                </a:rPr>
                <a:t>)</a:t>
              </a:r>
              <a:endParaRPr kumimoji="1" lang="en-US" altLang="zh-CN" sz="2400" i="1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31752" name="Rectangle 22"/>
            <p:cNvSpPr>
              <a:spLocks noChangeArrowheads="1"/>
            </p:cNvSpPr>
            <p:nvPr/>
          </p:nvSpPr>
          <p:spPr bwMode="auto">
            <a:xfrm>
              <a:off x="1519" y="3203"/>
              <a:ext cx="38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folHlink"/>
                  </a:solidFill>
                  <a:miter lim="800000"/>
                  <a:headEnd type="none" w="sm" len="sm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i="1">
                  <a:solidFill>
                    <a:schemeClr val="accent2"/>
                  </a:solidFill>
                  <a:latin typeface="Times New Roman" pitchFamily="18" charset="0"/>
                </a:rPr>
                <a:t>  </a:t>
              </a:r>
              <a:r>
                <a:rPr kumimoji="1" lang="en-US" altLang="zh-CN" sz="2800" i="1">
                  <a:solidFill>
                    <a:schemeClr val="accent2"/>
                  </a:solidFill>
                  <a:latin typeface="Times New Roman" pitchFamily="18" charset="0"/>
                </a:rPr>
                <a:t>.y</a:t>
              </a:r>
            </a:p>
          </p:txBody>
        </p:sp>
        <p:sp>
          <p:nvSpPr>
            <p:cNvPr id="31753" name="Text Box 23"/>
            <p:cNvSpPr txBox="1">
              <a:spLocks noChangeArrowheads="1"/>
            </p:cNvSpPr>
            <p:nvPr/>
          </p:nvSpPr>
          <p:spPr bwMode="auto">
            <a:xfrm>
              <a:off x="653" y="1797"/>
              <a:ext cx="821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folHlink"/>
                  </a:solidFill>
                  <a:miter lim="800000"/>
                  <a:headEnd type="none" w="sm" len="sm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 eaLnBrk="1" hangingPunct="1"/>
              <a:r>
                <a:rPr kumimoji="1" lang="en-US" altLang="zh-CN" sz="2400" i="1">
                  <a:solidFill>
                    <a:schemeClr val="accent2"/>
                  </a:solidFill>
                  <a:latin typeface="Times New Roman" pitchFamily="18" charset="0"/>
                </a:rPr>
                <a:t>.i </a:t>
              </a:r>
            </a:p>
            <a:p>
              <a:pPr algn="r" eaLnBrk="1" hangingPunct="1"/>
              <a:r>
                <a:rPr kumimoji="1" lang="en-US" altLang="zh-CN" sz="2400" i="1">
                  <a:solidFill>
                    <a:schemeClr val="accent2"/>
                  </a:solidFill>
                  <a:latin typeface="Times New Roman" pitchFamily="18" charset="0"/>
                </a:rPr>
                <a:t>=</a:t>
              </a:r>
              <a:r>
                <a:rPr kumimoji="1" lang="en-US" altLang="zh-CN" sz="2400" i="1">
                  <a:solidFill>
                    <a:srgbClr val="0000FF"/>
                  </a:solidFill>
                  <a:latin typeface="Times New Roman" pitchFamily="18" charset="0"/>
                </a:rPr>
                <a:t>  f </a:t>
              </a:r>
              <a:r>
                <a:rPr kumimoji="1" lang="en-US" altLang="zh-CN" sz="2400">
                  <a:solidFill>
                    <a:srgbClr val="0000FF"/>
                  </a:solidFill>
                  <a:latin typeface="Times New Roman" pitchFamily="18" charset="0"/>
                </a:rPr>
                <a:t>(</a:t>
              </a:r>
              <a:r>
                <a:rPr kumimoji="1" lang="en-US" altLang="zh-CN" sz="2400" i="1">
                  <a:solidFill>
                    <a:srgbClr val="0000FF"/>
                  </a:solidFill>
                  <a:latin typeface="Times New Roman" pitchFamily="18" charset="0"/>
                </a:rPr>
                <a:t>X.x</a:t>
              </a:r>
              <a:r>
                <a:rPr kumimoji="1" lang="en-US" altLang="zh-CN" sz="2400">
                  <a:solidFill>
                    <a:srgbClr val="0000FF"/>
                  </a:solidFill>
                  <a:latin typeface="Times New Roman" pitchFamily="18" charset="0"/>
                </a:rPr>
                <a:t>)</a:t>
              </a:r>
              <a:endParaRPr kumimoji="1" lang="en-US" altLang="zh-CN" sz="2400" i="1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31754" name="Rectangle 24"/>
            <p:cNvSpPr>
              <a:spLocks noChangeArrowheads="1"/>
            </p:cNvSpPr>
            <p:nvPr/>
          </p:nvSpPr>
          <p:spPr bwMode="auto">
            <a:xfrm>
              <a:off x="1112" y="2463"/>
              <a:ext cx="27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folHlink"/>
                  </a:solidFill>
                  <a:miter lim="800000"/>
                  <a:headEnd type="none" w="sm" len="sm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i="1">
                  <a:solidFill>
                    <a:schemeClr val="accent2"/>
                  </a:solidFill>
                  <a:latin typeface="Times New Roman" pitchFamily="18" charset="0"/>
                </a:rPr>
                <a:t>.y</a:t>
              </a:r>
            </a:p>
          </p:txBody>
        </p:sp>
        <p:sp>
          <p:nvSpPr>
            <p:cNvPr id="31755" name="Rectangle 25"/>
            <p:cNvSpPr>
              <a:spLocks noChangeArrowheads="1"/>
            </p:cNvSpPr>
            <p:nvPr/>
          </p:nvSpPr>
          <p:spPr bwMode="auto">
            <a:xfrm>
              <a:off x="521" y="1730"/>
              <a:ext cx="27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folHlink"/>
                  </a:solidFill>
                  <a:miter lim="800000"/>
                  <a:headEnd type="none" w="sm" len="sm"/>
                  <a:tailEnd type="none" w="lg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i="1">
                  <a:solidFill>
                    <a:schemeClr val="accent2"/>
                  </a:solidFill>
                  <a:latin typeface="Times New Roman" pitchFamily="18" charset="0"/>
                </a:rPr>
                <a:t>.x</a:t>
              </a:r>
            </a:p>
          </p:txBody>
        </p:sp>
        <p:sp>
          <p:nvSpPr>
            <p:cNvPr id="31756" name="Rectangle 26"/>
            <p:cNvSpPr>
              <a:spLocks noChangeArrowheads="1"/>
            </p:cNvSpPr>
            <p:nvPr/>
          </p:nvSpPr>
          <p:spPr bwMode="auto">
            <a:xfrm>
              <a:off x="1111" y="120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4925">
                  <a:solidFill>
                    <a:srgbClr val="FF3300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i="1">
                  <a:solidFill>
                    <a:srgbClr val="FF33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1757" name="Rectangle 27"/>
            <p:cNvSpPr>
              <a:spLocks noChangeArrowheads="1"/>
            </p:cNvSpPr>
            <p:nvPr/>
          </p:nvSpPr>
          <p:spPr bwMode="auto">
            <a:xfrm>
              <a:off x="1519" y="1768"/>
              <a:ext cx="2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4925">
                  <a:solidFill>
                    <a:srgbClr val="FF3300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b="1">
                  <a:latin typeface="Times New Roman" pitchFamily="18" charset="0"/>
                </a:rPr>
                <a:t> </a:t>
              </a:r>
              <a:r>
                <a:rPr kumimoji="1" lang="en-US" altLang="zh-CN" sz="2800" i="1">
                  <a:solidFill>
                    <a:srgbClr val="FF3300"/>
                  </a:solidFill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31758" name="Rectangle 28"/>
            <p:cNvSpPr>
              <a:spLocks noChangeArrowheads="1"/>
            </p:cNvSpPr>
            <p:nvPr/>
          </p:nvSpPr>
          <p:spPr bwMode="auto">
            <a:xfrm>
              <a:off x="2109" y="2478"/>
              <a:ext cx="2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4925">
                  <a:solidFill>
                    <a:srgbClr val="FF3300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i="1">
                  <a:solidFill>
                    <a:srgbClr val="FF3300"/>
                  </a:solidFill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31759" name="Rectangle 29"/>
            <p:cNvSpPr>
              <a:spLocks noChangeArrowheads="1"/>
            </p:cNvSpPr>
            <p:nvPr/>
          </p:nvSpPr>
          <p:spPr bwMode="auto">
            <a:xfrm>
              <a:off x="2562" y="3203"/>
              <a:ext cx="2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4925">
                  <a:solidFill>
                    <a:srgbClr val="FF3300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i="1">
                  <a:solidFill>
                    <a:srgbClr val="FF3300"/>
                  </a:solidFill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31760" name="Line 30"/>
            <p:cNvSpPr>
              <a:spLocks noChangeShapeType="1"/>
            </p:cNvSpPr>
            <p:nvPr/>
          </p:nvSpPr>
          <p:spPr bwMode="auto">
            <a:xfrm>
              <a:off x="748" y="1933"/>
              <a:ext cx="499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1" name="Line 31"/>
            <p:cNvSpPr>
              <a:spLocks noChangeShapeType="1"/>
            </p:cNvSpPr>
            <p:nvPr/>
          </p:nvSpPr>
          <p:spPr bwMode="auto">
            <a:xfrm>
              <a:off x="1292" y="2704"/>
              <a:ext cx="499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2" name="Line 32"/>
            <p:cNvSpPr>
              <a:spLocks noChangeShapeType="1"/>
            </p:cNvSpPr>
            <p:nvPr/>
          </p:nvSpPr>
          <p:spPr bwMode="auto">
            <a:xfrm>
              <a:off x="1338" y="2024"/>
              <a:ext cx="499" cy="59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3" name="Line 33"/>
            <p:cNvSpPr>
              <a:spLocks noChangeShapeType="1"/>
            </p:cNvSpPr>
            <p:nvPr/>
          </p:nvSpPr>
          <p:spPr bwMode="auto">
            <a:xfrm>
              <a:off x="1791" y="3430"/>
              <a:ext cx="363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4" name="Line 34"/>
            <p:cNvSpPr>
              <a:spLocks noChangeShapeType="1"/>
            </p:cNvSpPr>
            <p:nvPr/>
          </p:nvSpPr>
          <p:spPr bwMode="auto">
            <a:xfrm>
              <a:off x="1927" y="2750"/>
              <a:ext cx="318" cy="589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31765" name="AutoShape 35"/>
            <p:cNvCxnSpPr>
              <a:cxnSpLocks noChangeShapeType="1"/>
              <a:endCxn id="31759" idx="2"/>
            </p:cNvCxnSpPr>
            <p:nvPr/>
          </p:nvCxnSpPr>
          <p:spPr bwMode="auto">
            <a:xfrm>
              <a:off x="2245" y="3530"/>
              <a:ext cx="419" cy="1"/>
            </a:xfrm>
            <a:prstGeom prst="curvedConnector4">
              <a:avLst>
                <a:gd name="adj1" fmla="val 3343"/>
                <a:gd name="adj2" fmla="val 14400000"/>
              </a:avLst>
            </a:prstGeom>
            <a:noFill/>
            <a:ln w="57150">
              <a:solidFill>
                <a:srgbClr val="FF33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766" name="AutoShape 36"/>
            <p:cNvCxnSpPr>
              <a:cxnSpLocks noChangeShapeType="1"/>
              <a:stCxn id="31759" idx="3"/>
              <a:endCxn id="31758" idx="3"/>
            </p:cNvCxnSpPr>
            <p:nvPr/>
          </p:nvCxnSpPr>
          <p:spPr bwMode="auto">
            <a:xfrm flipH="1" flipV="1">
              <a:off x="2312" y="2642"/>
              <a:ext cx="453" cy="725"/>
            </a:xfrm>
            <a:prstGeom prst="curvedConnector3">
              <a:avLst>
                <a:gd name="adj1" fmla="val -31787"/>
              </a:avLst>
            </a:prstGeom>
            <a:noFill/>
            <a:ln w="57150">
              <a:solidFill>
                <a:srgbClr val="FF33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767" name="AutoShape 37"/>
            <p:cNvCxnSpPr>
              <a:cxnSpLocks noChangeShapeType="1"/>
              <a:stCxn id="31758" idx="3"/>
              <a:endCxn id="31757" idx="3"/>
            </p:cNvCxnSpPr>
            <p:nvPr/>
          </p:nvCxnSpPr>
          <p:spPr bwMode="auto">
            <a:xfrm flipH="1" flipV="1">
              <a:off x="1778" y="1932"/>
              <a:ext cx="534" cy="710"/>
            </a:xfrm>
            <a:prstGeom prst="curvedConnector3">
              <a:avLst>
                <a:gd name="adj1" fmla="val -26968"/>
              </a:avLst>
            </a:prstGeom>
            <a:noFill/>
            <a:ln w="57150">
              <a:solidFill>
                <a:srgbClr val="FF33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768" name="AutoShape 38"/>
            <p:cNvCxnSpPr>
              <a:cxnSpLocks noChangeShapeType="1"/>
              <a:stCxn id="31757" idx="3"/>
              <a:endCxn id="31756" idx="3"/>
            </p:cNvCxnSpPr>
            <p:nvPr/>
          </p:nvCxnSpPr>
          <p:spPr bwMode="auto">
            <a:xfrm flipH="1" flipV="1">
              <a:off x="1339" y="1372"/>
              <a:ext cx="439" cy="560"/>
            </a:xfrm>
            <a:prstGeom prst="curvedConnector3">
              <a:avLst>
                <a:gd name="adj1" fmla="val -32801"/>
              </a:avLst>
            </a:prstGeom>
            <a:noFill/>
            <a:ln w="57150">
              <a:solidFill>
                <a:srgbClr val="FF33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" name="灯片编号占位符 5"/>
          <p:cNvSpPr txBox="1">
            <a:spLocks/>
          </p:cNvSpPr>
          <p:nvPr/>
        </p:nvSpPr>
        <p:spPr bwMode="auto">
          <a:xfrm>
            <a:off x="7524328" y="5517232"/>
            <a:ext cx="16196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+mj-lt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/>
            <a:fld id="{0AEF1670-A6D7-463A-936F-BE6F7036F090}" type="slidenum">
              <a:rPr lang="en-US" altLang="zh-CN" sz="8000" smtClean="0">
                <a:solidFill>
                  <a:schemeClr val="bg2"/>
                </a:solidFill>
                <a:latin typeface="Arial" charset="0"/>
                <a:ea typeface="宋体" pitchFamily="2" charset="-122"/>
              </a:rPr>
              <a:pPr algn="ctr"/>
              <a:t>53</a:t>
            </a:fld>
            <a:endParaRPr lang="en-US" altLang="zh-CN" sz="8000" dirty="0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3255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7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pitchFamily="2" charset="-122"/>
              </a:rPr>
              <a:t>4.4 </a:t>
            </a:r>
            <a:r>
              <a:rPr lang="en-US" altLang="zh-CN" i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L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属性的自下而上计算</a:t>
            </a:r>
            <a:endParaRPr lang="en-US" altLang="zh-CN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删除翻译方案中嵌入的动作</a:t>
            </a:r>
          </a:p>
          <a:p>
            <a:r>
              <a:rPr lang="zh-CN" altLang="en-US" smtClean="0">
                <a:ea typeface="宋体" pitchFamily="2" charset="-122"/>
              </a:rPr>
              <a:t>分析栈上的继承属性</a:t>
            </a:r>
          </a:p>
          <a:p>
            <a:r>
              <a:rPr lang="zh-CN" altLang="en-US" smtClean="0">
                <a:ea typeface="宋体" pitchFamily="2" charset="-122"/>
              </a:rPr>
              <a:t>模拟继承属性的计算</a:t>
            </a:r>
          </a:p>
        </p:txBody>
      </p:sp>
      <p:sp>
        <p:nvSpPr>
          <p:cNvPr id="44034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981D52F3-E935-469A-A784-AF9F6FDA5620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54</a:t>
            </a:fld>
            <a:endParaRPr lang="en-US" altLang="zh-CN" sz="80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4.4 </a:t>
            </a:r>
            <a:r>
              <a:rPr lang="en-US" altLang="zh-CN" i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L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属性的自下而上计算</a:t>
            </a:r>
          </a:p>
        </p:txBody>
      </p:sp>
      <p:sp>
        <p:nvSpPr>
          <p:cNvPr id="580614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L</a:t>
            </a:r>
            <a:r>
              <a:rPr lang="zh-CN" alt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属性的自上而下计算与自上而下的语法分析的过程是一致的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sz="32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0"/>
              </a:spcBef>
              <a:defRPr/>
            </a:pPr>
            <a:r>
              <a:rPr lang="zh-CN" alt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但是，自上而下分析能够处理的文法局限于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LL(1)</a:t>
            </a:r>
          </a:p>
          <a:p>
            <a:pPr>
              <a:spcBef>
                <a:spcPct val="0"/>
              </a:spcBef>
              <a:defRPr/>
            </a:pPr>
            <a:endParaRPr lang="en-US" altLang="zh-CN" sz="32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spcBef>
                <a:spcPct val="0"/>
              </a:spcBef>
              <a:defRPr/>
            </a:pPr>
            <a:r>
              <a:rPr lang="zh-CN" alt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为了为更为一般的文法计算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</a:t>
            </a:r>
            <a:r>
              <a:rPr lang="zh-CN" alt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属性，需要研究自下而上的</a:t>
            </a:r>
            <a:r>
              <a:rPr lang="en-US" altLang="zh-CN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</a:t>
            </a:r>
            <a:r>
              <a:rPr lang="zh-CN" altLang="en-US" sz="32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属性计算方法</a:t>
            </a:r>
          </a:p>
          <a:p>
            <a:pPr>
              <a:defRPr/>
            </a:pPr>
            <a:endParaRPr lang="zh-CN" altLang="en-US" sz="3200" dirty="0" smtClean="0">
              <a:ea typeface="宋体" pitchFamily="2" charset="-122"/>
            </a:endParaRPr>
          </a:p>
        </p:txBody>
      </p:sp>
      <p:sp>
        <p:nvSpPr>
          <p:cNvPr id="45058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057B57A6-8CD8-421A-862E-D20FEBEFDAC8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55</a:t>
            </a:fld>
            <a:endParaRPr lang="en-US" altLang="zh-CN" sz="80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06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06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4.4 </a:t>
            </a:r>
            <a:r>
              <a:rPr lang="en-US" altLang="zh-CN" i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L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属性的自下而上计算</a:t>
            </a:r>
          </a:p>
        </p:txBody>
      </p:sp>
      <p:sp>
        <p:nvSpPr>
          <p:cNvPr id="66560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zh-CN" altLang="en-US" sz="32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在自下而上语法分析的框架中实现</a:t>
            </a:r>
            <a:r>
              <a:rPr lang="en-US" altLang="zh-CN" sz="3200" b="1" i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</a:t>
            </a:r>
            <a:r>
              <a:rPr lang="zh-CN" altLang="en-US" sz="32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属性定义的方法，可以做到：</a:t>
            </a:r>
          </a:p>
          <a:p>
            <a:pPr>
              <a:spcBef>
                <a:spcPct val="0"/>
              </a:spcBef>
              <a:defRPr/>
            </a:pPr>
            <a:endParaRPr lang="zh-CN" altLang="en-US" b="1" dirty="0" smtClean="0">
              <a:solidFill>
                <a:srgbClr val="996633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lvl="1">
              <a:spcBef>
                <a:spcPct val="0"/>
              </a:spcBef>
              <a:defRPr/>
            </a:pP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实现任何基于</a:t>
            </a:r>
            <a:r>
              <a:rPr lang="en-US" altLang="zh-CN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LL(1)</a:t>
            </a: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文法的</a:t>
            </a:r>
            <a:r>
              <a:rPr lang="en-US" altLang="zh-CN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</a:t>
            </a: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属性定义。</a:t>
            </a:r>
            <a:endParaRPr lang="zh-CN" altLang="en-US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lvl="1">
              <a:spcBef>
                <a:spcPct val="0"/>
              </a:spcBef>
              <a:defRPr/>
            </a:pPr>
            <a:endParaRPr lang="zh-CN" altLang="en-US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 lvl="1">
              <a:spcBef>
                <a:spcPct val="0"/>
              </a:spcBef>
              <a:defRPr/>
            </a:pP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实现许多（但不是所有的）基于</a:t>
            </a:r>
            <a:r>
              <a:rPr lang="en-US" altLang="zh-CN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LR(1) </a:t>
            </a: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的</a:t>
            </a:r>
            <a:r>
              <a:rPr lang="en-US" altLang="zh-CN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</a:t>
            </a:r>
            <a:r>
              <a:rPr lang="zh-CN" alt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属性定义。</a:t>
            </a:r>
            <a:endParaRPr lang="zh-CN" altLang="en-US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defRPr/>
            </a:pPr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46082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42FF0566-F086-4D32-AD84-159C07C62059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56</a:t>
            </a:fld>
            <a:endParaRPr lang="en-US" altLang="zh-CN" sz="80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88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4.4 </a:t>
            </a:r>
            <a:r>
              <a:rPr lang="en-US" altLang="zh-CN" i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L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属性的自下而上计算</a:t>
            </a:r>
          </a:p>
        </p:txBody>
      </p:sp>
      <p:sp>
        <p:nvSpPr>
          <p:cNvPr id="582659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980728"/>
            <a:ext cx="8229600" cy="720725"/>
          </a:xfrm>
        </p:spPr>
        <p:txBody>
          <a:bodyPr/>
          <a:lstStyle/>
          <a:p>
            <a:pPr>
              <a:defRPr/>
            </a:pPr>
            <a:r>
              <a:rPr lang="en-US" altLang="zh-CN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属性自下而上计算需要解决的问题：</a:t>
            </a:r>
          </a:p>
        </p:txBody>
      </p:sp>
      <p:sp>
        <p:nvSpPr>
          <p:cNvPr id="47106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91141697-6574-40E2-9501-876B6470A55B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57</a:t>
            </a:fld>
            <a:endParaRPr lang="en-US" altLang="zh-CN" sz="80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582660" name="Group 4"/>
          <p:cNvGraphicFramePr>
            <a:graphicFrameLocks noGrp="1"/>
          </p:cNvGraphicFramePr>
          <p:nvPr/>
        </p:nvGraphicFramePr>
        <p:xfrm>
          <a:off x="1206500" y="2674938"/>
          <a:ext cx="1600200" cy="4435475"/>
        </p:xfrm>
        <a:graphic>
          <a:graphicData uri="http://schemas.openxmlformats.org/drawingml/2006/table">
            <a:tbl>
              <a:tblPr/>
              <a:tblGrid>
                <a:gridCol w="685800"/>
                <a:gridCol w="914400"/>
              </a:tblGrid>
              <a:tr h="563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 . 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 . 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Y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 </a:t>
                      </a: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 . 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 . 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2680" name="Rectangle 24"/>
          <p:cNvSpPr>
            <a:spLocks noChangeArrowheads="1"/>
          </p:cNvSpPr>
          <p:nvPr/>
        </p:nvSpPr>
        <p:spPr bwMode="auto">
          <a:xfrm>
            <a:off x="292100" y="5646738"/>
            <a:ext cx="276701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r>
              <a:rPr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栈     </a:t>
            </a:r>
            <a:r>
              <a:rPr lang="en-US" altLang="zh-CN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state   val</a:t>
            </a:r>
          </a:p>
        </p:txBody>
      </p:sp>
      <p:sp>
        <p:nvSpPr>
          <p:cNvPr id="47129" name="Line 25"/>
          <p:cNvSpPr>
            <a:spLocks noChangeShapeType="1"/>
          </p:cNvSpPr>
          <p:nvPr/>
        </p:nvSpPr>
        <p:spPr bwMode="auto">
          <a:xfrm>
            <a:off x="468313" y="4076700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2682" name="Rectangle 26"/>
          <p:cNvSpPr>
            <a:spLocks noChangeArrowheads="1"/>
          </p:cNvSpPr>
          <p:nvPr/>
        </p:nvSpPr>
        <p:spPr bwMode="auto">
          <a:xfrm>
            <a:off x="468313" y="34290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r>
              <a:rPr lang="en-US" altLang="zh-CN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top</a:t>
            </a:r>
          </a:p>
        </p:txBody>
      </p:sp>
      <p:sp>
        <p:nvSpPr>
          <p:cNvPr id="47131" name="Line 27"/>
          <p:cNvSpPr>
            <a:spLocks noChangeShapeType="1"/>
          </p:cNvSpPr>
          <p:nvPr/>
        </p:nvSpPr>
        <p:spPr bwMode="auto">
          <a:xfrm flipV="1">
            <a:off x="596900" y="4275138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2684" name="Text Box 28" descr="Green marble"/>
          <p:cNvSpPr txBox="1">
            <a:spLocks noChangeArrowheads="1"/>
          </p:cNvSpPr>
          <p:nvPr/>
        </p:nvSpPr>
        <p:spPr bwMode="auto">
          <a:xfrm>
            <a:off x="3779838" y="1916113"/>
            <a:ext cx="3816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</a:t>
            </a:r>
            <a:r>
              <a:rPr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sym typeface="Wingdings" pitchFamily="2" charset="2"/>
              </a:rPr>
              <a:t>X Y {Z.i = X.x} Z</a:t>
            </a:r>
            <a:endParaRPr lang="en-US" altLang="zh-CN" sz="24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</a:endParaRPr>
          </a:p>
        </p:txBody>
      </p:sp>
      <p:sp>
        <p:nvSpPr>
          <p:cNvPr id="582685" name="AutoShape 29" descr="Green marble"/>
          <p:cNvSpPr>
            <a:spLocks noChangeArrowheads="1"/>
          </p:cNvSpPr>
          <p:nvPr/>
        </p:nvSpPr>
        <p:spPr bwMode="auto">
          <a:xfrm>
            <a:off x="3851275" y="2708275"/>
            <a:ext cx="3744913" cy="1944688"/>
          </a:xfrm>
          <a:prstGeom prst="wedgeRectCallout">
            <a:avLst>
              <a:gd name="adj1" fmla="val -81329"/>
              <a:gd name="adj2" fmla="val 25347"/>
            </a:avLst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zh-CN" altLang="en-US" b="1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一个状态（文法符号）对应一个综合属性，该属性的值一般在处理完该文法符号之后得到。那么在</a:t>
            </a:r>
            <a:r>
              <a:rPr lang="en-US" altLang="zh-CN" b="1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Z</a:t>
            </a:r>
            <a:r>
              <a:rPr lang="zh-CN" altLang="en-US" b="1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还没有开始处理前，继承属性</a:t>
            </a:r>
            <a:r>
              <a:rPr lang="en-US" altLang="zh-CN" b="1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Z.i </a:t>
            </a:r>
            <a:r>
              <a:rPr lang="zh-CN" altLang="en-US" b="1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就没有对应的</a:t>
            </a:r>
            <a:r>
              <a:rPr lang="en-US" altLang="zh-CN" b="1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val</a:t>
            </a:r>
            <a:r>
              <a:rPr lang="zh-CN" altLang="en-US" b="1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条目供其使用！</a:t>
            </a:r>
          </a:p>
        </p:txBody>
      </p:sp>
      <p:sp>
        <p:nvSpPr>
          <p:cNvPr id="582686" name="AutoShape 30" descr="Green marble"/>
          <p:cNvSpPr>
            <a:spLocks noChangeArrowheads="1"/>
          </p:cNvSpPr>
          <p:nvPr/>
        </p:nvSpPr>
        <p:spPr bwMode="auto">
          <a:xfrm>
            <a:off x="5364163" y="4581525"/>
            <a:ext cx="287337" cy="57467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2687" name="Text Box 31" descr="Green marble"/>
          <p:cNvSpPr txBox="1">
            <a:spLocks noChangeArrowheads="1"/>
          </p:cNvSpPr>
          <p:nvPr/>
        </p:nvSpPr>
        <p:spPr bwMode="auto">
          <a:xfrm>
            <a:off x="3851275" y="5156200"/>
            <a:ext cx="4752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解决办法：在栈上消除继承属性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2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82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686" grpId="0" animBg="1"/>
      <p:bldP spid="58268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4.4.1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删除翻译方案中嵌入的动作</a:t>
            </a: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735234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659813" cy="489585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问题</a:t>
            </a:r>
          </a:p>
          <a:p>
            <a:pPr lvl="1">
              <a:spcBef>
                <a:spcPct val="0"/>
              </a:spcBef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自下而上的分析中，语义动作的执行是在使用产生式对句柄进行归约的时候</a:t>
            </a:r>
          </a:p>
          <a:p>
            <a:pPr lvl="1">
              <a:spcBef>
                <a:spcPct val="0"/>
              </a:spcBef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但是，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L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属性定义的继承属性的计算需要嵌在产生式右部不同的地方</a:t>
            </a: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endParaRPr lang="zh-CN" altLang="en-US" sz="32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问题的解决方案：</a:t>
            </a:r>
          </a:p>
          <a:p>
            <a:pPr lvl="1">
              <a:spcBef>
                <a:spcPct val="0"/>
              </a:spcBef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通过</a:t>
            </a:r>
            <a:r>
              <a:rPr lang="zh-CN" altLang="en-US" sz="28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改写文法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，使得所有嵌入在产生式中间的动作变换成只在产生式的最右端出现</a:t>
            </a:r>
          </a:p>
        </p:txBody>
      </p:sp>
      <p:sp>
        <p:nvSpPr>
          <p:cNvPr id="4813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F45DC56A-96A1-4998-80D7-EE363B7AA852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58</a:t>
            </a:fld>
            <a:endParaRPr lang="en-US" altLang="zh-CN" sz="80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5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35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4.4.1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删除翻译方案中嵌入的动作</a:t>
            </a: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68675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125538"/>
            <a:ext cx="8839200" cy="504031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32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特殊情况一：</a:t>
            </a:r>
            <a:r>
              <a:rPr lang="zh-CN" altLang="en-US" sz="32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删除翻译方案中嵌入的动作</a:t>
            </a:r>
            <a:endParaRPr lang="zh-CN" altLang="en-US" sz="3200" b="1" dirty="0" smtClean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 marL="457200" lvl="1" indent="0">
              <a:spcBef>
                <a:spcPct val="0"/>
              </a:spcBef>
              <a:buFontTx/>
              <a:buNone/>
              <a:defRPr/>
            </a:pPr>
            <a:r>
              <a:rPr lang="en-US" altLang="zh-CN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E 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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T R</a:t>
            </a:r>
            <a:endParaRPr lang="en-US" altLang="zh-CN" sz="2800" b="0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457200" lvl="1" indent="0">
              <a:spcBef>
                <a:spcPct val="0"/>
              </a:spcBef>
              <a:buFontTx/>
              <a:buNone/>
              <a:defRPr/>
            </a:pPr>
            <a:r>
              <a:rPr lang="en-US" altLang="zh-CN" sz="2800" b="0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R </a:t>
            </a:r>
            <a:r>
              <a:rPr lang="en-US" altLang="zh-CN" sz="2800" b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</a:t>
            </a:r>
            <a:r>
              <a:rPr lang="en-US" altLang="zh-CN" sz="2800" b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+</a:t>
            </a:r>
            <a:r>
              <a:rPr lang="en-US" altLang="zh-CN" sz="2800" b="0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T </a:t>
            </a:r>
            <a:r>
              <a:rPr lang="en-US" altLang="zh-CN" sz="2800" b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{</a:t>
            </a:r>
            <a:r>
              <a:rPr lang="en-US" altLang="zh-CN" sz="2800" b="0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print </a:t>
            </a:r>
            <a:r>
              <a:rPr lang="en-US" altLang="zh-CN" sz="2800" b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(‘+’)}</a:t>
            </a:r>
            <a:r>
              <a:rPr lang="en-US" altLang="zh-CN" sz="2800" b="0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sz="2800" b="0" baseline="-30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en-US" altLang="zh-CN" sz="2800" b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| </a:t>
            </a:r>
            <a:r>
              <a:rPr lang="en-US" altLang="zh-CN" sz="2800" b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</a:t>
            </a:r>
            <a:r>
              <a:rPr lang="en-US" altLang="zh-CN" sz="2800" b="0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T </a:t>
            </a:r>
            <a:r>
              <a:rPr lang="en-US" altLang="zh-CN" sz="2800" b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{</a:t>
            </a:r>
            <a:r>
              <a:rPr lang="en-US" altLang="zh-CN" sz="2800" b="0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print </a:t>
            </a:r>
            <a:r>
              <a:rPr lang="en-US" altLang="zh-CN" sz="2800" b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(‘</a:t>
            </a:r>
            <a:r>
              <a:rPr lang="en-US" altLang="zh-CN" sz="2800" b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</a:t>
            </a:r>
            <a:r>
              <a:rPr lang="en-US" altLang="zh-CN" sz="2800" b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’)}</a:t>
            </a:r>
            <a:r>
              <a:rPr lang="en-US" altLang="zh-CN" sz="2800" b="0" i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sz="2800" b="0" baseline="-30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en-US" altLang="zh-CN" sz="2800" b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| </a:t>
            </a:r>
            <a:r>
              <a:rPr lang="en-US" altLang="zh-CN" sz="2800" b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</a:t>
            </a:r>
            <a:r>
              <a:rPr lang="en-US" altLang="zh-CN" sz="2800" b="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  </a:t>
            </a:r>
          </a:p>
          <a:p>
            <a:pPr marL="457200" lvl="1" indent="0">
              <a:spcBef>
                <a:spcPct val="0"/>
              </a:spcBef>
              <a:buFontTx/>
              <a:buNone/>
              <a:defRPr/>
            </a:pPr>
            <a:r>
              <a:rPr lang="en-US" altLang="zh-CN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T 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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num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{</a:t>
            </a:r>
            <a:r>
              <a:rPr lang="en-US" altLang="zh-CN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print 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800" b="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num.</a:t>
            </a:r>
            <a:r>
              <a:rPr lang="en-US" altLang="zh-CN" sz="2800" b="0" i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val</a:t>
            </a:r>
            <a:r>
              <a:rPr lang="en-US" altLang="zh-CN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) }</a:t>
            </a:r>
            <a:endParaRPr lang="zh-CN" altLang="en-US" sz="1600" b="0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0"/>
              </a:spcBef>
              <a:defRPr/>
            </a:pPr>
            <a:r>
              <a:rPr lang="zh-CN" altLang="en-US" sz="24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在文法中加入产生</a:t>
            </a:r>
            <a:r>
              <a:rPr lang="zh-CN" altLang="en-US" sz="24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r>
              <a:rPr lang="zh-CN" altLang="en-US" sz="24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en-US" sz="24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标记非终结符</a:t>
            </a:r>
            <a:r>
              <a:rPr lang="zh-CN" altLang="en-US" sz="24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，让每个嵌入动作由不同</a:t>
            </a:r>
            <a:r>
              <a:rPr lang="zh-CN" altLang="en-US" sz="24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标记非终结符</a:t>
            </a:r>
            <a:r>
              <a:rPr lang="en-US" altLang="zh-CN" sz="2400" b="1" i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M </a:t>
            </a:r>
            <a:r>
              <a:rPr lang="zh-CN" altLang="en-US" sz="24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代表，并把该动作放在产生式</a:t>
            </a:r>
            <a:r>
              <a:rPr lang="en-US" altLang="zh-CN" sz="2400" b="1" i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M </a:t>
            </a:r>
            <a:r>
              <a:rPr lang="en-US" altLang="zh-CN" sz="24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r>
              <a:rPr lang="zh-CN" altLang="en-US" sz="24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的右端。</a:t>
            </a:r>
          </a:p>
          <a:p>
            <a:pPr marL="457200" lvl="1" indent="0">
              <a:spcBef>
                <a:spcPct val="0"/>
              </a:spcBef>
              <a:buFontTx/>
              <a:buNone/>
              <a:defRPr/>
            </a:pPr>
            <a:r>
              <a:rPr lang="en-US" altLang="zh-CN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E 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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T R</a:t>
            </a:r>
            <a:endParaRPr lang="en-US" altLang="zh-CN" sz="2800" b="0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457200" lvl="1" indent="0">
              <a:spcBef>
                <a:spcPct val="0"/>
              </a:spcBef>
              <a:buFontTx/>
              <a:buNone/>
              <a:defRPr/>
            </a:pPr>
            <a:r>
              <a:rPr lang="en-US" altLang="zh-CN" sz="2800" b="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R </a:t>
            </a:r>
            <a:r>
              <a:rPr lang="en-US" altLang="zh-CN" sz="2800" b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</a:t>
            </a:r>
            <a:r>
              <a:rPr lang="en-US" altLang="zh-CN" sz="2800" b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+ </a:t>
            </a:r>
            <a:r>
              <a:rPr lang="en-US" altLang="zh-CN" sz="2800" b="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T M R</a:t>
            </a:r>
            <a:r>
              <a:rPr lang="en-US" altLang="zh-CN" sz="2800" b="0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1  </a:t>
            </a:r>
            <a:r>
              <a:rPr lang="en-US" altLang="zh-CN" sz="2800" b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| </a:t>
            </a:r>
            <a:r>
              <a:rPr lang="en-US" altLang="zh-CN" sz="2800" b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</a:t>
            </a:r>
            <a:r>
              <a:rPr lang="en-US" altLang="zh-CN" sz="2800" b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T N R</a:t>
            </a:r>
            <a:r>
              <a:rPr lang="en-US" altLang="zh-CN" sz="2800" b="0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en-US" altLang="zh-CN" sz="2800" b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| </a:t>
            </a:r>
            <a:r>
              <a:rPr lang="en-US" altLang="zh-CN" sz="2800" b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</a:t>
            </a:r>
            <a:endParaRPr lang="en-US" altLang="zh-CN" sz="2800" b="0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marL="457200" lvl="1" indent="0">
              <a:spcBef>
                <a:spcPct val="0"/>
              </a:spcBef>
              <a:buFontTx/>
              <a:buNone/>
              <a:defRPr/>
            </a:pPr>
            <a:r>
              <a:rPr lang="en-US" altLang="zh-CN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T 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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num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{</a:t>
            </a:r>
            <a:r>
              <a:rPr lang="en-US" altLang="zh-CN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print 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800" b="0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num.</a:t>
            </a:r>
            <a:r>
              <a:rPr lang="en-US" altLang="zh-CN" sz="2800" b="0" i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val</a:t>
            </a:r>
            <a:r>
              <a:rPr lang="en-US" altLang="zh-CN" sz="2800" b="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) }</a:t>
            </a:r>
          </a:p>
          <a:p>
            <a:pPr marL="457200" lvl="1" indent="0"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M </a:t>
            </a:r>
            <a:r>
              <a:rPr lang="en-US" altLang="zh-CN" sz="2800" b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</a:t>
            </a:r>
            <a:r>
              <a:rPr lang="en-US" altLang="zh-CN" sz="2800" b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</a:t>
            </a:r>
            <a:r>
              <a:rPr lang="en-US" altLang="zh-CN" sz="2800" b="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{</a:t>
            </a:r>
            <a:r>
              <a:rPr lang="en-US" altLang="zh-CN" sz="2800" b="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print </a:t>
            </a:r>
            <a:r>
              <a:rPr lang="en-US" altLang="zh-CN" sz="2800" b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(‘+’)}</a:t>
            </a:r>
          </a:p>
          <a:p>
            <a:pPr marL="457200" lvl="1" indent="0"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0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2800" b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</a:t>
            </a:r>
            <a:r>
              <a:rPr lang="en-US" altLang="zh-CN" sz="2800" b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800" b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</a:t>
            </a:r>
            <a:r>
              <a:rPr lang="en-US" altLang="zh-CN" sz="2800" b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{print (‘</a:t>
            </a:r>
            <a:r>
              <a:rPr lang="en-US" altLang="zh-CN" sz="2800" b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</a:t>
            </a:r>
            <a:r>
              <a:rPr lang="en-US" altLang="zh-CN" sz="2800" b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’)}</a:t>
            </a:r>
            <a:r>
              <a:rPr lang="en-US" altLang="zh-CN" sz="2000" b="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2000" b="0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154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CE36E879-D8AE-4674-B1CA-DC44ACE460D6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59</a:t>
            </a:fld>
            <a:endParaRPr lang="en-US" altLang="zh-CN" sz="80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6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6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6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6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6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ea typeface="宋体" pitchFamily="2" charset="-122"/>
              </a:rPr>
              <a:t>例</a:t>
            </a:r>
            <a:r>
              <a:rPr lang="en-US" altLang="zh-CN" b="1" dirty="0" smtClean="0">
                <a:ea typeface="宋体" pitchFamily="2" charset="-122"/>
              </a:rPr>
              <a:t>   </a:t>
            </a:r>
            <a:r>
              <a:rPr lang="zh-CN" altLang="en-US" b="1" dirty="0" smtClean="0">
                <a:ea typeface="宋体" pitchFamily="2" charset="-122"/>
              </a:rPr>
              <a:t>非</a:t>
            </a:r>
            <a:r>
              <a:rPr lang="en-US" altLang="zh-CN" b="1" i="1" dirty="0" smtClean="0">
                <a:ea typeface="宋体" pitchFamily="2" charset="-122"/>
              </a:rPr>
              <a:t>L</a:t>
            </a:r>
            <a:r>
              <a:rPr lang="zh-CN" altLang="en-US" b="1" dirty="0" smtClean="0">
                <a:ea typeface="宋体" pitchFamily="2" charset="-122"/>
              </a:rPr>
              <a:t>属性</a:t>
            </a:r>
          </a:p>
        </p:txBody>
      </p:sp>
      <p:sp>
        <p:nvSpPr>
          <p:cNvPr id="635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3300" smtClean="0">
                <a:latin typeface="Times New Roman" pitchFamily="18" charset="0"/>
                <a:ea typeface="宋体" pitchFamily="2" charset="-122"/>
              </a:rPr>
              <a:t>文法符号</a:t>
            </a:r>
            <a:r>
              <a:rPr kumimoji="1" lang="en-US" altLang="zh-CN" sz="3300" i="1" smtClean="0">
                <a:latin typeface="Times New Roman" pitchFamily="18" charset="0"/>
                <a:ea typeface="宋体" pitchFamily="2" charset="-122"/>
              </a:rPr>
              <a:t>Q</a:t>
            </a:r>
            <a:r>
              <a:rPr kumimoji="1" lang="zh-CN" altLang="en-US" sz="3300" smtClean="0">
                <a:latin typeface="Times New Roman" pitchFamily="18" charset="0"/>
                <a:ea typeface="宋体" pitchFamily="2" charset="-122"/>
              </a:rPr>
              <a:t>的继承属性依赖于它右边文法符号</a:t>
            </a:r>
            <a:r>
              <a:rPr kumimoji="1" lang="en-US" altLang="zh-CN" sz="3300" i="1" smtClean="0">
                <a:latin typeface="Times New Roman" pitchFamily="18" charset="0"/>
                <a:ea typeface="宋体" pitchFamily="2" charset="-122"/>
              </a:rPr>
              <a:t>R</a:t>
            </a:r>
            <a:r>
              <a:rPr kumimoji="1" lang="zh-CN" altLang="en-US" sz="3300" smtClean="0">
                <a:latin typeface="Times New Roman" pitchFamily="18" charset="0"/>
                <a:ea typeface="宋体" pitchFamily="2" charset="-122"/>
              </a:rPr>
              <a:t>的属性。</a:t>
            </a:r>
          </a:p>
          <a:p>
            <a:endParaRPr lang="zh-CN" altLang="en-US" smtClean="0">
              <a:ea typeface="宋体" pitchFamily="2" charset="-122"/>
            </a:endParaRPr>
          </a:p>
        </p:txBody>
      </p:sp>
      <p:sp>
        <p:nvSpPr>
          <p:cNvPr id="6146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58EA1005-D45D-45F3-BAD9-11780ACDB468}" type="slidenum">
              <a:rPr lang="en-US" altLang="zh-CN" sz="8000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6</a:t>
            </a:fld>
            <a:endParaRPr lang="en-US" altLang="zh-CN" sz="8000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6149" name="Object 4"/>
          <p:cNvGraphicFramePr>
            <a:graphicFrameLocks/>
          </p:cNvGraphicFramePr>
          <p:nvPr/>
        </p:nvGraphicFramePr>
        <p:xfrm>
          <a:off x="1116013" y="2276475"/>
          <a:ext cx="6985000" cy="367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7" name="Document" r:id="rId3" imgW="5000625" imgH="2457450" progId="Word.Document.8">
                  <p:embed/>
                </p:oleObj>
              </mc:Choice>
              <mc:Fallback>
                <p:oleObj name="Document" r:id="rId3" imgW="5000625" imgH="2457450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276475"/>
                        <a:ext cx="6985000" cy="367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5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3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610600" cy="5334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32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特殊情况二：分析栈上的继承属性</a:t>
            </a:r>
            <a:endParaRPr lang="zh-CN" altLang="en-US" sz="3200" b="1" dirty="0" smtClean="0">
              <a:solidFill>
                <a:srgbClr val="9966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defRPr/>
            </a:pPr>
            <a:endParaRPr lang="zh-CN" altLang="en-US" sz="2400" b="1" dirty="0" smtClean="0">
              <a:solidFill>
                <a:srgbClr val="996633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2400" b="1" dirty="0" smtClean="0">
              <a:solidFill>
                <a:srgbClr val="996633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例 </a:t>
            </a:r>
            <a:r>
              <a:rPr lang="en-US" altLang="zh-CN" sz="2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int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p, q, r 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endParaRPr lang="zh-CN" altLang="en-US" sz="24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D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{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in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:= </a:t>
            </a:r>
            <a:r>
              <a:rPr lang="en-US" altLang="zh-CN" sz="24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r>
              <a:rPr lang="en-US" altLang="zh-CN" sz="2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24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type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}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cs typeface="Times New Roman" pitchFamily="18" charset="0"/>
              </a:rPr>
              <a:t>	   L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int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{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type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:= 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integer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}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real {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T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type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:= 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real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}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   {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</a:t>
            </a:r>
            <a:r>
              <a:rPr lang="en-US" altLang="zh-CN" sz="2400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.in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:= 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in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}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 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</a:t>
            </a:r>
            <a:r>
              <a:rPr lang="en-US" altLang="zh-CN" sz="2400" b="1" baseline="-30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1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, id {</a:t>
            </a:r>
            <a:r>
              <a:rPr lang="en-US" altLang="zh-CN" sz="24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addtype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(</a:t>
            </a:r>
            <a:r>
              <a:rPr lang="en-US" altLang="zh-CN" sz="2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id.</a:t>
            </a:r>
            <a:r>
              <a:rPr lang="en-US" altLang="zh-CN" sz="24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entry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, 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in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)}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id     {</a:t>
            </a:r>
            <a:r>
              <a:rPr lang="en-US" altLang="zh-CN" sz="24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addtype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(</a:t>
            </a:r>
            <a:r>
              <a:rPr lang="en-US" altLang="zh-CN" sz="2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id.</a:t>
            </a:r>
            <a:r>
              <a:rPr lang="en-US" altLang="zh-CN" sz="24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entry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, 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in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)}</a:t>
            </a:r>
            <a:endParaRPr lang="zh-CN" altLang="en-US" sz="24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50178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6952A00C-F80F-480E-BE67-2111650B11C5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60</a:t>
            </a:fld>
            <a:endParaRPr lang="en-US" altLang="zh-CN" sz="80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670725" name="Rectangle 5"/>
          <p:cNvSpPr>
            <a:spLocks noChangeArrowheads="1"/>
          </p:cNvSpPr>
          <p:nvPr/>
        </p:nvSpPr>
        <p:spPr bwMode="auto">
          <a:xfrm>
            <a:off x="323850" y="1628800"/>
            <a:ext cx="67865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/>
          <a:p>
            <a:pPr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所依赖的属性在分析栈上的位置能静态确定</a:t>
            </a:r>
          </a:p>
        </p:txBody>
      </p:sp>
      <p:sp>
        <p:nvSpPr>
          <p:cNvPr id="670726" name="AutoShape 6"/>
          <p:cNvSpPr>
            <a:spLocks noChangeArrowheads="1"/>
          </p:cNvSpPr>
          <p:nvPr/>
        </p:nvSpPr>
        <p:spPr bwMode="auto">
          <a:xfrm>
            <a:off x="4148708" y="2370138"/>
            <a:ext cx="1752600" cy="457200"/>
          </a:xfrm>
          <a:prstGeom prst="wedgeRoundRectCallout">
            <a:avLst>
              <a:gd name="adj1" fmla="val -43750"/>
              <a:gd name="adj2" fmla="val 76736"/>
              <a:gd name="adj3" fmla="val 16667"/>
            </a:avLst>
          </a:prstGeom>
          <a:noFill/>
          <a:ln w="31750">
            <a:solidFill>
              <a:srgbClr val="339966"/>
            </a:solidFill>
            <a:miter lim="800000"/>
            <a:headEnd type="none" w="sm" len="sm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800" dirty="0">
                <a:latin typeface="宋体" pitchFamily="2" charset="-122"/>
              </a:rPr>
              <a:t>复写规则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4.4.2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分析栈上的继承属性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072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5"/>
          <p:cNvSpPr txBox="1">
            <a:spLocks/>
          </p:cNvSpPr>
          <p:nvPr/>
        </p:nvSpPr>
        <p:spPr bwMode="auto">
          <a:xfrm>
            <a:off x="7524328" y="5517232"/>
            <a:ext cx="16196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+mj-lt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/>
            <a:fld id="{6952A00C-F80F-480E-BE67-2111650B11C5}" type="slidenum">
              <a:rPr lang="en-US" altLang="zh-CN" sz="8000" smtClean="0">
                <a:solidFill>
                  <a:schemeClr val="bg2"/>
                </a:solidFill>
                <a:latin typeface="Arial" charset="0"/>
                <a:ea typeface="宋体" pitchFamily="2" charset="-122"/>
              </a:rPr>
              <a:pPr algn="ctr"/>
              <a:t>61</a:t>
            </a:fld>
            <a:endParaRPr lang="en-US" altLang="zh-CN" sz="8000" dirty="0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4.4.2 </a:t>
            </a: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分析栈上的继承属性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7277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0130" y="1125538"/>
            <a:ext cx="7796855" cy="10795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32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特殊情况二：分析栈上的继承属性</a:t>
            </a:r>
            <a:endParaRPr lang="zh-CN" altLang="en-US" sz="3200" b="1" dirty="0" smtClean="0">
              <a:solidFill>
                <a:srgbClr val="9966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 algn="just">
              <a:spcBef>
                <a:spcPct val="0"/>
              </a:spcBef>
              <a:defRPr/>
            </a:pPr>
            <a:r>
              <a:rPr lang="zh-CN" altLang="en-US" sz="2800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属性位置能预测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endParaRPr lang="zh-CN" altLang="en-US" sz="2800" b="1" dirty="0" smtClean="0">
              <a:solidFill>
                <a:srgbClr val="996633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graphicFrame>
        <p:nvGraphicFramePr>
          <p:cNvPr id="672806" name="Group 38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27567897"/>
              </p:ext>
            </p:extLst>
          </p:nvPr>
        </p:nvGraphicFramePr>
        <p:xfrm>
          <a:off x="251520" y="2708275"/>
          <a:ext cx="3960440" cy="3741736"/>
        </p:xfrm>
        <a:graphic>
          <a:graphicData uri="http://schemas.openxmlformats.org/drawingml/2006/table">
            <a:tbl>
              <a:tblPr/>
              <a:tblGrid>
                <a:gridCol w="1224136"/>
                <a:gridCol w="1296144"/>
                <a:gridCol w="1440160"/>
              </a:tblGrid>
              <a:tr h="2889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状态</a:t>
                      </a:r>
                    </a:p>
                  </a:txBody>
                  <a:tcPr marL="18000" marR="18000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输入</a:t>
                      </a:r>
                    </a:p>
                  </a:txBody>
                  <a:tcPr marL="18000" marR="18000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所用产生式</a:t>
                      </a:r>
                    </a:p>
                  </a:txBody>
                  <a:tcPr marL="18000" marR="18000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8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marL="90000" marR="18000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int p,q,r</a:t>
                      </a:r>
                    </a:p>
                  </a:txBody>
                  <a:tcPr marL="90000" marR="18000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18000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int </a:t>
                      </a:r>
                    </a:p>
                  </a:txBody>
                  <a:tcPr marL="90000" marR="18000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p,q,r</a:t>
                      </a:r>
                    </a:p>
                  </a:txBody>
                  <a:tcPr marL="90000" marR="18000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18000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L="90000" marR="18000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p,q,r</a:t>
                      </a:r>
                    </a:p>
                  </a:txBody>
                  <a:tcPr marL="90000" marR="18000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Wingdings" pitchFamily="2" charset="2"/>
                        </a:rPr>
                        <a:t>int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18000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8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Tp</a:t>
                      </a:r>
                    </a:p>
                  </a:txBody>
                  <a:tcPr marL="90000" marR="18000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,q,r</a:t>
                      </a:r>
                    </a:p>
                  </a:txBody>
                  <a:tcPr marL="90000" marR="18000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18000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8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TL</a:t>
                      </a:r>
                    </a:p>
                  </a:txBody>
                  <a:tcPr marL="90000" marR="18000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,q,r</a:t>
                      </a:r>
                    </a:p>
                  </a:txBody>
                  <a:tcPr marL="90000" marR="18000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Wingdings" pitchFamily="2" charset="2"/>
                        </a:rPr>
                        <a:t>id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18000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2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TL,</a:t>
                      </a:r>
                    </a:p>
                  </a:txBody>
                  <a:tcPr marL="90000" marR="18000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q,r</a:t>
                      </a:r>
                    </a:p>
                  </a:txBody>
                  <a:tcPr marL="90000" marR="18000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18000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TL,q</a:t>
                      </a:r>
                    </a:p>
                  </a:txBody>
                  <a:tcPr marL="90000" marR="18000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,r</a:t>
                      </a:r>
                    </a:p>
                  </a:txBody>
                  <a:tcPr marL="90000" marR="18000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18000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TL</a:t>
                      </a:r>
                    </a:p>
                  </a:txBody>
                  <a:tcPr marL="90000" marR="18000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,r</a:t>
                      </a:r>
                    </a:p>
                  </a:txBody>
                  <a:tcPr marL="90000" marR="18000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Wingdings" pitchFamily="2" charset="2"/>
                        </a:rPr>
                        <a:t>L,id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18000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TL,</a:t>
                      </a:r>
                    </a:p>
                  </a:txBody>
                  <a:tcPr marL="90000" marR="18000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r</a:t>
                      </a:r>
                    </a:p>
                  </a:txBody>
                  <a:tcPr marL="90000" marR="18000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18000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TL,r</a:t>
                      </a:r>
                    </a:p>
                  </a:txBody>
                  <a:tcPr marL="90000" marR="18000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18000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18000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TL</a:t>
                      </a:r>
                    </a:p>
                  </a:txBody>
                  <a:tcPr marL="90000" marR="18000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18000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Wingdings" pitchFamily="2" charset="2"/>
                        </a:rPr>
                        <a:t>L,id</a:t>
                      </a:r>
                    </a:p>
                  </a:txBody>
                  <a:tcPr marL="90000" marR="18000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5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marL="90000" marR="18000" marT="18001" marB="180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18000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D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Wingdings" pitchFamily="2" charset="2"/>
                        </a:rPr>
                        <a:t>TL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90000" marR="18000" marT="18001" marB="1800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1204" name="Group 4"/>
          <p:cNvGrpSpPr>
            <a:grpSpLocks noChangeAspect="1"/>
          </p:cNvGrpSpPr>
          <p:nvPr/>
        </p:nvGrpSpPr>
        <p:grpSpPr bwMode="auto">
          <a:xfrm>
            <a:off x="6170613" y="1557338"/>
            <a:ext cx="2973387" cy="2217737"/>
            <a:chOff x="2496" y="1200"/>
            <a:chExt cx="3117" cy="2325"/>
          </a:xfrm>
        </p:grpSpPr>
        <p:sp>
          <p:nvSpPr>
            <p:cNvPr id="672773" name="Rectangle 5"/>
            <p:cNvSpPr>
              <a:spLocks noChangeAspect="1" noChangeArrowheads="1"/>
            </p:cNvSpPr>
            <p:nvPr/>
          </p:nvSpPr>
          <p:spPr bwMode="auto">
            <a:xfrm>
              <a:off x="3679" y="1200"/>
              <a:ext cx="188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16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672774" name="Rectangle 6"/>
            <p:cNvSpPr>
              <a:spLocks noChangeAspect="1" noChangeArrowheads="1"/>
            </p:cNvSpPr>
            <p:nvPr/>
          </p:nvSpPr>
          <p:spPr bwMode="auto">
            <a:xfrm>
              <a:off x="2561" y="1669"/>
              <a:ext cx="190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16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672775" name="Rectangle 7"/>
            <p:cNvSpPr>
              <a:spLocks noChangeAspect="1" noChangeArrowheads="1"/>
            </p:cNvSpPr>
            <p:nvPr/>
          </p:nvSpPr>
          <p:spPr bwMode="auto">
            <a:xfrm>
              <a:off x="4799" y="1728"/>
              <a:ext cx="191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16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51274" name="Line 8"/>
            <p:cNvSpPr>
              <a:spLocks noChangeAspect="1" noChangeShapeType="1"/>
            </p:cNvSpPr>
            <p:nvPr/>
          </p:nvSpPr>
          <p:spPr bwMode="auto">
            <a:xfrm flipH="1">
              <a:off x="2739" y="1511"/>
              <a:ext cx="893" cy="32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5" name="Line 9"/>
            <p:cNvSpPr>
              <a:spLocks noChangeAspect="1" noChangeShapeType="1"/>
            </p:cNvSpPr>
            <p:nvPr/>
          </p:nvSpPr>
          <p:spPr bwMode="auto">
            <a:xfrm>
              <a:off x="3896" y="1498"/>
              <a:ext cx="892" cy="3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2778" name="Rectangle 10"/>
            <p:cNvSpPr>
              <a:spLocks noChangeAspect="1" noChangeArrowheads="1"/>
            </p:cNvSpPr>
            <p:nvPr/>
          </p:nvSpPr>
          <p:spPr bwMode="auto">
            <a:xfrm>
              <a:off x="4223" y="2257"/>
              <a:ext cx="190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16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672779" name="Rectangle 11"/>
            <p:cNvSpPr>
              <a:spLocks noChangeAspect="1" noChangeArrowheads="1"/>
            </p:cNvSpPr>
            <p:nvPr/>
          </p:nvSpPr>
          <p:spPr bwMode="auto">
            <a:xfrm>
              <a:off x="4849" y="2112"/>
              <a:ext cx="191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zh-CN" altLang="en-US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</a:t>
              </a:r>
            </a:p>
          </p:txBody>
        </p:sp>
        <p:sp>
          <p:nvSpPr>
            <p:cNvPr id="672780" name="Rectangle 12"/>
            <p:cNvSpPr>
              <a:spLocks noChangeAspect="1" noChangeArrowheads="1"/>
            </p:cNvSpPr>
            <p:nvPr/>
          </p:nvSpPr>
          <p:spPr bwMode="auto">
            <a:xfrm>
              <a:off x="5423" y="2160"/>
              <a:ext cx="190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16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51279" name="Line 13"/>
            <p:cNvSpPr>
              <a:spLocks noChangeAspect="1" noChangeShapeType="1"/>
            </p:cNvSpPr>
            <p:nvPr/>
          </p:nvSpPr>
          <p:spPr bwMode="auto">
            <a:xfrm flipH="1">
              <a:off x="4361" y="2059"/>
              <a:ext cx="440" cy="2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0" name="Line 14"/>
            <p:cNvSpPr>
              <a:spLocks noChangeAspect="1" noChangeShapeType="1"/>
            </p:cNvSpPr>
            <p:nvPr/>
          </p:nvSpPr>
          <p:spPr bwMode="auto">
            <a:xfrm>
              <a:off x="4992" y="1968"/>
              <a:ext cx="440" cy="26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1" name="Line 15"/>
            <p:cNvSpPr>
              <a:spLocks noChangeAspect="1" noChangeShapeType="1"/>
            </p:cNvSpPr>
            <p:nvPr/>
          </p:nvSpPr>
          <p:spPr bwMode="auto">
            <a:xfrm>
              <a:off x="4896" y="2016"/>
              <a:ext cx="0" cy="2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2784" name="Rectangle 16"/>
            <p:cNvSpPr>
              <a:spLocks noChangeAspect="1" noChangeArrowheads="1"/>
            </p:cNvSpPr>
            <p:nvPr/>
          </p:nvSpPr>
          <p:spPr bwMode="auto">
            <a:xfrm>
              <a:off x="3648" y="2688"/>
              <a:ext cx="188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16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672785" name="Rectangle 17"/>
            <p:cNvSpPr>
              <a:spLocks noChangeAspect="1" noChangeArrowheads="1"/>
            </p:cNvSpPr>
            <p:nvPr/>
          </p:nvSpPr>
          <p:spPr bwMode="auto">
            <a:xfrm>
              <a:off x="4272" y="2640"/>
              <a:ext cx="191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zh-CN" altLang="en-US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</a:t>
              </a:r>
            </a:p>
          </p:txBody>
        </p:sp>
        <p:sp>
          <p:nvSpPr>
            <p:cNvPr id="672786" name="Rectangle 18"/>
            <p:cNvSpPr>
              <a:spLocks noChangeAspect="1" noChangeArrowheads="1"/>
            </p:cNvSpPr>
            <p:nvPr/>
          </p:nvSpPr>
          <p:spPr bwMode="auto">
            <a:xfrm>
              <a:off x="4847" y="2640"/>
              <a:ext cx="290" cy="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16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q</a:t>
              </a:r>
            </a:p>
          </p:txBody>
        </p:sp>
        <p:sp>
          <p:nvSpPr>
            <p:cNvPr id="51285" name="Line 19"/>
            <p:cNvSpPr>
              <a:spLocks noChangeAspect="1" noChangeShapeType="1"/>
            </p:cNvSpPr>
            <p:nvPr/>
          </p:nvSpPr>
          <p:spPr bwMode="auto">
            <a:xfrm flipH="1">
              <a:off x="3743" y="2464"/>
              <a:ext cx="442" cy="26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6" name="Line 20"/>
            <p:cNvSpPr>
              <a:spLocks noChangeAspect="1" noChangeShapeType="1"/>
            </p:cNvSpPr>
            <p:nvPr/>
          </p:nvSpPr>
          <p:spPr bwMode="auto">
            <a:xfrm>
              <a:off x="4384" y="2498"/>
              <a:ext cx="440" cy="2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7" name="Line 21"/>
            <p:cNvSpPr>
              <a:spLocks noChangeAspect="1" noChangeShapeType="1"/>
            </p:cNvSpPr>
            <p:nvPr/>
          </p:nvSpPr>
          <p:spPr bwMode="auto">
            <a:xfrm>
              <a:off x="4283" y="2480"/>
              <a:ext cx="0" cy="28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2790" name="Rectangle 22"/>
            <p:cNvSpPr>
              <a:spLocks noChangeAspect="1" noChangeArrowheads="1"/>
            </p:cNvSpPr>
            <p:nvPr/>
          </p:nvSpPr>
          <p:spPr bwMode="auto">
            <a:xfrm>
              <a:off x="3696" y="3121"/>
              <a:ext cx="191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16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672791" name="Rectangle 23"/>
            <p:cNvSpPr>
              <a:spLocks noChangeAspect="1" noChangeArrowheads="1"/>
            </p:cNvSpPr>
            <p:nvPr/>
          </p:nvSpPr>
          <p:spPr bwMode="auto">
            <a:xfrm>
              <a:off x="2496" y="2250"/>
              <a:ext cx="290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int</a:t>
              </a:r>
            </a:p>
          </p:txBody>
        </p:sp>
        <p:sp>
          <p:nvSpPr>
            <p:cNvPr id="51290" name="Line 24"/>
            <p:cNvSpPr>
              <a:spLocks noChangeAspect="1" noChangeShapeType="1"/>
            </p:cNvSpPr>
            <p:nvPr/>
          </p:nvSpPr>
          <p:spPr bwMode="auto">
            <a:xfrm>
              <a:off x="2611" y="2072"/>
              <a:ext cx="0" cy="28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1" name="Line 25"/>
            <p:cNvSpPr>
              <a:spLocks noChangeAspect="1" noChangeShapeType="1"/>
            </p:cNvSpPr>
            <p:nvPr/>
          </p:nvSpPr>
          <p:spPr bwMode="auto">
            <a:xfrm>
              <a:off x="3730" y="2921"/>
              <a:ext cx="0" cy="28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2794" name="Rectangle 26"/>
            <p:cNvSpPr>
              <a:spLocks noChangeAspect="1" noChangeArrowheads="1"/>
            </p:cNvSpPr>
            <p:nvPr/>
          </p:nvSpPr>
          <p:spPr bwMode="auto">
            <a:xfrm>
              <a:off x="2929" y="1679"/>
              <a:ext cx="188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zh-CN" altLang="en-US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</a:t>
              </a:r>
              <a:endParaRPr lang="zh-CN" altLang="en-US" sz="1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672795" name="Rectangle 27"/>
            <p:cNvSpPr>
              <a:spLocks noChangeAspect="1" noChangeArrowheads="1"/>
            </p:cNvSpPr>
            <p:nvPr/>
          </p:nvSpPr>
          <p:spPr bwMode="auto">
            <a:xfrm>
              <a:off x="2801" y="1824"/>
              <a:ext cx="463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16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type</a:t>
              </a:r>
            </a:p>
          </p:txBody>
        </p:sp>
        <p:sp>
          <p:nvSpPr>
            <p:cNvPr id="672796" name="Rectangle 28"/>
            <p:cNvSpPr>
              <a:spLocks noChangeAspect="1" noChangeArrowheads="1"/>
            </p:cNvSpPr>
            <p:nvPr/>
          </p:nvSpPr>
          <p:spPr bwMode="auto">
            <a:xfrm>
              <a:off x="4608" y="1728"/>
              <a:ext cx="190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zh-CN" altLang="en-US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</a:t>
              </a:r>
              <a:endParaRPr lang="zh-CN" altLang="en-US" sz="1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672797" name="Rectangle 29"/>
            <p:cNvSpPr>
              <a:spLocks noChangeAspect="1" noChangeArrowheads="1"/>
            </p:cNvSpPr>
            <p:nvPr/>
          </p:nvSpPr>
          <p:spPr bwMode="auto">
            <a:xfrm>
              <a:off x="4032" y="2160"/>
              <a:ext cx="190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zh-CN" altLang="en-US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</a:t>
              </a:r>
              <a:endParaRPr lang="zh-CN" altLang="en-US" sz="1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672798" name="Rectangle 30"/>
            <p:cNvSpPr>
              <a:spLocks noChangeAspect="1" noChangeArrowheads="1"/>
            </p:cNvSpPr>
            <p:nvPr/>
          </p:nvSpPr>
          <p:spPr bwMode="auto">
            <a:xfrm>
              <a:off x="3456" y="2545"/>
              <a:ext cx="191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zh-CN" altLang="en-US" sz="16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</a:t>
              </a:r>
              <a:endParaRPr lang="zh-CN" altLang="en-US" sz="1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672799" name="Rectangle 31"/>
            <p:cNvSpPr>
              <a:spLocks noChangeAspect="1" noChangeArrowheads="1"/>
            </p:cNvSpPr>
            <p:nvPr/>
          </p:nvSpPr>
          <p:spPr bwMode="auto">
            <a:xfrm>
              <a:off x="3744" y="2112"/>
              <a:ext cx="250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16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in</a:t>
              </a:r>
            </a:p>
          </p:txBody>
        </p:sp>
        <p:sp>
          <p:nvSpPr>
            <p:cNvPr id="672800" name="Rectangle 32"/>
            <p:cNvSpPr>
              <a:spLocks noChangeAspect="1" noChangeArrowheads="1"/>
            </p:cNvSpPr>
            <p:nvPr/>
          </p:nvSpPr>
          <p:spPr bwMode="auto">
            <a:xfrm>
              <a:off x="3168" y="2545"/>
              <a:ext cx="318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16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in</a:t>
              </a:r>
            </a:p>
          </p:txBody>
        </p:sp>
        <p:sp>
          <p:nvSpPr>
            <p:cNvPr id="672801" name="Rectangle 33"/>
            <p:cNvSpPr>
              <a:spLocks noChangeAspect="1" noChangeArrowheads="1"/>
            </p:cNvSpPr>
            <p:nvPr/>
          </p:nvSpPr>
          <p:spPr bwMode="auto">
            <a:xfrm>
              <a:off x="4223" y="1728"/>
              <a:ext cx="241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16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in</a:t>
              </a:r>
            </a:p>
          </p:txBody>
        </p:sp>
        <p:sp>
          <p:nvSpPr>
            <p:cNvPr id="51300" name="Line 34"/>
            <p:cNvSpPr>
              <a:spLocks noChangeAspect="1" noChangeShapeType="1"/>
            </p:cNvSpPr>
            <p:nvPr/>
          </p:nvSpPr>
          <p:spPr bwMode="auto">
            <a:xfrm flipH="1">
              <a:off x="3600" y="2352"/>
              <a:ext cx="466" cy="2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1" name="Line 35"/>
            <p:cNvSpPr>
              <a:spLocks noChangeAspect="1" noChangeShapeType="1"/>
            </p:cNvSpPr>
            <p:nvPr/>
          </p:nvSpPr>
          <p:spPr bwMode="auto">
            <a:xfrm flipH="1">
              <a:off x="4135" y="1981"/>
              <a:ext cx="467" cy="2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2" name="Freeform 36"/>
            <p:cNvSpPr>
              <a:spLocks noChangeAspect="1"/>
            </p:cNvSpPr>
            <p:nvPr/>
          </p:nvSpPr>
          <p:spPr bwMode="auto">
            <a:xfrm>
              <a:off x="3041" y="1587"/>
              <a:ext cx="1534" cy="284"/>
            </a:xfrm>
            <a:custGeom>
              <a:avLst/>
              <a:gdLst>
                <a:gd name="T0" fmla="*/ 0 w 1830"/>
                <a:gd name="T1" fmla="*/ 252 h 273"/>
                <a:gd name="T2" fmla="*/ 464 w 1830"/>
                <a:gd name="T3" fmla="*/ 64 h 273"/>
                <a:gd name="T4" fmla="*/ 742 w 1830"/>
                <a:gd name="T5" fmla="*/ 3 h 273"/>
                <a:gd name="T6" fmla="*/ 1018 w 1830"/>
                <a:gd name="T7" fmla="*/ 81 h 273"/>
                <a:gd name="T8" fmla="*/ 1534 w 1830"/>
                <a:gd name="T9" fmla="*/ 284 h 2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0" h="273">
                  <a:moveTo>
                    <a:pt x="0" y="242"/>
                  </a:moveTo>
                  <a:cubicBezTo>
                    <a:pt x="204" y="169"/>
                    <a:pt x="407" y="102"/>
                    <a:pt x="554" y="62"/>
                  </a:cubicBezTo>
                  <a:cubicBezTo>
                    <a:pt x="701" y="22"/>
                    <a:pt x="775" y="0"/>
                    <a:pt x="885" y="3"/>
                  </a:cubicBezTo>
                  <a:cubicBezTo>
                    <a:pt x="995" y="6"/>
                    <a:pt x="1057" y="33"/>
                    <a:pt x="1214" y="78"/>
                  </a:cubicBezTo>
                  <a:cubicBezTo>
                    <a:pt x="1371" y="123"/>
                    <a:pt x="1702" y="233"/>
                    <a:pt x="1830" y="273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72805" name="Text Box 37" descr="Green marble"/>
          <p:cNvSpPr txBox="1">
            <a:spLocks noChangeArrowheads="1"/>
          </p:cNvSpPr>
          <p:nvPr/>
        </p:nvSpPr>
        <p:spPr bwMode="auto">
          <a:xfrm>
            <a:off x="5940425" y="3573463"/>
            <a:ext cx="2736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每个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L</a:t>
            </a:r>
            <a:r>
              <a:rPr lang="zh-CN" altLang="en-US" sz="1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结点上</a:t>
            </a:r>
            <a:r>
              <a:rPr lang="en-US" altLang="zh-CN" sz="1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L.in = T.type</a:t>
            </a:r>
          </a:p>
        </p:txBody>
      </p:sp>
      <p:sp>
        <p:nvSpPr>
          <p:cNvPr id="51264" name="Rectangle 96" descr="Green marble"/>
          <p:cNvSpPr>
            <a:spLocks noChangeArrowheads="1"/>
          </p:cNvSpPr>
          <p:nvPr/>
        </p:nvSpPr>
        <p:spPr bwMode="auto">
          <a:xfrm>
            <a:off x="4572000" y="4076700"/>
            <a:ext cx="415766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800" b="1" i="1">
                <a:solidFill>
                  <a:schemeClr val="accent2"/>
                </a:solidFill>
                <a:latin typeface="Tahoma" pitchFamily="34" charset="0"/>
              </a:rPr>
              <a:t>L</a:t>
            </a:r>
            <a:r>
              <a:rPr lang="en-US" altLang="zh-CN" sz="1800" b="1">
                <a:solidFill>
                  <a:schemeClr val="accent2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1800" b="1">
                <a:solidFill>
                  <a:schemeClr val="accent2"/>
                </a:solidFill>
                <a:latin typeface="Tahoma" pitchFamily="34" charset="0"/>
              </a:rPr>
              <a:t> id     {</a:t>
            </a:r>
            <a:r>
              <a:rPr lang="en-US" altLang="zh-CN" sz="1800" b="1" i="1">
                <a:solidFill>
                  <a:schemeClr val="accent2"/>
                </a:solidFill>
                <a:latin typeface="Tahoma" pitchFamily="34" charset="0"/>
              </a:rPr>
              <a:t>addtype</a:t>
            </a:r>
            <a:r>
              <a:rPr lang="en-US" altLang="zh-CN" sz="1800" b="1">
                <a:solidFill>
                  <a:schemeClr val="accent2"/>
                </a:solidFill>
                <a:latin typeface="Tahoma" pitchFamily="34" charset="0"/>
              </a:rPr>
              <a:t> (id.</a:t>
            </a:r>
            <a:r>
              <a:rPr lang="en-US" altLang="zh-CN" sz="1800" b="1" i="1">
                <a:solidFill>
                  <a:schemeClr val="accent2"/>
                </a:solidFill>
                <a:latin typeface="Tahoma" pitchFamily="34" charset="0"/>
              </a:rPr>
              <a:t>entry</a:t>
            </a:r>
            <a:r>
              <a:rPr lang="en-US" altLang="zh-CN" sz="1800" b="1">
                <a:solidFill>
                  <a:schemeClr val="accent2"/>
                </a:solidFill>
                <a:latin typeface="Tahoma" pitchFamily="34" charset="0"/>
              </a:rPr>
              <a:t>, </a:t>
            </a:r>
            <a:r>
              <a:rPr lang="en-US" altLang="zh-CN" sz="1800" b="1" i="1">
                <a:solidFill>
                  <a:schemeClr val="accent2"/>
                </a:solidFill>
                <a:latin typeface="Tahoma" pitchFamily="34" charset="0"/>
              </a:rPr>
              <a:t>L</a:t>
            </a:r>
            <a:r>
              <a:rPr lang="en-US" altLang="zh-CN" sz="1800" b="1">
                <a:solidFill>
                  <a:schemeClr val="accent2"/>
                </a:solidFill>
                <a:latin typeface="Tahoma" pitchFamily="34" charset="0"/>
              </a:rPr>
              <a:t>.</a:t>
            </a:r>
            <a:r>
              <a:rPr lang="en-US" altLang="zh-CN" sz="1800" b="1" i="1">
                <a:solidFill>
                  <a:schemeClr val="accent2"/>
                </a:solidFill>
                <a:latin typeface="Tahoma" pitchFamily="34" charset="0"/>
              </a:rPr>
              <a:t>in</a:t>
            </a:r>
            <a:r>
              <a:rPr lang="en-US" altLang="zh-CN" sz="1800" b="1">
                <a:solidFill>
                  <a:schemeClr val="accent2"/>
                </a:solidFill>
                <a:latin typeface="Tahoma" pitchFamily="34" charset="0"/>
              </a:rPr>
              <a:t> )}</a:t>
            </a:r>
            <a:endParaRPr lang="zh-CN" altLang="en-US" sz="1800" b="1">
              <a:solidFill>
                <a:schemeClr val="accent2"/>
              </a:solidFill>
              <a:latin typeface="Tahoma" pitchFamily="34" charset="0"/>
            </a:endParaRPr>
          </a:p>
        </p:txBody>
      </p:sp>
      <p:sp>
        <p:nvSpPr>
          <p:cNvPr id="51265" name="AutoShape 97" descr="Green marble"/>
          <p:cNvSpPr>
            <a:spLocks noChangeArrowheads="1"/>
          </p:cNvSpPr>
          <p:nvPr/>
        </p:nvSpPr>
        <p:spPr bwMode="auto">
          <a:xfrm>
            <a:off x="3995738" y="4221163"/>
            <a:ext cx="431800" cy="144462"/>
          </a:xfrm>
          <a:prstGeom prst="leftArrow">
            <a:avLst>
              <a:gd name="adj1" fmla="val 50000"/>
              <a:gd name="adj2" fmla="val 74726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66" name="Rectangle 98" descr="Green marble"/>
          <p:cNvSpPr>
            <a:spLocks noChangeArrowheads="1"/>
          </p:cNvSpPr>
          <p:nvPr/>
        </p:nvSpPr>
        <p:spPr bwMode="auto">
          <a:xfrm>
            <a:off x="4572000" y="4797425"/>
            <a:ext cx="457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800" b="1" i="1" dirty="0">
                <a:solidFill>
                  <a:schemeClr val="accent2"/>
                </a:solidFill>
                <a:latin typeface="Tahoma" pitchFamily="34" charset="0"/>
              </a:rPr>
              <a:t>L</a:t>
            </a:r>
            <a:r>
              <a:rPr lang="en-US" altLang="zh-CN" sz="1800" b="1" dirty="0">
                <a:solidFill>
                  <a:schemeClr val="accent2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1800" b="1" dirty="0">
                <a:solidFill>
                  <a:schemeClr val="accent2"/>
                </a:solidFill>
                <a:latin typeface="Tahoma" pitchFamily="34" charset="0"/>
              </a:rPr>
              <a:t>         {</a:t>
            </a:r>
            <a:r>
              <a:rPr lang="en-US" altLang="zh-CN" sz="1800" b="1" i="1" dirty="0">
                <a:solidFill>
                  <a:schemeClr val="accent2"/>
                </a:solidFill>
                <a:latin typeface="Tahoma" pitchFamily="34" charset="0"/>
              </a:rPr>
              <a:t>L</a:t>
            </a:r>
            <a:r>
              <a:rPr lang="en-US" altLang="zh-CN" sz="1800" b="1" baseline="-25000" dirty="0">
                <a:solidFill>
                  <a:schemeClr val="accent2"/>
                </a:solidFill>
                <a:latin typeface="Tahoma" pitchFamily="34" charset="0"/>
              </a:rPr>
              <a:t>1</a:t>
            </a:r>
            <a:r>
              <a:rPr lang="en-US" altLang="zh-CN" sz="1800" b="1" i="1" dirty="0">
                <a:solidFill>
                  <a:schemeClr val="accent2"/>
                </a:solidFill>
                <a:latin typeface="Tahoma" pitchFamily="34" charset="0"/>
              </a:rPr>
              <a:t>.in</a:t>
            </a:r>
            <a:r>
              <a:rPr lang="en-US" altLang="zh-CN" sz="1800" b="1" dirty="0">
                <a:solidFill>
                  <a:schemeClr val="accent2"/>
                </a:solidFill>
                <a:latin typeface="Tahoma" pitchFamily="34" charset="0"/>
              </a:rPr>
              <a:t> := </a:t>
            </a:r>
            <a:r>
              <a:rPr lang="en-US" altLang="zh-CN" sz="1800" b="1" i="1" dirty="0">
                <a:solidFill>
                  <a:schemeClr val="accent2"/>
                </a:solidFill>
                <a:latin typeface="Tahoma" pitchFamily="34" charset="0"/>
              </a:rPr>
              <a:t>L</a:t>
            </a:r>
            <a:r>
              <a:rPr lang="en-US" altLang="zh-CN" sz="1800" b="1" dirty="0">
                <a:solidFill>
                  <a:schemeClr val="accent2"/>
                </a:solidFill>
                <a:latin typeface="Tahoma" pitchFamily="34" charset="0"/>
              </a:rPr>
              <a:t>.</a:t>
            </a:r>
            <a:r>
              <a:rPr lang="en-US" altLang="zh-CN" sz="1800" b="1" i="1" dirty="0">
                <a:solidFill>
                  <a:schemeClr val="accent2"/>
                </a:solidFill>
                <a:latin typeface="Tahoma" pitchFamily="34" charset="0"/>
              </a:rPr>
              <a:t>in</a:t>
            </a:r>
            <a:r>
              <a:rPr lang="en-US" altLang="zh-CN" sz="1800" b="1" dirty="0">
                <a:solidFill>
                  <a:schemeClr val="accent2"/>
                </a:solidFill>
                <a:latin typeface="Tahoma" pitchFamily="34" charset="0"/>
              </a:rPr>
              <a:t> }</a:t>
            </a:r>
          </a:p>
          <a:p>
            <a:r>
              <a:rPr lang="en-US" altLang="zh-CN" sz="1800" b="1" dirty="0">
                <a:solidFill>
                  <a:schemeClr val="accent2"/>
                </a:solidFill>
                <a:latin typeface="Tahoma" pitchFamily="34" charset="0"/>
              </a:rPr>
              <a:t>     </a:t>
            </a:r>
            <a:r>
              <a:rPr lang="en-US" altLang="zh-CN" sz="1800" b="1" i="1" dirty="0">
                <a:solidFill>
                  <a:schemeClr val="accent2"/>
                </a:solidFill>
                <a:latin typeface="Tahoma" pitchFamily="34" charset="0"/>
              </a:rPr>
              <a:t>L</a:t>
            </a:r>
            <a:r>
              <a:rPr lang="en-US" altLang="zh-CN" sz="1800" b="1" baseline="-25000" dirty="0">
                <a:solidFill>
                  <a:schemeClr val="accent2"/>
                </a:solidFill>
                <a:latin typeface="Tahoma" pitchFamily="34" charset="0"/>
              </a:rPr>
              <a:t>1</a:t>
            </a:r>
            <a:r>
              <a:rPr lang="en-US" altLang="zh-CN" sz="1800" b="1" dirty="0">
                <a:solidFill>
                  <a:schemeClr val="accent2"/>
                </a:solidFill>
                <a:latin typeface="Tahoma" pitchFamily="34" charset="0"/>
              </a:rPr>
              <a:t>, id {</a:t>
            </a:r>
            <a:r>
              <a:rPr lang="en-US" altLang="zh-CN" sz="1800" b="1" i="1" dirty="0" err="1">
                <a:solidFill>
                  <a:schemeClr val="accent2"/>
                </a:solidFill>
                <a:latin typeface="Tahoma" pitchFamily="34" charset="0"/>
              </a:rPr>
              <a:t>addtype</a:t>
            </a:r>
            <a:r>
              <a:rPr lang="en-US" altLang="zh-CN" sz="1800" b="1" dirty="0">
                <a:solidFill>
                  <a:schemeClr val="accent2"/>
                </a:solidFill>
                <a:latin typeface="Tahoma" pitchFamily="34" charset="0"/>
              </a:rPr>
              <a:t> (</a:t>
            </a:r>
            <a:r>
              <a:rPr lang="en-US" altLang="zh-CN" sz="1800" b="1" dirty="0" err="1">
                <a:solidFill>
                  <a:schemeClr val="accent2"/>
                </a:solidFill>
                <a:latin typeface="Tahoma" pitchFamily="34" charset="0"/>
              </a:rPr>
              <a:t>id.</a:t>
            </a:r>
            <a:r>
              <a:rPr lang="en-US" altLang="zh-CN" sz="1800" b="1" i="1" dirty="0" err="1">
                <a:solidFill>
                  <a:schemeClr val="accent2"/>
                </a:solidFill>
                <a:latin typeface="Tahoma" pitchFamily="34" charset="0"/>
              </a:rPr>
              <a:t>entry</a:t>
            </a:r>
            <a:r>
              <a:rPr lang="en-US" altLang="zh-CN" sz="1800" b="1" dirty="0">
                <a:solidFill>
                  <a:schemeClr val="accent2"/>
                </a:solidFill>
                <a:latin typeface="Tahoma" pitchFamily="34" charset="0"/>
              </a:rPr>
              <a:t>, </a:t>
            </a:r>
            <a:r>
              <a:rPr lang="en-US" altLang="zh-CN" sz="1800" b="1" i="1" dirty="0">
                <a:solidFill>
                  <a:schemeClr val="accent2"/>
                </a:solidFill>
                <a:latin typeface="Tahoma" pitchFamily="34" charset="0"/>
              </a:rPr>
              <a:t>L</a:t>
            </a:r>
            <a:r>
              <a:rPr lang="en-US" altLang="zh-CN" sz="1800" b="1" dirty="0">
                <a:solidFill>
                  <a:schemeClr val="accent2"/>
                </a:solidFill>
                <a:latin typeface="Tahoma" pitchFamily="34" charset="0"/>
              </a:rPr>
              <a:t>.</a:t>
            </a:r>
            <a:r>
              <a:rPr lang="en-US" altLang="zh-CN" sz="1800" b="1" i="1" dirty="0">
                <a:solidFill>
                  <a:schemeClr val="accent2"/>
                </a:solidFill>
                <a:latin typeface="Tahoma" pitchFamily="34" charset="0"/>
              </a:rPr>
              <a:t>in</a:t>
            </a:r>
            <a:r>
              <a:rPr lang="en-US" altLang="zh-CN" sz="1800" b="1" dirty="0">
                <a:solidFill>
                  <a:schemeClr val="accent2"/>
                </a:solidFill>
                <a:latin typeface="Tahoma" pitchFamily="34" charset="0"/>
              </a:rPr>
              <a:t> )}</a:t>
            </a:r>
          </a:p>
        </p:txBody>
      </p:sp>
      <p:sp>
        <p:nvSpPr>
          <p:cNvPr id="51267" name="AutoShape 99" descr="Green marble"/>
          <p:cNvSpPr>
            <a:spLocks noChangeArrowheads="1"/>
          </p:cNvSpPr>
          <p:nvPr/>
        </p:nvSpPr>
        <p:spPr bwMode="auto">
          <a:xfrm>
            <a:off x="3995738" y="5084763"/>
            <a:ext cx="431800" cy="144462"/>
          </a:xfrm>
          <a:prstGeom prst="leftArrow">
            <a:avLst>
              <a:gd name="adj1" fmla="val 50000"/>
              <a:gd name="adj2" fmla="val 74726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68" name="AutoShape 100" descr="Green marble"/>
          <p:cNvSpPr>
            <a:spLocks noChangeArrowheads="1"/>
          </p:cNvSpPr>
          <p:nvPr/>
        </p:nvSpPr>
        <p:spPr bwMode="auto">
          <a:xfrm>
            <a:off x="3995738" y="5949950"/>
            <a:ext cx="431800" cy="144463"/>
          </a:xfrm>
          <a:prstGeom prst="leftArrow">
            <a:avLst>
              <a:gd name="adj1" fmla="val 50000"/>
              <a:gd name="adj2" fmla="val 7472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2869" name="Rectangle 101" descr="Green marble"/>
          <p:cNvSpPr>
            <a:spLocks noChangeArrowheads="1"/>
          </p:cNvSpPr>
          <p:nvPr/>
        </p:nvSpPr>
        <p:spPr bwMode="auto">
          <a:xfrm>
            <a:off x="4572000" y="5734050"/>
            <a:ext cx="457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800" b="1" i="1" dirty="0">
                <a:solidFill>
                  <a:schemeClr val="accent2"/>
                </a:solidFill>
                <a:latin typeface="Tahoma" pitchFamily="34" charset="0"/>
              </a:rPr>
              <a:t>L</a:t>
            </a:r>
            <a:r>
              <a:rPr lang="en-US" altLang="zh-CN" sz="1800" b="1" dirty="0">
                <a:solidFill>
                  <a:schemeClr val="accent2"/>
                </a:solidFill>
                <a:latin typeface="Tahoma" pitchFamily="34" charset="0"/>
                <a:sym typeface="Symbol" pitchFamily="18" charset="2"/>
              </a:rPr>
              <a:t></a:t>
            </a:r>
            <a:r>
              <a:rPr lang="en-US" altLang="zh-CN" sz="1800" b="1" dirty="0">
                <a:solidFill>
                  <a:schemeClr val="accent2"/>
                </a:solidFill>
                <a:latin typeface="Tahoma" pitchFamily="34" charset="0"/>
              </a:rPr>
              <a:t>         {</a:t>
            </a:r>
            <a:r>
              <a:rPr lang="en-US" altLang="zh-CN" sz="1800" b="1" i="1" dirty="0">
                <a:solidFill>
                  <a:schemeClr val="accent2"/>
                </a:solidFill>
                <a:latin typeface="Tahoma" pitchFamily="34" charset="0"/>
              </a:rPr>
              <a:t>L</a:t>
            </a:r>
            <a:r>
              <a:rPr lang="en-US" altLang="zh-CN" sz="1800" b="1" baseline="-25000" dirty="0">
                <a:solidFill>
                  <a:schemeClr val="accent2"/>
                </a:solidFill>
                <a:latin typeface="Tahoma" pitchFamily="34" charset="0"/>
              </a:rPr>
              <a:t>1</a:t>
            </a:r>
            <a:r>
              <a:rPr lang="en-US" altLang="zh-CN" sz="1800" b="1" i="1" dirty="0">
                <a:solidFill>
                  <a:schemeClr val="accent2"/>
                </a:solidFill>
                <a:latin typeface="Tahoma" pitchFamily="34" charset="0"/>
              </a:rPr>
              <a:t>.in</a:t>
            </a:r>
            <a:r>
              <a:rPr lang="en-US" altLang="zh-CN" sz="1800" b="1" dirty="0">
                <a:solidFill>
                  <a:schemeClr val="accent2"/>
                </a:solidFill>
                <a:latin typeface="Tahoma" pitchFamily="34" charset="0"/>
              </a:rPr>
              <a:t> := </a:t>
            </a:r>
            <a:r>
              <a:rPr lang="en-US" altLang="zh-CN" sz="1800" b="1" i="1" dirty="0">
                <a:solidFill>
                  <a:schemeClr val="accent2"/>
                </a:solidFill>
                <a:latin typeface="Tahoma" pitchFamily="34" charset="0"/>
              </a:rPr>
              <a:t>L</a:t>
            </a:r>
            <a:r>
              <a:rPr lang="en-US" altLang="zh-CN" sz="1800" b="1" dirty="0">
                <a:solidFill>
                  <a:schemeClr val="accent2"/>
                </a:solidFill>
                <a:latin typeface="Tahoma" pitchFamily="34" charset="0"/>
              </a:rPr>
              <a:t>.</a:t>
            </a:r>
            <a:r>
              <a:rPr lang="en-US" altLang="zh-CN" sz="1800" b="1" i="1" dirty="0">
                <a:solidFill>
                  <a:schemeClr val="accent2"/>
                </a:solidFill>
                <a:latin typeface="Tahoma" pitchFamily="34" charset="0"/>
              </a:rPr>
              <a:t>in</a:t>
            </a:r>
            <a:r>
              <a:rPr lang="en-US" altLang="zh-CN" sz="1800" b="1" dirty="0">
                <a:solidFill>
                  <a:schemeClr val="accent2"/>
                </a:solidFill>
                <a:latin typeface="Tahoma" pitchFamily="34" charset="0"/>
              </a:rPr>
              <a:t> }</a:t>
            </a:r>
          </a:p>
          <a:p>
            <a:pPr>
              <a:defRPr/>
            </a:pPr>
            <a:r>
              <a:rPr lang="en-US" altLang="zh-CN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    </a:t>
            </a:r>
            <a:r>
              <a:rPr lang="en-US" altLang="zh-CN" sz="1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L</a:t>
            </a:r>
            <a:r>
              <a:rPr lang="en-US" altLang="zh-CN" sz="1800" b="1" baseline="-25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1</a:t>
            </a:r>
            <a:r>
              <a:rPr lang="en-US" altLang="zh-CN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id {</a:t>
            </a:r>
            <a:r>
              <a:rPr lang="en-US" altLang="zh-CN" sz="18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addtype</a:t>
            </a:r>
            <a:r>
              <a:rPr lang="en-US" altLang="zh-CN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(</a:t>
            </a:r>
            <a:r>
              <a:rPr lang="en-US" altLang="zh-CN" sz="1800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id.</a:t>
            </a:r>
            <a:r>
              <a:rPr lang="en-US" altLang="zh-CN" sz="18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entry</a:t>
            </a:r>
            <a:r>
              <a:rPr lang="en-US" altLang="zh-CN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, </a:t>
            </a:r>
            <a:r>
              <a:rPr lang="en-US" altLang="zh-CN" sz="1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L</a:t>
            </a:r>
            <a:r>
              <a:rPr lang="en-US" altLang="zh-CN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.</a:t>
            </a:r>
            <a:r>
              <a:rPr lang="en-US" altLang="zh-CN" sz="1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in</a:t>
            </a:r>
            <a:r>
              <a:rPr lang="en-US" altLang="zh-CN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)}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610600" cy="53340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endParaRPr lang="zh-CN" altLang="en-US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endParaRPr lang="zh-CN" altLang="en-US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endParaRPr lang="zh-CN" altLang="en-US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endParaRPr lang="zh-CN" altLang="en-US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52226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E4CA2C09-4662-4079-9169-F65A275A1B7E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62</a:t>
            </a:fld>
            <a:endParaRPr lang="en-US" altLang="zh-CN" sz="8000" b="1" dirty="0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grpSp>
        <p:nvGrpSpPr>
          <p:cNvPr id="52228" name="Group 4"/>
          <p:cNvGrpSpPr>
            <a:grpSpLocks/>
          </p:cNvGrpSpPr>
          <p:nvPr/>
        </p:nvGrpSpPr>
        <p:grpSpPr bwMode="auto">
          <a:xfrm>
            <a:off x="4195763" y="1052513"/>
            <a:ext cx="4948237" cy="3690937"/>
            <a:chOff x="2496" y="1200"/>
            <a:chExt cx="3117" cy="2325"/>
          </a:xfrm>
        </p:grpSpPr>
        <p:sp>
          <p:nvSpPr>
            <p:cNvPr id="674821" name="Rectangle 5"/>
            <p:cNvSpPr>
              <a:spLocks noChangeArrowheads="1"/>
            </p:cNvSpPr>
            <p:nvPr/>
          </p:nvSpPr>
          <p:spPr bwMode="auto">
            <a:xfrm>
              <a:off x="3680" y="1200"/>
              <a:ext cx="188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8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674822" name="Rectangle 6"/>
            <p:cNvSpPr>
              <a:spLocks noChangeArrowheads="1"/>
            </p:cNvSpPr>
            <p:nvPr/>
          </p:nvSpPr>
          <p:spPr bwMode="auto">
            <a:xfrm>
              <a:off x="2561" y="1670"/>
              <a:ext cx="189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8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674823" name="Rectangle 7"/>
            <p:cNvSpPr>
              <a:spLocks noChangeArrowheads="1"/>
            </p:cNvSpPr>
            <p:nvPr/>
          </p:nvSpPr>
          <p:spPr bwMode="auto">
            <a:xfrm>
              <a:off x="4800" y="1728"/>
              <a:ext cx="190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8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52257" name="Line 8"/>
            <p:cNvSpPr>
              <a:spLocks noChangeShapeType="1"/>
            </p:cNvSpPr>
            <p:nvPr/>
          </p:nvSpPr>
          <p:spPr bwMode="auto">
            <a:xfrm flipH="1">
              <a:off x="2739" y="1511"/>
              <a:ext cx="893" cy="32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58" name="Line 9"/>
            <p:cNvSpPr>
              <a:spLocks noChangeShapeType="1"/>
            </p:cNvSpPr>
            <p:nvPr/>
          </p:nvSpPr>
          <p:spPr bwMode="auto">
            <a:xfrm>
              <a:off x="3896" y="1498"/>
              <a:ext cx="892" cy="3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4826" name="Rectangle 10"/>
            <p:cNvSpPr>
              <a:spLocks noChangeArrowheads="1"/>
            </p:cNvSpPr>
            <p:nvPr/>
          </p:nvSpPr>
          <p:spPr bwMode="auto">
            <a:xfrm>
              <a:off x="4224" y="2256"/>
              <a:ext cx="189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8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674827" name="Rectangle 11"/>
            <p:cNvSpPr>
              <a:spLocks noChangeArrowheads="1"/>
            </p:cNvSpPr>
            <p:nvPr/>
          </p:nvSpPr>
          <p:spPr bwMode="auto">
            <a:xfrm>
              <a:off x="4849" y="2112"/>
              <a:ext cx="191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zh-CN" altLang="en-US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</a:t>
              </a:r>
            </a:p>
          </p:txBody>
        </p:sp>
        <p:sp>
          <p:nvSpPr>
            <p:cNvPr id="674828" name="Rectangle 12"/>
            <p:cNvSpPr>
              <a:spLocks noChangeArrowheads="1"/>
            </p:cNvSpPr>
            <p:nvPr/>
          </p:nvSpPr>
          <p:spPr bwMode="auto">
            <a:xfrm>
              <a:off x="5424" y="2160"/>
              <a:ext cx="189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8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52262" name="Line 13"/>
            <p:cNvSpPr>
              <a:spLocks noChangeShapeType="1"/>
            </p:cNvSpPr>
            <p:nvPr/>
          </p:nvSpPr>
          <p:spPr bwMode="auto">
            <a:xfrm flipH="1">
              <a:off x="4361" y="2059"/>
              <a:ext cx="440" cy="2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3" name="Line 14"/>
            <p:cNvSpPr>
              <a:spLocks noChangeShapeType="1"/>
            </p:cNvSpPr>
            <p:nvPr/>
          </p:nvSpPr>
          <p:spPr bwMode="auto">
            <a:xfrm>
              <a:off x="4992" y="1968"/>
              <a:ext cx="440" cy="26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4" name="Line 15"/>
            <p:cNvSpPr>
              <a:spLocks noChangeShapeType="1"/>
            </p:cNvSpPr>
            <p:nvPr/>
          </p:nvSpPr>
          <p:spPr bwMode="auto">
            <a:xfrm>
              <a:off x="4896" y="2016"/>
              <a:ext cx="0" cy="2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4832" name="Rectangle 16"/>
            <p:cNvSpPr>
              <a:spLocks noChangeArrowheads="1"/>
            </p:cNvSpPr>
            <p:nvPr/>
          </p:nvSpPr>
          <p:spPr bwMode="auto">
            <a:xfrm>
              <a:off x="3648" y="2688"/>
              <a:ext cx="188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8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674833" name="Rectangle 17"/>
            <p:cNvSpPr>
              <a:spLocks noChangeArrowheads="1"/>
            </p:cNvSpPr>
            <p:nvPr/>
          </p:nvSpPr>
          <p:spPr bwMode="auto">
            <a:xfrm>
              <a:off x="4272" y="2640"/>
              <a:ext cx="191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zh-CN" altLang="en-US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,</a:t>
              </a:r>
            </a:p>
          </p:txBody>
        </p:sp>
        <p:sp>
          <p:nvSpPr>
            <p:cNvPr id="674834" name="Rectangle 18"/>
            <p:cNvSpPr>
              <a:spLocks noChangeArrowheads="1"/>
            </p:cNvSpPr>
            <p:nvPr/>
          </p:nvSpPr>
          <p:spPr bwMode="auto">
            <a:xfrm>
              <a:off x="4848" y="2640"/>
              <a:ext cx="289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8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q</a:t>
              </a:r>
            </a:p>
          </p:txBody>
        </p:sp>
        <p:sp>
          <p:nvSpPr>
            <p:cNvPr id="52268" name="Line 19"/>
            <p:cNvSpPr>
              <a:spLocks noChangeShapeType="1"/>
            </p:cNvSpPr>
            <p:nvPr/>
          </p:nvSpPr>
          <p:spPr bwMode="auto">
            <a:xfrm flipH="1">
              <a:off x="3743" y="2464"/>
              <a:ext cx="442" cy="26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9" name="Line 20"/>
            <p:cNvSpPr>
              <a:spLocks noChangeShapeType="1"/>
            </p:cNvSpPr>
            <p:nvPr/>
          </p:nvSpPr>
          <p:spPr bwMode="auto">
            <a:xfrm>
              <a:off x="4384" y="2498"/>
              <a:ext cx="440" cy="2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0" name="Line 21"/>
            <p:cNvSpPr>
              <a:spLocks noChangeShapeType="1"/>
            </p:cNvSpPr>
            <p:nvPr/>
          </p:nvSpPr>
          <p:spPr bwMode="auto">
            <a:xfrm>
              <a:off x="4283" y="2480"/>
              <a:ext cx="0" cy="28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4838" name="Rectangle 22"/>
            <p:cNvSpPr>
              <a:spLocks noChangeArrowheads="1"/>
            </p:cNvSpPr>
            <p:nvPr/>
          </p:nvSpPr>
          <p:spPr bwMode="auto">
            <a:xfrm>
              <a:off x="3696" y="3120"/>
              <a:ext cx="191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8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674839" name="Rectangle 23"/>
            <p:cNvSpPr>
              <a:spLocks noChangeArrowheads="1"/>
            </p:cNvSpPr>
            <p:nvPr/>
          </p:nvSpPr>
          <p:spPr bwMode="auto">
            <a:xfrm>
              <a:off x="2496" y="2250"/>
              <a:ext cx="289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int</a:t>
              </a:r>
            </a:p>
          </p:txBody>
        </p:sp>
        <p:sp>
          <p:nvSpPr>
            <p:cNvPr id="52273" name="Line 24"/>
            <p:cNvSpPr>
              <a:spLocks noChangeShapeType="1"/>
            </p:cNvSpPr>
            <p:nvPr/>
          </p:nvSpPr>
          <p:spPr bwMode="auto">
            <a:xfrm>
              <a:off x="2611" y="2072"/>
              <a:ext cx="0" cy="28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4" name="Line 25"/>
            <p:cNvSpPr>
              <a:spLocks noChangeShapeType="1"/>
            </p:cNvSpPr>
            <p:nvPr/>
          </p:nvSpPr>
          <p:spPr bwMode="auto">
            <a:xfrm>
              <a:off x="3730" y="2921"/>
              <a:ext cx="0" cy="28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4842" name="Rectangle 26"/>
            <p:cNvSpPr>
              <a:spLocks noChangeArrowheads="1"/>
            </p:cNvSpPr>
            <p:nvPr/>
          </p:nvSpPr>
          <p:spPr bwMode="auto">
            <a:xfrm>
              <a:off x="2928" y="1680"/>
              <a:ext cx="188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zh-CN" altLang="en-US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</a:t>
              </a:r>
              <a:endParaRPr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674843" name="Rectangle 27"/>
            <p:cNvSpPr>
              <a:spLocks noChangeArrowheads="1"/>
            </p:cNvSpPr>
            <p:nvPr/>
          </p:nvSpPr>
          <p:spPr bwMode="auto">
            <a:xfrm>
              <a:off x="2800" y="1824"/>
              <a:ext cx="464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8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type</a:t>
              </a:r>
            </a:p>
          </p:txBody>
        </p:sp>
        <p:sp>
          <p:nvSpPr>
            <p:cNvPr id="674844" name="Rectangle 28"/>
            <p:cNvSpPr>
              <a:spLocks noChangeArrowheads="1"/>
            </p:cNvSpPr>
            <p:nvPr/>
          </p:nvSpPr>
          <p:spPr bwMode="auto">
            <a:xfrm>
              <a:off x="4608" y="1728"/>
              <a:ext cx="189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zh-CN" altLang="en-US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</a:t>
              </a:r>
              <a:endParaRPr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674845" name="Rectangle 29"/>
            <p:cNvSpPr>
              <a:spLocks noChangeArrowheads="1"/>
            </p:cNvSpPr>
            <p:nvPr/>
          </p:nvSpPr>
          <p:spPr bwMode="auto">
            <a:xfrm>
              <a:off x="4032" y="2160"/>
              <a:ext cx="189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zh-CN" altLang="en-US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</a:t>
              </a:r>
              <a:endParaRPr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674846" name="Rectangle 30"/>
            <p:cNvSpPr>
              <a:spLocks noChangeArrowheads="1"/>
            </p:cNvSpPr>
            <p:nvPr/>
          </p:nvSpPr>
          <p:spPr bwMode="auto">
            <a:xfrm>
              <a:off x="3456" y="2544"/>
              <a:ext cx="191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zh-CN" altLang="en-US" sz="2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</a:t>
              </a:r>
              <a:endParaRPr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674847" name="Rectangle 31"/>
            <p:cNvSpPr>
              <a:spLocks noChangeArrowheads="1"/>
            </p:cNvSpPr>
            <p:nvPr/>
          </p:nvSpPr>
          <p:spPr bwMode="auto">
            <a:xfrm>
              <a:off x="3744" y="2112"/>
              <a:ext cx="250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8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in</a:t>
              </a:r>
            </a:p>
          </p:txBody>
        </p:sp>
        <p:sp>
          <p:nvSpPr>
            <p:cNvPr id="674848" name="Rectangle 32"/>
            <p:cNvSpPr>
              <a:spLocks noChangeArrowheads="1"/>
            </p:cNvSpPr>
            <p:nvPr/>
          </p:nvSpPr>
          <p:spPr bwMode="auto">
            <a:xfrm>
              <a:off x="3168" y="2544"/>
              <a:ext cx="319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8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in</a:t>
              </a:r>
            </a:p>
          </p:txBody>
        </p:sp>
        <p:sp>
          <p:nvSpPr>
            <p:cNvPr id="674849" name="Rectangle 33"/>
            <p:cNvSpPr>
              <a:spLocks noChangeArrowheads="1"/>
            </p:cNvSpPr>
            <p:nvPr/>
          </p:nvSpPr>
          <p:spPr bwMode="auto">
            <a:xfrm>
              <a:off x="4224" y="1728"/>
              <a:ext cx="240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>
                <a:defRPr/>
              </a:pPr>
              <a:r>
                <a:rPr lang="en-US" altLang="zh-CN" sz="2800" b="1" i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in</a:t>
              </a:r>
            </a:p>
          </p:txBody>
        </p:sp>
        <p:sp>
          <p:nvSpPr>
            <p:cNvPr id="52283" name="Line 34"/>
            <p:cNvSpPr>
              <a:spLocks noChangeShapeType="1"/>
            </p:cNvSpPr>
            <p:nvPr/>
          </p:nvSpPr>
          <p:spPr bwMode="auto">
            <a:xfrm flipH="1">
              <a:off x="3600" y="2352"/>
              <a:ext cx="466" cy="2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84" name="Line 35"/>
            <p:cNvSpPr>
              <a:spLocks noChangeShapeType="1"/>
            </p:cNvSpPr>
            <p:nvPr/>
          </p:nvSpPr>
          <p:spPr bwMode="auto">
            <a:xfrm flipH="1">
              <a:off x="4135" y="1981"/>
              <a:ext cx="467" cy="2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85" name="Freeform 36"/>
            <p:cNvSpPr>
              <a:spLocks/>
            </p:cNvSpPr>
            <p:nvPr/>
          </p:nvSpPr>
          <p:spPr bwMode="auto">
            <a:xfrm>
              <a:off x="3041" y="1587"/>
              <a:ext cx="1534" cy="284"/>
            </a:xfrm>
            <a:custGeom>
              <a:avLst/>
              <a:gdLst>
                <a:gd name="T0" fmla="*/ 0 w 1830"/>
                <a:gd name="T1" fmla="*/ 252 h 273"/>
                <a:gd name="T2" fmla="*/ 464 w 1830"/>
                <a:gd name="T3" fmla="*/ 64 h 273"/>
                <a:gd name="T4" fmla="*/ 742 w 1830"/>
                <a:gd name="T5" fmla="*/ 3 h 273"/>
                <a:gd name="T6" fmla="*/ 1018 w 1830"/>
                <a:gd name="T7" fmla="*/ 81 h 273"/>
                <a:gd name="T8" fmla="*/ 1534 w 1830"/>
                <a:gd name="T9" fmla="*/ 284 h 2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30" h="273">
                  <a:moveTo>
                    <a:pt x="0" y="242"/>
                  </a:moveTo>
                  <a:cubicBezTo>
                    <a:pt x="204" y="169"/>
                    <a:pt x="407" y="102"/>
                    <a:pt x="554" y="62"/>
                  </a:cubicBezTo>
                  <a:cubicBezTo>
                    <a:pt x="701" y="22"/>
                    <a:pt x="775" y="0"/>
                    <a:pt x="885" y="3"/>
                  </a:cubicBezTo>
                  <a:cubicBezTo>
                    <a:pt x="995" y="6"/>
                    <a:pt x="1057" y="33"/>
                    <a:pt x="1214" y="78"/>
                  </a:cubicBezTo>
                  <a:cubicBezTo>
                    <a:pt x="1371" y="123"/>
                    <a:pt x="1702" y="233"/>
                    <a:pt x="1830" y="273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674853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357265"/>
              </p:ext>
            </p:extLst>
          </p:nvPr>
        </p:nvGraphicFramePr>
        <p:xfrm>
          <a:off x="194837" y="3074005"/>
          <a:ext cx="4494638" cy="3451339"/>
        </p:xfrm>
        <a:graphic>
          <a:graphicData uri="http://schemas.openxmlformats.org/drawingml/2006/table">
            <a:tbl>
              <a:tblPr/>
              <a:tblGrid>
                <a:gridCol w="1409932"/>
                <a:gridCol w="3084706"/>
              </a:tblGrid>
              <a:tr h="5000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产 生 式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代   码   段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92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D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TL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001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int 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].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integer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001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real 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].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real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, id 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addtype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].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3].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) 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09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id 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addtype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].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1].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) 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4877" name="Rectangle 61"/>
          <p:cNvSpPr>
            <a:spLocks noChangeArrowheads="1"/>
          </p:cNvSpPr>
          <p:nvPr/>
        </p:nvSpPr>
        <p:spPr bwMode="auto">
          <a:xfrm>
            <a:off x="4716784" y="4581128"/>
            <a:ext cx="4103688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属性</a:t>
            </a:r>
            <a:r>
              <a:rPr kumimoji="1" lang="en-US" altLang="zh-CN" sz="2400" b="1" i="1" dirty="0" err="1">
                <a:solidFill>
                  <a:srgbClr val="2111EF"/>
                </a:solidFill>
                <a:latin typeface="Times New Roman" pitchFamily="18" charset="0"/>
                <a:sym typeface="Symbol" pitchFamily="18" charset="2"/>
              </a:rPr>
              <a:t>T.type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在栈中的位置相对于栈顶是事先知道的。因此，可以用栈中的属性值</a:t>
            </a:r>
            <a:r>
              <a:rPr kumimoji="1" lang="en-US" altLang="zh-CN" sz="2400" b="1" i="1" dirty="0" err="1">
                <a:solidFill>
                  <a:srgbClr val="2111EF"/>
                </a:solidFill>
                <a:latin typeface="Times New Roman" pitchFamily="18" charset="0"/>
                <a:sym typeface="Symbol" pitchFamily="18" charset="2"/>
              </a:rPr>
              <a:t>T.type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代替</a:t>
            </a:r>
            <a:r>
              <a:rPr kumimoji="1" lang="en-US" altLang="zh-CN" sz="2400" b="1" i="1" dirty="0">
                <a:solidFill>
                  <a:srgbClr val="2111EF"/>
                </a:solidFill>
                <a:latin typeface="Times New Roman" pitchFamily="18" charset="0"/>
                <a:sym typeface="Symbol" pitchFamily="18" charset="2"/>
              </a:rPr>
              <a:t>L.in</a:t>
            </a:r>
            <a:r>
              <a:rPr kumimoji="1" lang="zh-CN" altLang="en-US" sz="2400" dirty="0">
                <a:solidFill>
                  <a:srgbClr val="2111EF"/>
                </a:solidFill>
                <a:latin typeface="Times New Roman" pitchFamily="18" charset="0"/>
                <a:sym typeface="Symbol" pitchFamily="18" charset="2"/>
              </a:rPr>
              <a:t>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4.4.2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分析栈上的继承属性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4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487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4.4.2 </a:t>
            </a:r>
            <a:r>
              <a:rPr lang="zh-CN" alt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分析栈上的继承属性</a:t>
            </a:r>
            <a:endParaRPr lang="zh-CN" altLang="en-US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17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E4CA2C09-4662-4079-9169-F65A275A1B7E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63</a:t>
            </a:fld>
            <a:endParaRPr lang="en-US" altLang="zh-CN" sz="8000" b="1" dirty="0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3252" name="Text Box 3"/>
          <p:cNvSpPr txBox="1">
            <a:spLocks noChangeArrowheads="1"/>
          </p:cNvSpPr>
          <p:nvPr/>
        </p:nvSpPr>
        <p:spPr bwMode="auto">
          <a:xfrm>
            <a:off x="684213" y="1700213"/>
            <a:ext cx="7848600" cy="308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7620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7620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7620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7620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1" lang="zh-CN" altLang="en-US" sz="2800" b="1">
                <a:solidFill>
                  <a:schemeClr val="accent2"/>
                </a:solidFill>
                <a:latin typeface="Times New Roman" pitchFamily="18" charset="0"/>
              </a:rPr>
              <a:t>考虑下面翻译模式：</a:t>
            </a:r>
          </a:p>
          <a:p>
            <a:pPr>
              <a:spcBef>
                <a:spcPct val="20000"/>
              </a:spcBef>
            </a:pPr>
            <a:r>
              <a:rPr kumimoji="1" lang="zh-CN" altLang="en-US" sz="2800" b="1">
                <a:solidFill>
                  <a:schemeClr val="accent2"/>
                </a:solidFill>
                <a:latin typeface="Times New Roman" pitchFamily="18" charset="0"/>
              </a:rPr>
              <a:t>            产生式                               语义规则</a:t>
            </a:r>
          </a:p>
          <a:p>
            <a:pPr>
              <a:spcBef>
                <a:spcPct val="20000"/>
              </a:spcBef>
            </a:pPr>
            <a:r>
              <a:rPr kumimoji="1" lang="zh-CN" altLang="en-US" sz="2800" b="1">
                <a:solidFill>
                  <a:schemeClr val="accent2"/>
                </a:solidFill>
                <a:latin typeface="Times New Roman" pitchFamily="18" charset="0"/>
              </a:rPr>
              <a:t>       </a:t>
            </a:r>
            <a:r>
              <a:rPr kumimoji="1" lang="en-US" altLang="zh-CN" sz="2800" b="1" i="1">
                <a:solidFill>
                  <a:schemeClr val="accent2"/>
                </a:solidFill>
                <a:latin typeface="Times New Roman" pitchFamily="18" charset="0"/>
              </a:rPr>
              <a:t>S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</a:t>
            </a:r>
            <a:r>
              <a:rPr kumimoji="1" lang="en-US" altLang="zh-CN" sz="2800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aAC   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                       </a:t>
            </a:r>
            <a:r>
              <a:rPr kumimoji="1" lang="en-US" altLang="zh-CN" sz="2800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C.i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:= </a:t>
            </a:r>
            <a:r>
              <a:rPr kumimoji="1" lang="en-US" altLang="zh-CN" sz="2800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A.s</a:t>
            </a:r>
          </a:p>
          <a:p>
            <a:pPr>
              <a:spcBef>
                <a:spcPct val="20000"/>
              </a:spcBef>
            </a:pPr>
            <a:r>
              <a:rPr kumimoji="1" lang="en-US" altLang="zh-CN" sz="2800" b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      </a:t>
            </a:r>
            <a:r>
              <a:rPr kumimoji="1" lang="en-US" altLang="zh-CN" sz="2800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S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 </a:t>
            </a:r>
            <a:r>
              <a:rPr kumimoji="1" lang="en-US" altLang="zh-CN" sz="2800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bABC  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                      </a:t>
            </a:r>
            <a:r>
              <a:rPr kumimoji="1" lang="en-US" altLang="zh-CN" sz="2800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C.i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:= </a:t>
            </a:r>
            <a:r>
              <a:rPr kumimoji="1" lang="en-US" altLang="zh-CN" sz="2800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A.s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</a:p>
          <a:p>
            <a:pPr>
              <a:spcBef>
                <a:spcPct val="20000"/>
              </a:spcBef>
            </a:pPr>
            <a:r>
              <a:rPr kumimoji="1" lang="en-US" altLang="zh-CN" sz="2800" b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      </a:t>
            </a:r>
            <a:r>
              <a:rPr kumimoji="1" lang="en-US" altLang="zh-CN" sz="2800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C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 </a:t>
            </a:r>
            <a:r>
              <a:rPr kumimoji="1" lang="en-US" altLang="zh-CN" sz="2800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c 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                              </a:t>
            </a:r>
            <a:r>
              <a:rPr kumimoji="1" lang="en-US" altLang="zh-CN" sz="2800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C.s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:= </a:t>
            </a:r>
            <a:r>
              <a:rPr kumimoji="1" lang="en-US" altLang="zh-CN" sz="2800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g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800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C.i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)</a:t>
            </a:r>
          </a:p>
          <a:p>
            <a:pPr>
              <a:spcBef>
                <a:spcPct val="20000"/>
              </a:spcBef>
            </a:pPr>
            <a:r>
              <a:rPr kumimoji="1" lang="zh-CN" altLang="en-US" sz="2800" b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属性</a:t>
            </a:r>
            <a:r>
              <a:rPr kumimoji="1" lang="en-US" altLang="zh-CN" sz="2800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C.i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通过一个复写规则来继承属性</a:t>
            </a:r>
            <a:r>
              <a:rPr kumimoji="1" lang="en-US" altLang="zh-CN" sz="2800" b="1" i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A.s</a:t>
            </a:r>
            <a:r>
              <a:rPr kumimoji="1" lang="en-US" altLang="zh-CN" sz="2800" b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zh-CN" altLang="en-US" sz="2800" b="1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的值。</a:t>
            </a:r>
          </a:p>
        </p:txBody>
      </p:sp>
      <p:sp>
        <p:nvSpPr>
          <p:cNvPr id="53253" name="Text Box 4"/>
          <p:cNvSpPr txBox="1">
            <a:spLocks noChangeArrowheads="1"/>
          </p:cNvSpPr>
          <p:nvPr/>
        </p:nvSpPr>
        <p:spPr bwMode="auto">
          <a:xfrm>
            <a:off x="1541463" y="4803775"/>
            <a:ext cx="2376487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7620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7620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7620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7620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400" i="1">
                <a:solidFill>
                  <a:srgbClr val="2C1006"/>
                </a:solidFill>
                <a:latin typeface="Times New Roman" pitchFamily="18" charset="0"/>
              </a:rPr>
              <a:t>           </a:t>
            </a:r>
            <a:r>
              <a:rPr kumimoji="1" lang="en-US" altLang="zh-CN" sz="2400" i="1">
                <a:solidFill>
                  <a:srgbClr val="2C1006"/>
                </a:solidFill>
                <a:latin typeface="Times New Roman" pitchFamily="18" charset="0"/>
              </a:rPr>
              <a:t>S</a:t>
            </a:r>
          </a:p>
          <a:p>
            <a:endParaRPr kumimoji="1" lang="en-US" altLang="zh-CN" sz="2400" i="1">
              <a:solidFill>
                <a:srgbClr val="2C1006"/>
              </a:solidFill>
              <a:latin typeface="Times New Roman" pitchFamily="18" charset="0"/>
            </a:endParaRPr>
          </a:p>
          <a:p>
            <a:r>
              <a:rPr kumimoji="1" lang="en-US" altLang="zh-CN" sz="2400" i="1">
                <a:solidFill>
                  <a:srgbClr val="2C1006"/>
                </a:solidFill>
                <a:latin typeface="Times New Roman" pitchFamily="18" charset="0"/>
              </a:rPr>
              <a:t>a      A</a:t>
            </a:r>
            <a:r>
              <a:rPr kumimoji="1" lang="en-US" altLang="zh-CN" sz="2400">
                <a:solidFill>
                  <a:srgbClr val="2C1006"/>
                </a:solidFill>
                <a:latin typeface="Times New Roman" pitchFamily="18" charset="0"/>
                <a:sym typeface="Symbol" pitchFamily="18" charset="2"/>
              </a:rPr>
              <a:t></a:t>
            </a:r>
            <a:r>
              <a:rPr kumimoji="1" lang="en-US" altLang="zh-CN" sz="2400" i="1">
                <a:solidFill>
                  <a:srgbClr val="2C1006"/>
                </a:solidFill>
                <a:latin typeface="Times New Roman" pitchFamily="18" charset="0"/>
              </a:rPr>
              <a:t>           </a:t>
            </a:r>
            <a:r>
              <a:rPr kumimoji="1" lang="en-US" altLang="zh-CN" sz="2400">
                <a:solidFill>
                  <a:srgbClr val="2C1006"/>
                </a:solidFill>
                <a:latin typeface="Times New Roman" pitchFamily="18" charset="0"/>
                <a:sym typeface="Symbol" pitchFamily="18" charset="2"/>
              </a:rPr>
              <a:t></a:t>
            </a:r>
            <a:r>
              <a:rPr kumimoji="1" lang="en-US" altLang="zh-CN" sz="2400" i="1">
                <a:solidFill>
                  <a:srgbClr val="2C1006"/>
                </a:solidFill>
                <a:latin typeface="Times New Roman" pitchFamily="18" charset="0"/>
              </a:rPr>
              <a:t> C</a:t>
            </a:r>
          </a:p>
          <a:p>
            <a:r>
              <a:rPr kumimoji="1" lang="en-US" altLang="zh-CN" sz="2400" i="1">
                <a:solidFill>
                  <a:srgbClr val="2C1006"/>
                </a:solidFill>
                <a:latin typeface="Times New Roman" pitchFamily="18" charset="0"/>
              </a:rPr>
              <a:t>          s            i</a:t>
            </a:r>
          </a:p>
        </p:txBody>
      </p:sp>
      <p:sp>
        <p:nvSpPr>
          <p:cNvPr id="53254" name="Line 5"/>
          <p:cNvSpPr>
            <a:spLocks noChangeShapeType="1"/>
          </p:cNvSpPr>
          <p:nvPr/>
        </p:nvSpPr>
        <p:spPr bwMode="auto">
          <a:xfrm flipH="1">
            <a:off x="1897063" y="5219700"/>
            <a:ext cx="608012" cy="306388"/>
          </a:xfrm>
          <a:prstGeom prst="line">
            <a:avLst/>
          </a:prstGeom>
          <a:noFill/>
          <a:ln w="25400" cap="rnd">
            <a:solidFill>
              <a:srgbClr val="0000FF"/>
            </a:solidFill>
            <a:prstDash val="sysDot"/>
            <a:round/>
            <a:headEnd type="none" w="sm" len="sm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5" name="Line 6"/>
          <p:cNvSpPr>
            <a:spLocks noChangeShapeType="1"/>
          </p:cNvSpPr>
          <p:nvPr/>
        </p:nvSpPr>
        <p:spPr bwMode="auto">
          <a:xfrm flipH="1">
            <a:off x="2430463" y="5219700"/>
            <a:ext cx="152400" cy="304800"/>
          </a:xfrm>
          <a:prstGeom prst="line">
            <a:avLst/>
          </a:prstGeom>
          <a:noFill/>
          <a:ln w="25400" cap="rnd">
            <a:solidFill>
              <a:srgbClr val="0000FF"/>
            </a:solidFill>
            <a:prstDash val="sysDot"/>
            <a:round/>
            <a:headEnd type="none" w="sm" len="sm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6" name="Line 7"/>
          <p:cNvSpPr>
            <a:spLocks noChangeShapeType="1"/>
          </p:cNvSpPr>
          <p:nvPr/>
        </p:nvSpPr>
        <p:spPr bwMode="auto">
          <a:xfrm>
            <a:off x="2659063" y="5219700"/>
            <a:ext cx="898525" cy="258763"/>
          </a:xfrm>
          <a:prstGeom prst="line">
            <a:avLst/>
          </a:prstGeom>
          <a:noFill/>
          <a:ln w="25400" cap="rnd">
            <a:solidFill>
              <a:srgbClr val="0000FF"/>
            </a:solidFill>
            <a:prstDash val="sysDot"/>
            <a:round/>
            <a:headEnd type="none" w="sm" len="sm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7" name="Arc 8"/>
          <p:cNvSpPr>
            <a:spLocks/>
          </p:cNvSpPr>
          <p:nvPr/>
        </p:nvSpPr>
        <p:spPr bwMode="auto">
          <a:xfrm flipH="1">
            <a:off x="2582863" y="5448300"/>
            <a:ext cx="746125" cy="228600"/>
          </a:xfrm>
          <a:custGeom>
            <a:avLst/>
            <a:gdLst>
              <a:gd name="T0" fmla="*/ 0 w 42736"/>
              <a:gd name="T1" fmla="*/ 181462 h 21600"/>
              <a:gd name="T2" fmla="*/ 746125 w 42736"/>
              <a:gd name="T3" fmla="*/ 228600 h 21600"/>
              <a:gd name="T4" fmla="*/ 369012 w 42736"/>
              <a:gd name="T5" fmla="*/ 2286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2736" h="21600" fill="none" extrusionOk="0">
                <a:moveTo>
                  <a:pt x="0" y="17146"/>
                </a:moveTo>
                <a:cubicBezTo>
                  <a:pt x="2106" y="7152"/>
                  <a:pt x="10923" y="-1"/>
                  <a:pt x="21136" y="0"/>
                </a:cubicBezTo>
                <a:cubicBezTo>
                  <a:pt x="33065" y="0"/>
                  <a:pt x="42736" y="9670"/>
                  <a:pt x="42736" y="21600"/>
                </a:cubicBezTo>
              </a:path>
              <a:path w="42736" h="21600" stroke="0" extrusionOk="0">
                <a:moveTo>
                  <a:pt x="0" y="17146"/>
                </a:moveTo>
                <a:cubicBezTo>
                  <a:pt x="2106" y="7152"/>
                  <a:pt x="10923" y="-1"/>
                  <a:pt x="21136" y="0"/>
                </a:cubicBezTo>
                <a:cubicBezTo>
                  <a:pt x="33065" y="0"/>
                  <a:pt x="42736" y="9670"/>
                  <a:pt x="42736" y="21600"/>
                </a:cubicBezTo>
                <a:lnTo>
                  <a:pt x="21136" y="21600"/>
                </a:lnTo>
                <a:lnTo>
                  <a:pt x="0" y="17146"/>
                </a:lnTo>
                <a:close/>
              </a:path>
            </a:pathLst>
          </a:custGeom>
          <a:noFill/>
          <a:ln w="34925">
            <a:solidFill>
              <a:srgbClr val="0000FF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8" name="Text Box 9"/>
          <p:cNvSpPr txBox="1">
            <a:spLocks noChangeArrowheads="1"/>
          </p:cNvSpPr>
          <p:nvPr/>
        </p:nvSpPr>
        <p:spPr bwMode="auto">
          <a:xfrm>
            <a:off x="5124450" y="4819650"/>
            <a:ext cx="27908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7620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7620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7620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7620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400" i="1">
                <a:solidFill>
                  <a:srgbClr val="2C1006"/>
                </a:solidFill>
                <a:latin typeface="Times New Roman" pitchFamily="18" charset="0"/>
              </a:rPr>
              <a:t>           </a:t>
            </a:r>
            <a:r>
              <a:rPr kumimoji="1" lang="en-US" altLang="zh-CN" sz="2400" i="1">
                <a:solidFill>
                  <a:srgbClr val="2C1006"/>
                </a:solidFill>
                <a:latin typeface="Times New Roman" pitchFamily="18" charset="0"/>
              </a:rPr>
              <a:t>S</a:t>
            </a:r>
          </a:p>
          <a:p>
            <a:endParaRPr kumimoji="1" lang="en-US" altLang="zh-CN" sz="2400" i="1">
              <a:solidFill>
                <a:srgbClr val="2C1006"/>
              </a:solidFill>
              <a:latin typeface="Times New Roman" pitchFamily="18" charset="0"/>
            </a:endParaRPr>
          </a:p>
          <a:p>
            <a:r>
              <a:rPr kumimoji="1" lang="en-US" altLang="zh-CN" sz="2400" i="1">
                <a:solidFill>
                  <a:srgbClr val="2C1006"/>
                </a:solidFill>
                <a:latin typeface="Times New Roman" pitchFamily="18" charset="0"/>
              </a:rPr>
              <a:t>b      A</a:t>
            </a:r>
            <a:r>
              <a:rPr kumimoji="1" lang="en-US" altLang="zh-CN" sz="2400">
                <a:solidFill>
                  <a:srgbClr val="2C1006"/>
                </a:solidFill>
                <a:latin typeface="Times New Roman" pitchFamily="18" charset="0"/>
                <a:sym typeface="Symbol" pitchFamily="18" charset="2"/>
              </a:rPr>
              <a:t></a:t>
            </a:r>
            <a:r>
              <a:rPr kumimoji="1" lang="en-US" altLang="zh-CN" sz="2400" i="1">
                <a:solidFill>
                  <a:srgbClr val="2C1006"/>
                </a:solidFill>
                <a:latin typeface="Times New Roman" pitchFamily="18" charset="0"/>
              </a:rPr>
              <a:t>      B        </a:t>
            </a:r>
            <a:r>
              <a:rPr kumimoji="1" lang="en-US" altLang="zh-CN" sz="2400">
                <a:solidFill>
                  <a:srgbClr val="2C1006"/>
                </a:solidFill>
                <a:latin typeface="Times New Roman" pitchFamily="18" charset="0"/>
                <a:sym typeface="Symbol" pitchFamily="18" charset="2"/>
              </a:rPr>
              <a:t></a:t>
            </a:r>
            <a:r>
              <a:rPr kumimoji="1" lang="en-US" altLang="zh-CN" sz="2400" i="1">
                <a:solidFill>
                  <a:srgbClr val="2C1006"/>
                </a:solidFill>
                <a:latin typeface="Times New Roman" pitchFamily="18" charset="0"/>
              </a:rPr>
              <a:t> C</a:t>
            </a:r>
          </a:p>
          <a:p>
            <a:r>
              <a:rPr kumimoji="1" lang="en-US" altLang="zh-CN" sz="2400" i="1">
                <a:solidFill>
                  <a:srgbClr val="2C1006"/>
                </a:solidFill>
                <a:latin typeface="Times New Roman" pitchFamily="18" charset="0"/>
              </a:rPr>
              <a:t>           s                 i</a:t>
            </a:r>
          </a:p>
        </p:txBody>
      </p:sp>
      <p:sp>
        <p:nvSpPr>
          <p:cNvPr id="53259" name="Line 10"/>
          <p:cNvSpPr>
            <a:spLocks noChangeShapeType="1"/>
          </p:cNvSpPr>
          <p:nvPr/>
        </p:nvSpPr>
        <p:spPr bwMode="auto">
          <a:xfrm flipH="1">
            <a:off x="5465763" y="5235575"/>
            <a:ext cx="608012" cy="306388"/>
          </a:xfrm>
          <a:prstGeom prst="line">
            <a:avLst/>
          </a:prstGeom>
          <a:noFill/>
          <a:ln w="25400" cap="rnd">
            <a:solidFill>
              <a:srgbClr val="0000FF"/>
            </a:solidFill>
            <a:prstDash val="sysDot"/>
            <a:round/>
            <a:headEnd type="none" w="sm" len="sm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0" name="Line 11"/>
          <p:cNvSpPr>
            <a:spLocks noChangeShapeType="1"/>
          </p:cNvSpPr>
          <p:nvPr/>
        </p:nvSpPr>
        <p:spPr bwMode="auto">
          <a:xfrm flipH="1">
            <a:off x="5999163" y="5235575"/>
            <a:ext cx="152400" cy="304800"/>
          </a:xfrm>
          <a:prstGeom prst="line">
            <a:avLst/>
          </a:prstGeom>
          <a:noFill/>
          <a:ln w="25400" cap="rnd">
            <a:solidFill>
              <a:srgbClr val="0000FF"/>
            </a:solidFill>
            <a:prstDash val="sysDot"/>
            <a:round/>
            <a:headEnd type="none" w="sm" len="sm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1" name="Line 12"/>
          <p:cNvSpPr>
            <a:spLocks noChangeShapeType="1"/>
          </p:cNvSpPr>
          <p:nvPr/>
        </p:nvSpPr>
        <p:spPr bwMode="auto">
          <a:xfrm>
            <a:off x="6227763" y="5235575"/>
            <a:ext cx="381000" cy="304800"/>
          </a:xfrm>
          <a:prstGeom prst="line">
            <a:avLst/>
          </a:prstGeom>
          <a:noFill/>
          <a:ln w="25400" cap="rnd">
            <a:solidFill>
              <a:srgbClr val="0000FF"/>
            </a:solidFill>
            <a:prstDash val="sysDot"/>
            <a:round/>
            <a:headEnd type="none" w="sm" len="sm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2" name="Line 13"/>
          <p:cNvSpPr>
            <a:spLocks noChangeShapeType="1"/>
          </p:cNvSpPr>
          <p:nvPr/>
        </p:nvSpPr>
        <p:spPr bwMode="auto">
          <a:xfrm>
            <a:off x="6227763" y="5235575"/>
            <a:ext cx="1219200" cy="304800"/>
          </a:xfrm>
          <a:prstGeom prst="line">
            <a:avLst/>
          </a:prstGeom>
          <a:noFill/>
          <a:ln w="25400" cap="rnd">
            <a:solidFill>
              <a:srgbClr val="0000FF"/>
            </a:solidFill>
            <a:prstDash val="sysDot"/>
            <a:round/>
            <a:headEnd type="none" w="sm" len="sm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3" name="Arc 14"/>
          <p:cNvSpPr>
            <a:spLocks/>
          </p:cNvSpPr>
          <p:nvPr/>
        </p:nvSpPr>
        <p:spPr bwMode="auto">
          <a:xfrm flipH="1">
            <a:off x="6151563" y="5464175"/>
            <a:ext cx="1143000" cy="228600"/>
          </a:xfrm>
          <a:custGeom>
            <a:avLst/>
            <a:gdLst>
              <a:gd name="T0" fmla="*/ 0 w 42993"/>
              <a:gd name="T1" fmla="*/ 197030 h 21600"/>
              <a:gd name="T2" fmla="*/ 1143000 w 42993"/>
              <a:gd name="T3" fmla="*/ 228600 h 21600"/>
              <a:gd name="T4" fmla="*/ 568748 w 42993"/>
              <a:gd name="T5" fmla="*/ 2286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2993" h="21600" fill="none" extrusionOk="0">
                <a:moveTo>
                  <a:pt x="-1" y="18616"/>
                </a:moveTo>
                <a:cubicBezTo>
                  <a:pt x="1488" y="7943"/>
                  <a:pt x="10616" y="-1"/>
                  <a:pt x="21393" y="0"/>
                </a:cubicBezTo>
                <a:cubicBezTo>
                  <a:pt x="33322" y="0"/>
                  <a:pt x="42993" y="9670"/>
                  <a:pt x="42993" y="21600"/>
                </a:cubicBezTo>
              </a:path>
              <a:path w="42993" h="21600" stroke="0" extrusionOk="0">
                <a:moveTo>
                  <a:pt x="-1" y="18616"/>
                </a:moveTo>
                <a:cubicBezTo>
                  <a:pt x="1488" y="7943"/>
                  <a:pt x="10616" y="-1"/>
                  <a:pt x="21393" y="0"/>
                </a:cubicBezTo>
                <a:cubicBezTo>
                  <a:pt x="33322" y="0"/>
                  <a:pt x="42993" y="9670"/>
                  <a:pt x="42993" y="21600"/>
                </a:cubicBezTo>
                <a:lnTo>
                  <a:pt x="21393" y="21600"/>
                </a:lnTo>
                <a:lnTo>
                  <a:pt x="-1" y="18616"/>
                </a:lnTo>
                <a:close/>
              </a:path>
            </a:pathLst>
          </a:custGeom>
          <a:noFill/>
          <a:ln w="34925">
            <a:solidFill>
              <a:srgbClr val="0000FF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60"/>
          <p:cNvSpPr txBox="1">
            <a:spLocks noChangeArrowheads="1"/>
          </p:cNvSpPr>
          <p:nvPr/>
        </p:nvSpPr>
        <p:spPr bwMode="white">
          <a:xfrm>
            <a:off x="179512" y="908720"/>
            <a:ext cx="84582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楷体" pitchFamily="49" charset="-122"/>
                <a:ea typeface="楷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ctr">
              <a:defRPr/>
            </a:pPr>
            <a:r>
              <a:rPr lang="zh-CN" alt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一个不能预知属性值在栈中所放位置的例子</a:t>
            </a:r>
            <a:endParaRPr lang="zh-CN" altLang="en-US" sz="3200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4.4.2 </a:t>
            </a:r>
            <a:r>
              <a:rPr lang="zh-CN" alt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分析栈上的继承属性</a:t>
            </a:r>
            <a:endParaRPr lang="zh-CN" altLang="en-US" sz="2800" b="1" dirty="0" smtClean="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751619" name="Text Box 3"/>
          <p:cNvSpPr txBox="1">
            <a:spLocks noChangeArrowheads="1"/>
          </p:cNvSpPr>
          <p:nvPr/>
        </p:nvSpPr>
        <p:spPr bwMode="auto">
          <a:xfrm>
            <a:off x="539552" y="1772816"/>
            <a:ext cx="784860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kumimoji="1" lang="zh-CN" altLang="en-US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产生式                               语义规则</a:t>
            </a:r>
          </a:p>
          <a:p>
            <a:pPr>
              <a:defRPr/>
            </a:pPr>
            <a:r>
              <a:rPr kumimoji="1" lang="zh-CN" altLang="en-US" sz="2800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</a:t>
            </a:r>
            <a:r>
              <a:rPr kumimoji="1" lang="en-US" altLang="zh-CN" sz="2800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kumimoji="1" lang="en-US" altLang="zh-CN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en-US" altLang="zh-CN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 </a:t>
            </a:r>
            <a:r>
              <a:rPr kumimoji="1" lang="en-US" altLang="zh-CN" sz="2800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aAC  </a:t>
            </a:r>
            <a:r>
              <a:rPr kumimoji="1" lang="en-US" altLang="zh-CN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                         </a:t>
            </a:r>
            <a:r>
              <a:rPr kumimoji="1" lang="en-US" altLang="zh-CN" sz="2800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C.i</a:t>
            </a:r>
            <a:r>
              <a:rPr kumimoji="1" lang="en-US" altLang="zh-CN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:= </a:t>
            </a:r>
            <a:r>
              <a:rPr kumimoji="1" lang="en-US" altLang="zh-CN" sz="2800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A.s</a:t>
            </a:r>
          </a:p>
          <a:p>
            <a:pPr>
              <a:defRPr/>
            </a:pPr>
            <a:r>
              <a:rPr kumimoji="1" lang="en-US" altLang="zh-CN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      </a:t>
            </a:r>
            <a:r>
              <a:rPr kumimoji="1" lang="en-US" altLang="zh-CN" sz="2800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S</a:t>
            </a:r>
            <a:r>
              <a:rPr kumimoji="1" lang="en-US" altLang="zh-CN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 </a:t>
            </a:r>
            <a:r>
              <a:rPr kumimoji="1" lang="en-US" altLang="zh-CN" sz="2800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bAB</a:t>
            </a:r>
            <a:r>
              <a:rPr kumimoji="1" lang="en-US" altLang="zh-CN" sz="2800" b="1" i="1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M</a:t>
            </a:r>
            <a:r>
              <a:rPr kumimoji="1" lang="en-US" altLang="zh-CN" sz="2800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C  </a:t>
            </a:r>
            <a:r>
              <a:rPr kumimoji="1" lang="en-US" altLang="zh-CN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                   </a:t>
            </a:r>
            <a:r>
              <a:rPr kumimoji="1" lang="en-US" altLang="zh-CN" sz="2800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M.i</a:t>
            </a:r>
            <a:r>
              <a:rPr kumimoji="1" lang="en-US" altLang="zh-CN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:=</a:t>
            </a:r>
            <a:r>
              <a:rPr kumimoji="1" lang="en-US" altLang="zh-CN" sz="2800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A.s</a:t>
            </a:r>
            <a:r>
              <a:rPr kumimoji="1" lang="en-US" altLang="zh-CN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;  </a:t>
            </a:r>
            <a:r>
              <a:rPr kumimoji="1" lang="en-US" altLang="zh-CN" sz="2800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C.i</a:t>
            </a:r>
            <a:r>
              <a:rPr kumimoji="1" lang="en-US" altLang="zh-CN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:= </a:t>
            </a:r>
            <a:r>
              <a:rPr kumimoji="1" lang="en-US" altLang="zh-CN" sz="2800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M.s </a:t>
            </a:r>
          </a:p>
          <a:p>
            <a:pPr>
              <a:defRPr/>
            </a:pPr>
            <a:r>
              <a:rPr kumimoji="1" lang="en-US" altLang="zh-CN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      </a:t>
            </a:r>
            <a:r>
              <a:rPr kumimoji="1" lang="en-US" altLang="zh-CN" sz="2800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C</a:t>
            </a:r>
            <a:r>
              <a:rPr kumimoji="1" lang="en-US" altLang="zh-CN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 </a:t>
            </a:r>
            <a:r>
              <a:rPr kumimoji="1" lang="en-US" altLang="zh-CN" sz="2800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c</a:t>
            </a:r>
            <a:r>
              <a:rPr kumimoji="1" lang="en-US" altLang="zh-CN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                                </a:t>
            </a:r>
            <a:r>
              <a:rPr kumimoji="1" lang="en-US" altLang="zh-CN" sz="2800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C.s</a:t>
            </a:r>
            <a:r>
              <a:rPr kumimoji="1" lang="en-US" altLang="zh-CN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:= </a:t>
            </a:r>
            <a:r>
              <a:rPr kumimoji="1" lang="en-US" altLang="zh-CN" sz="2800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g</a:t>
            </a:r>
            <a:r>
              <a:rPr kumimoji="1" lang="en-US" altLang="zh-CN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(</a:t>
            </a:r>
            <a:r>
              <a:rPr kumimoji="1" lang="en-US" altLang="zh-CN" sz="2800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C.i</a:t>
            </a:r>
            <a:r>
              <a:rPr kumimoji="1" lang="en-US" altLang="zh-CN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)</a:t>
            </a:r>
          </a:p>
          <a:p>
            <a:pPr>
              <a:defRPr/>
            </a:pPr>
            <a:r>
              <a:rPr kumimoji="1" lang="en-US" altLang="zh-CN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      </a:t>
            </a:r>
            <a:r>
              <a:rPr kumimoji="1" lang="en-US" altLang="zh-CN" sz="2800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M</a:t>
            </a:r>
            <a:r>
              <a:rPr kumimoji="1" lang="en-US" altLang="zh-CN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                                   </a:t>
            </a:r>
            <a:r>
              <a:rPr kumimoji="1" lang="en-US" altLang="zh-CN" sz="2800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M.s</a:t>
            </a:r>
            <a:r>
              <a:rPr kumimoji="1" lang="en-US" altLang="zh-CN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:= </a:t>
            </a:r>
            <a:r>
              <a:rPr kumimoji="1" lang="en-US" altLang="zh-CN" sz="2800" b="1" i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M.i</a:t>
            </a:r>
            <a:r>
              <a:rPr kumimoji="1" lang="en-US" altLang="zh-CN" sz="28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</a:t>
            </a:r>
          </a:p>
        </p:txBody>
      </p:sp>
      <p:grpSp>
        <p:nvGrpSpPr>
          <p:cNvPr id="54277" name="Group 4"/>
          <p:cNvGrpSpPr>
            <a:grpSpLocks/>
          </p:cNvGrpSpPr>
          <p:nvPr/>
        </p:nvGrpSpPr>
        <p:grpSpPr bwMode="auto">
          <a:xfrm>
            <a:off x="879277" y="4023891"/>
            <a:ext cx="2790825" cy="2282825"/>
            <a:chOff x="838" y="2666"/>
            <a:chExt cx="1758" cy="1438"/>
          </a:xfrm>
        </p:grpSpPr>
        <p:sp>
          <p:nvSpPr>
            <p:cNvPr id="54289" name="Text Box 5"/>
            <p:cNvSpPr txBox="1">
              <a:spLocks noChangeArrowheads="1"/>
            </p:cNvSpPr>
            <p:nvPr/>
          </p:nvSpPr>
          <p:spPr bwMode="auto">
            <a:xfrm>
              <a:off x="838" y="2666"/>
              <a:ext cx="1758" cy="1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7620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7620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7620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7620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kumimoji="1" lang="zh-CN" altLang="en-US" sz="2400" i="1">
                  <a:solidFill>
                    <a:srgbClr val="2C1006"/>
                  </a:solidFill>
                  <a:latin typeface="Times New Roman" pitchFamily="18" charset="0"/>
                </a:rPr>
                <a:t>           </a:t>
              </a:r>
              <a:r>
                <a:rPr kumimoji="1" lang="en-US" altLang="zh-CN" sz="2400" i="1">
                  <a:solidFill>
                    <a:srgbClr val="2C1006"/>
                  </a:solidFill>
                  <a:latin typeface="Times New Roman" pitchFamily="18" charset="0"/>
                </a:rPr>
                <a:t>S</a:t>
              </a:r>
            </a:p>
            <a:p>
              <a:endParaRPr kumimoji="1" lang="en-US" altLang="zh-CN" sz="2400" i="1">
                <a:solidFill>
                  <a:srgbClr val="2C1006"/>
                </a:solidFill>
                <a:latin typeface="Times New Roman" pitchFamily="18" charset="0"/>
              </a:endParaRPr>
            </a:p>
            <a:p>
              <a:r>
                <a:rPr kumimoji="1" lang="en-US" altLang="zh-CN" sz="2400" i="1">
                  <a:solidFill>
                    <a:srgbClr val="2C1006"/>
                  </a:solidFill>
                  <a:latin typeface="Times New Roman" pitchFamily="18" charset="0"/>
                </a:rPr>
                <a:t>b      A</a:t>
              </a:r>
              <a:r>
                <a:rPr kumimoji="1" lang="en-US" altLang="zh-CN" sz="2400">
                  <a:solidFill>
                    <a:srgbClr val="2C1006"/>
                  </a:solidFill>
                  <a:latin typeface="Times New Roman" pitchFamily="18" charset="0"/>
                  <a:sym typeface="Symbol" pitchFamily="18" charset="2"/>
                </a:rPr>
                <a:t></a:t>
              </a:r>
              <a:r>
                <a:rPr kumimoji="1" lang="en-US" altLang="zh-CN" sz="2400" i="1">
                  <a:solidFill>
                    <a:srgbClr val="2C1006"/>
                  </a:solidFill>
                  <a:latin typeface="Times New Roman" pitchFamily="18" charset="0"/>
                </a:rPr>
                <a:t>      B        </a:t>
              </a:r>
              <a:r>
                <a:rPr kumimoji="1" lang="en-US" altLang="zh-CN" sz="2400">
                  <a:solidFill>
                    <a:srgbClr val="2C1006"/>
                  </a:solidFill>
                  <a:latin typeface="Times New Roman" pitchFamily="18" charset="0"/>
                  <a:sym typeface="Symbol" pitchFamily="18" charset="2"/>
                </a:rPr>
                <a:t></a:t>
              </a:r>
              <a:r>
                <a:rPr kumimoji="1" lang="en-US" altLang="zh-CN" sz="2400" i="1">
                  <a:solidFill>
                    <a:srgbClr val="2C1006"/>
                  </a:solidFill>
                  <a:latin typeface="Times New Roman" pitchFamily="18" charset="0"/>
                </a:rPr>
                <a:t> C</a:t>
              </a:r>
            </a:p>
            <a:p>
              <a:r>
                <a:rPr kumimoji="1" lang="en-US" altLang="zh-CN" sz="2400" i="1">
                  <a:solidFill>
                    <a:srgbClr val="2C1006"/>
                  </a:solidFill>
                  <a:latin typeface="Times New Roman" pitchFamily="18" charset="0"/>
                </a:rPr>
                <a:t>           s                 i</a:t>
              </a:r>
            </a:p>
            <a:p>
              <a:endParaRPr kumimoji="1" lang="en-US" altLang="zh-CN" sz="2400" i="1">
                <a:solidFill>
                  <a:srgbClr val="2C1006"/>
                </a:solidFill>
                <a:latin typeface="Times New Roman" pitchFamily="18" charset="0"/>
              </a:endParaRPr>
            </a:p>
            <a:p>
              <a:r>
                <a:rPr kumimoji="1" lang="en-US" altLang="zh-CN" sz="2400">
                  <a:solidFill>
                    <a:srgbClr val="2C1006"/>
                  </a:solidFill>
                  <a:latin typeface="Times New Roman" pitchFamily="18" charset="0"/>
                </a:rPr>
                <a:t>      (a)</a:t>
              </a:r>
              <a:r>
                <a:rPr kumimoji="1" lang="zh-CN" altLang="zh-CN" sz="2400">
                  <a:solidFill>
                    <a:srgbClr val="2C1006"/>
                  </a:solidFill>
                  <a:latin typeface="Times New Roman" pitchFamily="18" charset="0"/>
                </a:rPr>
                <a:t>原产生式</a:t>
              </a:r>
              <a:endParaRPr kumimoji="1" lang="zh-CN" altLang="en-US" sz="2400">
                <a:solidFill>
                  <a:srgbClr val="2C1006"/>
                </a:solidFill>
                <a:latin typeface="Times New Roman" pitchFamily="18" charset="0"/>
              </a:endParaRPr>
            </a:p>
          </p:txBody>
        </p:sp>
        <p:sp>
          <p:nvSpPr>
            <p:cNvPr id="54290" name="Line 6"/>
            <p:cNvSpPr>
              <a:spLocks noChangeShapeType="1"/>
            </p:cNvSpPr>
            <p:nvPr/>
          </p:nvSpPr>
          <p:spPr bwMode="auto">
            <a:xfrm flipH="1">
              <a:off x="1042" y="2928"/>
              <a:ext cx="383" cy="193"/>
            </a:xfrm>
            <a:prstGeom prst="line">
              <a:avLst/>
            </a:prstGeom>
            <a:noFill/>
            <a:ln w="25400" cap="rnd">
              <a:solidFill>
                <a:srgbClr val="0000FF"/>
              </a:solidFill>
              <a:prstDash val="sysDot"/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1" name="Line 7"/>
            <p:cNvSpPr>
              <a:spLocks noChangeShapeType="1"/>
            </p:cNvSpPr>
            <p:nvPr/>
          </p:nvSpPr>
          <p:spPr bwMode="auto">
            <a:xfrm flipH="1">
              <a:off x="1378" y="2928"/>
              <a:ext cx="96" cy="192"/>
            </a:xfrm>
            <a:prstGeom prst="line">
              <a:avLst/>
            </a:prstGeom>
            <a:noFill/>
            <a:ln w="25400" cap="rnd">
              <a:solidFill>
                <a:srgbClr val="0000FF"/>
              </a:solidFill>
              <a:prstDash val="sysDot"/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2" name="Line 8"/>
            <p:cNvSpPr>
              <a:spLocks noChangeShapeType="1"/>
            </p:cNvSpPr>
            <p:nvPr/>
          </p:nvSpPr>
          <p:spPr bwMode="auto">
            <a:xfrm>
              <a:off x="1522" y="2928"/>
              <a:ext cx="240" cy="192"/>
            </a:xfrm>
            <a:prstGeom prst="line">
              <a:avLst/>
            </a:prstGeom>
            <a:noFill/>
            <a:ln w="25400" cap="rnd">
              <a:solidFill>
                <a:srgbClr val="0000FF"/>
              </a:solidFill>
              <a:prstDash val="sysDot"/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3" name="Line 9"/>
            <p:cNvSpPr>
              <a:spLocks noChangeShapeType="1"/>
            </p:cNvSpPr>
            <p:nvPr/>
          </p:nvSpPr>
          <p:spPr bwMode="auto">
            <a:xfrm>
              <a:off x="1522" y="2928"/>
              <a:ext cx="768" cy="192"/>
            </a:xfrm>
            <a:prstGeom prst="line">
              <a:avLst/>
            </a:prstGeom>
            <a:noFill/>
            <a:ln w="25400" cap="rnd">
              <a:solidFill>
                <a:srgbClr val="0000FF"/>
              </a:solidFill>
              <a:prstDash val="sysDot"/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4" name="Arc 10"/>
            <p:cNvSpPr>
              <a:spLocks/>
            </p:cNvSpPr>
            <p:nvPr/>
          </p:nvSpPr>
          <p:spPr bwMode="auto">
            <a:xfrm flipH="1">
              <a:off x="1474" y="3072"/>
              <a:ext cx="720" cy="144"/>
            </a:xfrm>
            <a:custGeom>
              <a:avLst/>
              <a:gdLst>
                <a:gd name="T0" fmla="*/ 0 w 42993"/>
                <a:gd name="T1" fmla="*/ 124 h 21600"/>
                <a:gd name="T2" fmla="*/ 720 w 42993"/>
                <a:gd name="T3" fmla="*/ 144 h 21600"/>
                <a:gd name="T4" fmla="*/ 358 w 42993"/>
                <a:gd name="T5" fmla="*/ 144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993" h="21600" fill="none" extrusionOk="0">
                  <a:moveTo>
                    <a:pt x="-1" y="18616"/>
                  </a:moveTo>
                  <a:cubicBezTo>
                    <a:pt x="1488" y="7943"/>
                    <a:pt x="10616" y="-1"/>
                    <a:pt x="21393" y="0"/>
                  </a:cubicBezTo>
                  <a:cubicBezTo>
                    <a:pt x="33322" y="0"/>
                    <a:pt x="42993" y="9670"/>
                    <a:pt x="42993" y="21600"/>
                  </a:cubicBezTo>
                </a:path>
                <a:path w="42993" h="21600" stroke="0" extrusionOk="0">
                  <a:moveTo>
                    <a:pt x="-1" y="18616"/>
                  </a:moveTo>
                  <a:cubicBezTo>
                    <a:pt x="1488" y="7943"/>
                    <a:pt x="10616" y="-1"/>
                    <a:pt x="21393" y="0"/>
                  </a:cubicBezTo>
                  <a:cubicBezTo>
                    <a:pt x="33322" y="0"/>
                    <a:pt x="42993" y="9670"/>
                    <a:pt x="42993" y="21600"/>
                  </a:cubicBezTo>
                  <a:lnTo>
                    <a:pt x="21393" y="21600"/>
                  </a:lnTo>
                  <a:lnTo>
                    <a:pt x="-1" y="18616"/>
                  </a:lnTo>
                  <a:close/>
                </a:path>
              </a:pathLst>
            </a:custGeom>
            <a:noFill/>
            <a:ln w="22225">
              <a:solidFill>
                <a:srgbClr val="0000FF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4278" name="Text Box 11"/>
          <p:cNvSpPr txBox="1">
            <a:spLocks noChangeArrowheads="1"/>
          </p:cNvSpPr>
          <p:nvPr/>
        </p:nvSpPr>
        <p:spPr bwMode="auto">
          <a:xfrm>
            <a:off x="4197152" y="4085804"/>
            <a:ext cx="423862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7620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7620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7620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7620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400" i="1">
                <a:solidFill>
                  <a:srgbClr val="2C1006"/>
                </a:solidFill>
                <a:latin typeface="Times New Roman" pitchFamily="18" charset="0"/>
              </a:rPr>
              <a:t>                           </a:t>
            </a:r>
            <a:r>
              <a:rPr kumimoji="1" lang="en-US" altLang="zh-CN" sz="2400" i="1">
                <a:solidFill>
                  <a:srgbClr val="2C1006"/>
                </a:solidFill>
                <a:latin typeface="Times New Roman" pitchFamily="18" charset="0"/>
              </a:rPr>
              <a:t>S</a:t>
            </a:r>
          </a:p>
          <a:p>
            <a:endParaRPr kumimoji="1" lang="en-US" altLang="zh-CN" sz="2400" i="1">
              <a:solidFill>
                <a:srgbClr val="2C1006"/>
              </a:solidFill>
              <a:latin typeface="Times New Roman" pitchFamily="18" charset="0"/>
            </a:endParaRPr>
          </a:p>
          <a:p>
            <a:r>
              <a:rPr kumimoji="1" lang="en-US" altLang="zh-CN" sz="2400" i="1">
                <a:solidFill>
                  <a:srgbClr val="2C1006"/>
                </a:solidFill>
                <a:latin typeface="Times New Roman" pitchFamily="18" charset="0"/>
              </a:rPr>
              <a:t>b      A</a:t>
            </a:r>
            <a:r>
              <a:rPr kumimoji="1" lang="en-US" altLang="zh-CN" sz="2400">
                <a:solidFill>
                  <a:srgbClr val="2C1006"/>
                </a:solidFill>
                <a:latin typeface="Times New Roman" pitchFamily="18" charset="0"/>
                <a:sym typeface="Symbol" pitchFamily="18" charset="2"/>
              </a:rPr>
              <a:t></a:t>
            </a:r>
            <a:r>
              <a:rPr kumimoji="1" lang="en-US" altLang="zh-CN" sz="2400" i="1">
                <a:solidFill>
                  <a:srgbClr val="2C1006"/>
                </a:solidFill>
                <a:latin typeface="Times New Roman" pitchFamily="18" charset="0"/>
              </a:rPr>
              <a:t>      B        </a:t>
            </a:r>
            <a:r>
              <a:rPr kumimoji="1" lang="en-US" altLang="zh-CN" sz="2400">
                <a:solidFill>
                  <a:srgbClr val="2C1006"/>
                </a:solidFill>
                <a:latin typeface="Times New Roman" pitchFamily="18" charset="0"/>
                <a:sym typeface="Symbol" pitchFamily="18" charset="2"/>
              </a:rPr>
              <a:t></a:t>
            </a:r>
            <a:r>
              <a:rPr kumimoji="1" lang="en-US" altLang="zh-CN" sz="2400" i="1">
                <a:solidFill>
                  <a:srgbClr val="2C1006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400" i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M</a:t>
            </a:r>
            <a:r>
              <a:rPr kumimoji="1" lang="en-US" altLang="zh-CN" sz="2400" i="1">
                <a:solidFill>
                  <a:srgbClr val="2C1006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400">
                <a:solidFill>
                  <a:srgbClr val="2C1006"/>
                </a:solidFill>
                <a:latin typeface="Times New Roman" pitchFamily="18" charset="0"/>
                <a:sym typeface="Symbol" pitchFamily="18" charset="2"/>
              </a:rPr>
              <a:t></a:t>
            </a:r>
            <a:r>
              <a:rPr kumimoji="1" lang="en-US" altLang="zh-CN" sz="2400">
                <a:solidFill>
                  <a:srgbClr val="2C1006"/>
                </a:solidFill>
                <a:latin typeface="Times New Roman" pitchFamily="18" charset="0"/>
              </a:rPr>
              <a:t> </a:t>
            </a:r>
            <a:r>
              <a:rPr kumimoji="1" lang="en-US" altLang="zh-CN" sz="2400" i="1">
                <a:solidFill>
                  <a:srgbClr val="2C1006"/>
                </a:solidFill>
                <a:latin typeface="Times New Roman" pitchFamily="18" charset="0"/>
              </a:rPr>
              <a:t>         </a:t>
            </a:r>
            <a:r>
              <a:rPr kumimoji="1" lang="en-US" altLang="zh-CN" sz="2400">
                <a:solidFill>
                  <a:srgbClr val="2C1006"/>
                </a:solidFill>
                <a:latin typeface="Times New Roman" pitchFamily="18" charset="0"/>
                <a:sym typeface="Symbol" pitchFamily="18" charset="2"/>
              </a:rPr>
              <a:t></a:t>
            </a:r>
            <a:r>
              <a:rPr kumimoji="1" lang="en-US" altLang="zh-CN" sz="2400" i="1">
                <a:solidFill>
                  <a:srgbClr val="2C1006"/>
                </a:solidFill>
                <a:latin typeface="Times New Roman" pitchFamily="18" charset="0"/>
              </a:rPr>
              <a:t> C</a:t>
            </a:r>
          </a:p>
          <a:p>
            <a:r>
              <a:rPr kumimoji="1" lang="en-US" altLang="zh-CN" sz="2400" i="1">
                <a:solidFill>
                  <a:srgbClr val="2C1006"/>
                </a:solidFill>
                <a:latin typeface="Times New Roman" pitchFamily="18" charset="0"/>
              </a:rPr>
              <a:t>           s                 i      s          i</a:t>
            </a:r>
          </a:p>
          <a:p>
            <a:r>
              <a:rPr kumimoji="1" lang="en-US" altLang="zh-CN" sz="2400" i="1">
                <a:solidFill>
                  <a:srgbClr val="2C1006"/>
                </a:solidFill>
                <a:latin typeface="Times New Roman" pitchFamily="18" charset="0"/>
              </a:rPr>
              <a:t>                                 </a:t>
            </a:r>
            <a:r>
              <a:rPr kumimoji="1" lang="en-US" altLang="zh-CN" sz="2400" i="1">
                <a:solidFill>
                  <a:srgbClr val="2C1006"/>
                </a:solidFill>
                <a:latin typeface="Times New Roman" pitchFamily="18" charset="0"/>
                <a:sym typeface="Symbol" pitchFamily="18" charset="2"/>
              </a:rPr>
              <a:t></a:t>
            </a:r>
            <a:endParaRPr kumimoji="1" lang="en-US" altLang="zh-CN" sz="2400" i="1">
              <a:solidFill>
                <a:srgbClr val="2C1006"/>
              </a:solidFill>
              <a:latin typeface="Times New Roman" pitchFamily="18" charset="0"/>
            </a:endParaRPr>
          </a:p>
          <a:p>
            <a:r>
              <a:rPr kumimoji="1" lang="en-US" altLang="zh-CN" sz="2400">
                <a:solidFill>
                  <a:srgbClr val="2C1006"/>
                </a:solidFill>
                <a:latin typeface="Times New Roman" pitchFamily="18" charset="0"/>
              </a:rPr>
              <a:t>              (b) </a:t>
            </a:r>
            <a:r>
              <a:rPr kumimoji="1" lang="zh-CN" altLang="en-US" sz="2400">
                <a:solidFill>
                  <a:srgbClr val="2C1006"/>
                </a:solidFill>
                <a:latin typeface="Times New Roman" pitchFamily="18" charset="0"/>
              </a:rPr>
              <a:t>依赖关系</a:t>
            </a:r>
          </a:p>
        </p:txBody>
      </p:sp>
      <p:sp>
        <p:nvSpPr>
          <p:cNvPr id="54279" name="Line 12"/>
          <p:cNvSpPr>
            <a:spLocks noChangeShapeType="1"/>
          </p:cNvSpPr>
          <p:nvPr/>
        </p:nvSpPr>
        <p:spPr bwMode="auto">
          <a:xfrm flipH="1">
            <a:off x="4532115" y="4496966"/>
            <a:ext cx="1812925" cy="368300"/>
          </a:xfrm>
          <a:prstGeom prst="line">
            <a:avLst/>
          </a:prstGeom>
          <a:noFill/>
          <a:ln w="25400" cap="rnd">
            <a:solidFill>
              <a:srgbClr val="0000FF"/>
            </a:solidFill>
            <a:prstDash val="sysDot"/>
            <a:round/>
            <a:headEnd type="none" w="sm" len="sm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0" name="Line 13"/>
          <p:cNvSpPr>
            <a:spLocks noChangeShapeType="1"/>
          </p:cNvSpPr>
          <p:nvPr/>
        </p:nvSpPr>
        <p:spPr bwMode="auto">
          <a:xfrm flipH="1">
            <a:off x="5065515" y="4496966"/>
            <a:ext cx="1355725" cy="366713"/>
          </a:xfrm>
          <a:prstGeom prst="line">
            <a:avLst/>
          </a:prstGeom>
          <a:noFill/>
          <a:ln w="25400" cap="rnd">
            <a:solidFill>
              <a:srgbClr val="0000FF"/>
            </a:solidFill>
            <a:prstDash val="sysDot"/>
            <a:round/>
            <a:headEnd type="none" w="sm" len="sm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1" name="Line 14"/>
          <p:cNvSpPr>
            <a:spLocks noChangeShapeType="1"/>
          </p:cNvSpPr>
          <p:nvPr/>
        </p:nvSpPr>
        <p:spPr bwMode="auto">
          <a:xfrm>
            <a:off x="6573640" y="4496966"/>
            <a:ext cx="0" cy="381000"/>
          </a:xfrm>
          <a:prstGeom prst="line">
            <a:avLst/>
          </a:prstGeom>
          <a:noFill/>
          <a:ln w="25400" cap="rnd">
            <a:solidFill>
              <a:srgbClr val="0000FF"/>
            </a:solidFill>
            <a:prstDash val="sysDot"/>
            <a:round/>
            <a:headEnd type="none" w="sm" len="sm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2" name="Line 15"/>
          <p:cNvSpPr>
            <a:spLocks noChangeShapeType="1"/>
          </p:cNvSpPr>
          <p:nvPr/>
        </p:nvSpPr>
        <p:spPr bwMode="auto">
          <a:xfrm>
            <a:off x="6573640" y="4496966"/>
            <a:ext cx="1219200" cy="304800"/>
          </a:xfrm>
          <a:prstGeom prst="line">
            <a:avLst/>
          </a:prstGeom>
          <a:noFill/>
          <a:ln w="25400" cap="rnd">
            <a:solidFill>
              <a:srgbClr val="0000FF"/>
            </a:solidFill>
            <a:prstDash val="sysDot"/>
            <a:round/>
            <a:headEnd type="none" w="sm" len="sm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3" name="Arc 16"/>
          <p:cNvSpPr>
            <a:spLocks/>
          </p:cNvSpPr>
          <p:nvPr/>
        </p:nvSpPr>
        <p:spPr bwMode="auto">
          <a:xfrm flipH="1">
            <a:off x="5217915" y="4787479"/>
            <a:ext cx="1143000" cy="228600"/>
          </a:xfrm>
          <a:custGeom>
            <a:avLst/>
            <a:gdLst>
              <a:gd name="T0" fmla="*/ 0 w 42993"/>
              <a:gd name="T1" fmla="*/ 197030 h 21600"/>
              <a:gd name="T2" fmla="*/ 1143000 w 42993"/>
              <a:gd name="T3" fmla="*/ 228600 h 21600"/>
              <a:gd name="T4" fmla="*/ 568748 w 42993"/>
              <a:gd name="T5" fmla="*/ 2286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2993" h="21600" fill="none" extrusionOk="0">
                <a:moveTo>
                  <a:pt x="-1" y="18616"/>
                </a:moveTo>
                <a:cubicBezTo>
                  <a:pt x="1488" y="7943"/>
                  <a:pt x="10616" y="-1"/>
                  <a:pt x="21393" y="0"/>
                </a:cubicBezTo>
                <a:cubicBezTo>
                  <a:pt x="33322" y="0"/>
                  <a:pt x="42993" y="9670"/>
                  <a:pt x="42993" y="21600"/>
                </a:cubicBezTo>
              </a:path>
              <a:path w="42993" h="21600" stroke="0" extrusionOk="0">
                <a:moveTo>
                  <a:pt x="-1" y="18616"/>
                </a:moveTo>
                <a:cubicBezTo>
                  <a:pt x="1488" y="7943"/>
                  <a:pt x="10616" y="-1"/>
                  <a:pt x="21393" y="0"/>
                </a:cubicBezTo>
                <a:cubicBezTo>
                  <a:pt x="33322" y="0"/>
                  <a:pt x="42993" y="9670"/>
                  <a:pt x="42993" y="21600"/>
                </a:cubicBezTo>
                <a:lnTo>
                  <a:pt x="21393" y="21600"/>
                </a:lnTo>
                <a:lnTo>
                  <a:pt x="-1" y="18616"/>
                </a:lnTo>
                <a:close/>
              </a:path>
            </a:pathLst>
          </a:custGeom>
          <a:noFill/>
          <a:ln w="22225">
            <a:solidFill>
              <a:srgbClr val="0000FF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4" name="Line 17"/>
          <p:cNvSpPr>
            <a:spLocks noChangeShapeType="1"/>
          </p:cNvSpPr>
          <p:nvPr/>
        </p:nvSpPr>
        <p:spPr bwMode="auto">
          <a:xfrm flipH="1">
            <a:off x="5811640" y="4496966"/>
            <a:ext cx="609600" cy="381000"/>
          </a:xfrm>
          <a:prstGeom prst="line">
            <a:avLst/>
          </a:prstGeom>
          <a:noFill/>
          <a:ln w="25400" cap="rnd">
            <a:solidFill>
              <a:srgbClr val="0000FF"/>
            </a:solidFill>
            <a:prstDash val="sysDot"/>
            <a:round/>
            <a:headEnd type="none" w="sm" len="sm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5" name="Line 18"/>
          <p:cNvSpPr>
            <a:spLocks noChangeShapeType="1"/>
          </p:cNvSpPr>
          <p:nvPr/>
        </p:nvSpPr>
        <p:spPr bwMode="auto">
          <a:xfrm>
            <a:off x="6857802" y="5287541"/>
            <a:ext cx="0" cy="381000"/>
          </a:xfrm>
          <a:prstGeom prst="line">
            <a:avLst/>
          </a:prstGeom>
          <a:noFill/>
          <a:ln w="25400" cap="rnd">
            <a:solidFill>
              <a:srgbClr val="0000FF"/>
            </a:solidFill>
            <a:prstDash val="sysDot"/>
            <a:round/>
            <a:headEnd type="none" w="sm" len="sm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6" name="Arc 19"/>
          <p:cNvSpPr>
            <a:spLocks/>
          </p:cNvSpPr>
          <p:nvPr/>
        </p:nvSpPr>
        <p:spPr bwMode="auto">
          <a:xfrm flipH="1">
            <a:off x="7094340" y="4876379"/>
            <a:ext cx="842962" cy="80962"/>
          </a:xfrm>
          <a:custGeom>
            <a:avLst/>
            <a:gdLst>
              <a:gd name="T0" fmla="*/ 39 w 43200"/>
              <a:gd name="T1" fmla="*/ 80962 h 21924"/>
              <a:gd name="T2" fmla="*/ 842962 w 43200"/>
              <a:gd name="T3" fmla="*/ 79766 h 21924"/>
              <a:gd name="T4" fmla="*/ 421481 w 43200"/>
              <a:gd name="T5" fmla="*/ 79766 h 219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21924" fill="none" extrusionOk="0">
                <a:moveTo>
                  <a:pt x="2" y="21923"/>
                </a:moveTo>
                <a:cubicBezTo>
                  <a:pt x="0" y="21816"/>
                  <a:pt x="0" y="2170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1924" stroke="0" extrusionOk="0">
                <a:moveTo>
                  <a:pt x="2" y="21923"/>
                </a:moveTo>
                <a:cubicBezTo>
                  <a:pt x="0" y="21816"/>
                  <a:pt x="0" y="2170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lnTo>
                  <a:pt x="2" y="21923"/>
                </a:lnTo>
                <a:close/>
              </a:path>
            </a:pathLst>
          </a:custGeom>
          <a:noFill/>
          <a:ln w="25400">
            <a:solidFill>
              <a:srgbClr val="0000FF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7" name="Arc 20"/>
          <p:cNvSpPr>
            <a:spLocks/>
          </p:cNvSpPr>
          <p:nvPr/>
        </p:nvSpPr>
        <p:spPr bwMode="auto">
          <a:xfrm flipV="1">
            <a:off x="6497440" y="5228804"/>
            <a:ext cx="592137" cy="152400"/>
          </a:xfrm>
          <a:custGeom>
            <a:avLst/>
            <a:gdLst>
              <a:gd name="T0" fmla="*/ 0 w 42555"/>
              <a:gd name="T1" fmla="*/ 115450 h 21600"/>
              <a:gd name="T2" fmla="*/ 592137 w 42555"/>
              <a:gd name="T3" fmla="*/ 152400 h 21600"/>
              <a:gd name="T4" fmla="*/ 291581 w 42555"/>
              <a:gd name="T5" fmla="*/ 1524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2555" h="21600" fill="none" extrusionOk="0">
                <a:moveTo>
                  <a:pt x="-1" y="16362"/>
                </a:moveTo>
                <a:cubicBezTo>
                  <a:pt x="2402" y="6746"/>
                  <a:pt x="11042" y="-1"/>
                  <a:pt x="20955" y="0"/>
                </a:cubicBezTo>
                <a:cubicBezTo>
                  <a:pt x="32884" y="0"/>
                  <a:pt x="42555" y="9670"/>
                  <a:pt x="42555" y="21600"/>
                </a:cubicBezTo>
              </a:path>
              <a:path w="42555" h="21600" stroke="0" extrusionOk="0">
                <a:moveTo>
                  <a:pt x="-1" y="16362"/>
                </a:moveTo>
                <a:cubicBezTo>
                  <a:pt x="2402" y="6746"/>
                  <a:pt x="11042" y="-1"/>
                  <a:pt x="20955" y="0"/>
                </a:cubicBezTo>
                <a:cubicBezTo>
                  <a:pt x="32884" y="0"/>
                  <a:pt x="42555" y="9670"/>
                  <a:pt x="42555" y="21600"/>
                </a:cubicBezTo>
                <a:lnTo>
                  <a:pt x="20955" y="21600"/>
                </a:lnTo>
                <a:lnTo>
                  <a:pt x="-1" y="16362"/>
                </a:lnTo>
                <a:close/>
              </a:path>
            </a:pathLst>
          </a:custGeom>
          <a:noFill/>
          <a:ln w="31750">
            <a:solidFill>
              <a:srgbClr val="0000FF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灯片编号占位符 5"/>
          <p:cNvSpPr txBox="1">
            <a:spLocks/>
          </p:cNvSpPr>
          <p:nvPr/>
        </p:nvSpPr>
        <p:spPr bwMode="auto">
          <a:xfrm>
            <a:off x="7524328" y="5517232"/>
            <a:ext cx="16196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+mj-lt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/>
            <a:fld id="{E4CA2C09-4662-4079-9169-F65A275A1B7E}" type="slidenum">
              <a:rPr lang="en-US" altLang="zh-CN" sz="8000" smtClean="0">
                <a:solidFill>
                  <a:schemeClr val="bg2"/>
                </a:solidFill>
                <a:latin typeface="Arial" charset="0"/>
                <a:ea typeface="宋体" pitchFamily="2" charset="-122"/>
              </a:rPr>
              <a:pPr algn="ctr"/>
              <a:t>64</a:t>
            </a:fld>
            <a:endParaRPr lang="en-US" altLang="zh-CN" sz="8000" dirty="0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8" y="1052736"/>
            <a:ext cx="55338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accent2"/>
                </a:solidFill>
              </a:rPr>
              <a:t>通过标记非终结符</a:t>
            </a:r>
            <a:r>
              <a:rPr lang="en-US" altLang="zh-CN" sz="2800" b="1" i="1" dirty="0">
                <a:solidFill>
                  <a:schemeClr val="accent2"/>
                </a:solidFill>
              </a:rPr>
              <a:t>M</a:t>
            </a:r>
            <a:r>
              <a:rPr lang="zh-CN" altLang="en-US" sz="2800" b="1" dirty="0">
                <a:solidFill>
                  <a:schemeClr val="accent2"/>
                </a:solidFill>
              </a:rPr>
              <a:t>复写属性的值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00" name="Group 32"/>
          <p:cNvGrpSpPr>
            <a:grpSpLocks/>
          </p:cNvGrpSpPr>
          <p:nvPr/>
        </p:nvGrpSpPr>
        <p:grpSpPr bwMode="auto">
          <a:xfrm>
            <a:off x="4427538" y="1989138"/>
            <a:ext cx="4259262" cy="2397125"/>
            <a:chOff x="2789" y="1616"/>
            <a:chExt cx="2683" cy="1510"/>
          </a:xfrm>
        </p:grpSpPr>
        <p:sp>
          <p:nvSpPr>
            <p:cNvPr id="55319" name="Text Box 3"/>
            <p:cNvSpPr txBox="1">
              <a:spLocks noChangeArrowheads="1"/>
            </p:cNvSpPr>
            <p:nvPr/>
          </p:nvSpPr>
          <p:spPr bwMode="auto">
            <a:xfrm>
              <a:off x="3237" y="2236"/>
              <a:ext cx="271" cy="885"/>
            </a:xfrm>
            <a:prstGeom prst="rect">
              <a:avLst/>
            </a:prstGeom>
            <a:noFill/>
            <a:ln w="31750">
              <a:solidFill>
                <a:srgbClr val="0000FF"/>
              </a:solidFill>
              <a:miter lim="800000"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c</a:t>
              </a:r>
            </a:p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A</a:t>
              </a:r>
            </a:p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55320" name="Text Box 4"/>
            <p:cNvSpPr txBox="1">
              <a:spLocks noChangeArrowheads="1"/>
            </p:cNvSpPr>
            <p:nvPr/>
          </p:nvSpPr>
          <p:spPr bwMode="auto">
            <a:xfrm>
              <a:off x="3531" y="2239"/>
              <a:ext cx="414" cy="885"/>
            </a:xfrm>
            <a:prstGeom prst="rect">
              <a:avLst/>
            </a:prstGeom>
            <a:noFill/>
            <a:ln w="31750">
              <a:solidFill>
                <a:srgbClr val="0000FF"/>
              </a:solidFill>
              <a:miter lim="800000"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_</a:t>
              </a:r>
            </a:p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A.s</a:t>
              </a:r>
            </a:p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...</a:t>
              </a:r>
            </a:p>
          </p:txBody>
        </p:sp>
        <p:sp>
          <p:nvSpPr>
            <p:cNvPr id="55321" name="Line 5"/>
            <p:cNvSpPr>
              <a:spLocks noChangeShapeType="1"/>
            </p:cNvSpPr>
            <p:nvPr/>
          </p:nvSpPr>
          <p:spPr bwMode="auto">
            <a:xfrm>
              <a:off x="2853" y="2231"/>
              <a:ext cx="336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22" name="Text Box 6"/>
            <p:cNvSpPr txBox="1">
              <a:spLocks noChangeArrowheads="1"/>
            </p:cNvSpPr>
            <p:nvPr/>
          </p:nvSpPr>
          <p:spPr bwMode="auto">
            <a:xfrm>
              <a:off x="2789" y="2135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accent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top</a:t>
              </a:r>
            </a:p>
          </p:txBody>
        </p:sp>
        <p:sp>
          <p:nvSpPr>
            <p:cNvPr id="55323" name="Text Box 7"/>
            <p:cNvSpPr txBox="1">
              <a:spLocks noChangeArrowheads="1"/>
            </p:cNvSpPr>
            <p:nvPr/>
          </p:nvSpPr>
          <p:spPr bwMode="auto">
            <a:xfrm>
              <a:off x="4480" y="1703"/>
              <a:ext cx="321" cy="1423"/>
            </a:xfrm>
            <a:prstGeom prst="rect">
              <a:avLst/>
            </a:prstGeom>
            <a:noFill/>
            <a:ln w="31750">
              <a:solidFill>
                <a:srgbClr val="0000FF"/>
              </a:solidFill>
              <a:miter lim="800000"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c</a:t>
              </a:r>
            </a:p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M</a:t>
              </a:r>
            </a:p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B</a:t>
              </a:r>
            </a:p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A</a:t>
              </a:r>
            </a:p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55324" name="Text Box 8"/>
            <p:cNvSpPr txBox="1">
              <a:spLocks noChangeArrowheads="1"/>
            </p:cNvSpPr>
            <p:nvPr/>
          </p:nvSpPr>
          <p:spPr bwMode="auto">
            <a:xfrm>
              <a:off x="4800" y="1703"/>
              <a:ext cx="464" cy="1423"/>
            </a:xfrm>
            <a:prstGeom prst="rect">
              <a:avLst/>
            </a:prstGeom>
            <a:noFill/>
            <a:ln w="31750">
              <a:solidFill>
                <a:srgbClr val="0000FF"/>
              </a:solidFill>
              <a:miter lim="800000"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_</a:t>
              </a:r>
            </a:p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M.s</a:t>
              </a:r>
            </a:p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B.s</a:t>
              </a:r>
            </a:p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A.s</a:t>
              </a:r>
            </a:p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...</a:t>
              </a:r>
            </a:p>
          </p:txBody>
        </p:sp>
        <p:sp>
          <p:nvSpPr>
            <p:cNvPr id="55325" name="Line 9"/>
            <p:cNvSpPr>
              <a:spLocks noChangeShapeType="1"/>
            </p:cNvSpPr>
            <p:nvPr/>
          </p:nvSpPr>
          <p:spPr bwMode="auto">
            <a:xfrm>
              <a:off x="4096" y="1712"/>
              <a:ext cx="336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26" name="Text Box 10"/>
            <p:cNvSpPr txBox="1">
              <a:spLocks noChangeArrowheads="1"/>
            </p:cNvSpPr>
            <p:nvPr/>
          </p:nvSpPr>
          <p:spPr bwMode="auto">
            <a:xfrm>
              <a:off x="4032" y="1616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accent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top</a:t>
              </a:r>
            </a:p>
          </p:txBody>
        </p:sp>
        <p:sp>
          <p:nvSpPr>
            <p:cNvPr id="55327" name="Arc 11"/>
            <p:cNvSpPr>
              <a:spLocks/>
            </p:cNvSpPr>
            <p:nvPr/>
          </p:nvSpPr>
          <p:spPr bwMode="auto">
            <a:xfrm>
              <a:off x="5153" y="2213"/>
              <a:ext cx="223" cy="576"/>
            </a:xfrm>
            <a:custGeom>
              <a:avLst/>
              <a:gdLst>
                <a:gd name="T0" fmla="*/ 31 w 25123"/>
                <a:gd name="T1" fmla="*/ 0 h 43200"/>
                <a:gd name="T2" fmla="*/ 0 w 25123"/>
                <a:gd name="T3" fmla="*/ 572 h 43200"/>
                <a:gd name="T4" fmla="*/ 31 w 25123"/>
                <a:gd name="T5" fmla="*/ 288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123" h="43200" fill="none" extrusionOk="0">
                  <a:moveTo>
                    <a:pt x="3522" y="0"/>
                  </a:moveTo>
                  <a:cubicBezTo>
                    <a:pt x="15452" y="0"/>
                    <a:pt x="25123" y="9670"/>
                    <a:pt x="25123" y="21600"/>
                  </a:cubicBezTo>
                  <a:cubicBezTo>
                    <a:pt x="25123" y="33529"/>
                    <a:pt x="15452" y="43200"/>
                    <a:pt x="3523" y="43200"/>
                  </a:cubicBezTo>
                  <a:cubicBezTo>
                    <a:pt x="2342" y="43200"/>
                    <a:pt x="1164" y="43103"/>
                    <a:pt x="0" y="42910"/>
                  </a:cubicBezTo>
                </a:path>
                <a:path w="25123" h="43200" stroke="0" extrusionOk="0">
                  <a:moveTo>
                    <a:pt x="3522" y="0"/>
                  </a:moveTo>
                  <a:cubicBezTo>
                    <a:pt x="15452" y="0"/>
                    <a:pt x="25123" y="9670"/>
                    <a:pt x="25123" y="21600"/>
                  </a:cubicBezTo>
                  <a:cubicBezTo>
                    <a:pt x="25123" y="33529"/>
                    <a:pt x="15452" y="43200"/>
                    <a:pt x="3523" y="43200"/>
                  </a:cubicBezTo>
                  <a:cubicBezTo>
                    <a:pt x="2342" y="43200"/>
                    <a:pt x="1164" y="43103"/>
                    <a:pt x="0" y="42910"/>
                  </a:cubicBezTo>
                  <a:lnTo>
                    <a:pt x="3523" y="21600"/>
                  </a:lnTo>
                  <a:lnTo>
                    <a:pt x="3522" y="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stealth" w="lg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8" name="Arc 12"/>
            <p:cNvSpPr>
              <a:spLocks/>
            </p:cNvSpPr>
            <p:nvPr/>
          </p:nvSpPr>
          <p:spPr bwMode="auto">
            <a:xfrm>
              <a:off x="5160" y="1992"/>
              <a:ext cx="312" cy="192"/>
            </a:xfrm>
            <a:custGeom>
              <a:avLst/>
              <a:gdLst>
                <a:gd name="T0" fmla="*/ 0 w 35194"/>
                <a:gd name="T1" fmla="*/ 21 h 43200"/>
                <a:gd name="T2" fmla="*/ 89 w 35194"/>
                <a:gd name="T3" fmla="*/ 191 h 43200"/>
                <a:gd name="T4" fmla="*/ 121 w 35194"/>
                <a:gd name="T5" fmla="*/ 96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194" h="43200" fill="none" extrusionOk="0">
                  <a:moveTo>
                    <a:pt x="0" y="4814"/>
                  </a:moveTo>
                  <a:cubicBezTo>
                    <a:pt x="3846" y="1699"/>
                    <a:pt x="8644" y="-1"/>
                    <a:pt x="13594" y="0"/>
                  </a:cubicBezTo>
                  <a:cubicBezTo>
                    <a:pt x="25523" y="0"/>
                    <a:pt x="35194" y="9670"/>
                    <a:pt x="35194" y="21600"/>
                  </a:cubicBezTo>
                  <a:cubicBezTo>
                    <a:pt x="35194" y="33529"/>
                    <a:pt x="25523" y="43200"/>
                    <a:pt x="13594" y="43200"/>
                  </a:cubicBezTo>
                  <a:cubicBezTo>
                    <a:pt x="12413" y="43200"/>
                    <a:pt x="11235" y="43103"/>
                    <a:pt x="10071" y="42910"/>
                  </a:cubicBezTo>
                </a:path>
                <a:path w="35194" h="43200" stroke="0" extrusionOk="0">
                  <a:moveTo>
                    <a:pt x="0" y="4814"/>
                  </a:moveTo>
                  <a:cubicBezTo>
                    <a:pt x="3846" y="1699"/>
                    <a:pt x="8644" y="-1"/>
                    <a:pt x="13594" y="0"/>
                  </a:cubicBezTo>
                  <a:cubicBezTo>
                    <a:pt x="25523" y="0"/>
                    <a:pt x="35194" y="9670"/>
                    <a:pt x="35194" y="21600"/>
                  </a:cubicBezTo>
                  <a:cubicBezTo>
                    <a:pt x="35194" y="33529"/>
                    <a:pt x="25523" y="43200"/>
                    <a:pt x="13594" y="43200"/>
                  </a:cubicBezTo>
                  <a:cubicBezTo>
                    <a:pt x="12413" y="43200"/>
                    <a:pt x="11235" y="43103"/>
                    <a:pt x="10071" y="42910"/>
                  </a:cubicBezTo>
                  <a:lnTo>
                    <a:pt x="13594" y="21600"/>
                  </a:lnTo>
                  <a:lnTo>
                    <a:pt x="0" y="4814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stealth" w="lg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9" name="Arc 13"/>
            <p:cNvSpPr>
              <a:spLocks/>
            </p:cNvSpPr>
            <p:nvPr/>
          </p:nvSpPr>
          <p:spPr bwMode="auto">
            <a:xfrm>
              <a:off x="3845" y="2519"/>
              <a:ext cx="312" cy="192"/>
            </a:xfrm>
            <a:custGeom>
              <a:avLst/>
              <a:gdLst>
                <a:gd name="T0" fmla="*/ 0 w 35194"/>
                <a:gd name="T1" fmla="*/ 21 h 43200"/>
                <a:gd name="T2" fmla="*/ 89 w 35194"/>
                <a:gd name="T3" fmla="*/ 191 h 43200"/>
                <a:gd name="T4" fmla="*/ 121 w 35194"/>
                <a:gd name="T5" fmla="*/ 96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194" h="43200" fill="none" extrusionOk="0">
                  <a:moveTo>
                    <a:pt x="0" y="4814"/>
                  </a:moveTo>
                  <a:cubicBezTo>
                    <a:pt x="3846" y="1699"/>
                    <a:pt x="8644" y="-1"/>
                    <a:pt x="13594" y="0"/>
                  </a:cubicBezTo>
                  <a:cubicBezTo>
                    <a:pt x="25523" y="0"/>
                    <a:pt x="35194" y="9670"/>
                    <a:pt x="35194" y="21600"/>
                  </a:cubicBezTo>
                  <a:cubicBezTo>
                    <a:pt x="35194" y="33529"/>
                    <a:pt x="25523" y="43200"/>
                    <a:pt x="13594" y="43200"/>
                  </a:cubicBezTo>
                  <a:cubicBezTo>
                    <a:pt x="12413" y="43200"/>
                    <a:pt x="11235" y="43103"/>
                    <a:pt x="10071" y="42910"/>
                  </a:cubicBezTo>
                </a:path>
                <a:path w="35194" h="43200" stroke="0" extrusionOk="0">
                  <a:moveTo>
                    <a:pt x="0" y="4814"/>
                  </a:moveTo>
                  <a:cubicBezTo>
                    <a:pt x="3846" y="1699"/>
                    <a:pt x="8644" y="-1"/>
                    <a:pt x="13594" y="0"/>
                  </a:cubicBezTo>
                  <a:cubicBezTo>
                    <a:pt x="25523" y="0"/>
                    <a:pt x="35194" y="9670"/>
                    <a:pt x="35194" y="21600"/>
                  </a:cubicBezTo>
                  <a:cubicBezTo>
                    <a:pt x="35194" y="33529"/>
                    <a:pt x="25523" y="43200"/>
                    <a:pt x="13594" y="43200"/>
                  </a:cubicBezTo>
                  <a:cubicBezTo>
                    <a:pt x="12413" y="43200"/>
                    <a:pt x="11235" y="43103"/>
                    <a:pt x="10071" y="42910"/>
                  </a:cubicBezTo>
                  <a:lnTo>
                    <a:pt x="13594" y="21600"/>
                  </a:lnTo>
                  <a:lnTo>
                    <a:pt x="0" y="4814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stealth" w="lg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52654" name="Rectangle 14"/>
          <p:cNvSpPr>
            <a:spLocks noChangeArrowheads="1"/>
          </p:cNvSpPr>
          <p:nvPr/>
        </p:nvSpPr>
        <p:spPr bwMode="auto">
          <a:xfrm>
            <a:off x="323528" y="980728"/>
            <a:ext cx="7696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通过标记非终结符</a:t>
            </a:r>
            <a:r>
              <a:rPr kumimoji="1" lang="en-US" altLang="zh-CN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</a:t>
            </a:r>
            <a:r>
              <a:rPr kumimoji="1"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复写属性的值</a:t>
            </a:r>
            <a:r>
              <a:rPr kumimoji="1"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endParaRPr kumimoji="1" lang="en-US" altLang="zh-CN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defRPr/>
            </a:pPr>
            <a:r>
              <a:rPr kumimoji="1"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预知</a:t>
            </a:r>
            <a:r>
              <a:rPr kumimoji="1"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属性值在栈中所放位置</a:t>
            </a:r>
          </a:p>
        </p:txBody>
      </p:sp>
      <p:graphicFrame>
        <p:nvGraphicFramePr>
          <p:cNvPr id="752655" name="Group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111811"/>
              </p:ext>
            </p:extLst>
          </p:nvPr>
        </p:nvGraphicFramePr>
        <p:xfrm>
          <a:off x="420984" y="4538218"/>
          <a:ext cx="6178254" cy="1792288"/>
        </p:xfrm>
        <a:graphic>
          <a:graphicData uri="http://schemas.openxmlformats.org/drawingml/2006/table">
            <a:tbl>
              <a:tblPr/>
              <a:tblGrid>
                <a:gridCol w="1630736"/>
                <a:gridCol w="4547518"/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Wingdings" pitchFamily="2" charset="2"/>
                        </a:rPr>
                        <a:t>aAC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Wingdings" pitchFamily="2" charset="2"/>
                        </a:rPr>
                        <a:t>bABMC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Wingdings" pitchFamily="2" charset="2"/>
                        </a:rPr>
                        <a:t>c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[top].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=g(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[top-1].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Wingdings" pitchFamily="2" charset="2"/>
                        </a:rPr>
                        <a:t> 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[top+1].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= 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[top-1].</a:t>
                      </a: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灯片编号占位符 5"/>
          <p:cNvSpPr txBox="1">
            <a:spLocks/>
          </p:cNvSpPr>
          <p:nvPr/>
        </p:nvSpPr>
        <p:spPr bwMode="auto">
          <a:xfrm>
            <a:off x="7524328" y="5517232"/>
            <a:ext cx="16196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+mj-lt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/>
            <a:fld id="{E4CA2C09-4662-4079-9169-F65A275A1B7E}" type="slidenum">
              <a:rPr lang="en-US" altLang="zh-CN" sz="8000" smtClean="0">
                <a:solidFill>
                  <a:schemeClr val="bg2"/>
                </a:solidFill>
                <a:latin typeface="Arial" charset="0"/>
                <a:ea typeface="宋体" pitchFamily="2" charset="-122"/>
              </a:rPr>
              <a:pPr algn="ctr"/>
              <a:t>65</a:t>
            </a:fld>
            <a:endParaRPr lang="en-US" altLang="zh-CN" sz="8000" dirty="0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563563"/>
          </a:xfrm>
        </p:spPr>
        <p:txBody>
          <a:bodyPr/>
          <a:lstStyle/>
          <a:p>
            <a:r>
              <a:rPr lang="en-US" altLang="zh-CN" sz="36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4.4.2 </a:t>
            </a:r>
            <a:r>
              <a:rPr lang="zh-CN" alt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分析栈上的继承属性</a:t>
            </a:r>
            <a:endParaRPr lang="zh-CN" altLang="en-US" sz="2800" b="1" dirty="0" smtClean="0">
              <a:solidFill>
                <a:schemeClr val="accent2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7047" y="981075"/>
            <a:ext cx="8353425" cy="3313113"/>
          </a:xfrm>
        </p:spPr>
        <p:txBody>
          <a:bodyPr/>
          <a:lstStyle/>
          <a:p>
            <a:pPr>
              <a:spcBef>
                <a:spcPct val="0"/>
              </a:spcBef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所依赖的属性在分析栈上的位置不能静态确定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endParaRPr lang="en-US" altLang="zh-CN" sz="1800" b="1" i="1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1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</a:t>
            </a:r>
            <a:r>
              <a:rPr lang="en-US" altLang="zh-CN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1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aAC</a:t>
            </a:r>
            <a:r>
              <a:rPr lang="en-US" altLang="zh-CN" sz="1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</a:t>
            </a:r>
            <a:r>
              <a:rPr lang="en-US" altLang="zh-CN" sz="1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</a:t>
            </a:r>
            <a:r>
              <a:rPr lang="en-US" altLang="zh-CN" sz="18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1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:= </a:t>
            </a:r>
            <a:r>
              <a:rPr lang="en-US" altLang="zh-CN" sz="1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1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</a:t>
            </a:r>
            <a:endParaRPr lang="en-US" altLang="zh-CN" sz="1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1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</a:t>
            </a:r>
            <a:r>
              <a:rPr lang="en-US" altLang="zh-CN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1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bABC</a:t>
            </a:r>
            <a:r>
              <a:rPr lang="en-US" altLang="zh-CN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</a:t>
            </a:r>
            <a:r>
              <a:rPr lang="en-US" altLang="zh-CN" sz="1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</a:t>
            </a:r>
            <a:r>
              <a:rPr lang="en-US" altLang="zh-CN" sz="18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1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:= </a:t>
            </a:r>
            <a:r>
              <a:rPr lang="en-US" altLang="zh-CN" sz="1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1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</a:t>
            </a:r>
            <a:endParaRPr lang="en-US" altLang="zh-CN" sz="1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1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 </a:t>
            </a:r>
            <a:r>
              <a:rPr lang="en-US" altLang="zh-CN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1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</a:t>
            </a:r>
            <a:r>
              <a:rPr lang="en-US" altLang="zh-CN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	</a:t>
            </a:r>
            <a:r>
              <a:rPr lang="en-US" altLang="zh-CN" sz="1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</a:t>
            </a:r>
            <a:r>
              <a:rPr lang="en-US" altLang="zh-CN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1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</a:t>
            </a:r>
            <a:r>
              <a:rPr lang="en-US" altLang="zh-CN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:= </a:t>
            </a:r>
            <a:r>
              <a:rPr lang="en-US" altLang="zh-CN" sz="1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g</a:t>
            </a:r>
            <a:r>
              <a:rPr lang="en-US" altLang="zh-CN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</a:t>
            </a:r>
            <a:r>
              <a:rPr lang="en-US" altLang="zh-CN" sz="1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</a:t>
            </a:r>
            <a:r>
              <a:rPr lang="en-US" altLang="zh-CN" sz="18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1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endParaRPr lang="zh-CN" altLang="en-US" sz="1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增加标记非终结符</a:t>
            </a:r>
            <a:endParaRPr lang="zh-CN" altLang="en-US" sz="1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1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</a:t>
            </a:r>
            <a:r>
              <a:rPr lang="en-US" altLang="zh-CN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1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aAC</a:t>
            </a:r>
            <a:r>
              <a:rPr lang="en-US" altLang="zh-CN" sz="1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</a:t>
            </a:r>
            <a:r>
              <a:rPr lang="en-US" altLang="zh-CN" sz="1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</a:t>
            </a:r>
            <a:r>
              <a:rPr lang="en-US" altLang="zh-CN" sz="18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1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:= </a:t>
            </a:r>
            <a:r>
              <a:rPr lang="en-US" altLang="zh-CN" sz="1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1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</a:t>
            </a:r>
            <a:endParaRPr lang="en-US" altLang="zh-CN" sz="1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1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</a:t>
            </a:r>
            <a:r>
              <a:rPr lang="en-US" altLang="zh-CN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1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bABMC</a:t>
            </a:r>
            <a:r>
              <a:rPr lang="en-US" altLang="zh-CN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</a:t>
            </a:r>
            <a:r>
              <a:rPr lang="en-US" altLang="zh-CN" sz="1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M</a:t>
            </a:r>
            <a:r>
              <a:rPr lang="en-US" altLang="zh-CN" sz="18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1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:= </a:t>
            </a:r>
            <a:r>
              <a:rPr lang="en-US" altLang="zh-CN" sz="1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1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</a:t>
            </a:r>
            <a:r>
              <a:rPr lang="en-US" altLang="zh-CN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; </a:t>
            </a:r>
            <a:r>
              <a:rPr lang="en-US" altLang="zh-CN" sz="1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</a:t>
            </a:r>
            <a:r>
              <a:rPr lang="en-US" altLang="zh-CN" sz="18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1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:= </a:t>
            </a:r>
            <a:r>
              <a:rPr lang="en-US" altLang="zh-CN" sz="1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M</a:t>
            </a:r>
            <a:r>
              <a:rPr lang="en-US" altLang="zh-CN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1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</a:t>
            </a:r>
            <a:endParaRPr lang="en-US" altLang="zh-CN" sz="1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1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 </a:t>
            </a:r>
            <a:r>
              <a:rPr lang="en-US" altLang="zh-CN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1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</a:t>
            </a:r>
            <a:r>
              <a:rPr lang="en-US" altLang="zh-CN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	</a:t>
            </a:r>
            <a:r>
              <a:rPr lang="en-US" altLang="zh-CN" sz="1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</a:t>
            </a:r>
            <a:r>
              <a:rPr lang="en-US" altLang="zh-CN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1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</a:t>
            </a:r>
            <a:r>
              <a:rPr lang="en-US" altLang="zh-CN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:= </a:t>
            </a:r>
            <a:r>
              <a:rPr lang="en-US" altLang="zh-CN" sz="1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g</a:t>
            </a:r>
            <a:r>
              <a:rPr lang="en-US" altLang="zh-CN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</a:t>
            </a:r>
            <a:r>
              <a:rPr lang="en-US" altLang="zh-CN" sz="1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</a:t>
            </a:r>
            <a:r>
              <a:rPr lang="en-US" altLang="zh-CN" sz="18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1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1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M </a:t>
            </a:r>
            <a:r>
              <a:rPr lang="en-US" altLang="zh-CN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	</a:t>
            </a:r>
            <a:r>
              <a:rPr lang="en-US" altLang="zh-CN" sz="1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M</a:t>
            </a:r>
            <a:r>
              <a:rPr lang="en-US" altLang="zh-CN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1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</a:t>
            </a:r>
            <a:r>
              <a:rPr lang="en-US" altLang="zh-CN" sz="1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:= </a:t>
            </a:r>
            <a:r>
              <a:rPr lang="en-US" altLang="zh-CN" sz="1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M</a:t>
            </a:r>
            <a:r>
              <a:rPr lang="en-US" altLang="zh-CN" sz="18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1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endParaRPr lang="zh-CN" altLang="en-US" sz="1800" b="1" i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graphicFrame>
        <p:nvGraphicFramePr>
          <p:cNvPr id="676868" name="Group 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260141572"/>
              </p:ext>
            </p:extLst>
          </p:nvPr>
        </p:nvGraphicFramePr>
        <p:xfrm>
          <a:off x="467990" y="4371975"/>
          <a:ext cx="5472162" cy="1792288"/>
        </p:xfrm>
        <a:graphic>
          <a:graphicData uri="http://schemas.openxmlformats.org/drawingml/2006/table">
            <a:tbl>
              <a:tblPr/>
              <a:tblGrid>
                <a:gridCol w="1511722"/>
                <a:gridCol w="396044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Wingdings" pitchFamily="2" charset="2"/>
                        </a:rPr>
                        <a:t>aAC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Wingdings" pitchFamily="2" charset="2"/>
                        </a:rPr>
                        <a:t>bABMC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7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C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Wingdings" pitchFamily="2" charset="2"/>
                        </a:rPr>
                        <a:t>c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[top].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=g(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[top-1].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Wingdings" pitchFamily="2" charset="2"/>
                        </a:rPr>
                        <a:t> 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[top+1].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= </a:t>
                      </a: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[top-1].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灯片编号占位符 5"/>
          <p:cNvSpPr txBox="1">
            <a:spLocks/>
          </p:cNvSpPr>
          <p:nvPr/>
        </p:nvSpPr>
        <p:spPr bwMode="auto">
          <a:xfrm>
            <a:off x="7524328" y="5517232"/>
            <a:ext cx="16196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+mj-lt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/>
            <a:fld id="{E4CA2C09-4662-4079-9169-F65A275A1B7E}" type="slidenum">
              <a:rPr lang="en-US" altLang="zh-CN" sz="8000" smtClean="0">
                <a:solidFill>
                  <a:schemeClr val="bg2"/>
                </a:solidFill>
                <a:latin typeface="Arial" charset="0"/>
                <a:ea typeface="宋体" pitchFamily="2" charset="-122"/>
              </a:rPr>
              <a:pPr algn="ctr"/>
              <a:t>66</a:t>
            </a:fld>
            <a:endParaRPr lang="en-US" altLang="zh-CN" sz="8000" dirty="0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563563"/>
          </a:xfrm>
        </p:spPr>
        <p:txBody>
          <a:bodyPr/>
          <a:lstStyle/>
          <a:p>
            <a:r>
              <a:rPr lang="en-US" altLang="zh-CN" sz="3600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4.4.2 </a:t>
            </a:r>
            <a:r>
              <a:rPr lang="zh-CN" alt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分析栈上的继承属性</a:t>
            </a:r>
            <a:endParaRPr lang="zh-CN" altLang="en-US" sz="2800" b="1" dirty="0" smtClean="0">
              <a:solidFill>
                <a:schemeClr val="accent2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4.4.3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模拟继承属性的计算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8096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80728"/>
            <a:ext cx="8610600" cy="53340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模拟继承属性的计算（一般情况）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继承属性是某个综合属性的一个函数</a:t>
            </a:r>
            <a:endParaRPr lang="zh-CN" altLang="en-US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S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aAC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</a:t>
            </a:r>
            <a:r>
              <a:rPr lang="en-US" altLang="zh-CN" sz="28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:=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:=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g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</a:t>
            </a:r>
            <a:r>
              <a:rPr lang="en-US" altLang="zh-CN" sz="28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endParaRPr lang="zh-CN" altLang="en-US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7346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279EC749-D4BE-4619-B842-5CF616B4BC8F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67</a:t>
            </a:fld>
            <a:endParaRPr lang="en-US" altLang="zh-CN" sz="80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grpSp>
        <p:nvGrpSpPr>
          <p:cNvPr id="57349" name="Group 6"/>
          <p:cNvGrpSpPr>
            <a:grpSpLocks/>
          </p:cNvGrpSpPr>
          <p:nvPr/>
        </p:nvGrpSpPr>
        <p:grpSpPr bwMode="auto">
          <a:xfrm>
            <a:off x="3870325" y="3586163"/>
            <a:ext cx="1854200" cy="1570037"/>
            <a:chOff x="3072" y="1728"/>
            <a:chExt cx="1168" cy="989"/>
          </a:xfrm>
        </p:grpSpPr>
        <p:sp>
          <p:nvSpPr>
            <p:cNvPr id="57356" name="Text Box 7"/>
            <p:cNvSpPr txBox="1">
              <a:spLocks noChangeArrowheads="1"/>
            </p:cNvSpPr>
            <p:nvPr/>
          </p:nvSpPr>
          <p:spPr bwMode="auto">
            <a:xfrm>
              <a:off x="3520" y="1829"/>
              <a:ext cx="271" cy="885"/>
            </a:xfrm>
            <a:prstGeom prst="rect">
              <a:avLst/>
            </a:prstGeom>
            <a:noFill/>
            <a:ln w="31750">
              <a:solidFill>
                <a:schemeClr val="accent2"/>
              </a:solidFill>
              <a:miter lim="800000"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c</a:t>
              </a:r>
            </a:p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A</a:t>
              </a:r>
            </a:p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57357" name="Text Box 8"/>
            <p:cNvSpPr txBox="1">
              <a:spLocks noChangeArrowheads="1"/>
            </p:cNvSpPr>
            <p:nvPr/>
          </p:nvSpPr>
          <p:spPr bwMode="auto">
            <a:xfrm>
              <a:off x="3814" y="1832"/>
              <a:ext cx="426" cy="885"/>
            </a:xfrm>
            <a:prstGeom prst="rect">
              <a:avLst/>
            </a:prstGeom>
            <a:noFill/>
            <a:ln w="31750">
              <a:solidFill>
                <a:schemeClr val="accent2"/>
              </a:solidFill>
              <a:miter lim="800000"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C.s</a:t>
              </a:r>
            </a:p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A.s</a:t>
              </a:r>
            </a:p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...</a:t>
              </a:r>
            </a:p>
          </p:txBody>
        </p:sp>
        <p:sp>
          <p:nvSpPr>
            <p:cNvPr id="57358" name="Line 9"/>
            <p:cNvSpPr>
              <a:spLocks noChangeShapeType="1"/>
            </p:cNvSpPr>
            <p:nvPr/>
          </p:nvSpPr>
          <p:spPr bwMode="auto">
            <a:xfrm>
              <a:off x="3136" y="1824"/>
              <a:ext cx="336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59" name="Text Box 10"/>
            <p:cNvSpPr txBox="1">
              <a:spLocks noChangeArrowheads="1"/>
            </p:cNvSpPr>
            <p:nvPr/>
          </p:nvSpPr>
          <p:spPr bwMode="auto">
            <a:xfrm>
              <a:off x="3072" y="1728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accent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top</a:t>
              </a:r>
            </a:p>
          </p:txBody>
        </p:sp>
      </p:grpSp>
      <p:grpSp>
        <p:nvGrpSpPr>
          <p:cNvPr id="57350" name="Group 11"/>
          <p:cNvGrpSpPr>
            <a:grpSpLocks/>
          </p:cNvGrpSpPr>
          <p:nvPr/>
        </p:nvGrpSpPr>
        <p:grpSpPr bwMode="auto">
          <a:xfrm>
            <a:off x="1420813" y="3429000"/>
            <a:ext cx="2376487" cy="1552575"/>
            <a:chOff x="1020" y="3140"/>
            <a:chExt cx="1497" cy="978"/>
          </a:xfrm>
        </p:grpSpPr>
        <p:sp>
          <p:nvSpPr>
            <p:cNvPr id="57351" name="Text Box 12"/>
            <p:cNvSpPr txBox="1">
              <a:spLocks noChangeArrowheads="1"/>
            </p:cNvSpPr>
            <p:nvPr/>
          </p:nvSpPr>
          <p:spPr bwMode="auto">
            <a:xfrm>
              <a:off x="1020" y="3140"/>
              <a:ext cx="1497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7620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7620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7620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7620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kumimoji="1" lang="zh-CN" altLang="en-US" sz="2400" i="1">
                  <a:solidFill>
                    <a:srgbClr val="2C1006"/>
                  </a:solidFill>
                  <a:latin typeface="Times New Roman" pitchFamily="18" charset="0"/>
                </a:rPr>
                <a:t>           </a:t>
              </a:r>
              <a:r>
                <a:rPr kumimoji="1" lang="en-US" altLang="zh-CN" sz="2400" i="1">
                  <a:solidFill>
                    <a:srgbClr val="2C1006"/>
                  </a:solidFill>
                  <a:latin typeface="Times New Roman" pitchFamily="18" charset="0"/>
                </a:rPr>
                <a:t>S</a:t>
              </a:r>
            </a:p>
            <a:p>
              <a:endParaRPr kumimoji="1" lang="en-US" altLang="zh-CN" sz="2400" i="1">
                <a:solidFill>
                  <a:srgbClr val="2C1006"/>
                </a:solidFill>
                <a:latin typeface="Times New Roman" pitchFamily="18" charset="0"/>
              </a:endParaRPr>
            </a:p>
            <a:p>
              <a:r>
                <a:rPr kumimoji="1" lang="en-US" altLang="zh-CN" sz="2400" i="1">
                  <a:solidFill>
                    <a:srgbClr val="2C1006"/>
                  </a:solidFill>
                  <a:latin typeface="Times New Roman" pitchFamily="18" charset="0"/>
                </a:rPr>
                <a:t>a      A</a:t>
              </a:r>
              <a:r>
                <a:rPr kumimoji="1" lang="en-US" altLang="zh-CN" sz="2400">
                  <a:solidFill>
                    <a:srgbClr val="2C1006"/>
                  </a:solidFill>
                  <a:latin typeface="Times New Roman" pitchFamily="18" charset="0"/>
                  <a:sym typeface="Symbol" pitchFamily="18" charset="2"/>
                </a:rPr>
                <a:t></a:t>
              </a:r>
              <a:r>
                <a:rPr kumimoji="1" lang="en-US" altLang="zh-CN" sz="2400" i="1">
                  <a:solidFill>
                    <a:srgbClr val="2C1006"/>
                  </a:solidFill>
                  <a:latin typeface="Times New Roman" pitchFamily="18" charset="0"/>
                </a:rPr>
                <a:t>           </a:t>
              </a:r>
              <a:r>
                <a:rPr kumimoji="1" lang="en-US" altLang="zh-CN" sz="2400">
                  <a:solidFill>
                    <a:srgbClr val="2C1006"/>
                  </a:solidFill>
                  <a:latin typeface="Times New Roman" pitchFamily="18" charset="0"/>
                  <a:sym typeface="Symbol" pitchFamily="18" charset="2"/>
                </a:rPr>
                <a:t></a:t>
              </a:r>
              <a:r>
                <a:rPr kumimoji="1" lang="en-US" altLang="zh-CN" sz="2400" i="1">
                  <a:solidFill>
                    <a:srgbClr val="2C1006"/>
                  </a:solidFill>
                  <a:latin typeface="Times New Roman" pitchFamily="18" charset="0"/>
                </a:rPr>
                <a:t> C</a:t>
              </a:r>
            </a:p>
            <a:p>
              <a:r>
                <a:rPr kumimoji="1" lang="en-US" altLang="zh-CN" sz="2400" i="1">
                  <a:solidFill>
                    <a:srgbClr val="2C1006"/>
                  </a:solidFill>
                  <a:latin typeface="Times New Roman" pitchFamily="18" charset="0"/>
                </a:rPr>
                <a:t>          s            i</a:t>
              </a:r>
            </a:p>
          </p:txBody>
        </p:sp>
        <p:sp>
          <p:nvSpPr>
            <p:cNvPr id="57352" name="Line 13"/>
            <p:cNvSpPr>
              <a:spLocks noChangeShapeType="1"/>
            </p:cNvSpPr>
            <p:nvPr/>
          </p:nvSpPr>
          <p:spPr bwMode="auto">
            <a:xfrm flipH="1">
              <a:off x="1244" y="3402"/>
              <a:ext cx="383" cy="193"/>
            </a:xfrm>
            <a:prstGeom prst="line">
              <a:avLst/>
            </a:prstGeom>
            <a:noFill/>
            <a:ln w="25400" cap="rnd">
              <a:solidFill>
                <a:srgbClr val="0000FF"/>
              </a:solidFill>
              <a:prstDash val="sysDot"/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3" name="Line 14"/>
            <p:cNvSpPr>
              <a:spLocks noChangeShapeType="1"/>
            </p:cNvSpPr>
            <p:nvPr/>
          </p:nvSpPr>
          <p:spPr bwMode="auto">
            <a:xfrm flipH="1">
              <a:off x="1580" y="3402"/>
              <a:ext cx="96" cy="192"/>
            </a:xfrm>
            <a:prstGeom prst="line">
              <a:avLst/>
            </a:prstGeom>
            <a:noFill/>
            <a:ln w="25400" cap="rnd">
              <a:solidFill>
                <a:srgbClr val="0000FF"/>
              </a:solidFill>
              <a:prstDash val="sysDot"/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4" name="Line 15"/>
            <p:cNvSpPr>
              <a:spLocks noChangeShapeType="1"/>
            </p:cNvSpPr>
            <p:nvPr/>
          </p:nvSpPr>
          <p:spPr bwMode="auto">
            <a:xfrm>
              <a:off x="1724" y="3402"/>
              <a:ext cx="566" cy="163"/>
            </a:xfrm>
            <a:prstGeom prst="line">
              <a:avLst/>
            </a:prstGeom>
            <a:noFill/>
            <a:ln w="25400" cap="rnd">
              <a:solidFill>
                <a:srgbClr val="0000FF"/>
              </a:solidFill>
              <a:prstDash val="sysDot"/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55" name="Arc 16"/>
            <p:cNvSpPr>
              <a:spLocks/>
            </p:cNvSpPr>
            <p:nvPr/>
          </p:nvSpPr>
          <p:spPr bwMode="auto">
            <a:xfrm flipH="1">
              <a:off x="1676" y="3546"/>
              <a:ext cx="470" cy="144"/>
            </a:xfrm>
            <a:custGeom>
              <a:avLst/>
              <a:gdLst>
                <a:gd name="T0" fmla="*/ 0 w 42736"/>
                <a:gd name="T1" fmla="*/ 114 h 21600"/>
                <a:gd name="T2" fmla="*/ 470 w 42736"/>
                <a:gd name="T3" fmla="*/ 144 h 21600"/>
                <a:gd name="T4" fmla="*/ 232 w 42736"/>
                <a:gd name="T5" fmla="*/ 144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736" h="21600" fill="none" extrusionOk="0">
                  <a:moveTo>
                    <a:pt x="0" y="17146"/>
                  </a:moveTo>
                  <a:cubicBezTo>
                    <a:pt x="2106" y="7152"/>
                    <a:pt x="10923" y="-1"/>
                    <a:pt x="21136" y="0"/>
                  </a:cubicBezTo>
                  <a:cubicBezTo>
                    <a:pt x="33065" y="0"/>
                    <a:pt x="42736" y="9670"/>
                    <a:pt x="42736" y="21600"/>
                  </a:cubicBezTo>
                </a:path>
                <a:path w="42736" h="21600" stroke="0" extrusionOk="0">
                  <a:moveTo>
                    <a:pt x="0" y="17146"/>
                  </a:moveTo>
                  <a:cubicBezTo>
                    <a:pt x="2106" y="7152"/>
                    <a:pt x="10923" y="-1"/>
                    <a:pt x="21136" y="0"/>
                  </a:cubicBezTo>
                  <a:cubicBezTo>
                    <a:pt x="33065" y="0"/>
                    <a:pt x="42736" y="9670"/>
                    <a:pt x="42736" y="21600"/>
                  </a:cubicBezTo>
                  <a:lnTo>
                    <a:pt x="21136" y="21600"/>
                  </a:lnTo>
                  <a:lnTo>
                    <a:pt x="0" y="17146"/>
                  </a:lnTo>
                  <a:close/>
                </a:path>
              </a:pathLst>
            </a:custGeom>
            <a:noFill/>
            <a:ln w="34925">
              <a:solidFill>
                <a:srgbClr val="0000FF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4.4.3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模拟继承属性的计算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759810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980728"/>
            <a:ext cx="8610600" cy="53340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b="1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模拟继承属性的计算（一般情况）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增加标记非终结符，把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的计算移到对标记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非终结符归约时进行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。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S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aA</a:t>
            </a:r>
            <a:r>
              <a:rPr lang="en-US" altLang="zh-CN" sz="2800" b="1" i="1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N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N</a:t>
            </a:r>
            <a:r>
              <a:rPr lang="en-US" altLang="zh-CN" sz="28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:=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; 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</a:t>
            </a:r>
            <a:r>
              <a:rPr lang="en-US" altLang="zh-CN" sz="28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:=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N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</a:t>
            </a:r>
            <a:endParaRPr lang="en-US" altLang="zh-CN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N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	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N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:=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N</a:t>
            </a:r>
            <a:r>
              <a:rPr lang="en-US" altLang="zh-CN" sz="28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</a:t>
            </a:r>
          </a:p>
          <a:p>
            <a:pPr algn="just">
              <a:spcBef>
                <a:spcPct val="0"/>
              </a:spcBef>
              <a:buFontTx/>
              <a:buNone/>
              <a:defRPr/>
            </a:pP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 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	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:= </a:t>
            </a:r>
            <a:r>
              <a:rPr lang="en-US" altLang="zh-CN" sz="28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g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</a:t>
            </a:r>
            <a:r>
              <a:rPr lang="en-US" altLang="zh-CN" sz="28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.</a:t>
            </a:r>
            <a:r>
              <a:rPr lang="en-US" altLang="zh-CN" sz="2800" b="1" i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</a:t>
            </a:r>
            <a:endParaRPr lang="zh-CN" altLang="en-US" sz="28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5837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310968F3-DF88-4034-A8A0-351B4B8D71DE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68</a:t>
            </a:fld>
            <a:endParaRPr lang="en-US" altLang="zh-CN" sz="8000" b="1" dirty="0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759811" name="AutoShape 3"/>
          <p:cNvSpPr>
            <a:spLocks noChangeArrowheads="1"/>
          </p:cNvSpPr>
          <p:nvPr/>
        </p:nvSpPr>
        <p:spPr bwMode="auto">
          <a:xfrm>
            <a:off x="6452318" y="3356992"/>
            <a:ext cx="2570162" cy="2322366"/>
          </a:xfrm>
          <a:prstGeom prst="cloudCallout">
            <a:avLst>
              <a:gd name="adj1" fmla="val -218877"/>
              <a:gd name="adj2" fmla="val -71913"/>
            </a:avLst>
          </a:prstGeom>
          <a:solidFill>
            <a:schemeClr val="tx1">
              <a:lumMod val="20000"/>
              <a:lumOff val="80000"/>
              <a:alpha val="20000"/>
            </a:schemeClr>
          </a:solidFill>
          <a:ln w="38100">
            <a:solidFill>
              <a:schemeClr val="tx1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zh-CN" altLang="en-US" sz="1800" b="1">
                <a:solidFill>
                  <a:srgbClr val="9966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这样，每次需要使用继承属性的时候，刚好都在本文法符号的正下方</a:t>
            </a:r>
          </a:p>
        </p:txBody>
      </p:sp>
      <p:grpSp>
        <p:nvGrpSpPr>
          <p:cNvPr id="58374" name="Group 5"/>
          <p:cNvGrpSpPr>
            <a:grpSpLocks/>
          </p:cNvGrpSpPr>
          <p:nvPr/>
        </p:nvGrpSpPr>
        <p:grpSpPr bwMode="auto">
          <a:xfrm>
            <a:off x="755650" y="4095750"/>
            <a:ext cx="3484563" cy="1905000"/>
            <a:chOff x="720" y="1488"/>
            <a:chExt cx="2195" cy="1200"/>
          </a:xfrm>
        </p:grpSpPr>
        <p:sp>
          <p:nvSpPr>
            <p:cNvPr id="58380" name="Line 6"/>
            <p:cNvSpPr>
              <a:spLocks noChangeShapeType="1"/>
            </p:cNvSpPr>
            <p:nvPr/>
          </p:nvSpPr>
          <p:spPr bwMode="auto">
            <a:xfrm flipH="1">
              <a:off x="799" y="1776"/>
              <a:ext cx="950" cy="232"/>
            </a:xfrm>
            <a:prstGeom prst="line">
              <a:avLst/>
            </a:prstGeom>
            <a:noFill/>
            <a:ln w="25400" cap="rnd">
              <a:solidFill>
                <a:srgbClr val="0000FF"/>
              </a:solidFill>
              <a:prstDash val="sysDot"/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81" name="Line 7"/>
            <p:cNvSpPr>
              <a:spLocks noChangeShapeType="1"/>
            </p:cNvSpPr>
            <p:nvPr/>
          </p:nvSpPr>
          <p:spPr bwMode="auto">
            <a:xfrm flipH="1">
              <a:off x="1135" y="1776"/>
              <a:ext cx="662" cy="231"/>
            </a:xfrm>
            <a:prstGeom prst="line">
              <a:avLst/>
            </a:prstGeom>
            <a:noFill/>
            <a:ln w="25400" cap="rnd">
              <a:solidFill>
                <a:srgbClr val="0000FF"/>
              </a:solidFill>
              <a:prstDash val="sysDot"/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82" name="Line 8"/>
            <p:cNvSpPr>
              <a:spLocks noChangeShapeType="1"/>
            </p:cNvSpPr>
            <p:nvPr/>
          </p:nvSpPr>
          <p:spPr bwMode="auto">
            <a:xfrm>
              <a:off x="1845" y="1776"/>
              <a:ext cx="192" cy="240"/>
            </a:xfrm>
            <a:prstGeom prst="line">
              <a:avLst/>
            </a:prstGeom>
            <a:noFill/>
            <a:ln w="25400" cap="rnd">
              <a:solidFill>
                <a:srgbClr val="0000FF"/>
              </a:solidFill>
              <a:prstDash val="sysDot"/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83" name="Line 9"/>
            <p:cNvSpPr>
              <a:spLocks noChangeShapeType="1"/>
            </p:cNvSpPr>
            <p:nvPr/>
          </p:nvSpPr>
          <p:spPr bwMode="auto">
            <a:xfrm>
              <a:off x="1845" y="1776"/>
              <a:ext cx="864" cy="192"/>
            </a:xfrm>
            <a:prstGeom prst="line">
              <a:avLst/>
            </a:prstGeom>
            <a:noFill/>
            <a:ln w="25400" cap="rnd">
              <a:solidFill>
                <a:srgbClr val="0000FF"/>
              </a:solidFill>
              <a:prstDash val="sysDot"/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84" name="Arc 10"/>
            <p:cNvSpPr>
              <a:spLocks/>
            </p:cNvSpPr>
            <p:nvPr/>
          </p:nvSpPr>
          <p:spPr bwMode="auto">
            <a:xfrm flipH="1">
              <a:off x="1231" y="1920"/>
              <a:ext cx="662" cy="183"/>
            </a:xfrm>
            <a:custGeom>
              <a:avLst/>
              <a:gdLst>
                <a:gd name="T0" fmla="*/ 0 w 42270"/>
                <a:gd name="T1" fmla="*/ 130 h 21600"/>
                <a:gd name="T2" fmla="*/ 662 w 42270"/>
                <a:gd name="T3" fmla="*/ 183 h 21600"/>
                <a:gd name="T4" fmla="*/ 324 w 42270"/>
                <a:gd name="T5" fmla="*/ 183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270" h="21600" fill="none" extrusionOk="0">
                  <a:moveTo>
                    <a:pt x="-1" y="15330"/>
                  </a:moveTo>
                  <a:cubicBezTo>
                    <a:pt x="2761" y="6225"/>
                    <a:pt x="11155" y="-1"/>
                    <a:pt x="20670" y="0"/>
                  </a:cubicBezTo>
                  <a:cubicBezTo>
                    <a:pt x="32599" y="0"/>
                    <a:pt x="42270" y="9670"/>
                    <a:pt x="42270" y="21600"/>
                  </a:cubicBezTo>
                </a:path>
                <a:path w="42270" h="21600" stroke="0" extrusionOk="0">
                  <a:moveTo>
                    <a:pt x="-1" y="15330"/>
                  </a:moveTo>
                  <a:cubicBezTo>
                    <a:pt x="2761" y="6225"/>
                    <a:pt x="11155" y="-1"/>
                    <a:pt x="20670" y="0"/>
                  </a:cubicBezTo>
                  <a:cubicBezTo>
                    <a:pt x="32599" y="0"/>
                    <a:pt x="42270" y="9670"/>
                    <a:pt x="42270" y="21600"/>
                  </a:cubicBezTo>
                  <a:lnTo>
                    <a:pt x="20670" y="21600"/>
                  </a:lnTo>
                  <a:lnTo>
                    <a:pt x="-1" y="15330"/>
                  </a:lnTo>
                  <a:close/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85" name="Line 11"/>
            <p:cNvSpPr>
              <a:spLocks noChangeShapeType="1"/>
            </p:cNvSpPr>
            <p:nvPr/>
          </p:nvSpPr>
          <p:spPr bwMode="auto">
            <a:xfrm>
              <a:off x="2037" y="2256"/>
              <a:ext cx="0" cy="240"/>
            </a:xfrm>
            <a:prstGeom prst="line">
              <a:avLst/>
            </a:prstGeom>
            <a:noFill/>
            <a:ln w="25400" cap="rnd">
              <a:solidFill>
                <a:srgbClr val="0000FF"/>
              </a:solidFill>
              <a:prstDash val="sysDot"/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86" name="Arc 12"/>
            <p:cNvSpPr>
              <a:spLocks/>
            </p:cNvSpPr>
            <p:nvPr/>
          </p:nvSpPr>
          <p:spPr bwMode="auto">
            <a:xfrm flipH="1">
              <a:off x="2181" y="1968"/>
              <a:ext cx="432" cy="96"/>
            </a:xfrm>
            <a:custGeom>
              <a:avLst/>
              <a:gdLst>
                <a:gd name="T0" fmla="*/ 0 w 42993"/>
                <a:gd name="T1" fmla="*/ 83 h 21600"/>
                <a:gd name="T2" fmla="*/ 432 w 42993"/>
                <a:gd name="T3" fmla="*/ 96 h 21600"/>
                <a:gd name="T4" fmla="*/ 215 w 42993"/>
                <a:gd name="T5" fmla="*/ 96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993" h="21600" fill="none" extrusionOk="0">
                  <a:moveTo>
                    <a:pt x="-1" y="18616"/>
                  </a:moveTo>
                  <a:cubicBezTo>
                    <a:pt x="1488" y="7943"/>
                    <a:pt x="10616" y="-1"/>
                    <a:pt x="21393" y="0"/>
                  </a:cubicBezTo>
                  <a:cubicBezTo>
                    <a:pt x="33322" y="0"/>
                    <a:pt x="42993" y="9670"/>
                    <a:pt x="42993" y="21600"/>
                  </a:cubicBezTo>
                </a:path>
                <a:path w="42993" h="21600" stroke="0" extrusionOk="0">
                  <a:moveTo>
                    <a:pt x="-1" y="18616"/>
                  </a:moveTo>
                  <a:cubicBezTo>
                    <a:pt x="1488" y="7943"/>
                    <a:pt x="10616" y="-1"/>
                    <a:pt x="21393" y="0"/>
                  </a:cubicBezTo>
                  <a:cubicBezTo>
                    <a:pt x="33322" y="0"/>
                    <a:pt x="42993" y="9670"/>
                    <a:pt x="42993" y="21600"/>
                  </a:cubicBezTo>
                  <a:lnTo>
                    <a:pt x="21393" y="21600"/>
                  </a:lnTo>
                  <a:lnTo>
                    <a:pt x="-1" y="18616"/>
                  </a:lnTo>
                  <a:close/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87" name="Arc 13"/>
            <p:cNvSpPr>
              <a:spLocks/>
            </p:cNvSpPr>
            <p:nvPr/>
          </p:nvSpPr>
          <p:spPr bwMode="auto">
            <a:xfrm flipV="1">
              <a:off x="1941" y="2208"/>
              <a:ext cx="288" cy="48"/>
            </a:xfrm>
            <a:custGeom>
              <a:avLst/>
              <a:gdLst>
                <a:gd name="T0" fmla="*/ 0 w 42555"/>
                <a:gd name="T1" fmla="*/ 36 h 21600"/>
                <a:gd name="T2" fmla="*/ 288 w 42555"/>
                <a:gd name="T3" fmla="*/ 48 h 21600"/>
                <a:gd name="T4" fmla="*/ 142 w 42555"/>
                <a:gd name="T5" fmla="*/ 48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555" h="21600" fill="none" extrusionOk="0">
                  <a:moveTo>
                    <a:pt x="-1" y="16362"/>
                  </a:moveTo>
                  <a:cubicBezTo>
                    <a:pt x="2402" y="6746"/>
                    <a:pt x="11042" y="-1"/>
                    <a:pt x="20955" y="0"/>
                  </a:cubicBezTo>
                  <a:cubicBezTo>
                    <a:pt x="32884" y="0"/>
                    <a:pt x="42555" y="9670"/>
                    <a:pt x="42555" y="21600"/>
                  </a:cubicBezTo>
                </a:path>
                <a:path w="42555" h="21600" stroke="0" extrusionOk="0">
                  <a:moveTo>
                    <a:pt x="-1" y="16362"/>
                  </a:moveTo>
                  <a:cubicBezTo>
                    <a:pt x="2402" y="6746"/>
                    <a:pt x="11042" y="-1"/>
                    <a:pt x="20955" y="0"/>
                  </a:cubicBezTo>
                  <a:cubicBezTo>
                    <a:pt x="32884" y="0"/>
                    <a:pt x="42555" y="9670"/>
                    <a:pt x="42555" y="21600"/>
                  </a:cubicBezTo>
                  <a:lnTo>
                    <a:pt x="20955" y="21600"/>
                  </a:lnTo>
                  <a:lnTo>
                    <a:pt x="-1" y="16362"/>
                  </a:lnTo>
                  <a:close/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 type="none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88" name="Line 14"/>
            <p:cNvSpPr>
              <a:spLocks noChangeShapeType="1"/>
            </p:cNvSpPr>
            <p:nvPr/>
          </p:nvSpPr>
          <p:spPr bwMode="auto">
            <a:xfrm>
              <a:off x="2763" y="2208"/>
              <a:ext cx="0" cy="240"/>
            </a:xfrm>
            <a:prstGeom prst="line">
              <a:avLst/>
            </a:prstGeom>
            <a:noFill/>
            <a:ln w="25400" cap="rnd">
              <a:solidFill>
                <a:srgbClr val="0000FF"/>
              </a:solidFill>
              <a:prstDash val="sysDot"/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89" name="Text Box 15"/>
            <p:cNvSpPr txBox="1">
              <a:spLocks noChangeArrowheads="1"/>
            </p:cNvSpPr>
            <p:nvPr/>
          </p:nvSpPr>
          <p:spPr bwMode="auto">
            <a:xfrm>
              <a:off x="2661" y="2361"/>
              <a:ext cx="21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accent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58390" name="Text Box 16"/>
            <p:cNvSpPr txBox="1">
              <a:spLocks noChangeArrowheads="1"/>
            </p:cNvSpPr>
            <p:nvPr/>
          </p:nvSpPr>
          <p:spPr bwMode="auto">
            <a:xfrm>
              <a:off x="1701" y="1488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accent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58391" name="Text Box 17"/>
            <p:cNvSpPr txBox="1">
              <a:spLocks noChangeArrowheads="1"/>
            </p:cNvSpPr>
            <p:nvPr/>
          </p:nvSpPr>
          <p:spPr bwMode="auto">
            <a:xfrm>
              <a:off x="2590" y="1924"/>
              <a:ext cx="32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accent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iC</a:t>
              </a:r>
            </a:p>
          </p:txBody>
        </p:sp>
        <p:sp>
          <p:nvSpPr>
            <p:cNvPr id="58392" name="Text Box 18"/>
            <p:cNvSpPr txBox="1">
              <a:spLocks noChangeArrowheads="1"/>
            </p:cNvSpPr>
            <p:nvPr/>
          </p:nvSpPr>
          <p:spPr bwMode="auto">
            <a:xfrm>
              <a:off x="1845" y="1920"/>
              <a:ext cx="42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accent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i</a:t>
              </a:r>
              <a:r>
                <a:rPr kumimoji="1" lang="en-US" altLang="zh-CN" sz="2800" b="1" i="1">
                  <a:solidFill>
                    <a:srgbClr val="FF3300"/>
                  </a:solidFill>
                  <a:latin typeface="Times New Roman" pitchFamily="18" charset="0"/>
                </a:rPr>
                <a:t>N</a:t>
              </a:r>
              <a:r>
                <a:rPr kumimoji="1" lang="en-US" altLang="zh-CN" sz="2800" i="1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58393" name="Text Box 19"/>
            <p:cNvSpPr txBox="1">
              <a:spLocks noChangeArrowheads="1"/>
            </p:cNvSpPr>
            <p:nvPr/>
          </p:nvSpPr>
          <p:spPr bwMode="auto">
            <a:xfrm>
              <a:off x="981" y="1968"/>
              <a:ext cx="3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accent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As</a:t>
              </a:r>
            </a:p>
          </p:txBody>
        </p:sp>
        <p:sp>
          <p:nvSpPr>
            <p:cNvPr id="58394" name="Text Box 20"/>
            <p:cNvSpPr txBox="1">
              <a:spLocks noChangeArrowheads="1"/>
            </p:cNvSpPr>
            <p:nvPr/>
          </p:nvSpPr>
          <p:spPr bwMode="auto">
            <a:xfrm>
              <a:off x="720" y="1920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accent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58395" name="Rectangle 21"/>
            <p:cNvSpPr>
              <a:spLocks noChangeArrowheads="1"/>
            </p:cNvSpPr>
            <p:nvPr/>
          </p:nvSpPr>
          <p:spPr bwMode="auto">
            <a:xfrm>
              <a:off x="1921" y="2361"/>
              <a:ext cx="2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accent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kumimoji="1" lang="zh-CN" altLang="en-US" sz="2800" i="1">
                  <a:latin typeface="Times New Roman" pitchFamily="18" charset="0"/>
                  <a:sym typeface="Symbol" pitchFamily="18" charset="2"/>
                </a:rPr>
                <a:t></a:t>
              </a:r>
            </a:p>
          </p:txBody>
        </p:sp>
      </p:grpSp>
      <p:grpSp>
        <p:nvGrpSpPr>
          <p:cNvPr id="58375" name="Group 22"/>
          <p:cNvGrpSpPr>
            <a:grpSpLocks/>
          </p:cNvGrpSpPr>
          <p:nvPr/>
        </p:nvGrpSpPr>
        <p:grpSpPr bwMode="auto">
          <a:xfrm>
            <a:off x="4446588" y="4095750"/>
            <a:ext cx="1854200" cy="1997075"/>
            <a:chOff x="4368" y="1728"/>
            <a:chExt cx="1168" cy="1258"/>
          </a:xfrm>
        </p:grpSpPr>
        <p:sp>
          <p:nvSpPr>
            <p:cNvPr id="58376" name="Text Box 23"/>
            <p:cNvSpPr txBox="1">
              <a:spLocks noChangeArrowheads="1"/>
            </p:cNvSpPr>
            <p:nvPr/>
          </p:nvSpPr>
          <p:spPr bwMode="auto">
            <a:xfrm>
              <a:off x="4816" y="1829"/>
              <a:ext cx="283" cy="1154"/>
            </a:xfrm>
            <a:prstGeom prst="rect">
              <a:avLst/>
            </a:prstGeom>
            <a:noFill/>
            <a:ln w="31750">
              <a:solidFill>
                <a:schemeClr val="accent2"/>
              </a:solidFill>
              <a:miter lim="800000"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c</a:t>
              </a:r>
            </a:p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N</a:t>
              </a:r>
            </a:p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A</a:t>
              </a:r>
            </a:p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58377" name="Text Box 24"/>
            <p:cNvSpPr txBox="1">
              <a:spLocks noChangeArrowheads="1"/>
            </p:cNvSpPr>
            <p:nvPr/>
          </p:nvSpPr>
          <p:spPr bwMode="auto">
            <a:xfrm>
              <a:off x="5110" y="1832"/>
              <a:ext cx="426" cy="1154"/>
            </a:xfrm>
            <a:prstGeom prst="rect">
              <a:avLst/>
            </a:prstGeom>
            <a:noFill/>
            <a:ln w="31750">
              <a:solidFill>
                <a:schemeClr val="accent2"/>
              </a:solidFill>
              <a:miter lim="800000"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C.s</a:t>
              </a:r>
            </a:p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N.s</a:t>
              </a:r>
            </a:p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A.s</a:t>
              </a:r>
            </a:p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...</a:t>
              </a:r>
            </a:p>
          </p:txBody>
        </p:sp>
        <p:sp>
          <p:nvSpPr>
            <p:cNvPr id="58378" name="Line 25"/>
            <p:cNvSpPr>
              <a:spLocks noChangeShapeType="1"/>
            </p:cNvSpPr>
            <p:nvPr/>
          </p:nvSpPr>
          <p:spPr bwMode="auto">
            <a:xfrm>
              <a:off x="4432" y="1824"/>
              <a:ext cx="336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379" name="Text Box 26"/>
            <p:cNvSpPr txBox="1">
              <a:spLocks noChangeArrowheads="1"/>
            </p:cNvSpPr>
            <p:nvPr/>
          </p:nvSpPr>
          <p:spPr bwMode="auto">
            <a:xfrm>
              <a:off x="4368" y="1728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accent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top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11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95" name="Group 2"/>
          <p:cNvGrpSpPr>
            <a:grpSpLocks/>
          </p:cNvGrpSpPr>
          <p:nvPr/>
        </p:nvGrpSpPr>
        <p:grpSpPr bwMode="auto">
          <a:xfrm>
            <a:off x="2051050" y="3500438"/>
            <a:ext cx="3484563" cy="1905000"/>
            <a:chOff x="720" y="1488"/>
            <a:chExt cx="2195" cy="1200"/>
          </a:xfrm>
        </p:grpSpPr>
        <p:sp>
          <p:nvSpPr>
            <p:cNvPr id="59413" name="Line 3"/>
            <p:cNvSpPr>
              <a:spLocks noChangeShapeType="1"/>
            </p:cNvSpPr>
            <p:nvPr/>
          </p:nvSpPr>
          <p:spPr bwMode="auto">
            <a:xfrm flipH="1">
              <a:off x="799" y="1776"/>
              <a:ext cx="950" cy="232"/>
            </a:xfrm>
            <a:prstGeom prst="line">
              <a:avLst/>
            </a:prstGeom>
            <a:noFill/>
            <a:ln w="25400" cap="rnd">
              <a:solidFill>
                <a:srgbClr val="0000FF"/>
              </a:solidFill>
              <a:prstDash val="sysDot"/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4" name="Line 4"/>
            <p:cNvSpPr>
              <a:spLocks noChangeShapeType="1"/>
            </p:cNvSpPr>
            <p:nvPr/>
          </p:nvSpPr>
          <p:spPr bwMode="auto">
            <a:xfrm flipH="1">
              <a:off x="1135" y="1776"/>
              <a:ext cx="662" cy="231"/>
            </a:xfrm>
            <a:prstGeom prst="line">
              <a:avLst/>
            </a:prstGeom>
            <a:noFill/>
            <a:ln w="25400" cap="rnd">
              <a:solidFill>
                <a:srgbClr val="0000FF"/>
              </a:solidFill>
              <a:prstDash val="sysDot"/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5" name="Line 5"/>
            <p:cNvSpPr>
              <a:spLocks noChangeShapeType="1"/>
            </p:cNvSpPr>
            <p:nvPr/>
          </p:nvSpPr>
          <p:spPr bwMode="auto">
            <a:xfrm>
              <a:off x="1845" y="1776"/>
              <a:ext cx="192" cy="240"/>
            </a:xfrm>
            <a:prstGeom prst="line">
              <a:avLst/>
            </a:prstGeom>
            <a:noFill/>
            <a:ln w="25400" cap="rnd">
              <a:solidFill>
                <a:srgbClr val="0000FF"/>
              </a:solidFill>
              <a:prstDash val="sysDot"/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6" name="Line 6"/>
            <p:cNvSpPr>
              <a:spLocks noChangeShapeType="1"/>
            </p:cNvSpPr>
            <p:nvPr/>
          </p:nvSpPr>
          <p:spPr bwMode="auto">
            <a:xfrm>
              <a:off x="1845" y="1776"/>
              <a:ext cx="864" cy="192"/>
            </a:xfrm>
            <a:prstGeom prst="line">
              <a:avLst/>
            </a:prstGeom>
            <a:noFill/>
            <a:ln w="25400" cap="rnd">
              <a:solidFill>
                <a:srgbClr val="0000FF"/>
              </a:solidFill>
              <a:prstDash val="sysDot"/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7" name="Arc 7"/>
            <p:cNvSpPr>
              <a:spLocks/>
            </p:cNvSpPr>
            <p:nvPr/>
          </p:nvSpPr>
          <p:spPr bwMode="auto">
            <a:xfrm flipH="1">
              <a:off x="1231" y="1920"/>
              <a:ext cx="662" cy="183"/>
            </a:xfrm>
            <a:custGeom>
              <a:avLst/>
              <a:gdLst>
                <a:gd name="T0" fmla="*/ 0 w 42270"/>
                <a:gd name="T1" fmla="*/ 130 h 21600"/>
                <a:gd name="T2" fmla="*/ 662 w 42270"/>
                <a:gd name="T3" fmla="*/ 183 h 21600"/>
                <a:gd name="T4" fmla="*/ 324 w 42270"/>
                <a:gd name="T5" fmla="*/ 183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270" h="21600" fill="none" extrusionOk="0">
                  <a:moveTo>
                    <a:pt x="-1" y="15330"/>
                  </a:moveTo>
                  <a:cubicBezTo>
                    <a:pt x="2761" y="6225"/>
                    <a:pt x="11155" y="-1"/>
                    <a:pt x="20670" y="0"/>
                  </a:cubicBezTo>
                  <a:cubicBezTo>
                    <a:pt x="32599" y="0"/>
                    <a:pt x="42270" y="9670"/>
                    <a:pt x="42270" y="21600"/>
                  </a:cubicBezTo>
                </a:path>
                <a:path w="42270" h="21600" stroke="0" extrusionOk="0">
                  <a:moveTo>
                    <a:pt x="-1" y="15330"/>
                  </a:moveTo>
                  <a:cubicBezTo>
                    <a:pt x="2761" y="6225"/>
                    <a:pt x="11155" y="-1"/>
                    <a:pt x="20670" y="0"/>
                  </a:cubicBezTo>
                  <a:cubicBezTo>
                    <a:pt x="32599" y="0"/>
                    <a:pt x="42270" y="9670"/>
                    <a:pt x="42270" y="21600"/>
                  </a:cubicBezTo>
                  <a:lnTo>
                    <a:pt x="20670" y="21600"/>
                  </a:lnTo>
                  <a:lnTo>
                    <a:pt x="-1" y="15330"/>
                  </a:lnTo>
                  <a:close/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8" name="Line 8"/>
            <p:cNvSpPr>
              <a:spLocks noChangeShapeType="1"/>
            </p:cNvSpPr>
            <p:nvPr/>
          </p:nvSpPr>
          <p:spPr bwMode="auto">
            <a:xfrm>
              <a:off x="2037" y="2256"/>
              <a:ext cx="0" cy="240"/>
            </a:xfrm>
            <a:prstGeom prst="line">
              <a:avLst/>
            </a:prstGeom>
            <a:noFill/>
            <a:ln w="25400" cap="rnd">
              <a:solidFill>
                <a:srgbClr val="0000FF"/>
              </a:solidFill>
              <a:prstDash val="sysDot"/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19" name="Arc 9"/>
            <p:cNvSpPr>
              <a:spLocks/>
            </p:cNvSpPr>
            <p:nvPr/>
          </p:nvSpPr>
          <p:spPr bwMode="auto">
            <a:xfrm flipH="1">
              <a:off x="2181" y="1968"/>
              <a:ext cx="432" cy="96"/>
            </a:xfrm>
            <a:custGeom>
              <a:avLst/>
              <a:gdLst>
                <a:gd name="T0" fmla="*/ 0 w 42993"/>
                <a:gd name="T1" fmla="*/ 83 h 21600"/>
                <a:gd name="T2" fmla="*/ 432 w 42993"/>
                <a:gd name="T3" fmla="*/ 96 h 21600"/>
                <a:gd name="T4" fmla="*/ 215 w 42993"/>
                <a:gd name="T5" fmla="*/ 96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993" h="21600" fill="none" extrusionOk="0">
                  <a:moveTo>
                    <a:pt x="-1" y="18616"/>
                  </a:moveTo>
                  <a:cubicBezTo>
                    <a:pt x="1488" y="7943"/>
                    <a:pt x="10616" y="-1"/>
                    <a:pt x="21393" y="0"/>
                  </a:cubicBezTo>
                  <a:cubicBezTo>
                    <a:pt x="33322" y="0"/>
                    <a:pt x="42993" y="9670"/>
                    <a:pt x="42993" y="21600"/>
                  </a:cubicBezTo>
                </a:path>
                <a:path w="42993" h="21600" stroke="0" extrusionOk="0">
                  <a:moveTo>
                    <a:pt x="-1" y="18616"/>
                  </a:moveTo>
                  <a:cubicBezTo>
                    <a:pt x="1488" y="7943"/>
                    <a:pt x="10616" y="-1"/>
                    <a:pt x="21393" y="0"/>
                  </a:cubicBezTo>
                  <a:cubicBezTo>
                    <a:pt x="33322" y="0"/>
                    <a:pt x="42993" y="9670"/>
                    <a:pt x="42993" y="21600"/>
                  </a:cubicBezTo>
                  <a:lnTo>
                    <a:pt x="21393" y="21600"/>
                  </a:lnTo>
                  <a:lnTo>
                    <a:pt x="-1" y="18616"/>
                  </a:lnTo>
                  <a:close/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0" name="Arc 10"/>
            <p:cNvSpPr>
              <a:spLocks/>
            </p:cNvSpPr>
            <p:nvPr/>
          </p:nvSpPr>
          <p:spPr bwMode="auto">
            <a:xfrm flipV="1">
              <a:off x="1941" y="2208"/>
              <a:ext cx="288" cy="48"/>
            </a:xfrm>
            <a:custGeom>
              <a:avLst/>
              <a:gdLst>
                <a:gd name="T0" fmla="*/ 0 w 42555"/>
                <a:gd name="T1" fmla="*/ 36 h 21600"/>
                <a:gd name="T2" fmla="*/ 288 w 42555"/>
                <a:gd name="T3" fmla="*/ 48 h 21600"/>
                <a:gd name="T4" fmla="*/ 142 w 42555"/>
                <a:gd name="T5" fmla="*/ 48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555" h="21600" fill="none" extrusionOk="0">
                  <a:moveTo>
                    <a:pt x="-1" y="16362"/>
                  </a:moveTo>
                  <a:cubicBezTo>
                    <a:pt x="2402" y="6746"/>
                    <a:pt x="11042" y="-1"/>
                    <a:pt x="20955" y="0"/>
                  </a:cubicBezTo>
                  <a:cubicBezTo>
                    <a:pt x="32884" y="0"/>
                    <a:pt x="42555" y="9670"/>
                    <a:pt x="42555" y="21600"/>
                  </a:cubicBezTo>
                </a:path>
                <a:path w="42555" h="21600" stroke="0" extrusionOk="0">
                  <a:moveTo>
                    <a:pt x="-1" y="16362"/>
                  </a:moveTo>
                  <a:cubicBezTo>
                    <a:pt x="2402" y="6746"/>
                    <a:pt x="11042" y="-1"/>
                    <a:pt x="20955" y="0"/>
                  </a:cubicBezTo>
                  <a:cubicBezTo>
                    <a:pt x="32884" y="0"/>
                    <a:pt x="42555" y="9670"/>
                    <a:pt x="42555" y="21600"/>
                  </a:cubicBezTo>
                  <a:lnTo>
                    <a:pt x="20955" y="21600"/>
                  </a:lnTo>
                  <a:lnTo>
                    <a:pt x="-1" y="16362"/>
                  </a:lnTo>
                  <a:close/>
                </a:path>
              </a:pathLst>
            </a:custGeom>
            <a:noFill/>
            <a:ln w="31750">
              <a:solidFill>
                <a:srgbClr val="0000FF"/>
              </a:solidFill>
              <a:round/>
              <a:headEnd type="none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1" name="Line 11"/>
            <p:cNvSpPr>
              <a:spLocks noChangeShapeType="1"/>
            </p:cNvSpPr>
            <p:nvPr/>
          </p:nvSpPr>
          <p:spPr bwMode="auto">
            <a:xfrm>
              <a:off x="2763" y="2208"/>
              <a:ext cx="0" cy="240"/>
            </a:xfrm>
            <a:prstGeom prst="line">
              <a:avLst/>
            </a:prstGeom>
            <a:noFill/>
            <a:ln w="25400" cap="rnd">
              <a:solidFill>
                <a:srgbClr val="0000FF"/>
              </a:solidFill>
              <a:prstDash val="sysDot"/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22" name="Text Box 12"/>
            <p:cNvSpPr txBox="1">
              <a:spLocks noChangeArrowheads="1"/>
            </p:cNvSpPr>
            <p:nvPr/>
          </p:nvSpPr>
          <p:spPr bwMode="auto">
            <a:xfrm>
              <a:off x="2661" y="2361"/>
              <a:ext cx="21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accent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59423" name="Text Box 13"/>
            <p:cNvSpPr txBox="1">
              <a:spLocks noChangeArrowheads="1"/>
            </p:cNvSpPr>
            <p:nvPr/>
          </p:nvSpPr>
          <p:spPr bwMode="auto">
            <a:xfrm>
              <a:off x="1701" y="1488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accent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59424" name="Text Box 14"/>
            <p:cNvSpPr txBox="1">
              <a:spLocks noChangeArrowheads="1"/>
            </p:cNvSpPr>
            <p:nvPr/>
          </p:nvSpPr>
          <p:spPr bwMode="auto">
            <a:xfrm>
              <a:off x="2590" y="1924"/>
              <a:ext cx="32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accent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iC</a:t>
              </a:r>
            </a:p>
          </p:txBody>
        </p:sp>
        <p:sp>
          <p:nvSpPr>
            <p:cNvPr id="59425" name="Text Box 15"/>
            <p:cNvSpPr txBox="1">
              <a:spLocks noChangeArrowheads="1"/>
            </p:cNvSpPr>
            <p:nvPr/>
          </p:nvSpPr>
          <p:spPr bwMode="auto">
            <a:xfrm>
              <a:off x="1845" y="1920"/>
              <a:ext cx="42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accent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i</a:t>
              </a:r>
              <a:r>
                <a:rPr kumimoji="1" lang="en-US" altLang="zh-CN" sz="2800" b="1" i="1">
                  <a:solidFill>
                    <a:srgbClr val="FF3300"/>
                  </a:solidFill>
                  <a:latin typeface="Times New Roman" pitchFamily="18" charset="0"/>
                </a:rPr>
                <a:t>N</a:t>
              </a:r>
              <a:r>
                <a:rPr kumimoji="1" lang="en-US" altLang="zh-CN" sz="2800" i="1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59426" name="Text Box 16"/>
            <p:cNvSpPr txBox="1">
              <a:spLocks noChangeArrowheads="1"/>
            </p:cNvSpPr>
            <p:nvPr/>
          </p:nvSpPr>
          <p:spPr bwMode="auto">
            <a:xfrm>
              <a:off x="981" y="1968"/>
              <a:ext cx="3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accent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As</a:t>
              </a:r>
            </a:p>
          </p:txBody>
        </p:sp>
        <p:sp>
          <p:nvSpPr>
            <p:cNvPr id="59427" name="Text Box 17"/>
            <p:cNvSpPr txBox="1">
              <a:spLocks noChangeArrowheads="1"/>
            </p:cNvSpPr>
            <p:nvPr/>
          </p:nvSpPr>
          <p:spPr bwMode="auto">
            <a:xfrm>
              <a:off x="720" y="1920"/>
              <a:ext cx="2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accent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59428" name="Rectangle 18"/>
            <p:cNvSpPr>
              <a:spLocks noChangeArrowheads="1"/>
            </p:cNvSpPr>
            <p:nvPr/>
          </p:nvSpPr>
          <p:spPr bwMode="auto">
            <a:xfrm>
              <a:off x="1921" y="2361"/>
              <a:ext cx="2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accent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kumimoji="1" lang="zh-CN" altLang="en-US" sz="2800" i="1">
                  <a:latin typeface="Times New Roman" pitchFamily="18" charset="0"/>
                  <a:sym typeface="Symbol" pitchFamily="18" charset="2"/>
                </a:rPr>
                <a:t></a:t>
              </a:r>
            </a:p>
          </p:txBody>
        </p:sp>
      </p:grpSp>
      <p:grpSp>
        <p:nvGrpSpPr>
          <p:cNvPr id="59396" name="Group 33"/>
          <p:cNvGrpSpPr>
            <a:grpSpLocks/>
          </p:cNvGrpSpPr>
          <p:nvPr/>
        </p:nvGrpSpPr>
        <p:grpSpPr bwMode="auto">
          <a:xfrm>
            <a:off x="3708400" y="1498600"/>
            <a:ext cx="1854200" cy="1570038"/>
            <a:chOff x="3072" y="1728"/>
            <a:chExt cx="1168" cy="989"/>
          </a:xfrm>
        </p:grpSpPr>
        <p:sp>
          <p:nvSpPr>
            <p:cNvPr id="59409" name="Text Box 19"/>
            <p:cNvSpPr txBox="1">
              <a:spLocks noChangeArrowheads="1"/>
            </p:cNvSpPr>
            <p:nvPr/>
          </p:nvSpPr>
          <p:spPr bwMode="auto">
            <a:xfrm>
              <a:off x="3520" y="1829"/>
              <a:ext cx="271" cy="885"/>
            </a:xfrm>
            <a:prstGeom prst="rect">
              <a:avLst/>
            </a:prstGeom>
            <a:noFill/>
            <a:ln w="31750">
              <a:solidFill>
                <a:schemeClr val="accent2"/>
              </a:solidFill>
              <a:miter lim="800000"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c</a:t>
              </a:r>
            </a:p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A</a:t>
              </a:r>
            </a:p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59410" name="Text Box 20"/>
            <p:cNvSpPr txBox="1">
              <a:spLocks noChangeArrowheads="1"/>
            </p:cNvSpPr>
            <p:nvPr/>
          </p:nvSpPr>
          <p:spPr bwMode="auto">
            <a:xfrm>
              <a:off x="3814" y="1832"/>
              <a:ext cx="426" cy="885"/>
            </a:xfrm>
            <a:prstGeom prst="rect">
              <a:avLst/>
            </a:prstGeom>
            <a:noFill/>
            <a:ln w="31750">
              <a:solidFill>
                <a:schemeClr val="accent2"/>
              </a:solidFill>
              <a:miter lim="800000"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C.s</a:t>
              </a:r>
            </a:p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A.s</a:t>
              </a:r>
            </a:p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...</a:t>
              </a:r>
            </a:p>
          </p:txBody>
        </p:sp>
        <p:sp>
          <p:nvSpPr>
            <p:cNvPr id="59411" name="Line 21"/>
            <p:cNvSpPr>
              <a:spLocks noChangeShapeType="1"/>
            </p:cNvSpPr>
            <p:nvPr/>
          </p:nvSpPr>
          <p:spPr bwMode="auto">
            <a:xfrm>
              <a:off x="3136" y="1824"/>
              <a:ext cx="336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412" name="Text Box 22"/>
            <p:cNvSpPr txBox="1">
              <a:spLocks noChangeArrowheads="1"/>
            </p:cNvSpPr>
            <p:nvPr/>
          </p:nvSpPr>
          <p:spPr bwMode="auto">
            <a:xfrm>
              <a:off x="3072" y="1728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accent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top</a:t>
              </a:r>
            </a:p>
          </p:txBody>
        </p:sp>
      </p:grpSp>
      <p:grpSp>
        <p:nvGrpSpPr>
          <p:cNvPr id="59397" name="Group 34"/>
          <p:cNvGrpSpPr>
            <a:grpSpLocks/>
          </p:cNvGrpSpPr>
          <p:nvPr/>
        </p:nvGrpSpPr>
        <p:grpSpPr bwMode="auto">
          <a:xfrm>
            <a:off x="5741988" y="3500438"/>
            <a:ext cx="1854200" cy="1997075"/>
            <a:chOff x="4368" y="1728"/>
            <a:chExt cx="1168" cy="1258"/>
          </a:xfrm>
        </p:grpSpPr>
        <p:sp>
          <p:nvSpPr>
            <p:cNvPr id="59405" name="Text Box 23"/>
            <p:cNvSpPr txBox="1">
              <a:spLocks noChangeArrowheads="1"/>
            </p:cNvSpPr>
            <p:nvPr/>
          </p:nvSpPr>
          <p:spPr bwMode="auto">
            <a:xfrm>
              <a:off x="4816" y="1829"/>
              <a:ext cx="283" cy="1154"/>
            </a:xfrm>
            <a:prstGeom prst="rect">
              <a:avLst/>
            </a:prstGeom>
            <a:noFill/>
            <a:ln w="31750">
              <a:solidFill>
                <a:schemeClr val="accent2"/>
              </a:solidFill>
              <a:miter lim="800000"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c</a:t>
              </a:r>
            </a:p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N</a:t>
              </a:r>
            </a:p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A</a:t>
              </a:r>
            </a:p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59406" name="Text Box 24"/>
            <p:cNvSpPr txBox="1">
              <a:spLocks noChangeArrowheads="1"/>
            </p:cNvSpPr>
            <p:nvPr/>
          </p:nvSpPr>
          <p:spPr bwMode="auto">
            <a:xfrm>
              <a:off x="5110" y="1832"/>
              <a:ext cx="426" cy="1154"/>
            </a:xfrm>
            <a:prstGeom prst="rect">
              <a:avLst/>
            </a:prstGeom>
            <a:noFill/>
            <a:ln w="31750">
              <a:solidFill>
                <a:schemeClr val="accent2"/>
              </a:solidFill>
              <a:miter lim="800000"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C.s</a:t>
              </a:r>
            </a:p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N.s</a:t>
              </a:r>
            </a:p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A.s</a:t>
              </a:r>
            </a:p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...</a:t>
              </a:r>
            </a:p>
          </p:txBody>
        </p:sp>
        <p:sp>
          <p:nvSpPr>
            <p:cNvPr id="59407" name="Line 25"/>
            <p:cNvSpPr>
              <a:spLocks noChangeShapeType="1"/>
            </p:cNvSpPr>
            <p:nvPr/>
          </p:nvSpPr>
          <p:spPr bwMode="auto">
            <a:xfrm>
              <a:off x="4432" y="1824"/>
              <a:ext cx="336" cy="0"/>
            </a:xfrm>
            <a:prstGeom prst="line">
              <a:avLst/>
            </a:prstGeom>
            <a:noFill/>
            <a:ln w="31750">
              <a:solidFill>
                <a:schemeClr val="accent2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408" name="Text Box 26"/>
            <p:cNvSpPr txBox="1">
              <a:spLocks noChangeArrowheads="1"/>
            </p:cNvSpPr>
            <p:nvPr/>
          </p:nvSpPr>
          <p:spPr bwMode="auto">
            <a:xfrm>
              <a:off x="4368" y="1728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chemeClr val="accent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i="1">
                  <a:latin typeface="Times New Roman" pitchFamily="18" charset="0"/>
                </a:rPr>
                <a:t>top</a:t>
              </a:r>
            </a:p>
          </p:txBody>
        </p:sp>
      </p:grpSp>
      <p:grpSp>
        <p:nvGrpSpPr>
          <p:cNvPr id="59398" name="Group 32"/>
          <p:cNvGrpSpPr>
            <a:grpSpLocks/>
          </p:cNvGrpSpPr>
          <p:nvPr/>
        </p:nvGrpSpPr>
        <p:grpSpPr bwMode="auto">
          <a:xfrm>
            <a:off x="1258888" y="1341438"/>
            <a:ext cx="2376487" cy="1552575"/>
            <a:chOff x="1020" y="3140"/>
            <a:chExt cx="1497" cy="978"/>
          </a:xfrm>
        </p:grpSpPr>
        <p:sp>
          <p:nvSpPr>
            <p:cNvPr id="59400" name="Text Box 27"/>
            <p:cNvSpPr txBox="1">
              <a:spLocks noChangeArrowheads="1"/>
            </p:cNvSpPr>
            <p:nvPr/>
          </p:nvSpPr>
          <p:spPr bwMode="auto">
            <a:xfrm>
              <a:off x="1020" y="3140"/>
              <a:ext cx="1497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defTabSz="7620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defTabSz="7620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defTabSz="7620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defTabSz="7620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kumimoji="1" lang="zh-CN" altLang="en-US" sz="2400" i="1">
                  <a:solidFill>
                    <a:srgbClr val="2C1006"/>
                  </a:solidFill>
                  <a:latin typeface="Times New Roman" pitchFamily="18" charset="0"/>
                </a:rPr>
                <a:t>           </a:t>
              </a:r>
              <a:r>
                <a:rPr kumimoji="1" lang="en-US" altLang="zh-CN" sz="2400" i="1">
                  <a:solidFill>
                    <a:srgbClr val="2C1006"/>
                  </a:solidFill>
                  <a:latin typeface="Times New Roman" pitchFamily="18" charset="0"/>
                </a:rPr>
                <a:t>S</a:t>
              </a:r>
            </a:p>
            <a:p>
              <a:endParaRPr kumimoji="1" lang="en-US" altLang="zh-CN" sz="2400" i="1">
                <a:solidFill>
                  <a:srgbClr val="2C1006"/>
                </a:solidFill>
                <a:latin typeface="Times New Roman" pitchFamily="18" charset="0"/>
              </a:endParaRPr>
            </a:p>
            <a:p>
              <a:r>
                <a:rPr kumimoji="1" lang="en-US" altLang="zh-CN" sz="2400" i="1">
                  <a:solidFill>
                    <a:srgbClr val="2C1006"/>
                  </a:solidFill>
                  <a:latin typeface="Times New Roman" pitchFamily="18" charset="0"/>
                </a:rPr>
                <a:t>a      A</a:t>
              </a:r>
              <a:r>
                <a:rPr kumimoji="1" lang="en-US" altLang="zh-CN" sz="2400">
                  <a:solidFill>
                    <a:srgbClr val="2C1006"/>
                  </a:solidFill>
                  <a:latin typeface="Times New Roman" pitchFamily="18" charset="0"/>
                  <a:sym typeface="Symbol" pitchFamily="18" charset="2"/>
                </a:rPr>
                <a:t></a:t>
              </a:r>
              <a:r>
                <a:rPr kumimoji="1" lang="en-US" altLang="zh-CN" sz="2400" i="1">
                  <a:solidFill>
                    <a:srgbClr val="2C1006"/>
                  </a:solidFill>
                  <a:latin typeface="Times New Roman" pitchFamily="18" charset="0"/>
                </a:rPr>
                <a:t>           </a:t>
              </a:r>
              <a:r>
                <a:rPr kumimoji="1" lang="en-US" altLang="zh-CN" sz="2400">
                  <a:solidFill>
                    <a:srgbClr val="2C1006"/>
                  </a:solidFill>
                  <a:latin typeface="Times New Roman" pitchFamily="18" charset="0"/>
                  <a:sym typeface="Symbol" pitchFamily="18" charset="2"/>
                </a:rPr>
                <a:t></a:t>
              </a:r>
              <a:r>
                <a:rPr kumimoji="1" lang="en-US" altLang="zh-CN" sz="2400" i="1">
                  <a:solidFill>
                    <a:srgbClr val="2C1006"/>
                  </a:solidFill>
                  <a:latin typeface="Times New Roman" pitchFamily="18" charset="0"/>
                </a:rPr>
                <a:t> C</a:t>
              </a:r>
            </a:p>
            <a:p>
              <a:r>
                <a:rPr kumimoji="1" lang="en-US" altLang="zh-CN" sz="2400" i="1">
                  <a:solidFill>
                    <a:srgbClr val="2C1006"/>
                  </a:solidFill>
                  <a:latin typeface="Times New Roman" pitchFamily="18" charset="0"/>
                </a:rPr>
                <a:t>          s            i</a:t>
              </a:r>
            </a:p>
          </p:txBody>
        </p:sp>
        <p:sp>
          <p:nvSpPr>
            <p:cNvPr id="59401" name="Line 28"/>
            <p:cNvSpPr>
              <a:spLocks noChangeShapeType="1"/>
            </p:cNvSpPr>
            <p:nvPr/>
          </p:nvSpPr>
          <p:spPr bwMode="auto">
            <a:xfrm flipH="1">
              <a:off x="1244" y="3402"/>
              <a:ext cx="383" cy="193"/>
            </a:xfrm>
            <a:prstGeom prst="line">
              <a:avLst/>
            </a:prstGeom>
            <a:noFill/>
            <a:ln w="25400" cap="rnd">
              <a:solidFill>
                <a:srgbClr val="0000FF"/>
              </a:solidFill>
              <a:prstDash val="sysDot"/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02" name="Line 29"/>
            <p:cNvSpPr>
              <a:spLocks noChangeShapeType="1"/>
            </p:cNvSpPr>
            <p:nvPr/>
          </p:nvSpPr>
          <p:spPr bwMode="auto">
            <a:xfrm flipH="1">
              <a:off x="1580" y="3402"/>
              <a:ext cx="96" cy="192"/>
            </a:xfrm>
            <a:prstGeom prst="line">
              <a:avLst/>
            </a:prstGeom>
            <a:noFill/>
            <a:ln w="25400" cap="rnd">
              <a:solidFill>
                <a:srgbClr val="0000FF"/>
              </a:solidFill>
              <a:prstDash val="sysDot"/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03" name="Line 30"/>
            <p:cNvSpPr>
              <a:spLocks noChangeShapeType="1"/>
            </p:cNvSpPr>
            <p:nvPr/>
          </p:nvSpPr>
          <p:spPr bwMode="auto">
            <a:xfrm>
              <a:off x="1724" y="3402"/>
              <a:ext cx="566" cy="163"/>
            </a:xfrm>
            <a:prstGeom prst="line">
              <a:avLst/>
            </a:prstGeom>
            <a:noFill/>
            <a:ln w="25400" cap="rnd">
              <a:solidFill>
                <a:srgbClr val="0000FF"/>
              </a:solidFill>
              <a:prstDash val="sysDot"/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04" name="Arc 31"/>
            <p:cNvSpPr>
              <a:spLocks/>
            </p:cNvSpPr>
            <p:nvPr/>
          </p:nvSpPr>
          <p:spPr bwMode="auto">
            <a:xfrm flipH="1">
              <a:off x="1676" y="3546"/>
              <a:ext cx="470" cy="144"/>
            </a:xfrm>
            <a:custGeom>
              <a:avLst/>
              <a:gdLst>
                <a:gd name="T0" fmla="*/ 0 w 42736"/>
                <a:gd name="T1" fmla="*/ 114 h 21600"/>
                <a:gd name="T2" fmla="*/ 470 w 42736"/>
                <a:gd name="T3" fmla="*/ 144 h 21600"/>
                <a:gd name="T4" fmla="*/ 232 w 42736"/>
                <a:gd name="T5" fmla="*/ 144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736" h="21600" fill="none" extrusionOk="0">
                  <a:moveTo>
                    <a:pt x="0" y="17146"/>
                  </a:moveTo>
                  <a:cubicBezTo>
                    <a:pt x="2106" y="7152"/>
                    <a:pt x="10923" y="-1"/>
                    <a:pt x="21136" y="0"/>
                  </a:cubicBezTo>
                  <a:cubicBezTo>
                    <a:pt x="33065" y="0"/>
                    <a:pt x="42736" y="9670"/>
                    <a:pt x="42736" y="21600"/>
                  </a:cubicBezTo>
                </a:path>
                <a:path w="42736" h="21600" stroke="0" extrusionOk="0">
                  <a:moveTo>
                    <a:pt x="0" y="17146"/>
                  </a:moveTo>
                  <a:cubicBezTo>
                    <a:pt x="2106" y="7152"/>
                    <a:pt x="10923" y="-1"/>
                    <a:pt x="21136" y="0"/>
                  </a:cubicBezTo>
                  <a:cubicBezTo>
                    <a:pt x="33065" y="0"/>
                    <a:pt x="42736" y="9670"/>
                    <a:pt x="42736" y="21600"/>
                  </a:cubicBezTo>
                  <a:lnTo>
                    <a:pt x="21136" y="21600"/>
                  </a:lnTo>
                  <a:lnTo>
                    <a:pt x="0" y="17146"/>
                  </a:lnTo>
                  <a:close/>
                </a:path>
              </a:pathLst>
            </a:custGeom>
            <a:noFill/>
            <a:ln w="34925">
              <a:solidFill>
                <a:srgbClr val="0000FF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" name="灯片编号占位符 5"/>
          <p:cNvSpPr txBox="1">
            <a:spLocks/>
          </p:cNvSpPr>
          <p:nvPr/>
        </p:nvSpPr>
        <p:spPr bwMode="auto">
          <a:xfrm>
            <a:off x="7524328" y="5517232"/>
            <a:ext cx="16196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+mj-lt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/>
            <a:fld id="{310968F3-DF88-4034-A8A0-351B4B8D71DE}" type="slidenum">
              <a:rPr lang="en-US" altLang="zh-CN" sz="8000" smtClean="0">
                <a:solidFill>
                  <a:schemeClr val="bg2"/>
                </a:solidFill>
                <a:latin typeface="Arial" charset="0"/>
                <a:ea typeface="宋体" pitchFamily="2" charset="-122"/>
              </a:rPr>
              <a:pPr algn="ctr"/>
              <a:t>69</a:t>
            </a:fld>
            <a:endParaRPr lang="en-US" altLang="zh-CN" sz="8000" dirty="0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39" name="Rectangle 4"/>
          <p:cNvSpPr txBox="1">
            <a:spLocks noChangeArrowheads="1"/>
          </p:cNvSpPr>
          <p:nvPr/>
        </p:nvSpPr>
        <p:spPr>
          <a:xfrm>
            <a:off x="304800" y="152400"/>
            <a:ext cx="8458200" cy="563563"/>
          </a:xfrm>
          <a:prstGeom prst="rect">
            <a:avLst/>
          </a:prstGeom>
        </p:spPr>
        <p:txBody>
          <a:bodyPr anchor="ctr" anchorCtr="0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楷体" pitchFamily="49" charset="-122"/>
                <a:ea typeface="楷体" pitchFamily="49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l"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4.4.3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模拟继承属性的计算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>
                <a:ea typeface="宋体" pitchFamily="2" charset="-122"/>
              </a:rPr>
              <a:t>另一例 非</a:t>
            </a:r>
            <a:r>
              <a:rPr lang="en-US" altLang="zh-CN" b="1" i="1" dirty="0" smtClean="0">
                <a:ea typeface="宋体" pitchFamily="2" charset="-122"/>
              </a:rPr>
              <a:t>L</a:t>
            </a:r>
            <a:r>
              <a:rPr lang="zh-CN" altLang="en-US" b="1" dirty="0" smtClean="0">
                <a:ea typeface="宋体" pitchFamily="2" charset="-122"/>
              </a:rPr>
              <a:t>属性的语法制导定义</a:t>
            </a:r>
          </a:p>
        </p:txBody>
      </p:sp>
      <p:sp>
        <p:nvSpPr>
          <p:cNvPr id="636931" name="Rectangle 3"/>
          <p:cNvSpPr>
            <a:spLocks noChangeArrowheads="1"/>
          </p:cNvSpPr>
          <p:nvPr/>
        </p:nvSpPr>
        <p:spPr bwMode="auto">
          <a:xfrm>
            <a:off x="609600" y="1196975"/>
            <a:ext cx="7848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defTabSz="762000" eaLnBrk="0" hangingPunct="0"/>
            <a:r>
              <a:rPr kumimoji="1" lang="zh-CN" altLang="en-US" sz="3200">
                <a:latin typeface="Times New Roman" pitchFamily="18" charset="0"/>
              </a:rPr>
              <a:t>文法符号</a:t>
            </a:r>
            <a:r>
              <a:rPr kumimoji="1" lang="en-US" altLang="zh-CN" sz="3200" i="1">
                <a:latin typeface="Times New Roman" pitchFamily="18" charset="0"/>
              </a:rPr>
              <a:t>B</a:t>
            </a:r>
            <a:r>
              <a:rPr kumimoji="1" lang="zh-CN" altLang="en-US" sz="3200">
                <a:latin typeface="Times New Roman" pitchFamily="18" charset="0"/>
              </a:rPr>
              <a:t>的继承属性依赖于它右边文法符号</a:t>
            </a:r>
            <a:r>
              <a:rPr kumimoji="1" lang="en-US" altLang="zh-CN" sz="3200" i="1">
                <a:latin typeface="Times New Roman" pitchFamily="18" charset="0"/>
              </a:rPr>
              <a:t>C</a:t>
            </a:r>
            <a:r>
              <a:rPr kumimoji="1" lang="zh-CN" altLang="en-US" sz="3200">
                <a:latin typeface="Times New Roman" pitchFamily="18" charset="0"/>
              </a:rPr>
              <a:t>的属性。</a:t>
            </a:r>
          </a:p>
        </p:txBody>
      </p:sp>
      <p:graphicFrame>
        <p:nvGraphicFramePr>
          <p:cNvPr id="7173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23594"/>
              </p:ext>
            </p:extLst>
          </p:nvPr>
        </p:nvGraphicFramePr>
        <p:xfrm>
          <a:off x="789781" y="2420888"/>
          <a:ext cx="7488238" cy="244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3" name="Document" r:id="rId3" imgW="4953000" imgH="1504950" progId="Word.Document.8">
                  <p:embed/>
                </p:oleObj>
              </mc:Choice>
              <mc:Fallback>
                <p:oleObj name="Document" r:id="rId3" imgW="4953000" imgH="1504950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781" y="2420888"/>
                        <a:ext cx="7488238" cy="244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/>
          <p:cNvSpPr txBox="1">
            <a:spLocks/>
          </p:cNvSpPr>
          <p:nvPr/>
        </p:nvSpPr>
        <p:spPr bwMode="auto">
          <a:xfrm>
            <a:off x="7524328" y="5517232"/>
            <a:ext cx="161967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+mj-lt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ctr"/>
            <a:fld id="{58EA1005-D45D-45F3-BAD9-11780ACDB468}" type="slidenum">
              <a:rPr lang="en-US" altLang="zh-CN" sz="8000" smtClean="0">
                <a:solidFill>
                  <a:schemeClr val="bg2"/>
                </a:solidFill>
                <a:latin typeface="Arial" charset="0"/>
                <a:ea typeface="宋体" pitchFamily="2" charset="-122"/>
              </a:rPr>
              <a:pPr algn="ctr"/>
              <a:t>7</a:t>
            </a:fld>
            <a:endParaRPr lang="en-US" altLang="zh-CN" sz="8000" dirty="0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6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4.4.3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模拟继承属性的计算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 wrap="none"/>
          <a:lstStyle/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ea typeface="宋体" pitchFamily="2" charset="-122"/>
              </a:rPr>
              <a:t>例  </a:t>
            </a:r>
            <a:r>
              <a:rPr lang="zh-CN" altLang="en-US" sz="2800" b="1" dirty="0" smtClean="0">
                <a:solidFill>
                  <a:schemeClr val="accent2"/>
                </a:solidFill>
                <a:latin typeface="宋体" pitchFamily="2" charset="-122"/>
                <a:ea typeface="宋体" pitchFamily="2" charset="-122"/>
              </a:rPr>
              <a:t>数学排版语言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EQN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S 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  	{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B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.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ps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 := 10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		B	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{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S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.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ht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 := 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B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.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ht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 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B 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 	{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B</a:t>
            </a:r>
            <a:r>
              <a:rPr lang="en-US" altLang="zh-CN" sz="2800" b="1" baseline="-30000" dirty="0" smtClean="0">
                <a:solidFill>
                  <a:schemeClr val="accent2"/>
                </a:solidFill>
                <a:ea typeface="宋体" pitchFamily="2" charset="-122"/>
              </a:rPr>
              <a:t>1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.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ps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 := 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B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.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ps 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     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B</a:t>
            </a:r>
            <a:r>
              <a:rPr lang="en-US" altLang="zh-CN" sz="2800" b="1" baseline="-30000" dirty="0" smtClean="0">
                <a:solidFill>
                  <a:schemeClr val="accent2"/>
                </a:solidFill>
                <a:ea typeface="宋体" pitchFamily="2" charset="-122"/>
              </a:rPr>
              <a:t>1	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{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B</a:t>
            </a:r>
            <a:r>
              <a:rPr lang="en-US" altLang="zh-CN" sz="2800" b="1" baseline="-30000" dirty="0" smtClean="0">
                <a:solidFill>
                  <a:schemeClr val="accent2"/>
                </a:solidFill>
                <a:ea typeface="宋体" pitchFamily="2" charset="-122"/>
              </a:rPr>
              <a:t>2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.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ps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 := 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B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.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ps 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     	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B</a:t>
            </a:r>
            <a:r>
              <a:rPr lang="en-US" altLang="zh-CN" sz="2800" b="1" baseline="-30000" dirty="0" smtClean="0">
                <a:solidFill>
                  <a:schemeClr val="accent2"/>
                </a:solidFill>
                <a:ea typeface="宋体" pitchFamily="2" charset="-122"/>
              </a:rPr>
              <a:t>2	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{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B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.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ht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 := 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max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(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B</a:t>
            </a:r>
            <a:r>
              <a:rPr lang="en-US" altLang="zh-CN" sz="2800" b="1" baseline="-30000" dirty="0" smtClean="0">
                <a:solidFill>
                  <a:schemeClr val="accent2"/>
                </a:solidFill>
                <a:ea typeface="宋体" pitchFamily="2" charset="-122"/>
              </a:rPr>
              <a:t>1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.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ht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, 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B</a:t>
            </a:r>
            <a:r>
              <a:rPr lang="en-US" altLang="zh-CN" sz="2800" b="1" baseline="-30000" dirty="0" smtClean="0">
                <a:solidFill>
                  <a:schemeClr val="accent2"/>
                </a:solidFill>
                <a:ea typeface="宋体" pitchFamily="2" charset="-122"/>
              </a:rPr>
              <a:t>2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.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ht 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)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 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B 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 	{ 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B</a:t>
            </a:r>
            <a:r>
              <a:rPr lang="en-US" altLang="zh-CN" sz="2800" b="1" baseline="-30000" dirty="0" smtClean="0">
                <a:solidFill>
                  <a:schemeClr val="accent2"/>
                </a:solidFill>
                <a:ea typeface="宋体" pitchFamily="2" charset="-122"/>
              </a:rPr>
              <a:t>1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.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ps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 :=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B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.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ps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  	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B</a:t>
            </a:r>
            <a:r>
              <a:rPr lang="en-US" altLang="zh-CN" sz="2800" b="1" baseline="-30000" dirty="0" smtClean="0">
                <a:solidFill>
                  <a:schemeClr val="accent2"/>
                </a:solidFill>
                <a:ea typeface="宋体" pitchFamily="2" charset="-122"/>
              </a:rPr>
              <a:t>1</a:t>
            </a:r>
            <a:endParaRPr lang="en-US" altLang="zh-CN" sz="2800" b="1" dirty="0" smtClean="0">
              <a:solidFill>
                <a:schemeClr val="accent2"/>
              </a:solidFill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		sub	{ 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B</a:t>
            </a:r>
            <a:r>
              <a:rPr lang="en-US" altLang="zh-CN" sz="2800" b="1" baseline="-30000" dirty="0" smtClean="0">
                <a:solidFill>
                  <a:schemeClr val="accent2"/>
                </a:solidFill>
                <a:ea typeface="宋体" pitchFamily="2" charset="-122"/>
              </a:rPr>
              <a:t>2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.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ps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 := 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shrink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(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B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.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ps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)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		B</a:t>
            </a:r>
            <a:r>
              <a:rPr lang="en-US" altLang="zh-CN" sz="2800" b="1" baseline="-30000" dirty="0" smtClean="0">
                <a:solidFill>
                  <a:schemeClr val="accent2"/>
                </a:solidFill>
                <a:ea typeface="宋体" pitchFamily="2" charset="-122"/>
              </a:rPr>
              <a:t>2	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{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B.ht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 := </a:t>
            </a:r>
            <a:r>
              <a:rPr lang="en-US" altLang="zh-CN" sz="2800" b="1" i="1" dirty="0" err="1" smtClean="0">
                <a:solidFill>
                  <a:schemeClr val="accent2"/>
                </a:solidFill>
                <a:ea typeface="宋体" pitchFamily="2" charset="-122"/>
              </a:rPr>
              <a:t>disp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 (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B</a:t>
            </a:r>
            <a:r>
              <a:rPr lang="en-US" altLang="zh-CN" sz="2800" b="1" baseline="-30000" dirty="0" smtClean="0">
                <a:solidFill>
                  <a:schemeClr val="accent2"/>
                </a:solidFill>
                <a:ea typeface="宋体" pitchFamily="2" charset="-122"/>
              </a:rPr>
              <a:t>1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.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ht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, 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B</a:t>
            </a:r>
            <a:r>
              <a:rPr lang="en-US" altLang="zh-CN" sz="2800" b="1" baseline="-30000" dirty="0" smtClean="0">
                <a:solidFill>
                  <a:schemeClr val="accent2"/>
                </a:solidFill>
                <a:ea typeface="宋体" pitchFamily="2" charset="-122"/>
              </a:rPr>
              <a:t>2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.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ht 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)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 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B 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 text	{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B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.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ht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 := </a:t>
            </a:r>
            <a:r>
              <a:rPr lang="en-US" altLang="zh-CN" sz="2800" b="1" dirty="0" err="1" smtClean="0">
                <a:solidFill>
                  <a:schemeClr val="accent2"/>
                </a:solidFill>
                <a:ea typeface="宋体" pitchFamily="2" charset="-122"/>
              </a:rPr>
              <a:t>text.</a:t>
            </a:r>
            <a:r>
              <a:rPr lang="en-US" altLang="zh-CN" sz="2800" b="1" i="1" dirty="0" err="1" smtClean="0">
                <a:solidFill>
                  <a:schemeClr val="accent2"/>
                </a:solidFill>
                <a:ea typeface="宋体" pitchFamily="2" charset="-122"/>
              </a:rPr>
              <a:t>h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  <a:sym typeface="Symbol" pitchFamily="18" charset="2"/>
              </a:rPr>
              <a:t>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 B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.</a:t>
            </a:r>
            <a:r>
              <a:rPr lang="en-US" altLang="zh-CN" sz="2800" b="1" i="1" dirty="0" smtClean="0">
                <a:solidFill>
                  <a:schemeClr val="accent2"/>
                </a:solidFill>
                <a:ea typeface="宋体" pitchFamily="2" charset="-122"/>
              </a:rPr>
              <a:t>ps</a:t>
            </a:r>
            <a:r>
              <a:rPr lang="en-US" altLang="zh-CN" sz="2800" b="1" dirty="0" smtClean="0">
                <a:solidFill>
                  <a:schemeClr val="accent2"/>
                </a:solidFill>
                <a:ea typeface="宋体" pitchFamily="2" charset="-122"/>
              </a:rPr>
              <a:t> }</a:t>
            </a:r>
          </a:p>
          <a:p>
            <a:pPr>
              <a:spcBef>
                <a:spcPct val="0"/>
              </a:spcBef>
              <a:buFontTx/>
              <a:buNone/>
            </a:pPr>
            <a:endParaRPr lang="zh-CN" altLang="en-US" sz="2800" b="1" dirty="0" smtClean="0">
              <a:solidFill>
                <a:schemeClr val="accent2"/>
              </a:solidFill>
              <a:ea typeface="宋体" pitchFamily="2" charset="-122"/>
            </a:endParaRPr>
          </a:p>
        </p:txBody>
      </p:sp>
      <p:sp>
        <p:nvSpPr>
          <p:cNvPr id="60418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962B251B-ADD3-499D-A764-84D5D06AB711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70</a:t>
            </a:fld>
            <a:endParaRPr lang="en-US" altLang="zh-CN" sz="80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4.4.3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模拟继承属性的计算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14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b="1" dirty="0" smtClean="0">
                <a:solidFill>
                  <a:schemeClr val="accent2"/>
                </a:solidFill>
                <a:ea typeface="宋体" pitchFamily="2" charset="-122"/>
              </a:rPr>
              <a:t>在计算文本的字体和高度的时候，无法确定所依赖的继承属性值的位置</a:t>
            </a:r>
          </a:p>
          <a:p>
            <a:r>
              <a:rPr lang="zh-CN" altLang="en-US" sz="2800" b="1" dirty="0" smtClean="0">
                <a:solidFill>
                  <a:schemeClr val="accent2"/>
                </a:solidFill>
                <a:ea typeface="宋体" pitchFamily="2" charset="-122"/>
              </a:rPr>
              <a:t>例如：栈顶元素可能是</a:t>
            </a:r>
            <a:endParaRPr lang="en-US" altLang="zh-CN" sz="2800" b="1" dirty="0" smtClean="0">
              <a:solidFill>
                <a:schemeClr val="accent2"/>
              </a:solidFill>
              <a:ea typeface="宋体" pitchFamily="2" charset="-122"/>
            </a:endParaRPr>
          </a:p>
          <a:p>
            <a:pPr lvl="1"/>
            <a:r>
              <a:rPr lang="zh-CN" altLang="en-US" b="1" dirty="0" smtClean="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ea typeface="宋体" pitchFamily="2" charset="-122"/>
              </a:rPr>
              <a:t>text         =&gt; B</a:t>
            </a:r>
          </a:p>
          <a:p>
            <a:pPr lvl="1"/>
            <a:r>
              <a:rPr lang="zh-CN" altLang="en-US" b="1" dirty="0" smtClean="0">
                <a:solidFill>
                  <a:schemeClr val="accent2"/>
                </a:solidFill>
                <a:ea typeface="宋体" pitchFamily="2" charset="-122"/>
              </a:rPr>
              <a:t> </a:t>
            </a:r>
            <a:r>
              <a:rPr lang="en-US" altLang="zh-CN" b="1" dirty="0" smtClean="0">
                <a:solidFill>
                  <a:schemeClr val="accent2"/>
                </a:solidFill>
                <a:ea typeface="宋体" pitchFamily="2" charset="-122"/>
              </a:rPr>
              <a:t>B text       =&gt; B </a:t>
            </a:r>
            <a:r>
              <a:rPr lang="en-US" altLang="zh-CN" b="1" dirty="0" err="1" smtClean="0">
                <a:solidFill>
                  <a:schemeClr val="accent2"/>
                </a:solidFill>
                <a:ea typeface="宋体" pitchFamily="2" charset="-122"/>
              </a:rPr>
              <a:t>B</a:t>
            </a:r>
            <a:endParaRPr lang="en-US" altLang="zh-CN" b="1" dirty="0" smtClean="0">
              <a:solidFill>
                <a:schemeClr val="accent2"/>
              </a:solidFill>
              <a:ea typeface="宋体" pitchFamily="2" charset="-122"/>
            </a:endParaRPr>
          </a:p>
          <a:p>
            <a:pPr lvl="1"/>
            <a:r>
              <a:rPr lang="en-US" altLang="zh-CN" b="1" dirty="0" smtClean="0">
                <a:solidFill>
                  <a:schemeClr val="accent2"/>
                </a:solidFill>
                <a:ea typeface="宋体" pitchFamily="2" charset="-122"/>
              </a:rPr>
              <a:t> B sub text   =&gt; B sub B</a:t>
            </a:r>
          </a:p>
          <a:p>
            <a:endParaRPr lang="zh-CN" altLang="en-US" dirty="0" smtClean="0">
              <a:ea typeface="宋体" pitchFamily="2" charset="-122"/>
            </a:endParaRPr>
          </a:p>
        </p:txBody>
      </p:sp>
      <p:sp>
        <p:nvSpPr>
          <p:cNvPr id="61442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C9D9F621-F6EB-41FB-8F34-A16163BE81B9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71</a:t>
            </a:fld>
            <a:endParaRPr lang="en-US" altLang="zh-CN" sz="80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88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4.4.3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模拟继承属性的计算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2466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1E8B2F01-3234-4124-8BAE-D8CBA45FC976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72</a:t>
            </a:fld>
            <a:endParaRPr lang="en-US" altLang="zh-CN" sz="80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68505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632842"/>
              </p:ext>
            </p:extLst>
          </p:nvPr>
        </p:nvGraphicFramePr>
        <p:xfrm>
          <a:off x="304800" y="1268413"/>
          <a:ext cx="8587680" cy="4840290"/>
        </p:xfrm>
        <a:graphic>
          <a:graphicData uri="http://schemas.openxmlformats.org/drawingml/2006/table">
            <a:tbl>
              <a:tblPr/>
              <a:tblGrid>
                <a:gridCol w="2683024"/>
                <a:gridCol w="5904656"/>
              </a:tblGrid>
              <a:tr h="5080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产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生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式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语   义   规   则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 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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 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:= 10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61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  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M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max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)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M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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 M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61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sub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B.ht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disp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(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)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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 N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shrink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)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text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 B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text.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B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4.4.3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模拟继承属性的计算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757762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980728"/>
            <a:ext cx="8610600" cy="5334000"/>
          </a:xfrm>
        </p:spPr>
        <p:txBody>
          <a:bodyPr wrap="none"/>
          <a:lstStyle/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 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	L	{</a:t>
            </a:r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ps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:= L.s }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i="1" dirty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800" i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</a:t>
            </a:r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	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{</a:t>
            </a:r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ht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:= </a:t>
            </a:r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ht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}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L 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 	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:= 10 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}</a:t>
            </a:r>
            <a:endParaRPr lang="en-US" altLang="zh-CN" sz="2800" b="1" dirty="0" smtClean="0">
              <a:solidFill>
                <a:schemeClr val="accent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 </a:t>
            </a:r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 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		{</a:t>
            </a:r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sz="2800" b="1" baseline="-30000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ps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:= </a:t>
            </a:r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ps 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}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	</a:t>
            </a:r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sz="2800" b="1" baseline="-30000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  	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{</a:t>
            </a:r>
            <a:r>
              <a:rPr lang="en-US" altLang="zh-CN" sz="2800" b="1" i="1" dirty="0" err="1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M.i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:= </a:t>
            </a:r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B.ps 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}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800" b="1" dirty="0" smtClean="0">
                <a:solidFill>
                  <a:srgbClr val="FF3399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{</a:t>
            </a:r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sz="2800" b="1" baseline="-30000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ps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:= </a:t>
            </a:r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M.s 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}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	</a:t>
            </a:r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sz="2800" b="1" baseline="-30000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	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{</a:t>
            </a:r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ht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:= </a:t>
            </a:r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max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sz="2800" b="1" baseline="-30000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ht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sz="2800" b="1" baseline="-30000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ht 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}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3399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	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{ M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:= </a:t>
            </a:r>
            <a:r>
              <a:rPr lang="en-US" altLang="zh-CN" sz="2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M.i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}</a:t>
            </a:r>
            <a:endParaRPr lang="en-US" altLang="zh-CN" sz="2800" b="1" dirty="0" smtClean="0">
              <a:solidFill>
                <a:schemeClr val="accent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 </a:t>
            </a:r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 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		{ </a:t>
            </a:r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sz="2800" b="1" baseline="-30000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ps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:=</a:t>
            </a:r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ps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}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		</a:t>
            </a:r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sz="2800" b="1" baseline="-30000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endParaRPr lang="en-US" altLang="zh-CN" sz="2800" b="1" dirty="0" smtClean="0">
              <a:solidFill>
                <a:schemeClr val="accent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sub   	{ </a:t>
            </a:r>
            <a:r>
              <a:rPr lang="en-US" altLang="zh-CN" sz="2800" b="1" i="1" dirty="0" err="1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N.i</a:t>
            </a:r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= B.ps 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}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</a:t>
            </a:r>
            <a:r>
              <a:rPr lang="en-US" altLang="zh-CN" sz="2800" b="1" dirty="0" smtClean="0">
                <a:solidFill>
                  <a:srgbClr val="FF3399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	{ </a:t>
            </a:r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sz="2800" b="1" baseline="-30000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ps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:= </a:t>
            </a:r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shrink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.s) }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		B</a:t>
            </a:r>
            <a:r>
              <a:rPr lang="en-US" altLang="zh-CN" sz="2800" b="1" baseline="-30000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	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{</a:t>
            </a:r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B.ht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:= </a:t>
            </a:r>
            <a:r>
              <a:rPr lang="en-US" altLang="zh-CN" sz="2800" b="1" i="1" dirty="0" err="1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disp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(</a:t>
            </a:r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sz="2800" b="1" baseline="-30000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ht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</a:t>
            </a:r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sz="2800" b="1" baseline="-30000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ht 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}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3399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 	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{ N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:=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b="1" dirty="0" err="1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lang="en-US" altLang="zh-CN" sz="2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.i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}</a:t>
            </a:r>
            <a:endParaRPr lang="en-US" altLang="zh-CN" sz="2800" b="1" dirty="0" smtClean="0">
              <a:solidFill>
                <a:schemeClr val="accent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 </a:t>
            </a:r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 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text	{</a:t>
            </a:r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ht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:= </a:t>
            </a:r>
            <a:r>
              <a:rPr lang="en-US" altLang="zh-CN" sz="2800" b="1" dirty="0" err="1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text.</a:t>
            </a:r>
            <a:r>
              <a:rPr lang="en-US" altLang="zh-CN" sz="2800" b="1" i="1" dirty="0" err="1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</a:t>
            </a:r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B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r>
              <a:rPr lang="en-US" altLang="zh-CN" sz="2800" b="1" i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ps</a:t>
            </a:r>
            <a:r>
              <a:rPr lang="en-US" altLang="zh-CN" sz="2800" b="1" dirty="0" smtClean="0">
                <a:solidFill>
                  <a:schemeClr val="accent2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}</a:t>
            </a:r>
            <a:endParaRPr lang="zh-CN" altLang="en-US" sz="2800" b="1" dirty="0" smtClean="0">
              <a:solidFill>
                <a:schemeClr val="accent2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349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CE3BA480-CF6E-4F8D-A35B-D3EAF23E61A3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73</a:t>
            </a:fld>
            <a:endParaRPr lang="en-US" altLang="zh-CN" sz="80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40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4.4.3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模拟继承属性的计算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4517" name="Rectangle 3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smtClean="0">
                <a:ea typeface="宋体" pitchFamily="2" charset="-122"/>
              </a:rPr>
              <a:t>举例说明</a:t>
            </a:r>
          </a:p>
        </p:txBody>
      </p:sp>
      <p:sp>
        <p:nvSpPr>
          <p:cNvPr id="64514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D268E610-3D7C-4E1B-B302-469128C2E66A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74</a:t>
            </a:fld>
            <a:endParaRPr lang="en-US" altLang="zh-CN" sz="80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grpSp>
        <p:nvGrpSpPr>
          <p:cNvPr id="64515" name="Group 4"/>
          <p:cNvGrpSpPr>
            <a:grpSpLocks/>
          </p:cNvGrpSpPr>
          <p:nvPr/>
        </p:nvGrpSpPr>
        <p:grpSpPr bwMode="auto">
          <a:xfrm>
            <a:off x="1042988" y="1773238"/>
            <a:ext cx="6446837" cy="3910012"/>
            <a:chOff x="657" y="935"/>
            <a:chExt cx="4061" cy="2463"/>
          </a:xfrm>
        </p:grpSpPr>
        <p:sp>
          <p:nvSpPr>
            <p:cNvPr id="64571" name="Rectangle 5"/>
            <p:cNvSpPr>
              <a:spLocks noChangeArrowheads="1"/>
            </p:cNvSpPr>
            <p:nvPr/>
          </p:nvSpPr>
          <p:spPr bwMode="auto">
            <a:xfrm>
              <a:off x="1404" y="935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 i="1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64572" name="Rectangle 6"/>
            <p:cNvSpPr>
              <a:spLocks noChangeArrowheads="1"/>
            </p:cNvSpPr>
            <p:nvPr/>
          </p:nvSpPr>
          <p:spPr bwMode="auto">
            <a:xfrm>
              <a:off x="1882" y="1842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 i="1">
                  <a:latin typeface="Times New Roman" pitchFamily="18" charset="0"/>
                </a:rPr>
                <a:t>M  </a:t>
              </a:r>
              <a:r>
                <a:rPr lang="en-US" altLang="zh-CN" sz="2800" b="1" i="1">
                  <a:solidFill>
                    <a:srgbClr val="FF3300"/>
                  </a:solidFill>
                  <a:latin typeface="Times New Roman" pitchFamily="18" charset="0"/>
                </a:rPr>
                <a:t>   </a:t>
              </a:r>
            </a:p>
          </p:txBody>
        </p:sp>
        <p:sp>
          <p:nvSpPr>
            <p:cNvPr id="64573" name="Rectangle 7"/>
            <p:cNvSpPr>
              <a:spLocks noChangeArrowheads="1"/>
            </p:cNvSpPr>
            <p:nvPr/>
          </p:nvSpPr>
          <p:spPr bwMode="auto">
            <a:xfrm>
              <a:off x="1746" y="1344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4574" name="Rectangle 8"/>
            <p:cNvSpPr>
              <a:spLocks noChangeArrowheads="1"/>
            </p:cNvSpPr>
            <p:nvPr/>
          </p:nvSpPr>
          <p:spPr bwMode="auto">
            <a:xfrm>
              <a:off x="657" y="1842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>
                  <a:latin typeface="Times New Roman" pitchFamily="18" charset="0"/>
                  <a:sym typeface="Symbol" pitchFamily="18" charset="2"/>
                </a:rPr>
                <a:t></a:t>
              </a:r>
            </a:p>
          </p:txBody>
        </p:sp>
        <p:sp>
          <p:nvSpPr>
            <p:cNvPr id="64575" name="Rectangle 9"/>
            <p:cNvSpPr>
              <a:spLocks noChangeArrowheads="1"/>
            </p:cNvSpPr>
            <p:nvPr/>
          </p:nvSpPr>
          <p:spPr bwMode="auto">
            <a:xfrm>
              <a:off x="703" y="1344"/>
              <a:ext cx="726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 i="1">
                  <a:latin typeface="Times New Roman" pitchFamily="18" charset="0"/>
                </a:rPr>
                <a:t>L      </a:t>
              </a:r>
              <a:endParaRPr lang="en-US" altLang="zh-CN" sz="2800" b="1" i="1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64576" name="Rectangle 10"/>
            <p:cNvSpPr>
              <a:spLocks noChangeArrowheads="1"/>
            </p:cNvSpPr>
            <p:nvPr/>
          </p:nvSpPr>
          <p:spPr bwMode="auto">
            <a:xfrm>
              <a:off x="2608" y="1875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4577" name="Rectangle 11"/>
            <p:cNvSpPr>
              <a:spLocks noChangeArrowheads="1"/>
            </p:cNvSpPr>
            <p:nvPr/>
          </p:nvSpPr>
          <p:spPr bwMode="auto">
            <a:xfrm>
              <a:off x="1338" y="1842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4578" name="Rectangle 12"/>
            <p:cNvSpPr>
              <a:spLocks noChangeArrowheads="1"/>
            </p:cNvSpPr>
            <p:nvPr/>
          </p:nvSpPr>
          <p:spPr bwMode="auto">
            <a:xfrm>
              <a:off x="1156" y="2432"/>
              <a:ext cx="635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zh-CN" sz="2800" b="1">
                <a:latin typeface="Times New Roman" pitchFamily="18" charset="0"/>
              </a:endParaRPr>
            </a:p>
            <a:p>
              <a:pPr algn="ctr" eaLnBrk="0" hangingPunct="0"/>
              <a:r>
                <a:rPr lang="en-US" altLang="zh-CN" sz="2800" b="1">
                  <a:latin typeface="Times New Roman" pitchFamily="18" charset="0"/>
                </a:rPr>
                <a:t>text</a:t>
              </a:r>
            </a:p>
            <a:p>
              <a:pPr algn="ctr" eaLnBrk="0" hangingPunct="0"/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64579" name="Line 13"/>
            <p:cNvSpPr>
              <a:spLocks noChangeShapeType="1"/>
            </p:cNvSpPr>
            <p:nvPr/>
          </p:nvSpPr>
          <p:spPr bwMode="auto">
            <a:xfrm>
              <a:off x="1692" y="1127"/>
              <a:ext cx="235" cy="2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80" name="Line 14"/>
            <p:cNvSpPr>
              <a:spLocks noChangeShapeType="1"/>
            </p:cNvSpPr>
            <p:nvPr/>
          </p:nvSpPr>
          <p:spPr bwMode="auto">
            <a:xfrm flipH="1">
              <a:off x="1610" y="1616"/>
              <a:ext cx="285" cy="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81" name="Line 15"/>
            <p:cNvSpPr>
              <a:spLocks noChangeShapeType="1"/>
            </p:cNvSpPr>
            <p:nvPr/>
          </p:nvSpPr>
          <p:spPr bwMode="auto">
            <a:xfrm>
              <a:off x="3152" y="2160"/>
              <a:ext cx="1270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82" name="Line 16"/>
            <p:cNvSpPr>
              <a:spLocks noChangeShapeType="1"/>
            </p:cNvSpPr>
            <p:nvPr/>
          </p:nvSpPr>
          <p:spPr bwMode="auto">
            <a:xfrm flipH="1">
              <a:off x="1066" y="1127"/>
              <a:ext cx="482" cy="2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83" name="Line 17"/>
            <p:cNvSpPr>
              <a:spLocks noChangeShapeType="1"/>
            </p:cNvSpPr>
            <p:nvPr/>
          </p:nvSpPr>
          <p:spPr bwMode="auto">
            <a:xfrm>
              <a:off x="2109" y="1616"/>
              <a:ext cx="672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84" name="Line 18"/>
            <p:cNvSpPr>
              <a:spLocks noChangeShapeType="1"/>
            </p:cNvSpPr>
            <p:nvPr/>
          </p:nvSpPr>
          <p:spPr bwMode="auto">
            <a:xfrm flipH="1">
              <a:off x="2472" y="2205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85" name="Line 19"/>
            <p:cNvSpPr>
              <a:spLocks noChangeShapeType="1"/>
            </p:cNvSpPr>
            <p:nvPr/>
          </p:nvSpPr>
          <p:spPr bwMode="auto">
            <a:xfrm>
              <a:off x="2971" y="2205"/>
              <a:ext cx="499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86" name="Rectangle 20"/>
            <p:cNvSpPr>
              <a:spLocks noChangeArrowheads="1"/>
            </p:cNvSpPr>
            <p:nvPr/>
          </p:nvSpPr>
          <p:spPr bwMode="auto">
            <a:xfrm>
              <a:off x="1746" y="2432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3200" b="1">
                  <a:latin typeface="Times New Roman" pitchFamily="18" charset="0"/>
                  <a:sym typeface="Symbol" pitchFamily="18" charset="2"/>
                </a:rPr>
                <a:t></a:t>
              </a:r>
            </a:p>
          </p:txBody>
        </p:sp>
        <p:sp>
          <p:nvSpPr>
            <p:cNvPr id="64587" name="Line 21"/>
            <p:cNvSpPr>
              <a:spLocks noChangeShapeType="1"/>
            </p:cNvSpPr>
            <p:nvPr/>
          </p:nvSpPr>
          <p:spPr bwMode="auto">
            <a:xfrm>
              <a:off x="884" y="1661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88" name="Line 22"/>
            <p:cNvSpPr>
              <a:spLocks noChangeShapeType="1"/>
            </p:cNvSpPr>
            <p:nvPr/>
          </p:nvSpPr>
          <p:spPr bwMode="auto">
            <a:xfrm>
              <a:off x="1973" y="1661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89" name="Line 23"/>
            <p:cNvSpPr>
              <a:spLocks noChangeShapeType="1"/>
            </p:cNvSpPr>
            <p:nvPr/>
          </p:nvSpPr>
          <p:spPr bwMode="auto">
            <a:xfrm>
              <a:off x="1519" y="216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90" name="Line 24"/>
            <p:cNvSpPr>
              <a:spLocks noChangeShapeType="1"/>
            </p:cNvSpPr>
            <p:nvPr/>
          </p:nvSpPr>
          <p:spPr bwMode="auto">
            <a:xfrm>
              <a:off x="1973" y="216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91" name="Line 25"/>
            <p:cNvSpPr>
              <a:spLocks noChangeShapeType="1"/>
            </p:cNvSpPr>
            <p:nvPr/>
          </p:nvSpPr>
          <p:spPr bwMode="auto">
            <a:xfrm>
              <a:off x="3470" y="284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92" name="Line 26"/>
            <p:cNvSpPr>
              <a:spLocks noChangeShapeType="1"/>
            </p:cNvSpPr>
            <p:nvPr/>
          </p:nvSpPr>
          <p:spPr bwMode="auto">
            <a:xfrm>
              <a:off x="2381" y="284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93" name="Line 27"/>
            <p:cNvSpPr>
              <a:spLocks noChangeShapeType="1"/>
            </p:cNvSpPr>
            <p:nvPr/>
          </p:nvSpPr>
          <p:spPr bwMode="auto">
            <a:xfrm>
              <a:off x="2835" y="2205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94" name="Line 28"/>
            <p:cNvSpPr>
              <a:spLocks noChangeShapeType="1"/>
            </p:cNvSpPr>
            <p:nvPr/>
          </p:nvSpPr>
          <p:spPr bwMode="auto">
            <a:xfrm>
              <a:off x="4513" y="284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595" name="Rectangle 29"/>
            <p:cNvSpPr>
              <a:spLocks noChangeArrowheads="1"/>
            </p:cNvSpPr>
            <p:nvPr/>
          </p:nvSpPr>
          <p:spPr bwMode="auto">
            <a:xfrm>
              <a:off x="2200" y="2464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4596" name="Rectangle 30"/>
            <p:cNvSpPr>
              <a:spLocks noChangeArrowheads="1"/>
            </p:cNvSpPr>
            <p:nvPr/>
          </p:nvSpPr>
          <p:spPr bwMode="auto">
            <a:xfrm>
              <a:off x="2653" y="2432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>
                  <a:latin typeface="Times New Roman" pitchFamily="18" charset="0"/>
                </a:rPr>
                <a:t>sub</a:t>
              </a:r>
            </a:p>
          </p:txBody>
        </p:sp>
        <p:sp>
          <p:nvSpPr>
            <p:cNvPr id="64597" name="Rectangle 31"/>
            <p:cNvSpPr>
              <a:spLocks noChangeArrowheads="1"/>
            </p:cNvSpPr>
            <p:nvPr/>
          </p:nvSpPr>
          <p:spPr bwMode="auto">
            <a:xfrm>
              <a:off x="3288" y="2478"/>
              <a:ext cx="590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 i="1">
                  <a:latin typeface="Times New Roman" pitchFamily="18" charset="0"/>
                </a:rPr>
                <a:t>N    </a:t>
              </a:r>
              <a:endParaRPr lang="en-US" altLang="zh-CN" sz="2800" b="1" i="1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64598" name="Rectangle 32"/>
            <p:cNvSpPr>
              <a:spLocks noChangeArrowheads="1"/>
            </p:cNvSpPr>
            <p:nvPr/>
          </p:nvSpPr>
          <p:spPr bwMode="auto">
            <a:xfrm>
              <a:off x="4286" y="2478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2800" b="1" i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4599" name="Rectangle 33"/>
            <p:cNvSpPr>
              <a:spLocks noChangeArrowheads="1"/>
            </p:cNvSpPr>
            <p:nvPr/>
          </p:nvSpPr>
          <p:spPr bwMode="auto">
            <a:xfrm>
              <a:off x="2154" y="3113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zh-CN" sz="2800" b="1">
                <a:latin typeface="Times New Roman" pitchFamily="18" charset="0"/>
              </a:endParaRPr>
            </a:p>
            <a:p>
              <a:pPr algn="ctr" eaLnBrk="0" hangingPunct="0"/>
              <a:r>
                <a:rPr lang="en-US" altLang="zh-CN" sz="2800" b="1">
                  <a:latin typeface="Times New Roman" pitchFamily="18" charset="0"/>
                </a:rPr>
                <a:t>text</a:t>
              </a:r>
            </a:p>
            <a:p>
              <a:pPr algn="ctr" eaLnBrk="0" hangingPunct="0"/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64600" name="Rectangle 34"/>
            <p:cNvSpPr>
              <a:spLocks noChangeArrowheads="1"/>
            </p:cNvSpPr>
            <p:nvPr/>
          </p:nvSpPr>
          <p:spPr bwMode="auto">
            <a:xfrm>
              <a:off x="3243" y="3113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sz="3200" b="1">
                  <a:latin typeface="Times New Roman" pitchFamily="18" charset="0"/>
                  <a:sym typeface="Symbol" pitchFamily="18" charset="2"/>
                </a:rPr>
                <a:t></a:t>
              </a:r>
            </a:p>
          </p:txBody>
        </p:sp>
        <p:sp>
          <p:nvSpPr>
            <p:cNvPr id="64601" name="Rectangle 35"/>
            <p:cNvSpPr>
              <a:spLocks noChangeArrowheads="1"/>
            </p:cNvSpPr>
            <p:nvPr/>
          </p:nvSpPr>
          <p:spPr bwMode="auto">
            <a:xfrm>
              <a:off x="4286" y="3158"/>
              <a:ext cx="43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zh-CN" sz="2800" b="1">
                <a:latin typeface="Times New Roman" pitchFamily="18" charset="0"/>
              </a:endParaRPr>
            </a:p>
            <a:p>
              <a:pPr algn="ctr" eaLnBrk="0" hangingPunct="0"/>
              <a:r>
                <a:rPr lang="en-US" altLang="zh-CN" sz="2800" b="1">
                  <a:latin typeface="Times New Roman" pitchFamily="18" charset="0"/>
                </a:rPr>
                <a:t>text</a:t>
              </a:r>
            </a:p>
            <a:p>
              <a:pPr algn="ctr" eaLnBrk="0" hangingPunct="0"/>
              <a:r>
                <a:rPr lang="en-US" altLang="zh-CN" sz="2800" b="1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</p:grpSp>
      <p:sp>
        <p:nvSpPr>
          <p:cNvPr id="687142" name="Text Box 38"/>
          <p:cNvSpPr txBox="1">
            <a:spLocks noChangeArrowheads="1"/>
          </p:cNvSpPr>
          <p:nvPr/>
        </p:nvSpPr>
        <p:spPr bwMode="auto">
          <a:xfrm>
            <a:off x="1547813" y="2420938"/>
            <a:ext cx="781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FF3300"/>
                </a:solidFill>
                <a:latin typeface="Times New Roman" pitchFamily="18" charset="0"/>
              </a:rPr>
              <a:t>s</a:t>
            </a:r>
            <a:r>
              <a:rPr kumimoji="1" lang="en-US" altLang="zh-CN" sz="2400">
                <a:solidFill>
                  <a:srgbClr val="FF3300"/>
                </a:solidFill>
                <a:latin typeface="Times New Roman" pitchFamily="18" charset="0"/>
              </a:rPr>
              <a:t>=10</a:t>
            </a:r>
          </a:p>
        </p:txBody>
      </p:sp>
      <p:grpSp>
        <p:nvGrpSpPr>
          <p:cNvPr id="687143" name="Group 39"/>
          <p:cNvGrpSpPr>
            <a:grpSpLocks/>
          </p:cNvGrpSpPr>
          <p:nvPr/>
        </p:nvGrpSpPr>
        <p:grpSpPr bwMode="auto">
          <a:xfrm>
            <a:off x="1908175" y="2492375"/>
            <a:ext cx="1165225" cy="457200"/>
            <a:chOff x="2115" y="1570"/>
            <a:chExt cx="734" cy="288"/>
          </a:xfrm>
        </p:grpSpPr>
        <p:sp>
          <p:nvSpPr>
            <p:cNvPr id="64569" name="Text Box 40"/>
            <p:cNvSpPr txBox="1">
              <a:spLocks noChangeArrowheads="1"/>
            </p:cNvSpPr>
            <p:nvPr/>
          </p:nvSpPr>
          <p:spPr bwMode="auto">
            <a:xfrm>
              <a:off x="2562" y="1570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FF3300"/>
                  </a:solidFill>
                  <a:latin typeface="Times New Roman" pitchFamily="18" charset="0"/>
                </a:rPr>
                <a:t>ps</a:t>
              </a:r>
              <a:endParaRPr kumimoji="1" lang="en-US" altLang="zh-CN" sz="24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cxnSp>
          <p:nvCxnSpPr>
            <p:cNvPr id="64570" name="AutoShape 41"/>
            <p:cNvCxnSpPr>
              <a:cxnSpLocks noChangeShapeType="1"/>
              <a:endCxn id="64569" idx="0"/>
            </p:cNvCxnSpPr>
            <p:nvPr/>
          </p:nvCxnSpPr>
          <p:spPr bwMode="auto">
            <a:xfrm rot="-5400000">
              <a:off x="2404" y="1281"/>
              <a:ext cx="13" cy="591"/>
            </a:xfrm>
            <a:prstGeom prst="curvedConnector3">
              <a:avLst>
                <a:gd name="adj1" fmla="val 815384"/>
              </a:avLst>
            </a:prstGeom>
            <a:noFill/>
            <a:ln w="34925">
              <a:solidFill>
                <a:srgbClr val="FF33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87146" name="Group 42"/>
          <p:cNvGrpSpPr>
            <a:grpSpLocks/>
          </p:cNvGrpSpPr>
          <p:nvPr/>
        </p:nvGrpSpPr>
        <p:grpSpPr bwMode="auto">
          <a:xfrm>
            <a:off x="1908175" y="2708275"/>
            <a:ext cx="863600" cy="981075"/>
            <a:chOff x="2018" y="1714"/>
            <a:chExt cx="544" cy="665"/>
          </a:xfrm>
        </p:grpSpPr>
        <p:sp>
          <p:nvSpPr>
            <p:cNvPr id="64567" name="Text Box 43"/>
            <p:cNvSpPr txBox="1">
              <a:spLocks noChangeArrowheads="1"/>
            </p:cNvSpPr>
            <p:nvPr/>
          </p:nvSpPr>
          <p:spPr bwMode="auto">
            <a:xfrm>
              <a:off x="2018" y="2069"/>
              <a:ext cx="287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FF3300"/>
                  </a:solidFill>
                  <a:latin typeface="Times New Roman" pitchFamily="18" charset="0"/>
                </a:rPr>
                <a:t>ps</a:t>
              </a:r>
              <a:endParaRPr kumimoji="1" lang="en-US" altLang="zh-CN" sz="24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cxnSp>
          <p:nvCxnSpPr>
            <p:cNvPr id="64568" name="AutoShape 44"/>
            <p:cNvCxnSpPr>
              <a:cxnSpLocks noChangeShapeType="1"/>
              <a:endCxn id="64567" idx="0"/>
            </p:cNvCxnSpPr>
            <p:nvPr/>
          </p:nvCxnSpPr>
          <p:spPr bwMode="auto">
            <a:xfrm rot="10800000" flipV="1">
              <a:off x="2162" y="1714"/>
              <a:ext cx="400" cy="355"/>
            </a:xfrm>
            <a:prstGeom prst="curvedConnector2">
              <a:avLst/>
            </a:prstGeom>
            <a:noFill/>
            <a:ln w="34925">
              <a:solidFill>
                <a:srgbClr val="FF33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87152" name="Group 48"/>
          <p:cNvGrpSpPr>
            <a:grpSpLocks/>
          </p:cNvGrpSpPr>
          <p:nvPr/>
        </p:nvGrpSpPr>
        <p:grpSpPr bwMode="auto">
          <a:xfrm>
            <a:off x="2916238" y="3141663"/>
            <a:ext cx="730250" cy="458787"/>
            <a:chOff x="2012" y="2659"/>
            <a:chExt cx="460" cy="289"/>
          </a:xfrm>
        </p:grpSpPr>
        <p:sp>
          <p:nvSpPr>
            <p:cNvPr id="64565" name="Text Box 49"/>
            <p:cNvSpPr txBox="1">
              <a:spLocks noChangeArrowheads="1"/>
            </p:cNvSpPr>
            <p:nvPr/>
          </p:nvSpPr>
          <p:spPr bwMode="auto">
            <a:xfrm>
              <a:off x="2200" y="2659"/>
              <a:ext cx="2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FF3300"/>
                  </a:solidFill>
                  <a:latin typeface="Times New Roman" pitchFamily="18" charset="0"/>
                </a:rPr>
                <a:t>s</a:t>
              </a:r>
              <a:endParaRPr kumimoji="1" lang="en-US" altLang="zh-CN" sz="24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cxnSp>
          <p:nvCxnSpPr>
            <p:cNvPr id="64566" name="AutoShape 50"/>
            <p:cNvCxnSpPr>
              <a:cxnSpLocks noChangeShapeType="1"/>
              <a:endCxn id="64565" idx="2"/>
            </p:cNvCxnSpPr>
            <p:nvPr/>
          </p:nvCxnSpPr>
          <p:spPr bwMode="auto">
            <a:xfrm rot="16200000" flipH="1">
              <a:off x="2173" y="2786"/>
              <a:ext cx="1" cy="324"/>
            </a:xfrm>
            <a:prstGeom prst="curvedConnector3">
              <a:avLst>
                <a:gd name="adj1" fmla="val 6600000"/>
              </a:avLst>
            </a:prstGeom>
            <a:noFill/>
            <a:ln w="34925">
              <a:solidFill>
                <a:srgbClr val="FF33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87155" name="Group 51"/>
          <p:cNvGrpSpPr>
            <a:grpSpLocks/>
          </p:cNvGrpSpPr>
          <p:nvPr/>
        </p:nvGrpSpPr>
        <p:grpSpPr bwMode="auto">
          <a:xfrm>
            <a:off x="3419475" y="3141663"/>
            <a:ext cx="1030288" cy="457200"/>
            <a:chOff x="2336" y="2688"/>
            <a:chExt cx="649" cy="288"/>
          </a:xfrm>
        </p:grpSpPr>
        <p:sp>
          <p:nvSpPr>
            <p:cNvPr id="64563" name="Text Box 52"/>
            <p:cNvSpPr txBox="1">
              <a:spLocks noChangeArrowheads="1"/>
            </p:cNvSpPr>
            <p:nvPr/>
          </p:nvSpPr>
          <p:spPr bwMode="auto">
            <a:xfrm>
              <a:off x="2698" y="2688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FF3300"/>
                  </a:solidFill>
                  <a:latin typeface="Times New Roman" pitchFamily="18" charset="0"/>
                </a:rPr>
                <a:t>ps</a:t>
              </a:r>
              <a:endParaRPr kumimoji="1" lang="en-US" altLang="zh-CN" sz="24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cxnSp>
          <p:nvCxnSpPr>
            <p:cNvPr id="64564" name="AutoShape 53"/>
            <p:cNvCxnSpPr>
              <a:cxnSpLocks noChangeShapeType="1"/>
              <a:endCxn id="64563" idx="2"/>
            </p:cNvCxnSpPr>
            <p:nvPr/>
          </p:nvCxnSpPr>
          <p:spPr bwMode="auto">
            <a:xfrm rot="16200000" flipH="1">
              <a:off x="2574" y="2709"/>
              <a:ext cx="29" cy="506"/>
            </a:xfrm>
            <a:prstGeom prst="curvedConnector3">
              <a:avLst>
                <a:gd name="adj1" fmla="val 386204"/>
              </a:avLst>
            </a:prstGeom>
            <a:noFill/>
            <a:ln w="34925">
              <a:solidFill>
                <a:srgbClr val="FF33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87163" name="Group 59"/>
          <p:cNvGrpSpPr>
            <a:grpSpLocks/>
          </p:cNvGrpSpPr>
          <p:nvPr/>
        </p:nvGrpSpPr>
        <p:grpSpPr bwMode="auto">
          <a:xfrm>
            <a:off x="3432175" y="4411663"/>
            <a:ext cx="779463" cy="457200"/>
            <a:chOff x="877" y="2704"/>
            <a:chExt cx="491" cy="288"/>
          </a:xfrm>
        </p:grpSpPr>
        <p:sp>
          <p:nvSpPr>
            <p:cNvPr id="64561" name="Text Box 60"/>
            <p:cNvSpPr txBox="1">
              <a:spLocks noChangeArrowheads="1"/>
            </p:cNvSpPr>
            <p:nvPr/>
          </p:nvSpPr>
          <p:spPr bwMode="auto">
            <a:xfrm>
              <a:off x="1092" y="2704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FF3300"/>
                  </a:solidFill>
                  <a:latin typeface="Times New Roman" pitchFamily="18" charset="0"/>
                </a:rPr>
                <a:t>ht</a:t>
              </a:r>
              <a:endParaRPr kumimoji="1" lang="en-US" altLang="zh-CN" sz="2400" i="1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cxnSp>
          <p:nvCxnSpPr>
            <p:cNvPr id="64562" name="AutoShape 61"/>
            <p:cNvCxnSpPr>
              <a:cxnSpLocks noChangeShapeType="1"/>
              <a:endCxn id="64561" idx="2"/>
            </p:cNvCxnSpPr>
            <p:nvPr/>
          </p:nvCxnSpPr>
          <p:spPr bwMode="auto">
            <a:xfrm rot="16200000" flipH="1">
              <a:off x="1031" y="2793"/>
              <a:ext cx="45" cy="353"/>
            </a:xfrm>
            <a:prstGeom prst="curvedConnector3">
              <a:avLst>
                <a:gd name="adj1" fmla="val 420000"/>
              </a:avLst>
            </a:prstGeom>
            <a:noFill/>
            <a:ln w="34925">
              <a:solidFill>
                <a:srgbClr val="FF33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87166" name="Group 62"/>
          <p:cNvGrpSpPr>
            <a:grpSpLocks/>
          </p:cNvGrpSpPr>
          <p:nvPr/>
        </p:nvGrpSpPr>
        <p:grpSpPr bwMode="auto">
          <a:xfrm>
            <a:off x="3975100" y="4868863"/>
            <a:ext cx="957263" cy="792162"/>
            <a:chOff x="1182" y="3022"/>
            <a:chExt cx="603" cy="499"/>
          </a:xfrm>
        </p:grpSpPr>
        <p:sp>
          <p:nvSpPr>
            <p:cNvPr id="64559" name="Text Box 63"/>
            <p:cNvSpPr txBox="1">
              <a:spLocks noChangeArrowheads="1"/>
            </p:cNvSpPr>
            <p:nvPr/>
          </p:nvSpPr>
          <p:spPr bwMode="auto">
            <a:xfrm>
              <a:off x="1182" y="3233"/>
              <a:ext cx="60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FF3300"/>
                  </a:solidFill>
                  <a:latin typeface="Times New Roman" pitchFamily="18" charset="0"/>
                </a:rPr>
                <a:t>h</a:t>
              </a:r>
              <a:r>
                <a:rPr kumimoji="1" lang="en-US" altLang="zh-CN" sz="2400">
                  <a:solidFill>
                    <a:srgbClr val="FF3300"/>
                  </a:solidFill>
                  <a:latin typeface="Times New Roman" pitchFamily="18" charset="0"/>
                </a:rPr>
                <a:t>=</a:t>
              </a:r>
              <a:r>
                <a:rPr kumimoji="1" lang="en-US" altLang="zh-CN" sz="2400" b="1" i="1">
                  <a:solidFill>
                    <a:srgbClr val="FF3300"/>
                  </a:solidFill>
                  <a:latin typeface="Times New Roman" pitchFamily="18" charset="0"/>
                </a:rPr>
                <a:t>E</a:t>
              </a:r>
              <a:r>
                <a:rPr kumimoji="1" lang="en-US" altLang="zh-CN" sz="2400">
                  <a:solidFill>
                    <a:srgbClr val="FF3300"/>
                  </a:solidFill>
                  <a:latin typeface="Times New Roman" pitchFamily="18" charset="0"/>
                </a:rPr>
                <a:t>.h</a:t>
              </a:r>
            </a:p>
          </p:txBody>
        </p:sp>
        <p:cxnSp>
          <p:nvCxnSpPr>
            <p:cNvPr id="64560" name="AutoShape 64"/>
            <p:cNvCxnSpPr>
              <a:cxnSpLocks noChangeShapeType="1"/>
              <a:stCxn id="64559" idx="0"/>
            </p:cNvCxnSpPr>
            <p:nvPr/>
          </p:nvCxnSpPr>
          <p:spPr bwMode="auto">
            <a:xfrm flipH="1" flipV="1">
              <a:off x="1292" y="3022"/>
              <a:ext cx="192" cy="211"/>
            </a:xfrm>
            <a:prstGeom prst="straightConnector1">
              <a:avLst/>
            </a:prstGeom>
            <a:noFill/>
            <a:ln w="34925">
              <a:solidFill>
                <a:srgbClr val="0066FF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87169" name="Group 65"/>
          <p:cNvGrpSpPr>
            <a:grpSpLocks/>
          </p:cNvGrpSpPr>
          <p:nvPr/>
        </p:nvGrpSpPr>
        <p:grpSpPr bwMode="auto">
          <a:xfrm>
            <a:off x="2339975" y="3643313"/>
            <a:ext cx="957263" cy="1225550"/>
            <a:chOff x="1182" y="3022"/>
            <a:chExt cx="603" cy="336"/>
          </a:xfrm>
        </p:grpSpPr>
        <p:sp>
          <p:nvSpPr>
            <p:cNvPr id="64557" name="Text Box 66"/>
            <p:cNvSpPr txBox="1">
              <a:spLocks noChangeArrowheads="1"/>
            </p:cNvSpPr>
            <p:nvPr/>
          </p:nvSpPr>
          <p:spPr bwMode="auto">
            <a:xfrm>
              <a:off x="1182" y="3233"/>
              <a:ext cx="603" cy="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FF3300"/>
                  </a:solidFill>
                  <a:latin typeface="Times New Roman" pitchFamily="18" charset="0"/>
                </a:rPr>
                <a:t>h</a:t>
              </a:r>
              <a:r>
                <a:rPr kumimoji="1" lang="en-US" altLang="zh-CN" sz="2400">
                  <a:solidFill>
                    <a:srgbClr val="FF3300"/>
                  </a:solidFill>
                  <a:latin typeface="Times New Roman" pitchFamily="18" charset="0"/>
                </a:rPr>
                <a:t>=</a:t>
              </a:r>
              <a:r>
                <a:rPr kumimoji="1" lang="en-US" altLang="zh-CN" sz="2400" b="1" i="1">
                  <a:solidFill>
                    <a:srgbClr val="FF3300"/>
                  </a:solidFill>
                  <a:latin typeface="Times New Roman" pitchFamily="18" charset="0"/>
                </a:rPr>
                <a:t>E</a:t>
              </a:r>
              <a:r>
                <a:rPr kumimoji="1" lang="en-US" altLang="zh-CN" sz="2400">
                  <a:solidFill>
                    <a:srgbClr val="FF3300"/>
                  </a:solidFill>
                  <a:latin typeface="Times New Roman" pitchFamily="18" charset="0"/>
                </a:rPr>
                <a:t>.h</a:t>
              </a:r>
            </a:p>
          </p:txBody>
        </p:sp>
        <p:cxnSp>
          <p:nvCxnSpPr>
            <p:cNvPr id="64558" name="AutoShape 67"/>
            <p:cNvCxnSpPr>
              <a:cxnSpLocks noChangeShapeType="1"/>
              <a:stCxn id="64557" idx="0"/>
            </p:cNvCxnSpPr>
            <p:nvPr/>
          </p:nvCxnSpPr>
          <p:spPr bwMode="auto">
            <a:xfrm flipH="1" flipV="1">
              <a:off x="1292" y="3022"/>
              <a:ext cx="192" cy="211"/>
            </a:xfrm>
            <a:prstGeom prst="straightConnector1">
              <a:avLst/>
            </a:prstGeom>
            <a:noFill/>
            <a:ln w="34925">
              <a:solidFill>
                <a:srgbClr val="0066FF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87172" name="Group 68"/>
          <p:cNvGrpSpPr>
            <a:grpSpLocks/>
          </p:cNvGrpSpPr>
          <p:nvPr/>
        </p:nvGrpSpPr>
        <p:grpSpPr bwMode="auto">
          <a:xfrm>
            <a:off x="5281613" y="4149725"/>
            <a:ext cx="730250" cy="458788"/>
            <a:chOff x="2012" y="2659"/>
            <a:chExt cx="460" cy="289"/>
          </a:xfrm>
        </p:grpSpPr>
        <p:sp>
          <p:nvSpPr>
            <p:cNvPr id="64555" name="Text Box 69"/>
            <p:cNvSpPr txBox="1">
              <a:spLocks noChangeArrowheads="1"/>
            </p:cNvSpPr>
            <p:nvPr/>
          </p:nvSpPr>
          <p:spPr bwMode="auto">
            <a:xfrm>
              <a:off x="2200" y="2659"/>
              <a:ext cx="2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FF3300"/>
                  </a:solidFill>
                  <a:latin typeface="Times New Roman" pitchFamily="18" charset="0"/>
                </a:rPr>
                <a:t>s</a:t>
              </a:r>
              <a:endParaRPr kumimoji="1" lang="en-US" altLang="zh-CN" sz="24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cxnSp>
          <p:nvCxnSpPr>
            <p:cNvPr id="64556" name="AutoShape 70"/>
            <p:cNvCxnSpPr>
              <a:cxnSpLocks noChangeShapeType="1"/>
              <a:endCxn id="64555" idx="2"/>
            </p:cNvCxnSpPr>
            <p:nvPr/>
          </p:nvCxnSpPr>
          <p:spPr bwMode="auto">
            <a:xfrm rot="16200000" flipH="1">
              <a:off x="2173" y="2786"/>
              <a:ext cx="1" cy="324"/>
            </a:xfrm>
            <a:prstGeom prst="curvedConnector3">
              <a:avLst>
                <a:gd name="adj1" fmla="val 6600000"/>
              </a:avLst>
            </a:prstGeom>
            <a:noFill/>
            <a:ln w="34925">
              <a:solidFill>
                <a:srgbClr val="FF33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87175" name="Group 71"/>
          <p:cNvGrpSpPr>
            <a:grpSpLocks/>
          </p:cNvGrpSpPr>
          <p:nvPr/>
        </p:nvGrpSpPr>
        <p:grpSpPr bwMode="auto">
          <a:xfrm>
            <a:off x="3419475" y="3716338"/>
            <a:ext cx="863600" cy="865187"/>
            <a:chOff x="2018" y="1714"/>
            <a:chExt cx="544" cy="753"/>
          </a:xfrm>
        </p:grpSpPr>
        <p:sp>
          <p:nvSpPr>
            <p:cNvPr id="64553" name="Text Box 72"/>
            <p:cNvSpPr txBox="1">
              <a:spLocks noChangeArrowheads="1"/>
            </p:cNvSpPr>
            <p:nvPr/>
          </p:nvSpPr>
          <p:spPr bwMode="auto">
            <a:xfrm>
              <a:off x="2018" y="2069"/>
              <a:ext cx="287" cy="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FF3300"/>
                  </a:solidFill>
                  <a:latin typeface="Times New Roman" pitchFamily="18" charset="0"/>
                </a:rPr>
                <a:t>ps</a:t>
              </a:r>
              <a:endParaRPr kumimoji="1" lang="en-US" altLang="zh-CN" sz="24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cxnSp>
          <p:nvCxnSpPr>
            <p:cNvPr id="64554" name="AutoShape 73"/>
            <p:cNvCxnSpPr>
              <a:cxnSpLocks noChangeShapeType="1"/>
              <a:endCxn id="64553" idx="0"/>
            </p:cNvCxnSpPr>
            <p:nvPr/>
          </p:nvCxnSpPr>
          <p:spPr bwMode="auto">
            <a:xfrm rot="10800000" flipV="1">
              <a:off x="2162" y="1714"/>
              <a:ext cx="400" cy="355"/>
            </a:xfrm>
            <a:prstGeom prst="curvedConnector2">
              <a:avLst/>
            </a:prstGeom>
            <a:noFill/>
            <a:ln w="34925">
              <a:solidFill>
                <a:srgbClr val="FF33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87180" name="Group 76"/>
          <p:cNvGrpSpPr>
            <a:grpSpLocks/>
          </p:cNvGrpSpPr>
          <p:nvPr/>
        </p:nvGrpSpPr>
        <p:grpSpPr bwMode="auto">
          <a:xfrm>
            <a:off x="2916238" y="2781300"/>
            <a:ext cx="71437" cy="828675"/>
            <a:chOff x="3606" y="1026"/>
            <a:chExt cx="45" cy="522"/>
          </a:xfrm>
        </p:grpSpPr>
        <p:sp>
          <p:nvSpPr>
            <p:cNvPr id="64551" name="Text Box 74"/>
            <p:cNvSpPr txBox="1">
              <a:spLocks noChangeArrowheads="1"/>
            </p:cNvSpPr>
            <p:nvPr/>
          </p:nvSpPr>
          <p:spPr bwMode="auto">
            <a:xfrm>
              <a:off x="3606" y="1298"/>
              <a:ext cx="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6800" rIns="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64552" name="Line 75"/>
            <p:cNvSpPr>
              <a:spLocks noChangeShapeType="1"/>
            </p:cNvSpPr>
            <p:nvPr/>
          </p:nvSpPr>
          <p:spPr bwMode="auto">
            <a:xfrm flipH="1">
              <a:off x="3606" y="1026"/>
              <a:ext cx="45" cy="31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</p:grpSp>
      <p:grpSp>
        <p:nvGrpSpPr>
          <p:cNvPr id="687184" name="Group 80"/>
          <p:cNvGrpSpPr>
            <a:grpSpLocks/>
          </p:cNvGrpSpPr>
          <p:nvPr/>
        </p:nvGrpSpPr>
        <p:grpSpPr bwMode="auto">
          <a:xfrm>
            <a:off x="4427538" y="3752850"/>
            <a:ext cx="862012" cy="684213"/>
            <a:chOff x="3061" y="1661"/>
            <a:chExt cx="543" cy="431"/>
          </a:xfrm>
        </p:grpSpPr>
        <p:sp>
          <p:nvSpPr>
            <p:cNvPr id="64549" name="Text Box 78"/>
            <p:cNvSpPr txBox="1">
              <a:spLocks noChangeArrowheads="1"/>
            </p:cNvSpPr>
            <p:nvPr/>
          </p:nvSpPr>
          <p:spPr bwMode="auto">
            <a:xfrm>
              <a:off x="3560" y="1842"/>
              <a:ext cx="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6800" rIns="0" bIns="4680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3300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sp>
          <p:nvSpPr>
            <p:cNvPr id="64550" name="Line 79"/>
            <p:cNvSpPr>
              <a:spLocks noChangeShapeType="1"/>
            </p:cNvSpPr>
            <p:nvPr/>
          </p:nvSpPr>
          <p:spPr bwMode="auto">
            <a:xfrm>
              <a:off x="3061" y="1661"/>
              <a:ext cx="499" cy="22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46800" rIns="0" bIns="46800" anchor="ctr"/>
            <a:lstStyle/>
            <a:p>
              <a:endParaRPr lang="zh-CN" altLang="en-US"/>
            </a:p>
          </p:txBody>
        </p:sp>
      </p:grpSp>
      <p:grpSp>
        <p:nvGrpSpPr>
          <p:cNvPr id="687185" name="Group 81"/>
          <p:cNvGrpSpPr>
            <a:grpSpLocks/>
          </p:cNvGrpSpPr>
          <p:nvPr/>
        </p:nvGrpSpPr>
        <p:grpSpPr bwMode="auto">
          <a:xfrm>
            <a:off x="5989638" y="4149725"/>
            <a:ext cx="1030287" cy="457200"/>
            <a:chOff x="2336" y="2688"/>
            <a:chExt cx="649" cy="288"/>
          </a:xfrm>
        </p:grpSpPr>
        <p:sp>
          <p:nvSpPr>
            <p:cNvPr id="64547" name="Text Box 82"/>
            <p:cNvSpPr txBox="1">
              <a:spLocks noChangeArrowheads="1"/>
            </p:cNvSpPr>
            <p:nvPr/>
          </p:nvSpPr>
          <p:spPr bwMode="auto">
            <a:xfrm>
              <a:off x="2698" y="2688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FF3300"/>
                  </a:solidFill>
                  <a:latin typeface="Times New Roman" pitchFamily="18" charset="0"/>
                </a:rPr>
                <a:t>ps</a:t>
              </a:r>
              <a:endParaRPr kumimoji="1" lang="en-US" altLang="zh-CN" sz="240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cxnSp>
          <p:nvCxnSpPr>
            <p:cNvPr id="64548" name="AutoShape 83"/>
            <p:cNvCxnSpPr>
              <a:cxnSpLocks noChangeShapeType="1"/>
              <a:endCxn id="64547" idx="2"/>
            </p:cNvCxnSpPr>
            <p:nvPr/>
          </p:nvCxnSpPr>
          <p:spPr bwMode="auto">
            <a:xfrm rot="16200000" flipH="1">
              <a:off x="2574" y="2709"/>
              <a:ext cx="29" cy="506"/>
            </a:xfrm>
            <a:prstGeom prst="curvedConnector3">
              <a:avLst>
                <a:gd name="adj1" fmla="val 386204"/>
              </a:avLst>
            </a:prstGeom>
            <a:noFill/>
            <a:ln w="34925">
              <a:solidFill>
                <a:srgbClr val="FF33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87188" name="Group 84"/>
          <p:cNvGrpSpPr>
            <a:grpSpLocks/>
          </p:cNvGrpSpPr>
          <p:nvPr/>
        </p:nvGrpSpPr>
        <p:grpSpPr bwMode="auto">
          <a:xfrm>
            <a:off x="6948488" y="4652963"/>
            <a:ext cx="1304925" cy="865187"/>
            <a:chOff x="2842" y="2976"/>
            <a:chExt cx="822" cy="545"/>
          </a:xfrm>
        </p:grpSpPr>
        <p:sp>
          <p:nvSpPr>
            <p:cNvPr id="64544" name="Text Box 85"/>
            <p:cNvSpPr txBox="1">
              <a:spLocks noChangeArrowheads="1"/>
            </p:cNvSpPr>
            <p:nvPr/>
          </p:nvSpPr>
          <p:spPr bwMode="auto">
            <a:xfrm>
              <a:off x="3093" y="3233"/>
              <a:ext cx="57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FF3300"/>
                  </a:solidFill>
                  <a:latin typeface="Times New Roman" pitchFamily="18" charset="0"/>
                </a:rPr>
                <a:t>h</a:t>
              </a:r>
              <a:r>
                <a:rPr kumimoji="1" lang="en-US" altLang="zh-CN" sz="2400">
                  <a:solidFill>
                    <a:srgbClr val="FF3300"/>
                  </a:solidFill>
                  <a:latin typeface="Times New Roman" pitchFamily="18" charset="0"/>
                </a:rPr>
                <a:t>=</a:t>
              </a:r>
              <a:r>
                <a:rPr kumimoji="1" lang="en-US" altLang="zh-CN" sz="2400" b="1" i="1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  <a:r>
                <a:rPr kumimoji="1" lang="en-US" altLang="zh-CN" sz="2400">
                  <a:solidFill>
                    <a:srgbClr val="FF3300"/>
                  </a:solidFill>
                  <a:latin typeface="Times New Roman" pitchFamily="18" charset="0"/>
                </a:rPr>
                <a:t>.h</a:t>
              </a:r>
            </a:p>
          </p:txBody>
        </p:sp>
        <p:cxnSp>
          <p:nvCxnSpPr>
            <p:cNvPr id="64545" name="AutoShape 86"/>
            <p:cNvCxnSpPr>
              <a:cxnSpLocks noChangeShapeType="1"/>
              <a:stCxn id="64544" idx="0"/>
            </p:cNvCxnSpPr>
            <p:nvPr/>
          </p:nvCxnSpPr>
          <p:spPr bwMode="auto">
            <a:xfrm flipH="1" flipV="1">
              <a:off x="3133" y="2992"/>
              <a:ext cx="246" cy="241"/>
            </a:xfrm>
            <a:prstGeom prst="straightConnector1">
              <a:avLst/>
            </a:prstGeom>
            <a:noFill/>
            <a:ln w="34925">
              <a:solidFill>
                <a:srgbClr val="0066FF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546" name="AutoShape 87"/>
            <p:cNvCxnSpPr>
              <a:cxnSpLocks noChangeShapeType="1"/>
            </p:cNvCxnSpPr>
            <p:nvPr/>
          </p:nvCxnSpPr>
          <p:spPr bwMode="auto">
            <a:xfrm rot="16200000" flipH="1">
              <a:off x="2980" y="2838"/>
              <a:ext cx="16" cy="291"/>
            </a:xfrm>
            <a:prstGeom prst="curvedConnector3">
              <a:avLst>
                <a:gd name="adj1" fmla="val 1000000"/>
              </a:avLst>
            </a:prstGeom>
            <a:noFill/>
            <a:ln w="34925">
              <a:solidFill>
                <a:srgbClr val="FF33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87192" name="Text Box 88"/>
          <p:cNvSpPr txBox="1">
            <a:spLocks noChangeArrowheads="1"/>
          </p:cNvSpPr>
          <p:nvPr/>
        </p:nvSpPr>
        <p:spPr bwMode="auto">
          <a:xfrm>
            <a:off x="7380288" y="4221163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FF3300"/>
                </a:solidFill>
                <a:latin typeface="Times New Roman" pitchFamily="18" charset="0"/>
              </a:rPr>
              <a:t>ht</a:t>
            </a:r>
            <a:endParaRPr kumimoji="1" lang="en-US" altLang="zh-CN" sz="240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687193" name="Text Box 89"/>
          <p:cNvSpPr txBox="1">
            <a:spLocks noChangeArrowheads="1"/>
          </p:cNvSpPr>
          <p:nvPr/>
        </p:nvSpPr>
        <p:spPr bwMode="auto">
          <a:xfrm>
            <a:off x="4572000" y="3284538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FF3300"/>
                </a:solidFill>
                <a:latin typeface="Times New Roman" pitchFamily="18" charset="0"/>
              </a:rPr>
              <a:t>ht</a:t>
            </a:r>
            <a:endParaRPr kumimoji="1" lang="en-US" altLang="zh-CN" sz="2400">
              <a:solidFill>
                <a:srgbClr val="FF3300"/>
              </a:solidFill>
              <a:latin typeface="Times New Roman" pitchFamily="18" charset="0"/>
            </a:endParaRPr>
          </a:p>
        </p:txBody>
      </p:sp>
      <p:cxnSp>
        <p:nvCxnSpPr>
          <p:cNvPr id="687194" name="AutoShape 90"/>
          <p:cNvCxnSpPr>
            <a:cxnSpLocks noChangeShapeType="1"/>
            <a:stCxn id="687192" idx="0"/>
            <a:endCxn id="687193" idx="3"/>
          </p:cNvCxnSpPr>
          <p:nvPr/>
        </p:nvCxnSpPr>
        <p:spPr bwMode="auto">
          <a:xfrm rot="5400000" flipH="1">
            <a:off x="5950744" y="2572544"/>
            <a:ext cx="708025" cy="2589213"/>
          </a:xfrm>
          <a:prstGeom prst="curvedConnector2">
            <a:avLst/>
          </a:prstGeom>
          <a:noFill/>
          <a:ln w="34925">
            <a:solidFill>
              <a:srgbClr val="0066FF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7195" name="AutoShape 91"/>
          <p:cNvCxnSpPr>
            <a:cxnSpLocks noChangeShapeType="1"/>
            <a:stCxn id="64561" idx="0"/>
            <a:endCxn id="687193" idx="1"/>
          </p:cNvCxnSpPr>
          <p:nvPr/>
        </p:nvCxnSpPr>
        <p:spPr bwMode="auto">
          <a:xfrm flipV="1">
            <a:off x="3992563" y="3513138"/>
            <a:ext cx="579437" cy="898525"/>
          </a:xfrm>
          <a:prstGeom prst="straightConnector1">
            <a:avLst/>
          </a:prstGeom>
          <a:noFill/>
          <a:ln w="34925">
            <a:solidFill>
              <a:srgbClr val="0066FF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7196" name="Text Box 92"/>
          <p:cNvSpPr txBox="1">
            <a:spLocks noChangeArrowheads="1"/>
          </p:cNvSpPr>
          <p:nvPr/>
        </p:nvSpPr>
        <p:spPr bwMode="auto">
          <a:xfrm>
            <a:off x="3270250" y="2492375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FF3300"/>
                </a:solidFill>
                <a:latin typeface="Times New Roman" pitchFamily="18" charset="0"/>
              </a:rPr>
              <a:t>ht</a:t>
            </a:r>
            <a:endParaRPr kumimoji="1" lang="en-US" altLang="zh-CN" sz="2400">
              <a:solidFill>
                <a:srgbClr val="FF3300"/>
              </a:solidFill>
              <a:latin typeface="Times New Roman" pitchFamily="18" charset="0"/>
            </a:endParaRPr>
          </a:p>
        </p:txBody>
      </p:sp>
      <p:cxnSp>
        <p:nvCxnSpPr>
          <p:cNvPr id="687198" name="AutoShape 94"/>
          <p:cNvCxnSpPr>
            <a:cxnSpLocks noChangeShapeType="1"/>
            <a:stCxn id="64542" idx="0"/>
            <a:endCxn id="687196" idx="1"/>
          </p:cNvCxnSpPr>
          <p:nvPr/>
        </p:nvCxnSpPr>
        <p:spPr bwMode="auto">
          <a:xfrm rot="-5400000">
            <a:off x="2586831" y="2674144"/>
            <a:ext cx="636588" cy="730250"/>
          </a:xfrm>
          <a:prstGeom prst="curvedConnector2">
            <a:avLst/>
          </a:prstGeom>
          <a:noFill/>
          <a:ln w="34925">
            <a:solidFill>
              <a:srgbClr val="0066FF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87199" name="Group 95"/>
          <p:cNvGrpSpPr>
            <a:grpSpLocks/>
          </p:cNvGrpSpPr>
          <p:nvPr/>
        </p:nvGrpSpPr>
        <p:grpSpPr bwMode="auto">
          <a:xfrm>
            <a:off x="1979613" y="3357563"/>
            <a:ext cx="779462" cy="457200"/>
            <a:chOff x="877" y="2704"/>
            <a:chExt cx="491" cy="288"/>
          </a:xfrm>
        </p:grpSpPr>
        <p:sp>
          <p:nvSpPr>
            <p:cNvPr id="64542" name="Text Box 96"/>
            <p:cNvSpPr txBox="1">
              <a:spLocks noChangeArrowheads="1"/>
            </p:cNvSpPr>
            <p:nvPr/>
          </p:nvSpPr>
          <p:spPr bwMode="auto">
            <a:xfrm>
              <a:off x="1092" y="2704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rgbClr val="FF3300"/>
                  </a:solidFill>
                  <a:latin typeface="Times New Roman" pitchFamily="18" charset="0"/>
                </a:rPr>
                <a:t>ht</a:t>
              </a:r>
              <a:endParaRPr kumimoji="1" lang="en-US" altLang="zh-CN" sz="2400" i="1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cxnSp>
          <p:nvCxnSpPr>
            <p:cNvPr id="64543" name="AutoShape 97"/>
            <p:cNvCxnSpPr>
              <a:cxnSpLocks noChangeShapeType="1"/>
              <a:endCxn id="64542" idx="2"/>
            </p:cNvCxnSpPr>
            <p:nvPr/>
          </p:nvCxnSpPr>
          <p:spPr bwMode="auto">
            <a:xfrm rot="16200000" flipH="1">
              <a:off x="1031" y="2793"/>
              <a:ext cx="45" cy="353"/>
            </a:xfrm>
            <a:prstGeom prst="curvedConnector3">
              <a:avLst>
                <a:gd name="adj1" fmla="val 420000"/>
              </a:avLst>
            </a:prstGeom>
            <a:noFill/>
            <a:ln w="34925">
              <a:solidFill>
                <a:srgbClr val="FF33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687202" name="AutoShape 98"/>
          <p:cNvCxnSpPr>
            <a:cxnSpLocks noChangeShapeType="1"/>
            <a:stCxn id="687193" idx="0"/>
            <a:endCxn id="687196" idx="3"/>
          </p:cNvCxnSpPr>
          <p:nvPr/>
        </p:nvCxnSpPr>
        <p:spPr bwMode="auto">
          <a:xfrm rot="5400000" flipH="1">
            <a:off x="3967956" y="2461419"/>
            <a:ext cx="563563" cy="1082675"/>
          </a:xfrm>
          <a:prstGeom prst="curvedConnector2">
            <a:avLst/>
          </a:prstGeom>
          <a:noFill/>
          <a:ln w="34925">
            <a:solidFill>
              <a:srgbClr val="0066FF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7203" name="AutoShape 99"/>
          <p:cNvCxnSpPr>
            <a:cxnSpLocks noChangeShapeType="1"/>
          </p:cNvCxnSpPr>
          <p:nvPr/>
        </p:nvCxnSpPr>
        <p:spPr bwMode="auto">
          <a:xfrm rot="5400000" flipH="1">
            <a:off x="3028950" y="1947863"/>
            <a:ext cx="490537" cy="573088"/>
          </a:xfrm>
          <a:prstGeom prst="curvedConnector2">
            <a:avLst/>
          </a:prstGeom>
          <a:noFill/>
          <a:ln w="34925">
            <a:solidFill>
              <a:srgbClr val="0066FF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7204" name="Text Box 100"/>
          <p:cNvSpPr txBox="1">
            <a:spLocks noChangeArrowheads="1"/>
          </p:cNvSpPr>
          <p:nvPr/>
        </p:nvSpPr>
        <p:spPr bwMode="auto">
          <a:xfrm>
            <a:off x="2700338" y="1700213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FF3300"/>
                </a:solidFill>
                <a:latin typeface="Times New Roman" pitchFamily="18" charset="0"/>
              </a:rPr>
              <a:t>ht</a:t>
            </a:r>
            <a:endParaRPr kumimoji="1" lang="en-US" altLang="zh-CN" sz="2400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04482" y="1243554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zh-CN" altLang="en-US" b="1" dirty="0"/>
              <a:t>在</a:t>
            </a:r>
            <a:r>
              <a:rPr lang="en-US" altLang="zh-CN" b="1" dirty="0"/>
              <a:t>text</a:t>
            </a:r>
            <a:r>
              <a:rPr lang="zh-CN" altLang="en-US" b="1" dirty="0"/>
              <a:t>归约成</a:t>
            </a:r>
            <a:r>
              <a:rPr lang="en-US" altLang="zh-CN" b="1" i="1" dirty="0"/>
              <a:t>B</a:t>
            </a:r>
            <a:r>
              <a:rPr lang="zh-CN" altLang="en-US" b="1" dirty="0"/>
              <a:t>时，</a:t>
            </a:r>
            <a:r>
              <a:rPr lang="en-US" altLang="zh-CN" b="1" i="1" dirty="0"/>
              <a:t>B</a:t>
            </a:r>
            <a:r>
              <a:rPr lang="zh-CN" altLang="en-US" b="1" dirty="0"/>
              <a:t>的</a:t>
            </a:r>
            <a:r>
              <a:rPr lang="en-US" altLang="zh-CN" b="1" i="1" dirty="0" err="1"/>
              <a:t>ps</a:t>
            </a:r>
            <a:r>
              <a:rPr lang="zh-CN" altLang="en-US" b="1" dirty="0"/>
              <a:t>属</a:t>
            </a:r>
            <a:r>
              <a:rPr lang="zh-CN" altLang="en-US" b="1" dirty="0" smtClean="0"/>
              <a:t>性都</a:t>
            </a:r>
            <a:r>
              <a:rPr lang="zh-CN" altLang="en-US" b="1" dirty="0"/>
              <a:t>在次栈顶位置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7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7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7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8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8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8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87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8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8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8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87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8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8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8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8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68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68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68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68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68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68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68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68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68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142" grpId="0"/>
      <p:bldP spid="687192" grpId="0"/>
      <p:bldP spid="687193" grpId="0"/>
      <p:bldP spid="687196" grpId="0"/>
      <p:bldP spid="68720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415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4.4.3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模拟继承属性的计算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5538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4387C8CC-225F-4AF5-95A2-18548DDE1B27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75</a:t>
            </a:fld>
            <a:endParaRPr lang="en-US" altLang="zh-CN" sz="80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784386" name="Group 2"/>
          <p:cNvGraphicFramePr>
            <a:graphicFrameLocks noGrp="1"/>
          </p:cNvGraphicFramePr>
          <p:nvPr/>
        </p:nvGraphicFramePr>
        <p:xfrm>
          <a:off x="304800" y="1268413"/>
          <a:ext cx="8534400" cy="4840290"/>
        </p:xfrm>
        <a:graphic>
          <a:graphicData uri="http://schemas.openxmlformats.org/drawingml/2006/table">
            <a:tbl>
              <a:tblPr/>
              <a:tblGrid>
                <a:gridCol w="2133600"/>
                <a:gridCol w="6400800"/>
              </a:tblGrid>
              <a:tr h="5080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产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生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式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语   义   规   则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 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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:= 10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61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M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max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) 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M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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:= 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61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sub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B.ht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disp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(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)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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:=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shrink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)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text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text.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B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9870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415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4.4.3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模拟继承属性的计算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5538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4387C8CC-225F-4AF5-95A2-18548DDE1B27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76</a:t>
            </a:fld>
            <a:endParaRPr lang="en-US" altLang="zh-CN" sz="80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784386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186471"/>
              </p:ext>
            </p:extLst>
          </p:nvPr>
        </p:nvGraphicFramePr>
        <p:xfrm>
          <a:off x="304800" y="1268413"/>
          <a:ext cx="8534400" cy="4840290"/>
        </p:xfrm>
        <a:graphic>
          <a:graphicData uri="http://schemas.openxmlformats.org/drawingml/2006/table">
            <a:tbl>
              <a:tblPr/>
              <a:tblGrid>
                <a:gridCol w="2133600"/>
                <a:gridCol w="6400800"/>
              </a:tblGrid>
              <a:tr h="5080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产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生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式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语   义   规   则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 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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:= 10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61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  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M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max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) 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M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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:= 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61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sub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  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B.ht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disp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(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)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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:=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shrink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)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text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text.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B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4985768" y="2319263"/>
            <a:ext cx="38347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>
              <a:spcBef>
                <a:spcPct val="20000"/>
              </a:spcBef>
            </a:pP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将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B</a:t>
            </a:r>
            <a:r>
              <a:rPr lang="en-US" altLang="zh-CN" sz="2400" b="1" dirty="0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.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ps</a:t>
            </a:r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存入栈中，便于引用</a:t>
            </a:r>
            <a:endParaRPr lang="zh-CN" altLang="en-US" sz="2400" b="1" i="1" dirty="0">
              <a:solidFill>
                <a:schemeClr val="tx2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32630" y="3748970"/>
            <a:ext cx="35878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单纯为了属性位置可预测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6779529" y="5161120"/>
            <a:ext cx="2040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Times New Roman" pitchFamily="18" charset="0"/>
                <a:ea typeface="宋体" charset="-122"/>
              </a:rPr>
              <a:t>兼有计算功能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85553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415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4.4.3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模拟继承属性的计算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5538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4387C8CC-225F-4AF5-95A2-18548DDE1B27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77</a:t>
            </a:fld>
            <a:endParaRPr lang="en-US" altLang="zh-CN" sz="80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784386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929318"/>
              </p:ext>
            </p:extLst>
          </p:nvPr>
        </p:nvGraphicFramePr>
        <p:xfrm>
          <a:off x="304800" y="1268413"/>
          <a:ext cx="8534400" cy="4840290"/>
        </p:xfrm>
        <a:graphic>
          <a:graphicData uri="http://schemas.openxmlformats.org/drawingml/2006/table">
            <a:tbl>
              <a:tblPr/>
              <a:tblGrid>
                <a:gridCol w="2133600"/>
                <a:gridCol w="6400800"/>
              </a:tblGrid>
              <a:tr h="5080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产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生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式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语   义   规   则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 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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:= 10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61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M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max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) 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M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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:= 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61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sub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B.ht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disp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(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)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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:=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shrink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)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text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text.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B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2195736" y="811213"/>
            <a:ext cx="2040632" cy="457200"/>
          </a:xfrm>
          <a:prstGeom prst="wedgeRoundRectCallout">
            <a:avLst>
              <a:gd name="adj1" fmla="val 54060"/>
              <a:gd name="adj2" fmla="val 111145"/>
              <a:gd name="adj3" fmla="val 16667"/>
            </a:avLst>
          </a:prstGeom>
          <a:noFill/>
          <a:ln w="31750">
            <a:solidFill>
              <a:srgbClr val="339966"/>
            </a:solidFill>
            <a:miter lim="800000"/>
            <a:headEnd type="none" w="sm" len="sm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改写</a:t>
            </a:r>
            <a:r>
              <a:rPr kumimoji="1" lang="zh-CN" altLang="en-US" sz="2400" dirty="0" smtClean="0">
                <a:latin typeface="微软雅黑" pitchFamily="34" charset="-122"/>
                <a:ea typeface="微软雅黑" pitchFamily="34" charset="-122"/>
              </a:rPr>
              <a:t>为栈代码</a:t>
            </a:r>
            <a:endParaRPr kumimoji="1"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415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4.4.3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模拟继承属性的计算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5538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4387C8CC-225F-4AF5-95A2-18548DDE1B27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78</a:t>
            </a:fld>
            <a:endParaRPr lang="en-US" altLang="zh-CN" sz="80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784386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684310"/>
              </p:ext>
            </p:extLst>
          </p:nvPr>
        </p:nvGraphicFramePr>
        <p:xfrm>
          <a:off x="304800" y="1268413"/>
          <a:ext cx="8534400" cy="4840290"/>
        </p:xfrm>
        <a:graphic>
          <a:graphicData uri="http://schemas.openxmlformats.org/drawingml/2006/table">
            <a:tbl>
              <a:tblPr/>
              <a:tblGrid>
                <a:gridCol w="2133600"/>
                <a:gridCol w="6400800"/>
              </a:tblGrid>
              <a:tr h="5080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产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生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式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语   义   规   则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 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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:= 10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61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  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M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max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) 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M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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:= 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61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sub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  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B.ht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disp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(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)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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:=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shrink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)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text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text.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B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7301880" y="2155899"/>
            <a:ext cx="1728192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r>
              <a:rPr lang="zh-CN" altLang="en-US" sz="16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栈 </a:t>
            </a:r>
            <a:r>
              <a:rPr lang="zh-CN" altLang="en-US" sz="16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 </a:t>
            </a:r>
            <a:r>
              <a:rPr lang="en-US" altLang="zh-CN" sz="1600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state     </a:t>
            </a:r>
            <a:r>
              <a:rPr lang="en-US" altLang="zh-CN" sz="1600" b="1" i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val</a:t>
            </a:r>
            <a:endParaRPr lang="en-US" altLang="zh-CN" sz="1600" b="1" i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Line 22"/>
          <p:cNvSpPr>
            <a:spLocks noChangeShapeType="1"/>
          </p:cNvSpPr>
          <p:nvPr/>
        </p:nvSpPr>
        <p:spPr bwMode="auto">
          <a:xfrm>
            <a:off x="7308304" y="1556792"/>
            <a:ext cx="278904" cy="0"/>
          </a:xfrm>
          <a:prstGeom prst="line">
            <a:avLst/>
          </a:prstGeom>
          <a:noFill/>
          <a:ln w="25400">
            <a:solidFill>
              <a:schemeClr val="accent6">
                <a:lumMod val="60000"/>
                <a:lumOff val="40000"/>
              </a:schemeClr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" name="Group 27"/>
          <p:cNvGraphicFramePr>
            <a:graphicFrameLocks noGrp="1"/>
          </p:cNvGraphicFramePr>
          <p:nvPr>
            <p:extLst/>
          </p:nvPr>
        </p:nvGraphicFramePr>
        <p:xfrm>
          <a:off x="7670279" y="280788"/>
          <a:ext cx="1168921" cy="1996084"/>
        </p:xfrm>
        <a:graphic>
          <a:graphicData uri="http://schemas.openxmlformats.org/drawingml/2006/table">
            <a:tbl>
              <a:tblPr/>
              <a:tblGrid>
                <a:gridCol w="420950"/>
                <a:gridCol w="747971"/>
              </a:tblGrid>
              <a:tr h="4990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4990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4990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endParaRPr kumimoji="0" lang="en-US" altLang="zh-CN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4990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</a:t>
                      </a:r>
                      <a:endParaRPr kumimoji="0" lang="zh-CN" alt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</a:t>
                      </a:r>
                      <a:endParaRPr kumimoji="0" lang="zh-CN" alt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9" name="Rectangle 44"/>
          <p:cNvSpPr>
            <a:spLocks noChangeArrowheads="1"/>
          </p:cNvSpPr>
          <p:nvPr/>
        </p:nvSpPr>
        <p:spPr bwMode="auto">
          <a:xfrm>
            <a:off x="6966992" y="1412776"/>
            <a:ext cx="432048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r>
              <a:rPr lang="en-US" altLang="zh-CN" sz="16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top</a:t>
            </a:r>
          </a:p>
        </p:txBody>
      </p:sp>
      <p:sp>
        <p:nvSpPr>
          <p:cNvPr id="10" name="Line 45"/>
          <p:cNvSpPr>
            <a:spLocks noChangeShapeType="1"/>
          </p:cNvSpPr>
          <p:nvPr/>
        </p:nvSpPr>
        <p:spPr bwMode="auto">
          <a:xfrm flipV="1">
            <a:off x="7471047" y="1700808"/>
            <a:ext cx="0" cy="576064"/>
          </a:xfrm>
          <a:prstGeom prst="line">
            <a:avLst/>
          </a:prstGeom>
          <a:noFill/>
          <a:ln w="25400">
            <a:solidFill>
              <a:schemeClr val="accent6">
                <a:lumMod val="60000"/>
                <a:lumOff val="40000"/>
              </a:schemeClr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840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/>
      <p:bldP spid="10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84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4.4.3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模拟继承属性的计算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6562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5957FFB2-4451-45AC-8C68-111F8F2DF96D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79</a:t>
            </a:fld>
            <a:endParaRPr lang="en-US" altLang="zh-CN" sz="80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68915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389953"/>
              </p:ext>
            </p:extLst>
          </p:nvPr>
        </p:nvGraphicFramePr>
        <p:xfrm>
          <a:off x="304800" y="1268413"/>
          <a:ext cx="8534400" cy="4840290"/>
        </p:xfrm>
        <a:graphic>
          <a:graphicData uri="http://schemas.openxmlformats.org/drawingml/2006/table">
            <a:tbl>
              <a:tblPr/>
              <a:tblGrid>
                <a:gridCol w="2133600"/>
                <a:gridCol w="6400800"/>
              </a:tblGrid>
              <a:tr h="5080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产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生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式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代   码   段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LB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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:= 10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61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MB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M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max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)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M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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:= 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61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sub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NB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B.ht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disp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(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)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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:=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shrink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)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text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text.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B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Line 22"/>
          <p:cNvSpPr>
            <a:spLocks noChangeShapeType="1"/>
          </p:cNvSpPr>
          <p:nvPr/>
        </p:nvSpPr>
        <p:spPr bwMode="auto">
          <a:xfrm>
            <a:off x="7308303" y="1987946"/>
            <a:ext cx="361975" cy="504949"/>
          </a:xfrm>
          <a:prstGeom prst="line">
            <a:avLst/>
          </a:prstGeom>
          <a:noFill/>
          <a:ln w="25400">
            <a:solidFill>
              <a:schemeClr val="accent6">
                <a:lumMod val="60000"/>
                <a:lumOff val="40000"/>
              </a:schemeClr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493212"/>
              </p:ext>
            </p:extLst>
          </p:nvPr>
        </p:nvGraphicFramePr>
        <p:xfrm>
          <a:off x="7670279" y="280788"/>
          <a:ext cx="1168921" cy="1996084"/>
        </p:xfrm>
        <a:graphic>
          <a:graphicData uri="http://schemas.openxmlformats.org/drawingml/2006/table">
            <a:tbl>
              <a:tblPr/>
              <a:tblGrid>
                <a:gridCol w="420950"/>
                <a:gridCol w="747971"/>
              </a:tblGrid>
              <a:tr h="4990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4990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4990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4990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</a:t>
                      </a:r>
                      <a:endParaRPr kumimoji="0" lang="zh-CN" alt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</a:t>
                      </a:r>
                      <a:endParaRPr kumimoji="0" lang="zh-CN" alt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91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4.3  </a:t>
            </a:r>
            <a:r>
              <a:rPr lang="en-US" altLang="zh-CN" sz="3600" i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L</a:t>
            </a: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属性定义的自上而下计算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610600" cy="52578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800" b="1" i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</a:t>
            </a:r>
            <a: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</a:rPr>
              <a:t>属性定义的例子：变量类型声明的语法制导定义</a:t>
            </a:r>
            <a:endParaRPr lang="zh-CN" altLang="en-US" sz="2800" b="1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just">
              <a:spcBef>
                <a:spcPct val="0"/>
              </a:spcBef>
              <a:buFontTx/>
              <a:buNone/>
              <a:defRPr/>
            </a:pPr>
            <a:endParaRPr lang="zh-CN" altLang="en-US" sz="2800" b="1" smtClean="0"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194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981A7F04-78A6-4D5B-8E15-CE53B5F9BCFF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8</a:t>
            </a:fld>
            <a:endParaRPr lang="en-US" altLang="zh-CN" sz="80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523268" name="Group 4"/>
          <p:cNvGraphicFramePr>
            <a:graphicFrameLocks noGrp="1"/>
          </p:cNvGraphicFramePr>
          <p:nvPr/>
        </p:nvGraphicFramePr>
        <p:xfrm>
          <a:off x="1403350" y="1916113"/>
          <a:ext cx="7086600" cy="3908478"/>
        </p:xfrm>
        <a:graphic>
          <a:graphicData uri="http://schemas.openxmlformats.org/drawingml/2006/table">
            <a:tbl>
              <a:tblPr/>
              <a:tblGrid>
                <a:gridCol w="2362200"/>
                <a:gridCol w="4724400"/>
              </a:tblGrid>
              <a:tr h="5333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产  生  式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L="54000" marR="54000" marT="28798" marB="287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语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义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规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则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L="54000" marR="54000" marT="28798" marB="28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4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D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TL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8" marB="287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in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type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8" marB="28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int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8" marB="287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type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integer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8" marB="28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28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real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8" marB="287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type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real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8" marB="28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221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, id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8" marB="287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.in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in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  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addtype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(id.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entry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in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)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8" marB="28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28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id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8" marB="287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addtype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(id.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entry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in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)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L="54000" marR="54000" marT="28798" marB="28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3292" name="AutoShape 28" descr="Green marble"/>
          <p:cNvSpPr>
            <a:spLocks noChangeArrowheads="1"/>
          </p:cNvSpPr>
          <p:nvPr/>
        </p:nvSpPr>
        <p:spPr bwMode="auto">
          <a:xfrm>
            <a:off x="0" y="5734050"/>
            <a:ext cx="2843213" cy="1123950"/>
          </a:xfrm>
          <a:prstGeom prst="wedgeRoundRectCallout">
            <a:avLst>
              <a:gd name="adj1" fmla="val -3491"/>
              <a:gd name="adj2" fmla="val -306356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语义规则的执行时刻很重要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32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3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3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292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3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4.4.3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模拟继承属性的计算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7586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E66DCCBC-9773-4682-BA88-B03724F8C623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80</a:t>
            </a:fld>
            <a:endParaRPr lang="en-US" altLang="zh-CN" sz="80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69120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522516"/>
              </p:ext>
            </p:extLst>
          </p:nvPr>
        </p:nvGraphicFramePr>
        <p:xfrm>
          <a:off x="304800" y="1268413"/>
          <a:ext cx="8534400" cy="4840290"/>
        </p:xfrm>
        <a:graphic>
          <a:graphicData uri="http://schemas.openxmlformats.org/drawingml/2006/table">
            <a:tbl>
              <a:tblPr/>
              <a:tblGrid>
                <a:gridCol w="2133600"/>
                <a:gridCol w="6400800"/>
              </a:tblGrid>
              <a:tr h="50800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产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生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式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代   码   段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LB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L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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+1].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:= 10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61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MB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;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;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:=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M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;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ht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max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ht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ht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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:= 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61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sub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NB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:=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;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;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;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B.ht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disp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(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ht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ht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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:=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shrink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)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text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ht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text.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h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B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Line 22"/>
          <p:cNvSpPr>
            <a:spLocks noChangeShapeType="1"/>
          </p:cNvSpPr>
          <p:nvPr/>
        </p:nvSpPr>
        <p:spPr bwMode="auto">
          <a:xfrm>
            <a:off x="7308304" y="548680"/>
            <a:ext cx="278904" cy="0"/>
          </a:xfrm>
          <a:prstGeom prst="line">
            <a:avLst/>
          </a:prstGeom>
          <a:noFill/>
          <a:ln w="25400">
            <a:solidFill>
              <a:schemeClr val="accent6">
                <a:lumMod val="60000"/>
                <a:lumOff val="40000"/>
              </a:schemeClr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7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012310"/>
              </p:ext>
            </p:extLst>
          </p:nvPr>
        </p:nvGraphicFramePr>
        <p:xfrm>
          <a:off x="7670279" y="280788"/>
          <a:ext cx="1168921" cy="1996084"/>
        </p:xfrm>
        <a:graphic>
          <a:graphicData uri="http://schemas.openxmlformats.org/drawingml/2006/table">
            <a:tbl>
              <a:tblPr/>
              <a:tblGrid>
                <a:gridCol w="420950"/>
                <a:gridCol w="747971"/>
              </a:tblGrid>
              <a:tr h="4990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endParaRPr kumimoji="0" lang="en-US" altLang="zh-CN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endParaRPr kumimoji="0" lang="zh-CN" alt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4990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M</a:t>
                      </a:r>
                      <a:endParaRPr kumimoji="0" lang="en-US" altLang="zh-CN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4990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endParaRPr kumimoji="0" lang="en-US" altLang="zh-CN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4990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</a:t>
                      </a:r>
                      <a:endParaRPr kumimoji="0" lang="zh-CN" alt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</a:t>
                      </a:r>
                      <a:endParaRPr kumimoji="0" lang="zh-CN" alt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8" name="Rectangle 44"/>
          <p:cNvSpPr>
            <a:spLocks noChangeArrowheads="1"/>
          </p:cNvSpPr>
          <p:nvPr/>
        </p:nvSpPr>
        <p:spPr bwMode="auto">
          <a:xfrm>
            <a:off x="6966992" y="404664"/>
            <a:ext cx="432048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r>
              <a:rPr lang="en-US" altLang="zh-CN" sz="1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top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80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4.4.3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模拟继承属性的计算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861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3181FE82-1A89-4F06-B269-82C5CD56C05E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81</a:t>
            </a:fld>
            <a:endParaRPr lang="en-US" altLang="zh-CN" sz="80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69325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835571"/>
              </p:ext>
            </p:extLst>
          </p:nvPr>
        </p:nvGraphicFramePr>
        <p:xfrm>
          <a:off x="304800" y="1268413"/>
          <a:ext cx="8534400" cy="4839670"/>
        </p:xfrm>
        <a:graphic>
          <a:graphicData uri="http://schemas.openxmlformats.org/drawingml/2006/table">
            <a:tbl>
              <a:tblPr/>
              <a:tblGrid>
                <a:gridCol w="2133600"/>
                <a:gridCol w="6400800"/>
              </a:tblGrid>
              <a:tr h="507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产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生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式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代   码   段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LB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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+1].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:= 10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MB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max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)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M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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:= 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59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sub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NB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B.ht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disp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(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)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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:=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shrink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)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text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text.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B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Line 22"/>
          <p:cNvSpPr>
            <a:spLocks noChangeShapeType="1"/>
          </p:cNvSpPr>
          <p:nvPr/>
        </p:nvSpPr>
        <p:spPr bwMode="auto">
          <a:xfrm>
            <a:off x="7308304" y="1483891"/>
            <a:ext cx="278904" cy="0"/>
          </a:xfrm>
          <a:prstGeom prst="line">
            <a:avLst/>
          </a:prstGeom>
          <a:noFill/>
          <a:ln w="25400">
            <a:solidFill>
              <a:schemeClr val="accent6">
                <a:lumMod val="60000"/>
                <a:lumOff val="40000"/>
              </a:schemeClr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042696"/>
              </p:ext>
            </p:extLst>
          </p:nvPr>
        </p:nvGraphicFramePr>
        <p:xfrm>
          <a:off x="7670279" y="280788"/>
          <a:ext cx="1168921" cy="1996084"/>
        </p:xfrm>
        <a:graphic>
          <a:graphicData uri="http://schemas.openxmlformats.org/drawingml/2006/table">
            <a:tbl>
              <a:tblPr/>
              <a:tblGrid>
                <a:gridCol w="420950"/>
                <a:gridCol w="747971"/>
              </a:tblGrid>
              <a:tr h="4990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4990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4990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endParaRPr kumimoji="0" lang="en-US" altLang="zh-CN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4990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</a:t>
                      </a:r>
                      <a:endParaRPr kumimoji="0" lang="zh-CN" alt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</a:t>
                      </a:r>
                      <a:endParaRPr kumimoji="0" lang="zh-CN" alt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7" name="Rectangle 44"/>
          <p:cNvSpPr>
            <a:spLocks noChangeArrowheads="1"/>
          </p:cNvSpPr>
          <p:nvPr/>
        </p:nvSpPr>
        <p:spPr bwMode="auto">
          <a:xfrm>
            <a:off x="6966992" y="1339875"/>
            <a:ext cx="432048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r>
              <a:rPr lang="en-US" altLang="zh-CN" sz="16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top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329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4.4.3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模拟继承属性的计算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69634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92EA4295-5B15-465B-B155-AF5D0C0805F2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82</a:t>
            </a:fld>
            <a:endParaRPr lang="en-US" altLang="zh-CN" sz="80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69529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948070"/>
              </p:ext>
            </p:extLst>
          </p:nvPr>
        </p:nvGraphicFramePr>
        <p:xfrm>
          <a:off x="304800" y="1268413"/>
          <a:ext cx="8534400" cy="4839672"/>
        </p:xfrm>
        <a:graphic>
          <a:graphicData uri="http://schemas.openxmlformats.org/drawingml/2006/table">
            <a:tbl>
              <a:tblPr/>
              <a:tblGrid>
                <a:gridCol w="2133600"/>
                <a:gridCol w="6400800"/>
              </a:tblGrid>
              <a:tr h="507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产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生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式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代   码   段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LB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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+1].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:= 10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MB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max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)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M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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+1].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:=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59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B</a:t>
                      </a:r>
                      <a:r>
                        <a:rPr kumimoji="0" lang="en-US" altLang="zh-CN" sz="2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sub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NB</a:t>
                      </a:r>
                      <a:r>
                        <a:rPr kumimoji="0" lang="en-US" altLang="zh-CN" sz="2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  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;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B.ht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disp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(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)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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:=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shrink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)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text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text.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B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624550"/>
              </p:ext>
            </p:extLst>
          </p:nvPr>
        </p:nvGraphicFramePr>
        <p:xfrm>
          <a:off x="7670279" y="280788"/>
          <a:ext cx="1168921" cy="2495105"/>
        </p:xfrm>
        <a:graphic>
          <a:graphicData uri="http://schemas.openxmlformats.org/drawingml/2006/table">
            <a:tbl>
              <a:tblPr/>
              <a:tblGrid>
                <a:gridCol w="420950"/>
                <a:gridCol w="747971"/>
              </a:tblGrid>
              <a:tr h="4990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endParaRPr kumimoji="0" lang="zh-CN" alt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4990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</a:t>
                      </a:r>
                      <a:endParaRPr kumimoji="0" lang="zh-CN" alt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4990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sub</a:t>
                      </a:r>
                    </a:p>
                  </a:txBody>
                  <a:tcPr marL="0" marR="0" marT="0" marB="0" anchor="ctr" anchorCtr="1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4990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endParaRPr kumimoji="0" lang="en-US" altLang="zh-CN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4990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</a:t>
                      </a:r>
                      <a:endParaRPr kumimoji="0" lang="zh-CN" alt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</a:t>
                      </a:r>
                      <a:endParaRPr kumimoji="0" lang="zh-CN" alt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8" name="Line 22"/>
          <p:cNvSpPr>
            <a:spLocks noChangeShapeType="1"/>
          </p:cNvSpPr>
          <p:nvPr/>
        </p:nvSpPr>
        <p:spPr bwMode="auto">
          <a:xfrm>
            <a:off x="7308304" y="548680"/>
            <a:ext cx="278904" cy="0"/>
          </a:xfrm>
          <a:prstGeom prst="line">
            <a:avLst/>
          </a:prstGeom>
          <a:noFill/>
          <a:ln w="25400">
            <a:solidFill>
              <a:schemeClr val="accent6">
                <a:lumMod val="60000"/>
                <a:lumOff val="40000"/>
              </a:schemeClr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Rectangle 44"/>
          <p:cNvSpPr>
            <a:spLocks noChangeArrowheads="1"/>
          </p:cNvSpPr>
          <p:nvPr/>
        </p:nvSpPr>
        <p:spPr bwMode="auto">
          <a:xfrm>
            <a:off x="6966992" y="404664"/>
            <a:ext cx="432048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lg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r>
              <a:rPr lang="en-US" altLang="zh-CN" sz="1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top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76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4.4.3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模拟继承属性的计算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70658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634C3FC2-982D-41B6-B5DA-099A93DBC8A6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83</a:t>
            </a:fld>
            <a:endParaRPr lang="en-US" altLang="zh-CN" sz="80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69734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829934"/>
              </p:ext>
            </p:extLst>
          </p:nvPr>
        </p:nvGraphicFramePr>
        <p:xfrm>
          <a:off x="304800" y="1268413"/>
          <a:ext cx="8534400" cy="4839752"/>
        </p:xfrm>
        <a:graphic>
          <a:graphicData uri="http://schemas.openxmlformats.org/drawingml/2006/table">
            <a:tbl>
              <a:tblPr/>
              <a:tblGrid>
                <a:gridCol w="2133600"/>
                <a:gridCol w="6400800"/>
              </a:tblGrid>
              <a:tr h="50792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产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生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式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代   码   段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9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LB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9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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+1].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:= 10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9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MB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max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)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9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M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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+1].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:=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89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sub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NB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6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3].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:=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576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disp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(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3].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)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9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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:=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shrink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)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9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text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text.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B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418109"/>
              </p:ext>
            </p:extLst>
          </p:nvPr>
        </p:nvGraphicFramePr>
        <p:xfrm>
          <a:off x="7670279" y="280788"/>
          <a:ext cx="1168921" cy="1996084"/>
        </p:xfrm>
        <a:graphic>
          <a:graphicData uri="http://schemas.openxmlformats.org/drawingml/2006/table">
            <a:tbl>
              <a:tblPr/>
              <a:tblGrid>
                <a:gridCol w="420950"/>
                <a:gridCol w="747971"/>
              </a:tblGrid>
              <a:tr h="4990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4990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sub</a:t>
                      </a:r>
                    </a:p>
                  </a:txBody>
                  <a:tcPr marL="0" marR="0" marT="0" marB="0" anchor="ctr" anchorCtr="1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4990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endParaRPr kumimoji="0" lang="en-US" altLang="zh-CN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4990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</a:t>
                      </a:r>
                      <a:endParaRPr kumimoji="0" lang="zh-CN" alt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</a:t>
                      </a:r>
                      <a:endParaRPr kumimoji="0" lang="zh-CN" alt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6" name="Line 22"/>
          <p:cNvSpPr>
            <a:spLocks noChangeShapeType="1"/>
          </p:cNvSpPr>
          <p:nvPr/>
        </p:nvSpPr>
        <p:spPr bwMode="auto">
          <a:xfrm>
            <a:off x="7308304" y="1052736"/>
            <a:ext cx="278904" cy="0"/>
          </a:xfrm>
          <a:prstGeom prst="line">
            <a:avLst/>
          </a:prstGeom>
          <a:noFill/>
          <a:ln w="25400">
            <a:solidFill>
              <a:schemeClr val="accent6">
                <a:lumMod val="60000"/>
                <a:lumOff val="40000"/>
              </a:schemeClr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424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4.4.3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模拟继承属性的计算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71682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9DB5C5AE-6688-4E15-9A52-9A6DCF60ECFE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84</a:t>
            </a:fld>
            <a:endParaRPr lang="en-US" altLang="zh-CN" sz="80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69939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108918"/>
              </p:ext>
            </p:extLst>
          </p:nvPr>
        </p:nvGraphicFramePr>
        <p:xfrm>
          <a:off x="304800" y="1268413"/>
          <a:ext cx="8534400" cy="4839752"/>
        </p:xfrm>
        <a:graphic>
          <a:graphicData uri="http://schemas.openxmlformats.org/drawingml/2006/table">
            <a:tbl>
              <a:tblPr/>
              <a:tblGrid>
                <a:gridCol w="2133600"/>
                <a:gridCol w="6400800"/>
              </a:tblGrid>
              <a:tr h="50792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产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生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式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代   码   段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9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LB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9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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+1].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:= 10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9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MB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max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)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9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M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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+1].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:=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8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sub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NB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3].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:= 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disp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(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3].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)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9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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+1].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:=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shrink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)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9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text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text.</a:t>
                      </a: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B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ps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067580"/>
              </p:ext>
            </p:extLst>
          </p:nvPr>
        </p:nvGraphicFramePr>
        <p:xfrm>
          <a:off x="7524327" y="280788"/>
          <a:ext cx="1314873" cy="1996084"/>
        </p:xfrm>
        <a:graphic>
          <a:graphicData uri="http://schemas.openxmlformats.org/drawingml/2006/table">
            <a:tbl>
              <a:tblPr/>
              <a:tblGrid>
                <a:gridCol w="648072"/>
                <a:gridCol w="666801"/>
              </a:tblGrid>
              <a:tr h="4990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4990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4990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text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ht</a:t>
                      </a:r>
                      <a:endParaRPr kumimoji="0" lang="en-US" altLang="zh-CN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  <a:tr h="4990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</a:t>
                      </a:r>
                      <a:endParaRPr kumimoji="0" lang="zh-CN" alt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</a:t>
                      </a:r>
                      <a:endParaRPr kumimoji="0" lang="zh-CN" altLang="en-US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6" name="Line 22"/>
          <p:cNvSpPr>
            <a:spLocks noChangeShapeType="1"/>
          </p:cNvSpPr>
          <p:nvPr/>
        </p:nvSpPr>
        <p:spPr bwMode="auto">
          <a:xfrm>
            <a:off x="7164288" y="1484784"/>
            <a:ext cx="278904" cy="0"/>
          </a:xfrm>
          <a:prstGeom prst="line">
            <a:avLst/>
          </a:prstGeom>
          <a:noFill/>
          <a:ln w="25400">
            <a:solidFill>
              <a:schemeClr val="accent6">
                <a:lumMod val="60000"/>
                <a:lumOff val="40000"/>
              </a:schemeClr>
            </a:solidFill>
            <a:round/>
            <a:headEnd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72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4.4.3 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模拟继承属性的计算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  <p:sp>
        <p:nvSpPr>
          <p:cNvPr id="72706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3C904CD4-EB71-41EE-AA28-44859ED25E8B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85</a:t>
            </a:fld>
            <a:endParaRPr lang="en-US" altLang="zh-CN" sz="8000" b="1" dirty="0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70144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793149"/>
              </p:ext>
            </p:extLst>
          </p:nvPr>
        </p:nvGraphicFramePr>
        <p:xfrm>
          <a:off x="323528" y="1268413"/>
          <a:ext cx="8568952" cy="5227924"/>
        </p:xfrm>
        <a:graphic>
          <a:graphicData uri="http://schemas.openxmlformats.org/drawingml/2006/table">
            <a:tbl>
              <a:tblPr/>
              <a:tblGrid>
                <a:gridCol w="2160240"/>
                <a:gridCol w="6408712"/>
              </a:tblGrid>
              <a:tr h="50792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产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生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式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代   码   段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9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LB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9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L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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+1].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:= 10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9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MB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max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) 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9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M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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+1].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:=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84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sub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NB</a:t>
                      </a:r>
                      <a:r>
                        <a:rPr kumimoji="0" lang="en-US" altLang="zh-CN" sz="24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3].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:= 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disp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(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3].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)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9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N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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+1].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:= 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shrink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2].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)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92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B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text 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:=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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 stack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[</a:t>
                      </a:r>
                      <a:r>
                        <a:rPr kumimoji="0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top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1].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宋体" pitchFamily="2" charset="-122"/>
                        </a:rPr>
                        <a:t>val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3006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>
                <a:solidFill>
                  <a:schemeClr val="bg1"/>
                </a:solidFill>
                <a:ea typeface="宋体" pitchFamily="2" charset="-122"/>
                <a:sym typeface="Symbol" pitchFamily="18" charset="2"/>
              </a:rPr>
              <a:t>引进标记非终结符号对基础文法的影响</a:t>
            </a:r>
          </a:p>
        </p:txBody>
      </p:sp>
      <p:sp>
        <p:nvSpPr>
          <p:cNvPr id="7557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02840" y="981075"/>
            <a:ext cx="8661648" cy="5248275"/>
          </a:xfrm>
        </p:spPr>
        <p:txBody>
          <a:bodyPr/>
          <a:lstStyle/>
          <a:p>
            <a:pPr>
              <a:defRPr/>
            </a:pPr>
            <a:r>
              <a:rPr lang="zh-CN" altLang="en-US" sz="3200" dirty="0" smtClean="0">
                <a:ea typeface="宋体" pitchFamily="2" charset="-122"/>
                <a:sym typeface="Symbol" pitchFamily="18" charset="2"/>
              </a:rPr>
              <a:t>基础文法是</a:t>
            </a:r>
            <a:r>
              <a:rPr lang="en-US" altLang="zh-CN" sz="3200" dirty="0" smtClean="0">
                <a:ea typeface="宋体" pitchFamily="2" charset="-122"/>
                <a:sym typeface="Symbol" pitchFamily="18" charset="2"/>
              </a:rPr>
              <a:t>LL(1)</a:t>
            </a:r>
            <a:r>
              <a:rPr lang="zh-CN" altLang="en-US" sz="3200" dirty="0" smtClean="0">
                <a:ea typeface="宋体" pitchFamily="2" charset="-122"/>
                <a:sym typeface="Symbol" pitchFamily="18" charset="2"/>
              </a:rPr>
              <a:t>文法</a:t>
            </a:r>
          </a:p>
          <a:p>
            <a:pPr lvl="1">
              <a:defRPr/>
            </a:pPr>
            <a:r>
              <a:rPr lang="zh-CN" altLang="en-US" sz="2800" dirty="0" smtClean="0">
                <a:ea typeface="宋体" pitchFamily="2" charset="-122"/>
                <a:sym typeface="Symbol" pitchFamily="18" charset="2"/>
              </a:rPr>
              <a:t>没有影响，修改后的文法仍将保持</a:t>
            </a:r>
            <a:r>
              <a:rPr lang="en-US" altLang="zh-CN" sz="2800" dirty="0" smtClean="0">
                <a:ea typeface="宋体" pitchFamily="2" charset="-122"/>
                <a:sym typeface="Symbol" pitchFamily="18" charset="2"/>
              </a:rPr>
              <a:t>LL(1)</a:t>
            </a:r>
            <a:r>
              <a:rPr lang="zh-CN" altLang="en-US" sz="2800" dirty="0" smtClean="0">
                <a:ea typeface="宋体" pitchFamily="2" charset="-122"/>
                <a:sym typeface="Symbol" pitchFamily="18" charset="2"/>
              </a:rPr>
              <a:t>文法。</a:t>
            </a:r>
          </a:p>
          <a:p>
            <a:pPr lvl="1">
              <a:defRPr/>
            </a:pPr>
            <a:r>
              <a:rPr lang="zh-CN" altLang="en-US" sz="2800" dirty="0" smtClean="0">
                <a:ea typeface="宋体" pitchFamily="2" charset="-122"/>
              </a:rPr>
              <a:t>因为每个标记非终结符号是唯一的，而且只有唯一一个的</a:t>
            </a:r>
            <a:r>
              <a:rPr lang="zh-CN" altLang="en-US" sz="2800" dirty="0" smtClean="0">
                <a:ea typeface="宋体" pitchFamily="2" charset="-122"/>
                <a:sym typeface="Symbol" pitchFamily="18" charset="2"/>
              </a:rPr>
              <a:t>产生式</a:t>
            </a:r>
          </a:p>
          <a:p>
            <a:pPr>
              <a:defRPr/>
            </a:pPr>
            <a:r>
              <a:rPr lang="zh-CN" altLang="en-US" sz="3200" dirty="0" smtClean="0">
                <a:ea typeface="宋体" pitchFamily="2" charset="-122"/>
                <a:sym typeface="Symbol" pitchFamily="18" charset="2"/>
              </a:rPr>
              <a:t>基础文法是</a:t>
            </a:r>
            <a:r>
              <a:rPr lang="en-US" altLang="zh-CN" sz="3200" dirty="0" smtClean="0">
                <a:ea typeface="宋体" pitchFamily="2" charset="-122"/>
                <a:sym typeface="Symbol" pitchFamily="18" charset="2"/>
              </a:rPr>
              <a:t>LR(1)</a:t>
            </a:r>
            <a:r>
              <a:rPr lang="zh-CN" altLang="en-US" sz="3200" dirty="0" smtClean="0">
                <a:ea typeface="宋体" pitchFamily="2" charset="-122"/>
                <a:sym typeface="Symbol" pitchFamily="18" charset="2"/>
              </a:rPr>
              <a:t>文法</a:t>
            </a:r>
          </a:p>
          <a:p>
            <a:pPr lvl="1">
              <a:defRPr/>
            </a:pPr>
            <a:r>
              <a:rPr lang="zh-CN" altLang="en-US" sz="2800" dirty="0" smtClean="0">
                <a:ea typeface="宋体" pitchFamily="2" charset="-122"/>
                <a:sym typeface="Symbol" pitchFamily="18" charset="2"/>
              </a:rPr>
              <a:t>可能使修改后的文法变成非</a:t>
            </a:r>
            <a:r>
              <a:rPr lang="en-US" altLang="zh-CN" sz="2800" dirty="0" smtClean="0">
                <a:ea typeface="宋体" pitchFamily="2" charset="-122"/>
                <a:sym typeface="Symbol" pitchFamily="18" charset="2"/>
              </a:rPr>
              <a:t>LR(1)</a:t>
            </a:r>
            <a:r>
              <a:rPr lang="zh-CN" altLang="en-US" sz="2800" dirty="0" smtClean="0">
                <a:ea typeface="宋体" pitchFamily="2" charset="-122"/>
                <a:sym typeface="Symbol" pitchFamily="18" charset="2"/>
              </a:rPr>
              <a:t>文法</a:t>
            </a:r>
          </a:p>
          <a:p>
            <a:pPr>
              <a:defRPr/>
            </a:pPr>
            <a:r>
              <a:rPr lang="zh-CN" altLang="en-US" sz="3200" dirty="0" smtClean="0">
                <a:ea typeface="宋体" pitchFamily="2" charset="-122"/>
              </a:rPr>
              <a:t>例如文法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Lb|a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 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为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LR(1)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文法，加了</a:t>
            </a:r>
            <a:r>
              <a:rPr lang="en-US" altLang="zh-CN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M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之后为</a:t>
            </a:r>
            <a:r>
              <a:rPr lang="zh-CN" altLang="en-US" sz="3200" dirty="0" smtClean="0">
                <a:ea typeface="宋体" pitchFamily="2" charset="-122"/>
              </a:rPr>
              <a:t>：</a:t>
            </a:r>
          </a:p>
          <a:p>
            <a:pPr>
              <a:buFontTx/>
              <a:buNone/>
              <a:defRPr/>
            </a:pP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L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M</a:t>
            </a:r>
            <a:r>
              <a:rPr lang="en-US" altLang="zh-CN" sz="2400" b="1" dirty="0" err="1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Lb|a</a:t>
            </a:r>
            <a:endParaRPr lang="en-US" altLang="zh-CN" sz="2400" b="1" dirty="0" smtClean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  <a:sym typeface="Symbol" pitchFamily="18" charset="2"/>
            </a:endParaRPr>
          </a:p>
          <a:p>
            <a:pPr>
              <a:buFontTx/>
              <a:buNone/>
              <a:defRPr/>
            </a:pPr>
            <a:r>
              <a:rPr lang="en-US" altLang="zh-CN" sz="3200" dirty="0" smtClean="0">
                <a:ea typeface="宋体" pitchFamily="2" charset="-122"/>
              </a:rPr>
              <a:t>  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M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</a:t>
            </a:r>
            <a:r>
              <a:rPr lang="en-US" altLang="zh-CN" sz="2400" b="1" i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</a:t>
            </a:r>
            <a:r>
              <a:rPr lang="en-US" altLang="zh-CN" sz="24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endParaRPr lang="zh-CN" altLang="en-US" sz="3200" dirty="0" smtClean="0">
              <a:ea typeface="宋体" pitchFamily="2" charset="-122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7524328" y="5517232"/>
            <a:ext cx="1619672" cy="1296144"/>
          </a:xfr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8000" b="1" dirty="0" smtClean="0">
                <a:solidFill>
                  <a:schemeClr val="bg2"/>
                </a:solidFill>
                <a:latin typeface="Arial" charset="0"/>
                <a:ea typeface="宋体" pitchFamily="2" charset="-122"/>
              </a:rPr>
              <a:t>75</a:t>
            </a:r>
            <a:endParaRPr lang="en-US" altLang="zh-CN" sz="8000" b="1" dirty="0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715" grpId="0" build="p" bldLvl="2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本章小结</a:t>
            </a:r>
          </a:p>
        </p:txBody>
      </p:sp>
      <p:sp>
        <p:nvSpPr>
          <p:cNvPr id="74754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260AA918-8328-435F-8D7A-0595FBB43898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87</a:t>
            </a:fld>
            <a:endParaRPr lang="en-US" altLang="zh-CN" sz="80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  <p:grpSp>
        <p:nvGrpSpPr>
          <p:cNvPr id="74756" name="Group 4"/>
          <p:cNvGrpSpPr>
            <a:grpSpLocks/>
          </p:cNvGrpSpPr>
          <p:nvPr/>
        </p:nvGrpSpPr>
        <p:grpSpPr bwMode="auto">
          <a:xfrm>
            <a:off x="2627313" y="4292600"/>
            <a:ext cx="6049962" cy="1477963"/>
            <a:chOff x="2018" y="1706"/>
            <a:chExt cx="3629" cy="931"/>
          </a:xfrm>
        </p:grpSpPr>
        <p:sp>
          <p:nvSpPr>
            <p:cNvPr id="762885" name="Text Box 5" descr="Green marble"/>
            <p:cNvSpPr txBox="1">
              <a:spLocks noChangeArrowheads="1"/>
            </p:cNvSpPr>
            <p:nvPr/>
          </p:nvSpPr>
          <p:spPr bwMode="auto">
            <a:xfrm>
              <a:off x="2018" y="1706"/>
              <a:ext cx="140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基础文法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+</a:t>
              </a: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综合属性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endParaRPr>
            </a:p>
          </p:txBody>
        </p:sp>
        <p:sp>
          <p:nvSpPr>
            <p:cNvPr id="74782" name="AutoShape 6" descr="Green marble"/>
            <p:cNvSpPr>
              <a:spLocks noChangeArrowheads="1"/>
            </p:cNvSpPr>
            <p:nvPr/>
          </p:nvSpPr>
          <p:spPr bwMode="auto">
            <a:xfrm>
              <a:off x="3379" y="1752"/>
              <a:ext cx="136" cy="13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2887" name="Text Box 7" descr="Green marble"/>
            <p:cNvSpPr txBox="1">
              <a:spLocks noChangeArrowheads="1"/>
            </p:cNvSpPr>
            <p:nvPr/>
          </p:nvSpPr>
          <p:spPr bwMode="auto">
            <a:xfrm>
              <a:off x="3515" y="2160"/>
              <a:ext cx="10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语法制导定义</a:t>
              </a:r>
            </a:p>
          </p:txBody>
        </p:sp>
        <p:sp>
          <p:nvSpPr>
            <p:cNvPr id="762888" name="Text Box 8" descr="Green marble"/>
            <p:cNvSpPr txBox="1">
              <a:spLocks noChangeArrowheads="1"/>
            </p:cNvSpPr>
            <p:nvPr/>
          </p:nvSpPr>
          <p:spPr bwMode="auto">
            <a:xfrm>
              <a:off x="3560" y="1706"/>
              <a:ext cx="8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>
                  <a:latin typeface="Tahoma" pitchFamily="34" charset="0"/>
                </a:rPr>
                <a:t>S</a:t>
              </a: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属性定义</a:t>
              </a:r>
            </a:p>
          </p:txBody>
        </p:sp>
        <p:sp>
          <p:nvSpPr>
            <p:cNvPr id="74785" name="AutoShape 9" descr="Green marble"/>
            <p:cNvSpPr>
              <a:spLocks noChangeArrowheads="1"/>
            </p:cNvSpPr>
            <p:nvPr/>
          </p:nvSpPr>
          <p:spPr bwMode="auto">
            <a:xfrm>
              <a:off x="3833" y="1933"/>
              <a:ext cx="136" cy="27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2890" name="Text Box 10" descr="Green marble"/>
            <p:cNvSpPr txBox="1">
              <a:spLocks noChangeArrowheads="1"/>
            </p:cNvSpPr>
            <p:nvPr/>
          </p:nvSpPr>
          <p:spPr bwMode="auto">
            <a:xfrm>
              <a:off x="3923" y="1933"/>
              <a:ext cx="45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8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表示</a:t>
              </a:r>
            </a:p>
          </p:txBody>
        </p:sp>
        <p:sp>
          <p:nvSpPr>
            <p:cNvPr id="74787" name="AutoShape 11" descr="Green marble"/>
            <p:cNvSpPr>
              <a:spLocks/>
            </p:cNvSpPr>
            <p:nvPr/>
          </p:nvSpPr>
          <p:spPr bwMode="auto">
            <a:xfrm>
              <a:off x="4513" y="2024"/>
              <a:ext cx="46" cy="499"/>
            </a:xfrm>
            <a:prstGeom prst="leftBrace">
              <a:avLst>
                <a:gd name="adj1" fmla="val 90399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2892" name="Text Box 12" descr="Green marble"/>
            <p:cNvSpPr txBox="1">
              <a:spLocks noChangeArrowheads="1"/>
            </p:cNvSpPr>
            <p:nvPr/>
          </p:nvSpPr>
          <p:spPr bwMode="auto">
            <a:xfrm>
              <a:off x="4649" y="1888"/>
              <a:ext cx="9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b="1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自上而下分析</a:t>
              </a:r>
            </a:p>
          </p:txBody>
        </p:sp>
        <p:sp>
          <p:nvSpPr>
            <p:cNvPr id="762893" name="Text Box 13" descr="Green marble"/>
            <p:cNvSpPr txBox="1">
              <a:spLocks noChangeArrowheads="1"/>
            </p:cNvSpPr>
            <p:nvPr/>
          </p:nvSpPr>
          <p:spPr bwMode="auto">
            <a:xfrm>
              <a:off x="4649" y="2387"/>
              <a:ext cx="9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b="1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自下而上分析</a:t>
              </a:r>
            </a:p>
          </p:txBody>
        </p:sp>
      </p:grpSp>
      <p:grpSp>
        <p:nvGrpSpPr>
          <p:cNvPr id="74757" name="Group 14"/>
          <p:cNvGrpSpPr>
            <a:grpSpLocks/>
          </p:cNvGrpSpPr>
          <p:nvPr/>
        </p:nvGrpSpPr>
        <p:grpSpPr bwMode="auto">
          <a:xfrm>
            <a:off x="684213" y="1447800"/>
            <a:ext cx="7885112" cy="1476375"/>
            <a:chOff x="431" y="3249"/>
            <a:chExt cx="4490" cy="930"/>
          </a:xfrm>
        </p:grpSpPr>
        <p:sp>
          <p:nvSpPr>
            <p:cNvPr id="762895" name="Text Box 15" descr="Green marble"/>
            <p:cNvSpPr txBox="1">
              <a:spLocks noChangeArrowheads="1"/>
            </p:cNvSpPr>
            <p:nvPr/>
          </p:nvSpPr>
          <p:spPr bwMode="auto">
            <a:xfrm>
              <a:off x="431" y="3249"/>
              <a:ext cx="24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基础文法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+</a:t>
              </a: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综合属性</a:t>
              </a:r>
              <a:r>
                <a:rPr lang="en-US" altLang="zh-CN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+</a:t>
              </a: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部分继承属性</a:t>
              </a:r>
            </a:p>
          </p:txBody>
        </p:sp>
        <p:sp>
          <p:nvSpPr>
            <p:cNvPr id="74773" name="AutoShape 16" descr="Green marble"/>
            <p:cNvSpPr>
              <a:spLocks noChangeArrowheads="1"/>
            </p:cNvSpPr>
            <p:nvPr/>
          </p:nvSpPr>
          <p:spPr bwMode="auto">
            <a:xfrm>
              <a:off x="2835" y="3295"/>
              <a:ext cx="136" cy="136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2897" name="Text Box 17" descr="Green marble"/>
            <p:cNvSpPr txBox="1">
              <a:spLocks noChangeArrowheads="1"/>
            </p:cNvSpPr>
            <p:nvPr/>
          </p:nvSpPr>
          <p:spPr bwMode="auto">
            <a:xfrm>
              <a:off x="3107" y="3702"/>
              <a:ext cx="7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翻译方案</a:t>
              </a:r>
            </a:p>
          </p:txBody>
        </p:sp>
        <p:sp>
          <p:nvSpPr>
            <p:cNvPr id="762898" name="Text Box 18" descr="Green marble"/>
            <p:cNvSpPr txBox="1">
              <a:spLocks noChangeArrowheads="1"/>
            </p:cNvSpPr>
            <p:nvPr/>
          </p:nvSpPr>
          <p:spPr bwMode="auto">
            <a:xfrm>
              <a:off x="3016" y="3249"/>
              <a:ext cx="8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L</a:t>
              </a:r>
              <a:r>
                <a:rPr lang="zh-CN" altLang="en-US" sz="18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属性定义</a:t>
              </a:r>
            </a:p>
          </p:txBody>
        </p:sp>
        <p:sp>
          <p:nvSpPr>
            <p:cNvPr id="74776" name="AutoShape 19" descr="Green marble"/>
            <p:cNvSpPr>
              <a:spLocks noChangeArrowheads="1"/>
            </p:cNvSpPr>
            <p:nvPr/>
          </p:nvSpPr>
          <p:spPr bwMode="auto">
            <a:xfrm>
              <a:off x="3289" y="3476"/>
              <a:ext cx="136" cy="27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2900" name="Text Box 20" descr="Green marble"/>
            <p:cNvSpPr txBox="1">
              <a:spLocks noChangeArrowheads="1"/>
            </p:cNvSpPr>
            <p:nvPr/>
          </p:nvSpPr>
          <p:spPr bwMode="auto">
            <a:xfrm>
              <a:off x="3379" y="3476"/>
              <a:ext cx="45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6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表示</a:t>
              </a:r>
            </a:p>
          </p:txBody>
        </p:sp>
        <p:sp>
          <p:nvSpPr>
            <p:cNvPr id="74778" name="AutoShape 21" descr="Green marble"/>
            <p:cNvSpPr>
              <a:spLocks/>
            </p:cNvSpPr>
            <p:nvPr/>
          </p:nvSpPr>
          <p:spPr bwMode="auto">
            <a:xfrm>
              <a:off x="3787" y="3566"/>
              <a:ext cx="46" cy="499"/>
            </a:xfrm>
            <a:prstGeom prst="leftBrace">
              <a:avLst>
                <a:gd name="adj1" fmla="val 90399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2902" name="Text Box 22" descr="Green marble"/>
            <p:cNvSpPr txBox="1">
              <a:spLocks noChangeArrowheads="1"/>
            </p:cNvSpPr>
            <p:nvPr/>
          </p:nvSpPr>
          <p:spPr bwMode="auto">
            <a:xfrm>
              <a:off x="3923" y="3430"/>
              <a:ext cx="9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b="1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自上而下分析</a:t>
              </a:r>
            </a:p>
          </p:txBody>
        </p:sp>
        <p:sp>
          <p:nvSpPr>
            <p:cNvPr id="762903" name="Text Box 23" descr="Green marble"/>
            <p:cNvSpPr txBox="1">
              <a:spLocks noChangeArrowheads="1"/>
            </p:cNvSpPr>
            <p:nvPr/>
          </p:nvSpPr>
          <p:spPr bwMode="auto">
            <a:xfrm>
              <a:off x="3923" y="3929"/>
              <a:ext cx="9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b="1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自下而上分析</a:t>
              </a:r>
            </a:p>
          </p:txBody>
        </p:sp>
      </p:grpSp>
      <p:grpSp>
        <p:nvGrpSpPr>
          <p:cNvPr id="74758" name="Group 24"/>
          <p:cNvGrpSpPr>
            <a:grpSpLocks/>
          </p:cNvGrpSpPr>
          <p:nvPr/>
        </p:nvGrpSpPr>
        <p:grpSpPr bwMode="auto">
          <a:xfrm>
            <a:off x="179388" y="2060575"/>
            <a:ext cx="2987675" cy="3671888"/>
            <a:chOff x="0" y="845"/>
            <a:chExt cx="1882" cy="2313"/>
          </a:xfrm>
        </p:grpSpPr>
        <p:sp>
          <p:nvSpPr>
            <p:cNvPr id="762905" name="AutoShape 25" descr="Green marble"/>
            <p:cNvSpPr>
              <a:spLocks noChangeArrowheads="1"/>
            </p:cNvSpPr>
            <p:nvPr/>
          </p:nvSpPr>
          <p:spPr bwMode="auto">
            <a:xfrm>
              <a:off x="249" y="845"/>
              <a:ext cx="1633" cy="409"/>
            </a:xfrm>
            <a:prstGeom prst="wedgeRectCallout">
              <a:avLst>
                <a:gd name="adj1" fmla="val -18278"/>
                <a:gd name="adj2" fmla="val 105255"/>
              </a:avLst>
            </a:prstGeom>
            <a:solidFill>
              <a:schemeClr val="accent1">
                <a:alpha val="2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defRPr/>
              </a:pPr>
              <a:r>
                <a:rPr lang="zh-CN" altLang="en-US" sz="1800" b="1">
                  <a:solidFill>
                    <a:srgbClr val="9966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rPr>
                <a:t>属性值由分析树中它的子结点的属性值来计算</a:t>
              </a:r>
            </a:p>
          </p:txBody>
        </p:sp>
        <p:sp>
          <p:nvSpPr>
            <p:cNvPr id="762906" name="AutoShape 26" descr="Green marble"/>
            <p:cNvSpPr>
              <a:spLocks noChangeArrowheads="1"/>
            </p:cNvSpPr>
            <p:nvPr/>
          </p:nvSpPr>
          <p:spPr bwMode="auto">
            <a:xfrm>
              <a:off x="249" y="2568"/>
              <a:ext cx="1588" cy="590"/>
            </a:xfrm>
            <a:prstGeom prst="wedgeRectCallout">
              <a:avLst>
                <a:gd name="adj1" fmla="val -12468"/>
                <a:gd name="adj2" fmla="val -89829"/>
              </a:avLst>
            </a:prstGeom>
            <a:solidFill>
              <a:schemeClr val="accent1">
                <a:alpha val="2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r>
                <a:rPr lang="zh-CN" altLang="en-US" sz="1800" b="1">
                  <a:solidFill>
                    <a:srgbClr val="9966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rPr>
                <a:t>属性值由结点的兄弟结点及父结点的属性值来计算。</a:t>
              </a:r>
            </a:p>
          </p:txBody>
        </p:sp>
        <p:sp>
          <p:nvSpPr>
            <p:cNvPr id="762907" name="Text Box 27" descr="Green marble"/>
            <p:cNvSpPr txBox="1">
              <a:spLocks noChangeArrowheads="1"/>
            </p:cNvSpPr>
            <p:nvPr/>
          </p:nvSpPr>
          <p:spPr bwMode="auto">
            <a:xfrm>
              <a:off x="0" y="1798"/>
              <a:ext cx="45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800" b="1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属性</a:t>
              </a:r>
            </a:p>
          </p:txBody>
        </p:sp>
        <p:sp>
          <p:nvSpPr>
            <p:cNvPr id="74765" name="AutoShape 28" descr="Green marble"/>
            <p:cNvSpPr>
              <a:spLocks/>
            </p:cNvSpPr>
            <p:nvPr/>
          </p:nvSpPr>
          <p:spPr bwMode="auto">
            <a:xfrm>
              <a:off x="408" y="1662"/>
              <a:ext cx="46" cy="499"/>
            </a:xfrm>
            <a:prstGeom prst="leftBrace">
              <a:avLst>
                <a:gd name="adj1" fmla="val 90399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2909" name="Text Box 29" descr="Green marble"/>
            <p:cNvSpPr txBox="1">
              <a:spLocks noChangeArrowheads="1"/>
            </p:cNvSpPr>
            <p:nvPr/>
          </p:nvSpPr>
          <p:spPr bwMode="auto">
            <a:xfrm>
              <a:off x="431" y="1480"/>
              <a:ext cx="7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800" b="1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综合属性</a:t>
              </a:r>
            </a:p>
          </p:txBody>
        </p:sp>
        <p:sp>
          <p:nvSpPr>
            <p:cNvPr id="762910" name="Text Box 30" descr="Green marble"/>
            <p:cNvSpPr txBox="1">
              <a:spLocks noChangeArrowheads="1"/>
            </p:cNvSpPr>
            <p:nvPr/>
          </p:nvSpPr>
          <p:spPr bwMode="auto">
            <a:xfrm>
              <a:off x="431" y="2115"/>
              <a:ext cx="7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800" b="1">
                  <a:solidFill>
                    <a:srgbClr val="66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继承属性</a:t>
              </a:r>
            </a:p>
          </p:txBody>
        </p:sp>
        <p:sp>
          <p:nvSpPr>
            <p:cNvPr id="74768" name="AutoShape 31" descr="Green marble"/>
            <p:cNvSpPr>
              <a:spLocks noChangeArrowheads="1"/>
            </p:cNvSpPr>
            <p:nvPr/>
          </p:nvSpPr>
          <p:spPr bwMode="auto">
            <a:xfrm>
              <a:off x="1111" y="1570"/>
              <a:ext cx="272" cy="680"/>
            </a:xfrm>
            <a:prstGeom prst="curvedLeftArrow">
              <a:avLst>
                <a:gd name="adj1" fmla="val 22431"/>
                <a:gd name="adj2" fmla="val 72431"/>
                <a:gd name="adj3" fmla="val 33333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2912" name="Text Box 32" descr="Green marble"/>
            <p:cNvSpPr txBox="1">
              <a:spLocks noChangeArrowheads="1"/>
            </p:cNvSpPr>
            <p:nvPr/>
          </p:nvSpPr>
          <p:spPr bwMode="auto">
            <a:xfrm>
              <a:off x="1338" y="1752"/>
              <a:ext cx="45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消除左递归</a:t>
              </a:r>
            </a:p>
          </p:txBody>
        </p:sp>
        <p:sp>
          <p:nvSpPr>
            <p:cNvPr id="74770" name="AutoShape 33" descr="Green marble"/>
            <p:cNvSpPr>
              <a:spLocks noChangeArrowheads="1"/>
            </p:cNvSpPr>
            <p:nvPr/>
          </p:nvSpPr>
          <p:spPr bwMode="auto">
            <a:xfrm>
              <a:off x="839" y="1706"/>
              <a:ext cx="136" cy="454"/>
            </a:xfrm>
            <a:prstGeom prst="upArrow">
              <a:avLst>
                <a:gd name="adj1" fmla="val 50000"/>
                <a:gd name="adj2" fmla="val 83456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2914" name="Text Box 34" descr="Green marble"/>
            <p:cNvSpPr txBox="1">
              <a:spLocks noChangeArrowheads="1"/>
            </p:cNvSpPr>
            <p:nvPr/>
          </p:nvSpPr>
          <p:spPr bwMode="auto">
            <a:xfrm>
              <a:off x="521" y="1797"/>
              <a:ext cx="36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1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ahoma" pitchFamily="34" charset="0"/>
                </a:rPr>
                <a:t>改写文法</a:t>
              </a:r>
            </a:p>
          </p:txBody>
        </p:sp>
      </p:grpSp>
      <p:sp>
        <p:nvSpPr>
          <p:cNvPr id="762916" name="Text Box 36"/>
          <p:cNvSpPr txBox="1">
            <a:spLocks noChangeArrowheads="1"/>
          </p:cNvSpPr>
          <p:nvPr/>
        </p:nvSpPr>
        <p:spPr bwMode="auto">
          <a:xfrm>
            <a:off x="6948488" y="5661025"/>
            <a:ext cx="19431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/>
              <a:t>归约：综合属性放入栈中</a:t>
            </a:r>
          </a:p>
        </p:txBody>
      </p:sp>
      <p:sp>
        <p:nvSpPr>
          <p:cNvPr id="762917" name="Text Box 37"/>
          <p:cNvSpPr txBox="1">
            <a:spLocks noChangeArrowheads="1"/>
          </p:cNvSpPr>
          <p:nvPr/>
        </p:nvSpPr>
        <p:spPr bwMode="auto">
          <a:xfrm>
            <a:off x="6805613" y="1125538"/>
            <a:ext cx="19431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/>
              <a:t>推导：预测分析器的设计</a:t>
            </a:r>
          </a:p>
        </p:txBody>
      </p:sp>
      <p:sp>
        <p:nvSpPr>
          <p:cNvPr id="762918" name="Text Box 38"/>
          <p:cNvSpPr txBox="1">
            <a:spLocks noChangeArrowheads="1"/>
          </p:cNvSpPr>
          <p:nvPr/>
        </p:nvSpPr>
        <p:spPr bwMode="auto">
          <a:xfrm>
            <a:off x="6804025" y="2924175"/>
            <a:ext cx="19431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800" rIns="0" bIns="468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b="1"/>
              <a:t>归约：在栈上消除继承属性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62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62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2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62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62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2916" grpId="0"/>
      <p:bldP spid="762917" grpId="0"/>
      <p:bldP spid="762918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itchFamily="2" charset="-122"/>
              </a:rPr>
              <a:t>作业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4.15</a:t>
            </a:r>
            <a:endParaRPr lang="en-US" altLang="zh-CN" dirty="0" smtClean="0">
              <a:ea typeface="宋体" pitchFamily="2" charset="-122"/>
            </a:endParaRPr>
          </a:p>
          <a:p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43010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9B100695-D5E3-4879-AF3E-5CD7BC748839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88</a:t>
            </a:fld>
            <a:endParaRPr lang="en-US" altLang="zh-CN" sz="80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553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4.3  </a:t>
            </a:r>
            <a:r>
              <a:rPr lang="en-US" altLang="zh-CN" sz="3600" i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L</a:t>
            </a:r>
            <a:r>
              <a:rPr lang="zh-CN" altLang="en-US" sz="360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属性定义的自上而下计算</a:t>
            </a:r>
          </a:p>
        </p:txBody>
      </p:sp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ea typeface="宋体" pitchFamily="2" charset="-122"/>
              </a:rPr>
              <a:t>对于</a:t>
            </a:r>
            <a:r>
              <a:rPr lang="en-US" altLang="zh-CN" sz="2800" i="1" dirty="0" smtClean="0">
                <a:ea typeface="宋体" pitchFamily="2" charset="-122"/>
              </a:rPr>
              <a:t>L</a:t>
            </a:r>
            <a:r>
              <a:rPr lang="zh-CN" altLang="en-US" sz="2800" dirty="0" smtClean="0">
                <a:ea typeface="宋体" pitchFamily="2" charset="-122"/>
              </a:rPr>
              <a:t>属性定义，</a:t>
            </a:r>
            <a:r>
              <a:rPr lang="zh-CN" altLang="en-US" sz="2800" b="1" dirty="0" smtClean="0">
                <a:ea typeface="宋体" pitchFamily="2" charset="-122"/>
              </a:rPr>
              <a:t>与</a:t>
            </a:r>
            <a:r>
              <a:rPr lang="en-US" altLang="zh-CN" sz="2800" b="1" i="1" dirty="0" smtClean="0">
                <a:ea typeface="宋体" pitchFamily="2" charset="-122"/>
              </a:rPr>
              <a:t>S</a:t>
            </a:r>
            <a:r>
              <a:rPr lang="zh-CN" altLang="en-US" sz="2800" b="1" dirty="0" smtClean="0">
                <a:ea typeface="宋体" pitchFamily="2" charset="-122"/>
              </a:rPr>
              <a:t>属性的一个最本质区别</a:t>
            </a:r>
            <a:r>
              <a:rPr lang="zh-CN" altLang="en-US" sz="2800" dirty="0" smtClean="0">
                <a:ea typeface="宋体" pitchFamily="2" charset="-122"/>
              </a:rPr>
              <a:t>在于</a:t>
            </a:r>
          </a:p>
          <a:p>
            <a:pPr lvl="1"/>
            <a:r>
              <a:rPr lang="en-US" altLang="zh-CN" sz="2400" i="1" dirty="0" smtClean="0">
                <a:ea typeface="宋体" pitchFamily="2" charset="-122"/>
              </a:rPr>
              <a:t>S</a:t>
            </a:r>
            <a:r>
              <a:rPr lang="zh-CN" altLang="en-US" sz="2400" dirty="0" smtClean="0">
                <a:ea typeface="宋体" pitchFamily="2" charset="-122"/>
              </a:rPr>
              <a:t>属性定义中，只要将产生式作为一个整体看待即可，语义规则可以视为是附着在整个产生式上</a:t>
            </a:r>
          </a:p>
          <a:p>
            <a:pPr lvl="1"/>
            <a:r>
              <a:rPr lang="en-US" altLang="zh-CN" sz="2400" i="1" dirty="0" smtClean="0">
                <a:ea typeface="宋体" pitchFamily="2" charset="-122"/>
              </a:rPr>
              <a:t>L</a:t>
            </a:r>
            <a:r>
              <a:rPr lang="zh-CN" altLang="en-US" sz="2400" dirty="0" smtClean="0">
                <a:ea typeface="宋体" pitchFamily="2" charset="-122"/>
              </a:rPr>
              <a:t>属性定义则不一样，它跟属性所属的符号在产生式中的位置有关系</a:t>
            </a:r>
          </a:p>
          <a:p>
            <a:endParaRPr lang="zh-CN" altLang="en-US" sz="2800" dirty="0" smtClean="0">
              <a:ea typeface="宋体" pitchFamily="2" charset="-122"/>
            </a:endParaRPr>
          </a:p>
          <a:p>
            <a:r>
              <a:rPr lang="zh-CN" altLang="en-US" sz="2800" dirty="0" smtClean="0">
                <a:ea typeface="宋体" pitchFamily="2" charset="-122"/>
              </a:rPr>
              <a:t>为了对</a:t>
            </a:r>
            <a:r>
              <a:rPr lang="en-US" altLang="zh-CN" sz="2800" i="1" dirty="0" smtClean="0">
                <a:ea typeface="宋体" pitchFamily="2" charset="-122"/>
              </a:rPr>
              <a:t>L</a:t>
            </a:r>
            <a:r>
              <a:rPr lang="zh-CN" altLang="en-US" sz="2800" dirty="0" smtClean="0">
                <a:ea typeface="宋体" pitchFamily="2" charset="-122"/>
              </a:rPr>
              <a:t>属性定义进行翻译，必须提一下一个概念</a:t>
            </a:r>
          </a:p>
          <a:p>
            <a:pPr lvl="1"/>
            <a:r>
              <a:rPr lang="zh-CN" altLang="en-US" sz="4000" i="1" dirty="0" smtClean="0">
                <a:solidFill>
                  <a:srgbClr val="FF3399"/>
                </a:solidFill>
                <a:ea typeface="宋体" pitchFamily="2" charset="-122"/>
              </a:rPr>
              <a:t>翻译方案</a:t>
            </a:r>
          </a:p>
        </p:txBody>
      </p:sp>
      <p:sp>
        <p:nvSpPr>
          <p:cNvPr id="9218" name="灯片编号占位符 5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18BD143E-881B-44E3-871C-BA34ACDEB367}" type="slidenum">
              <a:rPr lang="en-US" altLang="zh-CN" sz="8000" b="1">
                <a:solidFill>
                  <a:schemeClr val="bg2"/>
                </a:solidFill>
                <a:latin typeface="Arial" charset="0"/>
                <a:ea typeface="宋体" pitchFamily="2" charset="-122"/>
              </a:rPr>
              <a:pPr/>
              <a:t>9</a:t>
            </a:fld>
            <a:endParaRPr lang="en-US" altLang="zh-CN" sz="8000" b="1">
              <a:solidFill>
                <a:schemeClr val="bg2"/>
              </a:solidFill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22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22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ample">
  <a:themeElements>
    <a:clrScheme name="sample 1">
      <a:dk1>
        <a:srgbClr val="163794"/>
      </a:dk1>
      <a:lt1>
        <a:srgbClr val="FFFFFF"/>
      </a:lt1>
      <a:dk2>
        <a:srgbClr val="000000"/>
      </a:dk2>
      <a:lt2>
        <a:srgbClr val="C0C0C0"/>
      </a:lt2>
      <a:accent1>
        <a:srgbClr val="009999"/>
      </a:accent1>
      <a:accent2>
        <a:srgbClr val="990000"/>
      </a:accent2>
      <a:accent3>
        <a:srgbClr val="FFFFFF"/>
      </a:accent3>
      <a:accent4>
        <a:srgbClr val="112D7E"/>
      </a:accent4>
      <a:accent5>
        <a:srgbClr val="AACACA"/>
      </a:accent5>
      <a:accent6>
        <a:srgbClr val="8A0000"/>
      </a:accent6>
      <a:hlink>
        <a:srgbClr val="6699FF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square">
        <a:spAutoFit/>
      </a:bodyPr>
      <a:lstStyle>
        <a:defPPr eaLnBrk="1" hangingPunct="1">
          <a:spcBef>
            <a:spcPct val="50000"/>
          </a:spcBef>
          <a:defRPr sz="2800" b="1" dirty="0">
            <a:latin typeface="楷体" pitchFamily="49" charset="-122"/>
            <a:ea typeface="楷体" pitchFamily="49" charset="-122"/>
          </a:defRPr>
        </a:defPPr>
      </a:lstStyle>
    </a:txDef>
  </a:objectDefaults>
  <a:extraClrSchemeLst>
    <a:extraClrScheme>
      <a:clrScheme name="sample 1">
        <a:dk1>
          <a:srgbClr val="163794"/>
        </a:dk1>
        <a:lt1>
          <a:srgbClr val="FFFFFF"/>
        </a:lt1>
        <a:dk2>
          <a:srgbClr val="000000"/>
        </a:dk2>
        <a:lt2>
          <a:srgbClr val="C0C0C0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D7E"/>
        </a:accent4>
        <a:accent5>
          <a:srgbClr val="AACACA"/>
        </a:accent5>
        <a:accent6>
          <a:srgbClr val="8A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29698D"/>
        </a:dk1>
        <a:lt1>
          <a:srgbClr val="FFFFFF"/>
        </a:lt1>
        <a:dk2>
          <a:srgbClr val="000000"/>
        </a:dk2>
        <a:lt2>
          <a:srgbClr val="A1BABD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第10讲-语法分析-VI-浅色</Template>
  <TotalTime>18300</TotalTime>
  <Words>5696</Words>
  <Application>Microsoft Macintosh PowerPoint</Application>
  <PresentationFormat>全屏显示(4:3)</PresentationFormat>
  <Paragraphs>1657</Paragraphs>
  <Slides>88</Slides>
  <Notes>49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嵌入的 OLE 服务器</vt:lpstr>
      </vt:variant>
      <vt:variant>
        <vt:i4>1</vt:i4>
      </vt:variant>
      <vt:variant>
        <vt:lpstr>幻灯片标题</vt:lpstr>
      </vt:variant>
      <vt:variant>
        <vt:i4>88</vt:i4>
      </vt:variant>
    </vt:vector>
  </HeadingPairs>
  <TitlesOfParts>
    <vt:vector size="90" baseType="lpstr">
      <vt:lpstr>sample</vt:lpstr>
      <vt:lpstr>Document</vt:lpstr>
      <vt:lpstr>温故而知新</vt:lpstr>
      <vt:lpstr>4.3  L属性定义的自上而下计算</vt:lpstr>
      <vt:lpstr>4.3  L属性定义的自上而下计算</vt:lpstr>
      <vt:lpstr>4.3  L属性定义的自上而下计算</vt:lpstr>
      <vt:lpstr>4.3  L属性定义的自上而下计算</vt:lpstr>
      <vt:lpstr>例   非L属性</vt:lpstr>
      <vt:lpstr>另一例 非L属性的语法制导定义</vt:lpstr>
      <vt:lpstr>4.3  L属性定义的自上而下计算</vt:lpstr>
      <vt:lpstr>4.3  L属性定义的自上而下计算</vt:lpstr>
      <vt:lpstr>4.3  L属性定义的自上而下计算</vt:lpstr>
      <vt:lpstr>4.3.2 翻译方案</vt:lpstr>
      <vt:lpstr>4.3.2 翻译方案</vt:lpstr>
      <vt:lpstr>4.3.2 翻译方案</vt:lpstr>
      <vt:lpstr>翻译模式示例：把带加号和减号的中缀表达式翻译成相应的后缀表达式 </vt:lpstr>
      <vt:lpstr>建立翻译模式</vt:lpstr>
      <vt:lpstr>建立翻译模式</vt:lpstr>
      <vt:lpstr>PowerPoint 演示文稿</vt:lpstr>
      <vt:lpstr>4.3  L属性定义的自上而下计算</vt:lpstr>
      <vt:lpstr>4.3  L属性定义的自上而下计算</vt:lpstr>
      <vt:lpstr>4.3  L属性定义的自上而下计算</vt:lpstr>
      <vt:lpstr>4.3  L属性定义的自上而下计算</vt:lpstr>
      <vt:lpstr>4.3  L属性定义的自上而下计算</vt:lpstr>
      <vt:lpstr>4.3  L属性定义的自上而下计算</vt:lpstr>
      <vt:lpstr>4.3  L属性定义的自上而下计算</vt:lpstr>
      <vt:lpstr>4.3  L属性定义的自上而下计算</vt:lpstr>
      <vt:lpstr>4.3  L属性定义的自上而下计算</vt:lpstr>
      <vt:lpstr>4.3  L属性定义的自上而下计算</vt:lpstr>
      <vt:lpstr>4.3  L属性定义的自上而下计算</vt:lpstr>
      <vt:lpstr>4.3  L属性定义的自上而下计算</vt:lpstr>
      <vt:lpstr>4.3  L属性定义的自上而下计算</vt:lpstr>
      <vt:lpstr>4.3  L属性定义的自上而下计算</vt:lpstr>
      <vt:lpstr>4.3  L属性定义的自上而下计算</vt:lpstr>
      <vt:lpstr>本讲纲要</vt:lpstr>
      <vt:lpstr>设计递归下降翻译器的方法</vt:lpstr>
      <vt:lpstr>设计递归下降翻译器的方法</vt:lpstr>
      <vt:lpstr>设计递归下降翻译器的方法</vt:lpstr>
      <vt:lpstr>4.3  L属性定义的自上而下计算</vt:lpstr>
      <vt:lpstr>4.3  L属性定义的自上而下计算</vt:lpstr>
      <vt:lpstr>本讲纲要</vt:lpstr>
      <vt:lpstr>4.3  L属性定义的自上而下计算</vt:lpstr>
      <vt:lpstr>4.3  L属性定义的自上而下计算</vt:lpstr>
      <vt:lpstr>4.3  L属性定义的自上而下计算</vt:lpstr>
      <vt:lpstr>作业</vt:lpstr>
      <vt:lpstr>温故而知新</vt:lpstr>
      <vt:lpstr>4.3  L属性定义的自上而下计算—补充内容</vt:lpstr>
      <vt:lpstr>消除左递归，构造新的翻译模式</vt:lpstr>
      <vt:lpstr>计算表达式9－5＋2</vt:lpstr>
      <vt:lpstr>构造抽象语法树的属性文法定义转化成翻译模式 </vt:lpstr>
      <vt:lpstr>构造抽象语法树的属性文法定义转化成翻译模式 </vt:lpstr>
      <vt:lpstr>使用继承属性构造 a－4＋c的抽象语法树</vt:lpstr>
      <vt:lpstr>例：消除左递归一个一般化的例子</vt:lpstr>
      <vt:lpstr>PowerPoint 演示文稿</vt:lpstr>
      <vt:lpstr>PowerPoint 演示文稿</vt:lpstr>
      <vt:lpstr>4.4 L属性的自下而上计算</vt:lpstr>
      <vt:lpstr>4.4 L属性的自下而上计算</vt:lpstr>
      <vt:lpstr>4.4 L属性的自下而上计算</vt:lpstr>
      <vt:lpstr>4.4 L属性的自下而上计算</vt:lpstr>
      <vt:lpstr>4.4.1 删除翻译方案中嵌入的动作</vt:lpstr>
      <vt:lpstr>4.4.1 删除翻译方案中嵌入的动作</vt:lpstr>
      <vt:lpstr>4.4.2 分析栈上的继承属性</vt:lpstr>
      <vt:lpstr>4.4.2 分析栈上的继承属性</vt:lpstr>
      <vt:lpstr>4.4.2 分析栈上的继承属性</vt:lpstr>
      <vt:lpstr>4.4.2 分析栈上的继承属性</vt:lpstr>
      <vt:lpstr>4.4.2 分析栈上的继承属性</vt:lpstr>
      <vt:lpstr>4.4.2 分析栈上的继承属性</vt:lpstr>
      <vt:lpstr>4.4.2 分析栈上的继承属性</vt:lpstr>
      <vt:lpstr>4.4.3 模拟继承属性的计算</vt:lpstr>
      <vt:lpstr>4.4.3 模拟继承属性的计算</vt:lpstr>
      <vt:lpstr>PowerPoint 演示文稿</vt:lpstr>
      <vt:lpstr>4.4.3 模拟继承属性的计算</vt:lpstr>
      <vt:lpstr>4.4.3 模拟继承属性的计算</vt:lpstr>
      <vt:lpstr>4.4.3 模拟继承属性的计算</vt:lpstr>
      <vt:lpstr>4.4.3 模拟继承属性的计算</vt:lpstr>
      <vt:lpstr>4.4.3 模拟继承属性的计算</vt:lpstr>
      <vt:lpstr>4.4.3 模拟继承属性的计算</vt:lpstr>
      <vt:lpstr>4.4.3 模拟继承属性的计算</vt:lpstr>
      <vt:lpstr>4.4.3 模拟继承属性的计算</vt:lpstr>
      <vt:lpstr>4.4.3 模拟继承属性的计算</vt:lpstr>
      <vt:lpstr>4.4.3 模拟继承属性的计算</vt:lpstr>
      <vt:lpstr>4.4.3 模拟继承属性的计算</vt:lpstr>
      <vt:lpstr>4.4.3 模拟继承属性的计算</vt:lpstr>
      <vt:lpstr>4.4.3 模拟继承属性的计算</vt:lpstr>
      <vt:lpstr>4.4.3 模拟继承属性的计算</vt:lpstr>
      <vt:lpstr>4.4.3 模拟继承属性的计算</vt:lpstr>
      <vt:lpstr>4.4.3 模拟继承属性的计算</vt:lpstr>
      <vt:lpstr>引进标记非终结符号对基础文法的影响</vt:lpstr>
      <vt:lpstr>本章小结</vt:lpstr>
      <vt:lpstr>作业</vt:lpstr>
    </vt:vector>
  </TitlesOfParts>
  <Company>中国科大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Enforcement of Security with Types</dc:title>
  <dc:creator>blue</dc:creator>
  <cp:lastModifiedBy>yong zhou</cp:lastModifiedBy>
  <cp:revision>781</cp:revision>
  <dcterms:created xsi:type="dcterms:W3CDTF">2000-08-08T16:59:41Z</dcterms:created>
  <dcterms:modified xsi:type="dcterms:W3CDTF">2019-12-05T00:00:28Z</dcterms:modified>
</cp:coreProperties>
</file>