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62"/>
  </p:notesMasterIdLst>
  <p:handoutMasterIdLst>
    <p:handoutMasterId r:id="rId63"/>
  </p:handoutMasterIdLst>
  <p:sldIdLst>
    <p:sldId id="303" r:id="rId2"/>
    <p:sldId id="323" r:id="rId3"/>
    <p:sldId id="304" r:id="rId4"/>
    <p:sldId id="319" r:id="rId5"/>
    <p:sldId id="320" r:id="rId6"/>
    <p:sldId id="259" r:id="rId7"/>
    <p:sldId id="260" r:id="rId8"/>
    <p:sldId id="261" r:id="rId9"/>
    <p:sldId id="262" r:id="rId10"/>
    <p:sldId id="327" r:id="rId11"/>
    <p:sldId id="263" r:id="rId12"/>
    <p:sldId id="264" r:id="rId13"/>
    <p:sldId id="265" r:id="rId14"/>
    <p:sldId id="266" r:id="rId15"/>
    <p:sldId id="267" r:id="rId16"/>
    <p:sldId id="268" r:id="rId17"/>
    <p:sldId id="269" r:id="rId18"/>
    <p:sldId id="270" r:id="rId19"/>
    <p:sldId id="271" r:id="rId20"/>
    <p:sldId id="274" r:id="rId21"/>
    <p:sldId id="275" r:id="rId22"/>
    <p:sldId id="277" r:id="rId23"/>
    <p:sldId id="279" r:id="rId24"/>
    <p:sldId id="278" r:id="rId25"/>
    <p:sldId id="280" r:id="rId26"/>
    <p:sldId id="281" r:id="rId27"/>
    <p:sldId id="282" r:id="rId28"/>
    <p:sldId id="328" r:id="rId29"/>
    <p:sldId id="329" r:id="rId30"/>
    <p:sldId id="330" r:id="rId31"/>
    <p:sldId id="331" r:id="rId32"/>
    <p:sldId id="332" r:id="rId33"/>
    <p:sldId id="333" r:id="rId34"/>
    <p:sldId id="336" r:id="rId35"/>
    <p:sldId id="337"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5" r:id="rId50"/>
    <p:sldId id="356" r:id="rId51"/>
    <p:sldId id="357" r:id="rId52"/>
    <p:sldId id="358" r:id="rId53"/>
    <p:sldId id="360" r:id="rId54"/>
    <p:sldId id="294" r:id="rId55"/>
    <p:sldId id="325" r:id="rId56"/>
    <p:sldId id="326" r:id="rId57"/>
    <p:sldId id="305" r:id="rId58"/>
    <p:sldId id="361" r:id="rId59"/>
    <p:sldId id="362" r:id="rId60"/>
    <p:sldId id="363" r:id="rId61"/>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宋体" pitchFamily="2" charset="-122"/>
        <a:cs typeface="+mn-cs"/>
      </a:defRPr>
    </a:lvl1pPr>
    <a:lvl2pPr marL="457200" algn="l" rtl="0" fontAlgn="base">
      <a:spcBef>
        <a:spcPct val="0"/>
      </a:spcBef>
      <a:spcAft>
        <a:spcPct val="0"/>
      </a:spcAft>
      <a:defRPr sz="2000" kern="1200">
        <a:solidFill>
          <a:schemeClr val="tx1"/>
        </a:solidFill>
        <a:latin typeface="Arial" charset="0"/>
        <a:ea typeface="宋体" pitchFamily="2" charset="-122"/>
        <a:cs typeface="+mn-cs"/>
      </a:defRPr>
    </a:lvl2pPr>
    <a:lvl3pPr marL="914400" algn="l" rtl="0" fontAlgn="base">
      <a:spcBef>
        <a:spcPct val="0"/>
      </a:spcBef>
      <a:spcAft>
        <a:spcPct val="0"/>
      </a:spcAft>
      <a:defRPr sz="2000" kern="1200">
        <a:solidFill>
          <a:schemeClr val="tx1"/>
        </a:solidFill>
        <a:latin typeface="Arial" charset="0"/>
        <a:ea typeface="宋体" pitchFamily="2" charset="-122"/>
        <a:cs typeface="+mn-cs"/>
      </a:defRPr>
    </a:lvl3pPr>
    <a:lvl4pPr marL="1371600" algn="l" rtl="0" fontAlgn="base">
      <a:spcBef>
        <a:spcPct val="0"/>
      </a:spcBef>
      <a:spcAft>
        <a:spcPct val="0"/>
      </a:spcAft>
      <a:defRPr sz="2000" kern="1200">
        <a:solidFill>
          <a:schemeClr val="tx1"/>
        </a:solidFill>
        <a:latin typeface="Arial" charset="0"/>
        <a:ea typeface="宋体" pitchFamily="2" charset="-122"/>
        <a:cs typeface="+mn-cs"/>
      </a:defRPr>
    </a:lvl4pPr>
    <a:lvl5pPr marL="1828800" algn="l" rtl="0" fontAlgn="base">
      <a:spcBef>
        <a:spcPct val="0"/>
      </a:spcBef>
      <a:spcAft>
        <a:spcPct val="0"/>
      </a:spcAft>
      <a:defRPr sz="2000" kern="1200">
        <a:solidFill>
          <a:schemeClr val="tx1"/>
        </a:solidFill>
        <a:latin typeface="Arial" charset="0"/>
        <a:ea typeface="宋体" pitchFamily="2" charset="-122"/>
        <a:cs typeface="+mn-cs"/>
      </a:defRPr>
    </a:lvl5pPr>
    <a:lvl6pPr marL="2286000" algn="l" defTabSz="914400" rtl="0" eaLnBrk="1" latinLnBrk="0" hangingPunct="1">
      <a:defRPr sz="2000" kern="1200">
        <a:solidFill>
          <a:schemeClr val="tx1"/>
        </a:solidFill>
        <a:latin typeface="Arial" charset="0"/>
        <a:ea typeface="宋体" pitchFamily="2" charset="-122"/>
        <a:cs typeface="+mn-cs"/>
      </a:defRPr>
    </a:lvl6pPr>
    <a:lvl7pPr marL="2743200" algn="l" defTabSz="914400" rtl="0" eaLnBrk="1" latinLnBrk="0" hangingPunct="1">
      <a:defRPr sz="2000" kern="1200">
        <a:solidFill>
          <a:schemeClr val="tx1"/>
        </a:solidFill>
        <a:latin typeface="Arial" charset="0"/>
        <a:ea typeface="宋体" pitchFamily="2" charset="-122"/>
        <a:cs typeface="+mn-cs"/>
      </a:defRPr>
    </a:lvl7pPr>
    <a:lvl8pPr marL="3200400" algn="l" defTabSz="914400" rtl="0" eaLnBrk="1" latinLnBrk="0" hangingPunct="1">
      <a:defRPr sz="2000" kern="1200">
        <a:solidFill>
          <a:schemeClr val="tx1"/>
        </a:solidFill>
        <a:latin typeface="Arial" charset="0"/>
        <a:ea typeface="宋体" pitchFamily="2" charset="-122"/>
        <a:cs typeface="+mn-cs"/>
      </a:defRPr>
    </a:lvl8pPr>
    <a:lvl9pPr marL="3657600" algn="l" defTabSz="914400" rtl="0" eaLnBrk="1" latinLnBrk="0" hangingPunct="1">
      <a:defRPr sz="20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00FF00"/>
    <a:srgbClr val="36479C"/>
    <a:srgbClr val="1D2653"/>
    <a:srgbClr val="A50021"/>
    <a:srgbClr val="996633"/>
    <a:srgbClr val="6633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96" autoAdjust="0"/>
    <p:restoredTop sz="78913" autoAdjust="0"/>
  </p:normalViewPr>
  <p:slideViewPr>
    <p:cSldViewPr>
      <p:cViewPr varScale="1">
        <p:scale>
          <a:sx n="70" d="100"/>
          <a:sy n="70" d="100"/>
        </p:scale>
        <p:origin x="1356"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744"/>
    </p:cViewPr>
  </p:sorterViewPr>
  <p:notesViewPr>
    <p:cSldViewPr>
      <p:cViewPr varScale="1">
        <p:scale>
          <a:sx n="54" d="100"/>
          <a:sy n="54" d="100"/>
        </p:scale>
        <p:origin x="-13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20000"/>
              </a:spcBef>
              <a:buFontTx/>
              <a:buChar char="•"/>
              <a:defRPr sz="1200" i="1">
                <a:latin typeface="Courier New" pitchFamily="49" charset="0"/>
              </a:defRPr>
            </a:lvl1pPr>
          </a:lstStyle>
          <a:p>
            <a:pPr>
              <a:defRPr/>
            </a:pPr>
            <a:endParaRPr lang="zh-CN" altLang="en-US"/>
          </a:p>
        </p:txBody>
      </p:sp>
      <p:sp>
        <p:nvSpPr>
          <p:cNvPr id="288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20000"/>
              </a:spcBef>
              <a:buFontTx/>
              <a:buChar char="•"/>
              <a:defRPr sz="1200" i="1">
                <a:latin typeface="Courier New" pitchFamily="49" charset="0"/>
              </a:defRPr>
            </a:lvl1pPr>
          </a:lstStyle>
          <a:p>
            <a:pPr>
              <a:defRPr/>
            </a:pPr>
            <a:endParaRPr lang="en-US" altLang="zh-CN"/>
          </a:p>
        </p:txBody>
      </p:sp>
      <p:sp>
        <p:nvSpPr>
          <p:cNvPr id="288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20000"/>
              </a:spcBef>
              <a:buFontTx/>
              <a:buChar char="•"/>
              <a:defRPr sz="1200" i="1">
                <a:latin typeface="Courier New" pitchFamily="49" charset="0"/>
              </a:defRPr>
            </a:lvl1pPr>
          </a:lstStyle>
          <a:p>
            <a:pPr>
              <a:defRPr/>
            </a:pPr>
            <a:endParaRPr lang="en-US" altLang="zh-CN"/>
          </a:p>
        </p:txBody>
      </p:sp>
      <p:sp>
        <p:nvSpPr>
          <p:cNvPr id="288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20000"/>
              </a:spcBef>
              <a:buFontTx/>
              <a:buChar char="•"/>
              <a:defRPr sz="1200" i="1">
                <a:latin typeface="Courier New" pitchFamily="49" charset="0"/>
              </a:defRPr>
            </a:lvl1pPr>
          </a:lstStyle>
          <a:p>
            <a:pPr>
              <a:defRPr/>
            </a:pPr>
            <a:fld id="{59918E70-68DE-4038-927E-58D4FF89307F}" type="slidenum">
              <a:rPr lang="zh-CN" altLang="en-US"/>
              <a:pPr>
                <a:defRPr/>
              </a:pPr>
              <a:t>‹#›</a:t>
            </a:fld>
            <a:endParaRPr lang="en-US" altLang="zh-CN"/>
          </a:p>
        </p:txBody>
      </p:sp>
    </p:spTree>
    <p:extLst>
      <p:ext uri="{BB962C8B-B14F-4D97-AF65-F5344CB8AC3E}">
        <p14:creationId xmlns:p14="http://schemas.microsoft.com/office/powerpoint/2010/main" val="23355925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b="1">
                <a:latin typeface="Times New Roman" pitchFamily="18" charset="0"/>
              </a:defRPr>
            </a:lvl1pPr>
          </a:lstStyle>
          <a:p>
            <a:pPr>
              <a:defRPr/>
            </a:pPr>
            <a:endParaRPr lang="zh-CN"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b="1">
                <a:latin typeface="Times New Roman" pitchFamily="18" charset="0"/>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b="1">
                <a:latin typeface="Times New Roman" pitchFamily="18"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b="1">
                <a:latin typeface="Times New Roman" pitchFamily="18" charset="0"/>
              </a:defRPr>
            </a:lvl1pPr>
          </a:lstStyle>
          <a:p>
            <a:pPr>
              <a:defRPr/>
            </a:pPr>
            <a:fld id="{1F522571-2865-48F5-B4D8-DCC7AA4DA70F}" type="slidenum">
              <a:rPr lang="zh-CN" altLang="en-US"/>
              <a:pPr>
                <a:defRPr/>
              </a:pPr>
              <a:t>‹#›</a:t>
            </a:fld>
            <a:endParaRPr lang="en-US" altLang="zh-CN"/>
          </a:p>
        </p:txBody>
      </p:sp>
    </p:spTree>
    <p:extLst>
      <p:ext uri="{BB962C8B-B14F-4D97-AF65-F5344CB8AC3E}">
        <p14:creationId xmlns:p14="http://schemas.microsoft.com/office/powerpoint/2010/main" val="29357007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31C833E5-4C43-4B4B-9289-0DED479C9192}" type="slidenum">
              <a:rPr lang="zh-CN" altLang="en-US" sz="1200" smtClean="0">
                <a:latin typeface="Times New Roman" pitchFamily="18" charset="0"/>
              </a:rPr>
              <a:pPr/>
              <a:t>5</a:t>
            </a:fld>
            <a:endParaRPr lang="en-US" altLang="zh-CN" sz="1200" smtClean="0">
              <a:latin typeface="Times New Roman"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3997371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B7F9BA4E-7C95-4285-A3F5-B8F4EE156031}" type="slidenum">
              <a:rPr lang="zh-CN" altLang="en-US" sz="1200" smtClean="0">
                <a:latin typeface="Times New Roman" pitchFamily="18" charset="0"/>
              </a:rPr>
              <a:pPr/>
              <a:t>14</a:t>
            </a:fld>
            <a:endParaRPr lang="en-US" altLang="zh-CN" sz="1200" smtClean="0">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463299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42680C9C-212E-4A5D-AB0F-8DC9FB954822}" type="slidenum">
              <a:rPr lang="zh-CN" altLang="en-US" sz="1200" smtClean="0">
                <a:latin typeface="Times New Roman" pitchFamily="18" charset="0"/>
              </a:rPr>
              <a:pPr/>
              <a:t>15</a:t>
            </a:fld>
            <a:endParaRPr lang="en-US" altLang="zh-CN" sz="1200" smtClean="0">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3818518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3D2D9AFA-A33A-45C0-8C2F-212B35678661}" type="slidenum">
              <a:rPr lang="zh-CN" altLang="en-US" sz="1200" smtClean="0">
                <a:latin typeface="Times New Roman" pitchFamily="18" charset="0"/>
              </a:rPr>
              <a:pPr/>
              <a:t>19</a:t>
            </a:fld>
            <a:endParaRPr lang="en-US" altLang="zh-CN" sz="1200" smtClean="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3343996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BD6FA972-554A-4746-96FA-F8D231B8AEB6}" type="slidenum">
              <a:rPr lang="zh-CN" altLang="en-US" sz="1200" smtClean="0">
                <a:latin typeface="Times New Roman" pitchFamily="18" charset="0"/>
              </a:rPr>
              <a:pPr/>
              <a:t>20</a:t>
            </a:fld>
            <a:endParaRPr lang="en-US" altLang="zh-CN" sz="1200" smtClean="0">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2444804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0838E4FE-E280-4A32-8590-29682B63DA75}" type="slidenum">
              <a:rPr lang="zh-CN" altLang="en-US" sz="1200" smtClean="0">
                <a:latin typeface="Times New Roman" pitchFamily="18" charset="0"/>
              </a:rPr>
              <a:pPr/>
              <a:t>21</a:t>
            </a:fld>
            <a:endParaRPr lang="en-US" altLang="zh-CN" sz="1200"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952273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C7B9096F-6272-4C17-ACE2-6DB691FEAF0B}" type="slidenum">
              <a:rPr lang="zh-CN" altLang="en-US" sz="1200" smtClean="0">
                <a:latin typeface="Times New Roman" pitchFamily="18" charset="0"/>
              </a:rPr>
              <a:pPr/>
              <a:t>22</a:t>
            </a:fld>
            <a:endParaRPr lang="en-US" altLang="zh-CN" sz="1200"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4166235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B747069E-8377-4055-BE51-D9EA51FD658E}" type="slidenum">
              <a:rPr lang="zh-CN" altLang="en-US" sz="1200" smtClean="0">
                <a:latin typeface="Times New Roman" pitchFamily="18" charset="0"/>
              </a:rPr>
              <a:pPr/>
              <a:t>23</a:t>
            </a:fld>
            <a:endParaRPr lang="en-US" altLang="zh-CN" sz="1200" smtClean="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4250911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14D2FC2D-A99F-43FC-8216-9E87F88E2954}" type="slidenum">
              <a:rPr lang="zh-CN" altLang="en-US" sz="1200" smtClean="0">
                <a:latin typeface="Times New Roman" pitchFamily="18" charset="0"/>
              </a:rPr>
              <a:pPr/>
              <a:t>24</a:t>
            </a:fld>
            <a:endParaRPr lang="en-US" altLang="zh-CN" sz="1200" smtClean="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4033671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8190E23A-863D-4D4B-AE78-8335A131852C}" type="slidenum">
              <a:rPr lang="zh-CN" altLang="en-US" sz="1200" smtClean="0">
                <a:latin typeface="Times New Roman" pitchFamily="18" charset="0"/>
              </a:rPr>
              <a:pPr/>
              <a:t>25</a:t>
            </a:fld>
            <a:endParaRPr lang="en-US" altLang="zh-CN" sz="1200" smtClean="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3261232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B7EA92B7-AF6F-4063-BE18-EBBA9A7B2F52}" type="slidenum">
              <a:rPr lang="zh-CN" altLang="en-US" sz="1200" smtClean="0">
                <a:latin typeface="Times New Roman" pitchFamily="18" charset="0"/>
              </a:rPr>
              <a:pPr/>
              <a:t>26</a:t>
            </a:fld>
            <a:endParaRPr lang="en-US" altLang="zh-CN" sz="1200"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2014304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63622A4F-F7B5-4F34-9C11-C297BDA5D886}" type="slidenum">
              <a:rPr lang="zh-CN" altLang="en-US" sz="1200" smtClean="0">
                <a:latin typeface="Times New Roman" pitchFamily="18" charset="0"/>
              </a:rPr>
              <a:pPr/>
              <a:t>6</a:t>
            </a:fld>
            <a:endParaRPr lang="en-US" altLang="zh-CN" sz="1200" smtClean="0">
              <a:latin typeface="Times New Roman"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1923685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86C9F651-EA20-4056-A1CF-6F2A10F398F6}" type="slidenum">
              <a:rPr lang="zh-CN" altLang="en-US" sz="1200" smtClean="0">
                <a:latin typeface="Times New Roman" pitchFamily="18" charset="0"/>
              </a:rPr>
              <a:pPr/>
              <a:t>27</a:t>
            </a:fld>
            <a:endParaRPr lang="en-US" altLang="zh-CN" sz="1200" smtClean="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3523404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4A9DF1EA-E0D1-4E09-9361-91362D0F7F82}" type="slidenum">
              <a:rPr lang="zh-CN" altLang="en-US" sz="1200" smtClean="0"/>
              <a:pPr/>
              <a:t>28</a:t>
            </a:fld>
            <a:endParaRPr lang="en-US" altLang="zh-CN" sz="1200" smtClean="0"/>
          </a:p>
        </p:txBody>
      </p:sp>
      <p:sp>
        <p:nvSpPr>
          <p:cNvPr id="181251" name="Rectangle 2"/>
          <p:cNvSpPr>
            <a:spLocks noGrp="1" noRot="1" noChangeAspect="1" noChangeArrowheads="1" noTextEdit="1"/>
          </p:cNvSpPr>
          <p:nvPr>
            <p:ph type="sldImg"/>
          </p:nvPr>
        </p:nvSpPr>
        <p:spPr>
          <a:solidFill>
            <a:srgbClr val="FFFFFF"/>
          </a:solidFill>
          <a:ln/>
        </p:spPr>
      </p:sp>
      <p:sp>
        <p:nvSpPr>
          <p:cNvPr id="18125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extLst>
      <p:ext uri="{BB962C8B-B14F-4D97-AF65-F5344CB8AC3E}">
        <p14:creationId xmlns:p14="http://schemas.microsoft.com/office/powerpoint/2010/main" val="3588378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0BECFB1E-53D1-4E8B-958A-ECD379F2FAE8}" type="slidenum">
              <a:rPr lang="zh-CN" altLang="en-US" sz="1200" smtClean="0"/>
              <a:pPr/>
              <a:t>29</a:t>
            </a:fld>
            <a:endParaRPr lang="en-US" altLang="zh-CN" sz="1200" smtClean="0"/>
          </a:p>
        </p:txBody>
      </p:sp>
      <p:sp>
        <p:nvSpPr>
          <p:cNvPr id="182275" name="Rectangle 2"/>
          <p:cNvSpPr>
            <a:spLocks noGrp="1" noRot="1" noChangeAspect="1" noChangeArrowheads="1" noTextEdit="1"/>
          </p:cNvSpPr>
          <p:nvPr>
            <p:ph type="sldImg"/>
          </p:nvPr>
        </p:nvSpPr>
        <p:spPr>
          <a:solidFill>
            <a:srgbClr val="FFFFFF"/>
          </a:solidFill>
          <a:ln/>
        </p:spPr>
      </p:sp>
      <p:sp>
        <p:nvSpPr>
          <p:cNvPr id="18227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extLst>
      <p:ext uri="{BB962C8B-B14F-4D97-AF65-F5344CB8AC3E}">
        <p14:creationId xmlns:p14="http://schemas.microsoft.com/office/powerpoint/2010/main" val="2560691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01D9C720-4D85-4CC6-B049-93C88D54A803}" type="slidenum">
              <a:rPr lang="zh-CN" altLang="en-US" sz="1200" smtClean="0"/>
              <a:pPr/>
              <a:t>30</a:t>
            </a:fld>
            <a:endParaRPr lang="en-US" altLang="zh-CN" sz="1200" smtClean="0"/>
          </a:p>
        </p:txBody>
      </p:sp>
      <p:sp>
        <p:nvSpPr>
          <p:cNvPr id="183299" name="Rectangle 2"/>
          <p:cNvSpPr>
            <a:spLocks noGrp="1" noRot="1" noChangeAspect="1" noChangeArrowheads="1" noTextEdit="1"/>
          </p:cNvSpPr>
          <p:nvPr>
            <p:ph type="sldImg"/>
          </p:nvPr>
        </p:nvSpPr>
        <p:spPr>
          <a:solidFill>
            <a:srgbClr val="FFFFFF"/>
          </a:solidFill>
          <a:ln/>
        </p:spPr>
      </p:sp>
      <p:sp>
        <p:nvSpPr>
          <p:cNvPr id="183300"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extLst>
      <p:ext uri="{BB962C8B-B14F-4D97-AF65-F5344CB8AC3E}">
        <p14:creationId xmlns:p14="http://schemas.microsoft.com/office/powerpoint/2010/main" val="3541095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27F73D29-6055-405C-B271-C17CE93B4ED2}" type="slidenum">
              <a:rPr lang="zh-CN" altLang="en-US" sz="1200" smtClean="0"/>
              <a:pPr/>
              <a:t>31</a:t>
            </a:fld>
            <a:endParaRPr lang="en-US" altLang="zh-CN" sz="1200" smtClean="0"/>
          </a:p>
        </p:txBody>
      </p:sp>
      <p:sp>
        <p:nvSpPr>
          <p:cNvPr id="184323" name="Rectangle 2"/>
          <p:cNvSpPr>
            <a:spLocks noGrp="1" noRot="1" noChangeAspect="1" noChangeArrowheads="1" noTextEdit="1"/>
          </p:cNvSpPr>
          <p:nvPr>
            <p:ph type="sldImg"/>
          </p:nvPr>
        </p:nvSpPr>
        <p:spPr>
          <a:solidFill>
            <a:srgbClr val="FFFFFF"/>
          </a:solidFill>
          <a:ln/>
        </p:spPr>
      </p:sp>
      <p:sp>
        <p:nvSpPr>
          <p:cNvPr id="184324"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extLst>
      <p:ext uri="{BB962C8B-B14F-4D97-AF65-F5344CB8AC3E}">
        <p14:creationId xmlns:p14="http://schemas.microsoft.com/office/powerpoint/2010/main" val="631499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7032BC74-C3CC-41B4-8739-969524D82C0B}" type="slidenum">
              <a:rPr lang="zh-CN" altLang="en-US" sz="1200" smtClean="0"/>
              <a:pPr/>
              <a:t>32</a:t>
            </a:fld>
            <a:endParaRPr lang="en-US" altLang="zh-CN" sz="1200" smtClean="0"/>
          </a:p>
        </p:txBody>
      </p:sp>
      <p:sp>
        <p:nvSpPr>
          <p:cNvPr id="185347" name="Rectangle 2"/>
          <p:cNvSpPr>
            <a:spLocks noGrp="1" noRot="1" noChangeAspect="1" noChangeArrowheads="1" noTextEdit="1"/>
          </p:cNvSpPr>
          <p:nvPr>
            <p:ph type="sldImg"/>
          </p:nvPr>
        </p:nvSpPr>
        <p:spPr>
          <a:solidFill>
            <a:srgbClr val="FFFFFF"/>
          </a:solidFill>
          <a:ln/>
        </p:spPr>
      </p:sp>
      <p:sp>
        <p:nvSpPr>
          <p:cNvPr id="185348"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extLst>
      <p:ext uri="{BB962C8B-B14F-4D97-AF65-F5344CB8AC3E}">
        <p14:creationId xmlns:p14="http://schemas.microsoft.com/office/powerpoint/2010/main" val="34804948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BEDF9286-2F87-4BFE-8D2D-7A06C22974F8}" type="slidenum">
              <a:rPr lang="zh-CN" altLang="en-US" sz="1200" smtClean="0"/>
              <a:pPr/>
              <a:t>33</a:t>
            </a:fld>
            <a:endParaRPr lang="en-US" altLang="zh-CN" sz="1200" smtClean="0"/>
          </a:p>
        </p:txBody>
      </p:sp>
      <p:sp>
        <p:nvSpPr>
          <p:cNvPr id="186371" name="Rectangle 2"/>
          <p:cNvSpPr>
            <a:spLocks noGrp="1" noRot="1" noChangeAspect="1" noChangeArrowheads="1" noTextEdit="1"/>
          </p:cNvSpPr>
          <p:nvPr>
            <p:ph type="sldImg"/>
          </p:nvPr>
        </p:nvSpPr>
        <p:spPr>
          <a:solidFill>
            <a:srgbClr val="FFFFFF"/>
          </a:solidFill>
          <a:ln/>
        </p:spPr>
      </p:sp>
      <p:sp>
        <p:nvSpPr>
          <p:cNvPr id="18637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extLst>
      <p:ext uri="{BB962C8B-B14F-4D97-AF65-F5344CB8AC3E}">
        <p14:creationId xmlns:p14="http://schemas.microsoft.com/office/powerpoint/2010/main" val="7541801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5A82069C-2AAA-4E43-8EB3-5C23CCDDC2E5}" type="slidenum">
              <a:rPr lang="zh-CN" altLang="en-US" sz="1200" smtClean="0"/>
              <a:pPr/>
              <a:t>34</a:t>
            </a:fld>
            <a:endParaRPr lang="en-US" altLang="zh-CN" sz="1200" smtClean="0"/>
          </a:p>
        </p:txBody>
      </p:sp>
      <p:sp>
        <p:nvSpPr>
          <p:cNvPr id="187395" name="Rectangle 2"/>
          <p:cNvSpPr>
            <a:spLocks noGrp="1" noRot="1" noChangeAspect="1" noChangeArrowheads="1" noTextEdit="1"/>
          </p:cNvSpPr>
          <p:nvPr>
            <p:ph type="sldImg"/>
          </p:nvPr>
        </p:nvSpPr>
        <p:spPr>
          <a:solidFill>
            <a:srgbClr val="FFFFFF"/>
          </a:solidFill>
          <a:ln/>
        </p:spPr>
      </p:sp>
      <p:sp>
        <p:nvSpPr>
          <p:cNvPr id="18739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extLst>
      <p:ext uri="{BB962C8B-B14F-4D97-AF65-F5344CB8AC3E}">
        <p14:creationId xmlns:p14="http://schemas.microsoft.com/office/powerpoint/2010/main" val="32596156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06537153-3A85-460B-883B-997F79A4BF73}" type="slidenum">
              <a:rPr lang="zh-CN" altLang="en-US" sz="1200" smtClean="0"/>
              <a:pPr/>
              <a:t>35</a:t>
            </a:fld>
            <a:endParaRPr lang="en-US" altLang="zh-CN" sz="1200" smtClean="0"/>
          </a:p>
        </p:txBody>
      </p:sp>
      <p:sp>
        <p:nvSpPr>
          <p:cNvPr id="188419" name="Rectangle 2"/>
          <p:cNvSpPr>
            <a:spLocks noGrp="1" noRot="1" noChangeAspect="1" noChangeArrowheads="1" noTextEdit="1"/>
          </p:cNvSpPr>
          <p:nvPr>
            <p:ph type="sldImg"/>
          </p:nvPr>
        </p:nvSpPr>
        <p:spPr>
          <a:solidFill>
            <a:srgbClr val="FFFFFF"/>
          </a:solidFill>
          <a:ln/>
        </p:spPr>
      </p:sp>
      <p:sp>
        <p:nvSpPr>
          <p:cNvPr id="188420"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extLst>
      <p:ext uri="{BB962C8B-B14F-4D97-AF65-F5344CB8AC3E}">
        <p14:creationId xmlns:p14="http://schemas.microsoft.com/office/powerpoint/2010/main" val="2946532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4F11415F-D07C-470B-9018-FD8539DC1009}" type="slidenum">
              <a:rPr lang="zh-CN" altLang="en-US" sz="1200" smtClean="0"/>
              <a:pPr/>
              <a:t>36</a:t>
            </a:fld>
            <a:endParaRPr lang="en-US" altLang="zh-CN" sz="1200" smtClean="0"/>
          </a:p>
        </p:txBody>
      </p:sp>
      <p:sp>
        <p:nvSpPr>
          <p:cNvPr id="191491" name="Rectangle 2"/>
          <p:cNvSpPr>
            <a:spLocks noGrp="1" noRot="1" noChangeAspect="1" noChangeArrowheads="1" noTextEdit="1"/>
          </p:cNvSpPr>
          <p:nvPr>
            <p:ph type="sldImg"/>
          </p:nvPr>
        </p:nvSpPr>
        <p:spPr>
          <a:solidFill>
            <a:srgbClr val="FFFFFF"/>
          </a:solidFill>
          <a:ln/>
        </p:spPr>
      </p:sp>
      <p:sp>
        <p:nvSpPr>
          <p:cNvPr id="19149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extLst>
      <p:ext uri="{BB962C8B-B14F-4D97-AF65-F5344CB8AC3E}">
        <p14:creationId xmlns:p14="http://schemas.microsoft.com/office/powerpoint/2010/main" val="3769810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4320F7BC-7549-4E5B-9F47-83FB19214E8F}" type="slidenum">
              <a:rPr lang="zh-CN" altLang="en-US" sz="1200" smtClean="0">
                <a:latin typeface="Times New Roman" pitchFamily="18" charset="0"/>
              </a:rPr>
              <a:pPr/>
              <a:t>7</a:t>
            </a:fld>
            <a:endParaRPr lang="en-US" altLang="zh-CN" sz="1200" smtClean="0">
              <a:latin typeface="Times New Roman"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17947950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EF61514C-BC25-4EAA-8A15-ABACC8D074C0}" type="slidenum">
              <a:rPr lang="zh-CN" altLang="en-US" sz="1200" smtClean="0"/>
              <a:pPr/>
              <a:t>37</a:t>
            </a:fld>
            <a:endParaRPr lang="en-US" altLang="zh-CN" sz="1200" smtClean="0"/>
          </a:p>
        </p:txBody>
      </p:sp>
      <p:sp>
        <p:nvSpPr>
          <p:cNvPr id="192515" name="Rectangle 2"/>
          <p:cNvSpPr>
            <a:spLocks noGrp="1" noRot="1" noChangeAspect="1" noChangeArrowheads="1" noTextEdit="1"/>
          </p:cNvSpPr>
          <p:nvPr>
            <p:ph type="sldImg"/>
          </p:nvPr>
        </p:nvSpPr>
        <p:spPr>
          <a:solidFill>
            <a:srgbClr val="FFFFFF"/>
          </a:solidFill>
          <a:ln/>
        </p:spPr>
      </p:sp>
      <p:sp>
        <p:nvSpPr>
          <p:cNvPr id="19251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extLst>
      <p:ext uri="{BB962C8B-B14F-4D97-AF65-F5344CB8AC3E}">
        <p14:creationId xmlns:p14="http://schemas.microsoft.com/office/powerpoint/2010/main" val="5958668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5F66F7A9-21AD-412D-ABDB-F4786A1CF5BD}" type="slidenum">
              <a:rPr lang="zh-CN" altLang="en-US" sz="1200" smtClean="0"/>
              <a:pPr/>
              <a:t>38</a:t>
            </a:fld>
            <a:endParaRPr lang="en-US" altLang="zh-CN" sz="1200" smtClean="0"/>
          </a:p>
        </p:txBody>
      </p:sp>
      <p:sp>
        <p:nvSpPr>
          <p:cNvPr id="193539" name="Rectangle 2"/>
          <p:cNvSpPr>
            <a:spLocks noGrp="1" noRot="1" noChangeAspect="1" noChangeArrowheads="1" noTextEdit="1"/>
          </p:cNvSpPr>
          <p:nvPr>
            <p:ph type="sldImg"/>
          </p:nvPr>
        </p:nvSpPr>
        <p:spPr>
          <a:solidFill>
            <a:srgbClr val="FFFFFF"/>
          </a:solidFill>
          <a:ln/>
        </p:spPr>
      </p:sp>
      <p:sp>
        <p:nvSpPr>
          <p:cNvPr id="193540"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extLst>
      <p:ext uri="{BB962C8B-B14F-4D97-AF65-F5344CB8AC3E}">
        <p14:creationId xmlns:p14="http://schemas.microsoft.com/office/powerpoint/2010/main" val="39255600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3D3D7207-09C5-46BC-B354-F749E19B1713}" type="slidenum">
              <a:rPr lang="zh-CN" altLang="en-US" sz="1200" smtClean="0"/>
              <a:pPr/>
              <a:t>39</a:t>
            </a:fld>
            <a:endParaRPr lang="en-US" altLang="zh-CN" sz="1200" smtClean="0"/>
          </a:p>
        </p:txBody>
      </p:sp>
      <p:sp>
        <p:nvSpPr>
          <p:cNvPr id="194563" name="Rectangle 2"/>
          <p:cNvSpPr>
            <a:spLocks noGrp="1" noRot="1" noChangeAspect="1" noChangeArrowheads="1" noTextEdit="1"/>
          </p:cNvSpPr>
          <p:nvPr>
            <p:ph type="sldImg"/>
          </p:nvPr>
        </p:nvSpPr>
        <p:spPr>
          <a:solidFill>
            <a:srgbClr val="FFFFFF"/>
          </a:solidFill>
          <a:ln/>
        </p:spPr>
      </p:sp>
      <p:sp>
        <p:nvSpPr>
          <p:cNvPr id="194564"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extLst>
      <p:ext uri="{BB962C8B-B14F-4D97-AF65-F5344CB8AC3E}">
        <p14:creationId xmlns:p14="http://schemas.microsoft.com/office/powerpoint/2010/main" val="20693987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7F695B88-BBE2-4750-B74A-D2EB0F9A9733}" type="slidenum">
              <a:rPr lang="zh-CN" altLang="en-US" sz="1200" smtClean="0"/>
              <a:pPr/>
              <a:t>40</a:t>
            </a:fld>
            <a:endParaRPr lang="en-US" altLang="zh-CN" sz="1200" smtClean="0"/>
          </a:p>
        </p:txBody>
      </p:sp>
      <p:sp>
        <p:nvSpPr>
          <p:cNvPr id="195587" name="Rectangle 2"/>
          <p:cNvSpPr>
            <a:spLocks noGrp="1" noRot="1" noChangeAspect="1" noChangeArrowheads="1" noTextEdit="1"/>
          </p:cNvSpPr>
          <p:nvPr>
            <p:ph type="sldImg"/>
          </p:nvPr>
        </p:nvSpPr>
        <p:spPr>
          <a:solidFill>
            <a:srgbClr val="FFFFFF"/>
          </a:solidFill>
          <a:ln/>
        </p:spPr>
      </p:sp>
      <p:sp>
        <p:nvSpPr>
          <p:cNvPr id="195588"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extLst>
      <p:ext uri="{BB962C8B-B14F-4D97-AF65-F5344CB8AC3E}">
        <p14:creationId xmlns:p14="http://schemas.microsoft.com/office/powerpoint/2010/main" val="13302566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B88D4A51-0C56-4F1A-B11F-4D76729121B0}" type="slidenum">
              <a:rPr lang="zh-CN" altLang="en-US" sz="1200" smtClean="0"/>
              <a:pPr/>
              <a:t>41</a:t>
            </a:fld>
            <a:endParaRPr lang="en-US" altLang="zh-CN" sz="1200" smtClean="0"/>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mtClean="0"/>
              <a:t> </a:t>
            </a:r>
          </a:p>
        </p:txBody>
      </p:sp>
    </p:spTree>
    <p:extLst>
      <p:ext uri="{BB962C8B-B14F-4D97-AF65-F5344CB8AC3E}">
        <p14:creationId xmlns:p14="http://schemas.microsoft.com/office/powerpoint/2010/main" val="3629712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F035A431-AE0F-49A3-9356-42C414AA75A4}" type="slidenum">
              <a:rPr lang="zh-CN" altLang="en-US" sz="1200" smtClean="0"/>
              <a:pPr/>
              <a:t>42</a:t>
            </a:fld>
            <a:endParaRPr lang="en-US" altLang="zh-CN" sz="1200" smtClean="0"/>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mtClean="0"/>
              <a:t> </a:t>
            </a:r>
          </a:p>
        </p:txBody>
      </p:sp>
    </p:spTree>
    <p:extLst>
      <p:ext uri="{BB962C8B-B14F-4D97-AF65-F5344CB8AC3E}">
        <p14:creationId xmlns:p14="http://schemas.microsoft.com/office/powerpoint/2010/main" val="14023231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BDF1DED2-EFD8-41D9-B7F2-4D188E719C4A}" type="slidenum">
              <a:rPr lang="zh-CN" altLang="en-US" sz="1200" smtClean="0"/>
              <a:pPr/>
              <a:t>43</a:t>
            </a:fld>
            <a:endParaRPr lang="en-US" altLang="zh-CN" sz="1200" smtClean="0"/>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mtClean="0"/>
              <a:t> </a:t>
            </a:r>
          </a:p>
        </p:txBody>
      </p:sp>
    </p:spTree>
    <p:extLst>
      <p:ext uri="{BB962C8B-B14F-4D97-AF65-F5344CB8AC3E}">
        <p14:creationId xmlns:p14="http://schemas.microsoft.com/office/powerpoint/2010/main" val="42562147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4DCDF6AD-FF09-4F49-B5F8-E5E77BD124EF}" type="slidenum">
              <a:rPr lang="zh-CN" altLang="en-US" sz="1200" smtClean="0"/>
              <a:pPr/>
              <a:t>44</a:t>
            </a:fld>
            <a:endParaRPr lang="en-US" altLang="zh-CN" sz="1200" smtClean="0"/>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mtClean="0"/>
              <a:t> </a:t>
            </a:r>
          </a:p>
        </p:txBody>
      </p:sp>
    </p:spTree>
    <p:extLst>
      <p:ext uri="{BB962C8B-B14F-4D97-AF65-F5344CB8AC3E}">
        <p14:creationId xmlns:p14="http://schemas.microsoft.com/office/powerpoint/2010/main" val="16216340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01F52170-4296-4C39-AD12-3D1537D5759A}" type="slidenum">
              <a:rPr lang="zh-CN" altLang="en-US" sz="1200" smtClean="0"/>
              <a:pPr/>
              <a:t>45</a:t>
            </a:fld>
            <a:endParaRPr lang="en-US" altLang="zh-CN" sz="1200" smtClean="0"/>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mtClean="0"/>
              <a:t> </a:t>
            </a:r>
          </a:p>
        </p:txBody>
      </p:sp>
    </p:spTree>
    <p:extLst>
      <p:ext uri="{BB962C8B-B14F-4D97-AF65-F5344CB8AC3E}">
        <p14:creationId xmlns:p14="http://schemas.microsoft.com/office/powerpoint/2010/main" val="33696011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C40E2592-4591-46EC-9202-A0D5C979D397}" type="slidenum">
              <a:rPr lang="zh-CN" altLang="en-US" sz="1200" smtClean="0"/>
              <a:pPr/>
              <a:t>46</a:t>
            </a:fld>
            <a:endParaRPr lang="en-US" altLang="zh-CN" sz="1200" smtClean="0"/>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mtClean="0"/>
              <a:t> </a:t>
            </a:r>
          </a:p>
        </p:txBody>
      </p:sp>
    </p:spTree>
    <p:extLst>
      <p:ext uri="{BB962C8B-B14F-4D97-AF65-F5344CB8AC3E}">
        <p14:creationId xmlns:p14="http://schemas.microsoft.com/office/powerpoint/2010/main" val="2202585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37E6EF1B-3091-4190-97C4-B2F47B2149FA}" type="slidenum">
              <a:rPr lang="zh-CN" altLang="en-US" sz="1200" smtClean="0">
                <a:latin typeface="Times New Roman" pitchFamily="18" charset="0"/>
              </a:rPr>
              <a:pPr/>
              <a:t>8</a:t>
            </a:fld>
            <a:endParaRPr lang="en-US" altLang="zh-CN" sz="1200" smtClean="0">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31684328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143E8425-38CA-421D-878B-AF63E248D499}" type="slidenum">
              <a:rPr lang="zh-CN" altLang="en-US" sz="1200" smtClean="0"/>
              <a:pPr/>
              <a:t>47</a:t>
            </a:fld>
            <a:endParaRPr lang="en-US" altLang="zh-CN" sz="1200" smtClean="0"/>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mtClean="0"/>
              <a:t> </a:t>
            </a:r>
          </a:p>
        </p:txBody>
      </p:sp>
    </p:spTree>
    <p:extLst>
      <p:ext uri="{BB962C8B-B14F-4D97-AF65-F5344CB8AC3E}">
        <p14:creationId xmlns:p14="http://schemas.microsoft.com/office/powerpoint/2010/main" val="29925642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A2DDA7A0-BDE1-4F36-92A5-340EC3E7D4B6}" type="slidenum">
              <a:rPr lang="zh-CN" altLang="en-US" sz="1200" smtClean="0"/>
              <a:pPr/>
              <a:t>48</a:t>
            </a:fld>
            <a:endParaRPr lang="en-US" altLang="zh-CN" sz="1200" smtClean="0"/>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mtClean="0"/>
              <a:t> </a:t>
            </a:r>
          </a:p>
        </p:txBody>
      </p:sp>
    </p:spTree>
    <p:extLst>
      <p:ext uri="{BB962C8B-B14F-4D97-AF65-F5344CB8AC3E}">
        <p14:creationId xmlns:p14="http://schemas.microsoft.com/office/powerpoint/2010/main" val="14331486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24DB0D7D-F0DF-4542-9515-F6870DB06606}" type="slidenum">
              <a:rPr lang="zh-CN" altLang="en-US" sz="1200" smtClean="0"/>
              <a:pPr/>
              <a:t>49</a:t>
            </a:fld>
            <a:endParaRPr lang="en-US" altLang="zh-CN" sz="1200" smtClean="0"/>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mtClean="0"/>
              <a:t> </a:t>
            </a:r>
          </a:p>
        </p:txBody>
      </p:sp>
    </p:spTree>
    <p:extLst>
      <p:ext uri="{BB962C8B-B14F-4D97-AF65-F5344CB8AC3E}">
        <p14:creationId xmlns:p14="http://schemas.microsoft.com/office/powerpoint/2010/main" val="42543704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D17EECA8-30DB-43D8-84A2-2607A25A59F5}" type="slidenum">
              <a:rPr lang="zh-CN" altLang="en-US" sz="1200" smtClean="0"/>
              <a:pPr/>
              <a:t>50</a:t>
            </a:fld>
            <a:endParaRPr lang="en-US" altLang="zh-CN" sz="1200" smtClean="0"/>
          </a:p>
        </p:txBody>
      </p:sp>
      <p:sp>
        <p:nvSpPr>
          <p:cNvPr id="207875" name="Rectangle 2"/>
          <p:cNvSpPr>
            <a:spLocks noGrp="1" noRot="1" noChangeAspect="1" noChangeArrowheads="1" noTextEdit="1"/>
          </p:cNvSpPr>
          <p:nvPr>
            <p:ph type="sldImg"/>
          </p:nvPr>
        </p:nvSpPr>
        <p:spPr>
          <a:solidFill>
            <a:srgbClr val="FFFFFF"/>
          </a:solidFill>
          <a:ln/>
        </p:spPr>
      </p:sp>
      <p:sp>
        <p:nvSpPr>
          <p:cNvPr id="20787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extLst>
      <p:ext uri="{BB962C8B-B14F-4D97-AF65-F5344CB8AC3E}">
        <p14:creationId xmlns:p14="http://schemas.microsoft.com/office/powerpoint/2010/main" val="19918455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B7BF080A-5497-454B-81BA-4DC9151A569F}" type="slidenum">
              <a:rPr lang="zh-CN" altLang="en-US" sz="1200" smtClean="0"/>
              <a:pPr/>
              <a:t>51</a:t>
            </a:fld>
            <a:endParaRPr lang="en-US" altLang="zh-CN" sz="1200" smtClean="0"/>
          </a:p>
        </p:txBody>
      </p:sp>
      <p:sp>
        <p:nvSpPr>
          <p:cNvPr id="208899" name="Rectangle 2"/>
          <p:cNvSpPr>
            <a:spLocks noGrp="1" noRot="1" noChangeAspect="1" noChangeArrowheads="1" noTextEdit="1"/>
          </p:cNvSpPr>
          <p:nvPr>
            <p:ph type="sldImg"/>
          </p:nvPr>
        </p:nvSpPr>
        <p:spPr>
          <a:solidFill>
            <a:srgbClr val="FFFFFF"/>
          </a:solidFill>
          <a:ln/>
        </p:spPr>
      </p:sp>
      <p:sp>
        <p:nvSpPr>
          <p:cNvPr id="208900"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extLst>
      <p:ext uri="{BB962C8B-B14F-4D97-AF65-F5344CB8AC3E}">
        <p14:creationId xmlns:p14="http://schemas.microsoft.com/office/powerpoint/2010/main" val="10505107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BE2A9209-406C-42A1-8EB0-314FF2595D2E}" type="slidenum">
              <a:rPr lang="zh-CN" altLang="en-US" sz="1200" smtClean="0"/>
              <a:pPr/>
              <a:t>52</a:t>
            </a:fld>
            <a:endParaRPr lang="en-US" altLang="zh-CN" sz="1200" smtClean="0"/>
          </a:p>
        </p:txBody>
      </p:sp>
      <p:sp>
        <p:nvSpPr>
          <p:cNvPr id="209923" name="Rectangle 2"/>
          <p:cNvSpPr>
            <a:spLocks noGrp="1" noRot="1" noChangeAspect="1" noChangeArrowheads="1" noTextEdit="1"/>
          </p:cNvSpPr>
          <p:nvPr>
            <p:ph type="sldImg"/>
          </p:nvPr>
        </p:nvSpPr>
        <p:spPr>
          <a:solidFill>
            <a:srgbClr val="FFFFFF"/>
          </a:solidFill>
          <a:ln/>
        </p:spPr>
      </p:sp>
      <p:sp>
        <p:nvSpPr>
          <p:cNvPr id="209924"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extLst>
      <p:ext uri="{BB962C8B-B14F-4D97-AF65-F5344CB8AC3E}">
        <p14:creationId xmlns:p14="http://schemas.microsoft.com/office/powerpoint/2010/main" val="42845516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0D89ABA4-0BF0-4B06-B1D4-2ABA2011E52B}" type="slidenum">
              <a:rPr lang="zh-CN" altLang="en-US" sz="1200" smtClean="0"/>
              <a:pPr/>
              <a:t>53</a:t>
            </a:fld>
            <a:endParaRPr lang="en-US" altLang="zh-CN" sz="1200" smtClean="0"/>
          </a:p>
        </p:txBody>
      </p:sp>
      <p:sp>
        <p:nvSpPr>
          <p:cNvPr id="211971" name="Rectangle 2"/>
          <p:cNvSpPr>
            <a:spLocks noGrp="1" noRot="1" noChangeAspect="1" noChangeArrowheads="1" noTextEdit="1"/>
          </p:cNvSpPr>
          <p:nvPr>
            <p:ph type="sldImg"/>
          </p:nvPr>
        </p:nvSpPr>
        <p:spPr>
          <a:solidFill>
            <a:srgbClr val="FFFFFF"/>
          </a:solidFill>
          <a:ln/>
        </p:spPr>
      </p:sp>
      <p:sp>
        <p:nvSpPr>
          <p:cNvPr id="21197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extLst>
      <p:ext uri="{BB962C8B-B14F-4D97-AF65-F5344CB8AC3E}">
        <p14:creationId xmlns:p14="http://schemas.microsoft.com/office/powerpoint/2010/main" val="32450002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09FD2E8E-95F9-4FDC-BABD-7EFD68FFC844}" type="slidenum">
              <a:rPr lang="zh-CN" altLang="en-US" sz="1200" smtClean="0">
                <a:latin typeface="Times New Roman" pitchFamily="18" charset="0"/>
              </a:rPr>
              <a:pPr/>
              <a:t>54</a:t>
            </a:fld>
            <a:endParaRPr lang="en-US" altLang="zh-CN" sz="1200" smtClean="0">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37002947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B420FBD1-F5FE-4C57-BDF8-D9185C234FA4}" type="slidenum">
              <a:rPr lang="zh-CN" altLang="en-US" sz="1200" smtClean="0">
                <a:latin typeface="Times New Roman" pitchFamily="18" charset="0"/>
              </a:rPr>
              <a:pPr/>
              <a:t>57</a:t>
            </a:fld>
            <a:endParaRPr lang="en-US" altLang="zh-CN" sz="1200" smtClean="0">
              <a:latin typeface="Times New Roman"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10027834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1F3132D6-FF74-4D03-BE17-7D0ADA05EF9C}" type="slidenum">
              <a:rPr lang="zh-CN" altLang="en-US" sz="1200" smtClean="0">
                <a:latin typeface="Times New Roman" pitchFamily="18" charset="0"/>
              </a:rPr>
              <a:pPr/>
              <a:t>58</a:t>
            </a:fld>
            <a:endParaRPr lang="en-US" altLang="zh-CN" sz="1200" smtClean="0">
              <a:latin typeface="Times New Roman"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2738210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D80CBF3B-2B93-4F0F-9E46-C8101D33409E}" type="slidenum">
              <a:rPr lang="zh-CN" altLang="en-US" sz="1200" smtClean="0">
                <a:latin typeface="Times New Roman" pitchFamily="18" charset="0"/>
              </a:rPr>
              <a:pPr/>
              <a:t>9</a:t>
            </a:fld>
            <a:endParaRPr lang="en-US" altLang="zh-CN" sz="1200" smtClean="0">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35741976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4EFA32D9-07A1-4FEE-8BF4-6D8A83C533AB}" type="slidenum">
              <a:rPr lang="zh-CN" altLang="en-US" sz="1200" smtClean="0">
                <a:latin typeface="Times New Roman" pitchFamily="18" charset="0"/>
              </a:rPr>
              <a:pPr/>
              <a:t>59</a:t>
            </a:fld>
            <a:endParaRPr lang="en-US" altLang="zh-CN" sz="1200" smtClean="0">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31853267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74830DF0-8852-4BE7-BDC4-0262B3A71647}" type="slidenum">
              <a:rPr lang="zh-CN" altLang="en-US" sz="1200" smtClean="0">
                <a:latin typeface="Times New Roman" pitchFamily="18" charset="0"/>
              </a:rPr>
              <a:pPr/>
              <a:t>60</a:t>
            </a:fld>
            <a:endParaRPr lang="en-US" altLang="zh-CN" sz="1200" smtClean="0">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1733393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1EBD1498-864B-4421-AF24-F04BFE65740A}" type="slidenum">
              <a:rPr lang="zh-CN" altLang="en-US" sz="1200" smtClean="0">
                <a:latin typeface="Times New Roman" pitchFamily="18" charset="0"/>
              </a:rPr>
              <a:pPr/>
              <a:t>10</a:t>
            </a:fld>
            <a:endParaRPr lang="en-US" altLang="zh-CN" sz="1200" smtClean="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1592782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90CBEFE8-D1EC-46FD-8401-06249C05E253}" type="slidenum">
              <a:rPr lang="zh-CN" altLang="en-US" sz="1200" smtClean="0">
                <a:latin typeface="Times New Roman" pitchFamily="18" charset="0"/>
              </a:rPr>
              <a:pPr/>
              <a:t>11</a:t>
            </a:fld>
            <a:endParaRPr lang="en-US" altLang="zh-CN" sz="1200" smtClean="0">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1838484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A960EFF1-B0AF-43C0-9ADA-CDA9A4DFEBEB}" type="slidenum">
              <a:rPr lang="zh-CN" altLang="en-US" sz="1200" smtClean="0">
                <a:latin typeface="Times New Roman" pitchFamily="18" charset="0"/>
              </a:rPr>
              <a:pPr/>
              <a:t>12</a:t>
            </a:fld>
            <a:endParaRPr lang="en-US" altLang="zh-CN" sz="1200" smtClean="0">
              <a:latin typeface="Times New Roman"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1638692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58F1EF62-44F4-4403-88CD-3D3C9C1021D7}" type="slidenum">
              <a:rPr lang="zh-CN" altLang="en-US" sz="1200" smtClean="0">
                <a:latin typeface="Times New Roman" pitchFamily="18" charset="0"/>
              </a:rPr>
              <a:pPr/>
              <a:t>13</a:t>
            </a:fld>
            <a:endParaRPr lang="en-US" altLang="zh-CN" sz="1200" smtClean="0">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algn="just" eaLnBrk="1" hangingPunct="1"/>
            <a:r>
              <a:rPr lang="zh-CN" altLang="en-US" smtClean="0"/>
              <a:t> </a:t>
            </a:r>
          </a:p>
        </p:txBody>
      </p:sp>
    </p:spTree>
    <p:extLst>
      <p:ext uri="{BB962C8B-B14F-4D97-AF65-F5344CB8AC3E}">
        <p14:creationId xmlns:p14="http://schemas.microsoft.com/office/powerpoint/2010/main" val="3864606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lumMod val="50000"/>
                  </a:schemeClr>
                </a:solidFill>
                <a:latin typeface="楷体" pitchFamily="49" charset="-122"/>
                <a:ea typeface="楷体" pitchFamily="49" charset="-122"/>
              </a:defRPr>
            </a:lvl1pPr>
          </a:lstStyle>
          <a:p>
            <a:r>
              <a:rPr lang="zh-CN" altLang="en-US" smtClean="0"/>
              <a:t>单击此处编辑母版标题样式</a:t>
            </a:r>
            <a:endParaRPr lang="zh-CN" altLang="en-US" dirty="0"/>
          </a:p>
        </p:txBody>
      </p:sp>
      <p:sp>
        <p:nvSpPr>
          <p:cNvPr id="3" name="页脚占位符 2"/>
          <p:cNvSpPr>
            <a:spLocks noGrp="1"/>
          </p:cNvSpPr>
          <p:nvPr>
            <p:ph type="ftr" sz="quarter" idx="10"/>
          </p:nvPr>
        </p:nvSpPr>
        <p:spPr/>
        <p:txBody>
          <a:bodyPr/>
          <a:lstStyle/>
          <a:p>
            <a:pPr>
              <a:defRPr/>
            </a:pPr>
            <a:r>
              <a:rPr lang="en-US" altLang="zh-CN" smtClean="0"/>
              <a:t>中国科大Copyright © 2009, Software School</a:t>
            </a:r>
            <a:endParaRPr lang="en-US" altLang="zh-CN"/>
          </a:p>
        </p:txBody>
      </p:sp>
      <p:sp>
        <p:nvSpPr>
          <p:cNvPr id="4" name="灯片编号占位符 3"/>
          <p:cNvSpPr>
            <a:spLocks noGrp="1"/>
          </p:cNvSpPr>
          <p:nvPr>
            <p:ph type="sldNum" sz="quarter" idx="11"/>
          </p:nvPr>
        </p:nvSpPr>
        <p:spPr/>
        <p:txBody>
          <a:bodyPr/>
          <a:lstStyle/>
          <a:p>
            <a:pPr>
              <a:defRPr/>
            </a:pPr>
            <a:fld id="{AF255FE1-D10E-4E40-A765-F1FAA3994E5C}" type="slidenum">
              <a:rPr lang="en-US" altLang="zh-CN" smtClean="0"/>
              <a:pPr>
                <a:defRPr/>
              </a:pPr>
              <a:t>‹#›</a:t>
            </a:fld>
            <a:endParaRPr lang="en-US" altLang="zh-CN"/>
          </a:p>
        </p:txBody>
      </p:sp>
      <p:sp>
        <p:nvSpPr>
          <p:cNvPr id="5" name="日期占位符 4"/>
          <p:cNvSpPr>
            <a:spLocks noGrp="1"/>
          </p:cNvSpPr>
          <p:nvPr>
            <p:ph type="dt" sz="half" idx="12"/>
          </p:nvPr>
        </p:nvSpPr>
        <p:spPr>
          <a:xfrm>
            <a:off x="0" y="6595957"/>
            <a:ext cx="8458200" cy="228600"/>
          </a:xfrm>
        </p:spPr>
        <p:txBody>
          <a:bodyPr/>
          <a:lstStyle>
            <a:lvl1pPr>
              <a:defRPr>
                <a:solidFill>
                  <a:schemeClr val="tx1"/>
                </a:solidFill>
              </a:defRPr>
            </a:lvl1pPr>
          </a:lstStyle>
          <a:p>
            <a:pPr>
              <a:defRPr/>
            </a:pPr>
            <a:fld id="{4903D84F-1498-4BAD-9C9F-BE19600E54BA}" type="datetime1">
              <a:rPr lang="zh-CN" altLang="en-US" smtClean="0"/>
              <a:pPr>
                <a:defRPr/>
              </a:pPr>
              <a:t>2017/11/14</a:t>
            </a:fld>
            <a:r>
              <a:rPr lang="en-US" altLang="zh-CN" smtClean="0"/>
              <a:t>Monday, Sep 7</a:t>
            </a:r>
            <a:r>
              <a:rPr lang="en-US" altLang="zh-CN" baseline="30000" smtClean="0"/>
              <a:t>th</a:t>
            </a:r>
            <a:r>
              <a:rPr lang="en-US" altLang="zh-CN" smtClean="0"/>
              <a:t>, 2009</a:t>
            </a:r>
            <a:endParaRPr lang="en-US" altLang="zh-CN"/>
          </a:p>
        </p:txBody>
      </p:sp>
    </p:spTree>
    <p:extLst>
      <p:ext uri="{BB962C8B-B14F-4D97-AF65-F5344CB8AC3E}">
        <p14:creationId xmlns:p14="http://schemas.microsoft.com/office/powerpoint/2010/main" val="3594683350"/>
      </p:ext>
    </p:extLst>
  </p:cSld>
  <p:clrMapOvr>
    <a:masterClrMapping/>
  </p:clrMapOvr>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90" name="Rectangle 18"/>
          <p:cNvSpPr>
            <a:spLocks noChangeArrowheads="1"/>
          </p:cNvSpPr>
          <p:nvPr/>
        </p:nvSpPr>
        <p:spPr bwMode="ltGray">
          <a:xfrm>
            <a:off x="0" y="6611938"/>
            <a:ext cx="9144000" cy="260350"/>
          </a:xfrm>
          <a:prstGeom prst="rect">
            <a:avLst/>
          </a:prstGeom>
          <a:solidFill>
            <a:schemeClr val="accent2"/>
          </a:solidFill>
          <a:ln w="9525">
            <a:noFill/>
            <a:miter lim="800000"/>
            <a:headEnd/>
            <a:tailEnd/>
          </a:ln>
          <a:effectLst/>
        </p:spPr>
        <p:txBody>
          <a:bodyPr wrap="none" anchor="ctr"/>
          <a:lstStyle/>
          <a:p>
            <a:endParaRPr lang="zh-CN" altLang="en-US"/>
          </a:p>
        </p:txBody>
      </p:sp>
      <p:sp>
        <p:nvSpPr>
          <p:cNvPr id="3075" name="Rectangle 3"/>
          <p:cNvSpPr>
            <a:spLocks noGrp="1" noChangeArrowheads="1"/>
          </p:cNvSpPr>
          <p:nvPr>
            <p:ph type="subTitle" idx="1"/>
          </p:nvPr>
        </p:nvSpPr>
        <p:spPr bwMode="gray">
          <a:xfrm>
            <a:off x="1619672" y="3212976"/>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r>
              <a:rPr lang="zh-CN" altLang="en-US" smtClean="0"/>
              <a:t>单击此处编辑母版副标题样式</a:t>
            </a:r>
            <a:endParaRPr lang="en-US" altLang="zh-CN"/>
          </a:p>
        </p:txBody>
      </p:sp>
      <p:sp>
        <p:nvSpPr>
          <p:cNvPr id="3093" name="Rectangle 21"/>
          <p:cNvSpPr>
            <a:spLocks noGrp="1" noChangeArrowheads="1"/>
          </p:cNvSpPr>
          <p:nvPr>
            <p:ph type="ctrTitle" sz="quarter"/>
          </p:nvPr>
        </p:nvSpPr>
        <p:spPr bwMode="gray">
          <a:xfrm>
            <a:off x="0" y="1700808"/>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lvl1pPr>
          </a:lstStyle>
          <a:p>
            <a:r>
              <a:rPr lang="zh-CN" altLang="en-US" smtClean="0"/>
              <a:t>单击此处编辑母版标题样式</a:t>
            </a:r>
            <a:endParaRPr lang="en-US" altLang="ko-KR"/>
          </a:p>
        </p:txBody>
      </p:sp>
      <p:pic>
        <p:nvPicPr>
          <p:cNvPr id="7" name="Picture 2" descr="D:\2012-03-01-work\软件学院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384" y="44624"/>
            <a:ext cx="1008112" cy="95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lIns="9000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页脚占位符 3"/>
          <p:cNvSpPr>
            <a:spLocks noGrp="1"/>
          </p:cNvSpPr>
          <p:nvPr>
            <p:ph type="ftr" sz="quarter" idx="10"/>
          </p:nvPr>
        </p:nvSpPr>
        <p:spPr>
          <a:xfrm>
            <a:off x="395536" y="6484912"/>
            <a:ext cx="4896544" cy="328464"/>
          </a:xfrm>
        </p:spPr>
        <p:txBody>
          <a:bodyPr/>
          <a:lstStyle>
            <a:lvl1pPr algn="l">
              <a:defRPr/>
            </a:lvl1pPr>
          </a:lstStyle>
          <a:p>
            <a:pPr>
              <a:defRPr/>
            </a:pPr>
            <a:r>
              <a:rPr lang="en-US" altLang="zh-CN" smtClean="0"/>
              <a:t>中国科大Copyright © 2009, Software School</a:t>
            </a:r>
            <a:endParaRPr lang="en-US" altLang="zh-CN"/>
          </a:p>
        </p:txBody>
      </p:sp>
      <p:sp>
        <p:nvSpPr>
          <p:cNvPr id="5" name="灯片编号占位符 4"/>
          <p:cNvSpPr>
            <a:spLocks noGrp="1"/>
          </p:cNvSpPr>
          <p:nvPr>
            <p:ph type="sldNum" sz="quarter" idx="11"/>
          </p:nvPr>
        </p:nvSpPr>
        <p:spPr>
          <a:xfrm>
            <a:off x="7524328" y="5517232"/>
            <a:ext cx="1619672" cy="1296144"/>
          </a:xfrm>
        </p:spPr>
        <p:txBody>
          <a:bodyPr/>
          <a:lstStyle>
            <a:lvl1pPr>
              <a:defRPr sz="7200">
                <a:solidFill>
                  <a:schemeClr val="bg2">
                    <a:lumMod val="40000"/>
                    <a:lumOff val="60000"/>
                  </a:schemeClr>
                </a:solidFill>
                <a:latin typeface="+mn-lt"/>
              </a:defRPr>
            </a:lvl1pPr>
          </a:lstStyle>
          <a:p>
            <a:pPr>
              <a:defRPr/>
            </a:pPr>
            <a:fld id="{478AFCBF-2EB5-48B2-AABE-4F137D8BACF4}" type="slidenum">
              <a:rPr lang="en-US" altLang="zh-CN" smtClean="0"/>
              <a:pPr>
                <a:defRPr/>
              </a:pPr>
              <a:t>‹#›</a:t>
            </a:fld>
            <a:endParaRPr lang="en-US" altLang="zh-CN"/>
          </a:p>
        </p:txBody>
      </p:sp>
      <p:sp>
        <p:nvSpPr>
          <p:cNvPr id="6" name="日期占位符 5"/>
          <p:cNvSpPr>
            <a:spLocks noGrp="1"/>
          </p:cNvSpPr>
          <p:nvPr>
            <p:ph type="dt" sz="half" idx="12"/>
          </p:nvPr>
        </p:nvSpPr>
        <p:spPr/>
        <p:txBody>
          <a:bodyPr/>
          <a:lstStyle>
            <a:lvl1pPr>
              <a:defRPr/>
            </a:lvl1pPr>
          </a:lstStyle>
          <a:p>
            <a:pPr>
              <a:defRPr/>
            </a:pPr>
            <a:fld id="{62E07F0C-B97A-42E7-B676-F9B5733B3F24}" type="datetime1">
              <a:rPr lang="zh-CN" altLang="en-US" smtClean="0"/>
              <a:pPr>
                <a:defRPr/>
              </a:pPr>
              <a:t>2017/11/14</a:t>
            </a:fld>
            <a:r>
              <a:rPr lang="en-US" altLang="zh-CN" smtClean="0"/>
              <a:t>Monday, Sep 7</a:t>
            </a:r>
            <a:r>
              <a:rPr lang="en-US" altLang="zh-CN" baseline="30000" smtClean="0"/>
              <a:t>th</a:t>
            </a:r>
            <a:r>
              <a:rPr lang="en-US" altLang="zh-CN" smtClean="0"/>
              <a:t>, 2009</a:t>
            </a:r>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smtClean="0"/>
              <a:t>单击此处编辑母版标题样式</a:t>
            </a:r>
            <a:endParaRPr lang="zh-CN" altLang="en-US" dirty="0"/>
          </a:p>
        </p:txBody>
      </p:sp>
      <p:sp>
        <p:nvSpPr>
          <p:cNvPr id="3" name="Rectangle 7"/>
          <p:cNvSpPr>
            <a:spLocks noGrp="1" noChangeArrowheads="1"/>
          </p:cNvSpPr>
          <p:nvPr>
            <p:ph type="dt" sz="half" idx="10"/>
          </p:nvPr>
        </p:nvSpPr>
        <p:spPr/>
        <p:txBody>
          <a:bodyPr/>
          <a:lstStyle>
            <a:lvl1pPr>
              <a:defRPr/>
            </a:lvl1pPr>
          </a:lstStyle>
          <a:p>
            <a:pPr>
              <a:defRPr/>
            </a:pPr>
            <a:fld id="{57D3A714-3EF8-4E10-BDAD-97FEBE002EDE}" type="datetime1">
              <a:rPr lang="zh-CN" altLang="en-US" smtClean="0"/>
              <a:pPr>
                <a:defRPr/>
              </a:pPr>
              <a:t>2017/11/14</a:t>
            </a:fld>
            <a:r>
              <a:rPr lang="en-US" altLang="zh-CN" smtClean="0"/>
              <a:t>Monday, Sep 7</a:t>
            </a:r>
            <a:r>
              <a:rPr lang="en-US" altLang="zh-CN" baseline="30000" smtClean="0"/>
              <a:t>th</a:t>
            </a:r>
            <a:r>
              <a:rPr lang="en-US" altLang="zh-CN" smtClean="0"/>
              <a:t>, 2009</a:t>
            </a:r>
            <a:endParaRPr lang="en-US" altLang="zh-CN"/>
          </a:p>
        </p:txBody>
      </p:sp>
      <p:sp>
        <p:nvSpPr>
          <p:cNvPr id="4" name="Rectangle 8"/>
          <p:cNvSpPr>
            <a:spLocks noGrp="1" noChangeArrowheads="1"/>
          </p:cNvSpPr>
          <p:nvPr>
            <p:ph type="ftr" sz="quarter" idx="11"/>
          </p:nvPr>
        </p:nvSpPr>
        <p:spPr>
          <a:xfrm>
            <a:off x="2438400" y="6538913"/>
            <a:ext cx="4267200" cy="136525"/>
          </a:xfrm>
          <a:prstGeom prst="rect">
            <a:avLst/>
          </a:prstGeom>
        </p:spPr>
        <p:txBody>
          <a:bodyPr/>
          <a:lstStyle>
            <a:lvl1pPr>
              <a:defRPr/>
            </a:lvl1pPr>
          </a:lstStyle>
          <a:p>
            <a:pPr>
              <a:defRPr/>
            </a:pPr>
            <a:r>
              <a:rPr lang="en-US" altLang="zh-CN" smtClean="0"/>
              <a:t>中国科大Copyright © 2009, Software School</a:t>
            </a:r>
            <a:endParaRPr lang="en-US" altLang="zh-CN"/>
          </a:p>
        </p:txBody>
      </p:sp>
      <p:sp>
        <p:nvSpPr>
          <p:cNvPr id="5" name="Rectangle 9"/>
          <p:cNvSpPr>
            <a:spLocks noGrp="1" noChangeArrowheads="1"/>
          </p:cNvSpPr>
          <p:nvPr>
            <p:ph type="sldNum" sz="quarter" idx="12"/>
          </p:nvPr>
        </p:nvSpPr>
        <p:spPr/>
        <p:txBody>
          <a:bodyPr/>
          <a:lstStyle>
            <a:lvl1pPr>
              <a:defRPr/>
            </a:lvl1pPr>
          </a:lstStyle>
          <a:p>
            <a:pPr>
              <a:defRPr/>
            </a:pPr>
            <a:fld id="{B4778D10-7FEE-43D3-B506-363D70260225}" type="slidenum">
              <a:rPr lang="en-US" altLang="zh-CN" smtClean="0"/>
              <a:pPr>
                <a:defRPr/>
              </a:pPr>
              <a:t>‹#›</a:t>
            </a:fld>
            <a:endParaRPr lang="en-US" altLang="zh-CN"/>
          </a:p>
        </p:txBody>
      </p:sp>
    </p:spTree>
    <p:extLst>
      <p:ext uri="{BB962C8B-B14F-4D97-AF65-F5344CB8AC3E}">
        <p14:creationId xmlns:p14="http://schemas.microsoft.com/office/powerpoint/2010/main" val="3096352826"/>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a:gsLst>
              <a:gs pos="0">
                <a:srgbClr val="000000"/>
              </a:gs>
              <a:gs pos="0">
                <a:srgbClr val="0A128C"/>
              </a:gs>
              <a:gs pos="0">
                <a:srgbClr val="181CC7"/>
              </a:gs>
              <a:gs pos="88000">
                <a:srgbClr val="7005D4"/>
              </a:gs>
              <a:gs pos="100000">
                <a:srgbClr val="8C3D91"/>
              </a:gs>
            </a:gsLst>
            <a:lin ang="0" scaled="0"/>
          </a:gradFill>
          <a:ln w="9525">
            <a:noFill/>
            <a:miter lim="800000"/>
            <a:headEnd/>
            <a:tailEnd/>
          </a:ln>
          <a:effectLst/>
        </p:spPr>
        <p:txBody>
          <a:bodyPr wrap="none" anchor="ctr"/>
          <a:lstStyle/>
          <a:p>
            <a:endParaRPr lang="zh-CN" altLang="en-US" dirty="0">
              <a:latin typeface="楷体" pitchFamily="49" charset="-122"/>
              <a:ea typeface="楷体" pitchFamily="49" charset="-122"/>
            </a:endParaRPr>
          </a:p>
        </p:txBody>
      </p:sp>
      <p:sp>
        <p:nvSpPr>
          <p:cNvPr id="1027" name="Rectangle 3"/>
          <p:cNvSpPr>
            <a:spLocks noGrp="1" noChangeArrowheads="1"/>
          </p:cNvSpPr>
          <p:nvPr>
            <p:ph type="body" idx="1"/>
          </p:nvPr>
        </p:nvSpPr>
        <p:spPr bwMode="auto">
          <a:xfrm>
            <a:off x="457200" y="980728"/>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ea typeface="宋体" charset="-122"/>
              </a:defRPr>
            </a:lvl1pPr>
          </a:lstStyle>
          <a:p>
            <a:pPr>
              <a:defRPr/>
            </a:pPr>
            <a:r>
              <a:rPr lang="en-US" altLang="zh-CN" smtClean="0"/>
              <a:t>中国科大Copyright © 2009, Software School</a:t>
            </a:r>
            <a:endParaRPr lang="en-US" altLang="zh-CN"/>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j-lt"/>
                <a:ea typeface="宋体" charset="-122"/>
              </a:defRPr>
            </a:lvl1pPr>
          </a:lstStyle>
          <a:p>
            <a:pPr>
              <a:defRPr/>
            </a:pPr>
            <a:fld id="{AF255FE1-D10E-4E40-A765-F1FAA3994E5C}" type="slidenum">
              <a:rPr lang="en-US" altLang="zh-CN" smtClean="0"/>
              <a:pPr>
                <a:defRPr/>
              </a:pPr>
              <a:t>‹#›</a:t>
            </a:fld>
            <a:endParaRPr lang="en-US" altLang="zh-CN"/>
          </a:p>
        </p:txBody>
      </p:sp>
      <p:sp>
        <p:nvSpPr>
          <p:cNvPr id="1026" name="Rectangle 2"/>
          <p:cNvSpPr>
            <a:spLocks noGrp="1" noChangeArrowheads="1"/>
          </p:cNvSpPr>
          <p:nvPr>
            <p:ph type="title"/>
          </p:nvPr>
        </p:nvSpPr>
        <p:spPr bwMode="white">
          <a:xfrm>
            <a:off x="304800" y="15240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40" name="Text Box 16"/>
          <p:cNvSpPr txBox="1">
            <a:spLocks noChangeArrowheads="1"/>
          </p:cNvSpPr>
          <p:nvPr/>
        </p:nvSpPr>
        <p:spPr bwMode="gray">
          <a:xfrm>
            <a:off x="-36512" y="6613525"/>
            <a:ext cx="9180512" cy="244475"/>
          </a:xfrm>
          <a:prstGeom prst="rect">
            <a:avLst/>
          </a:prstGeom>
          <a:solidFill>
            <a:schemeClr val="accent2"/>
          </a:solidFill>
          <a:ln w="9525">
            <a:noFill/>
            <a:miter lim="800000"/>
            <a:headEnd/>
            <a:tailEnd/>
          </a:ln>
          <a:effectLst/>
        </p:spPr>
        <p:txBody>
          <a:bodyPr wrap="square">
            <a:spAutoFit/>
          </a:bodyPr>
          <a:lstStyle/>
          <a:p>
            <a:pPr>
              <a:spcBef>
                <a:spcPct val="50000"/>
              </a:spcBef>
            </a:pPr>
            <a:endParaRPr lang="zh-CN" altLang="zh-CN" sz="1000" b="1">
              <a:solidFill>
                <a:schemeClr val="bg1"/>
              </a:solidFill>
              <a:latin typeface="Verdana" pitchFamily="34" charset="0"/>
            </a:endParaRPr>
          </a:p>
        </p:txBody>
      </p:sp>
      <p:sp>
        <p:nvSpPr>
          <p:cNvPr id="1028" name="Rectangle 4"/>
          <p:cNvSpPr>
            <a:spLocks noGrp="1" noChangeArrowheads="1"/>
          </p:cNvSpPr>
          <p:nvPr>
            <p:ph type="dt" sz="half" idx="2"/>
          </p:nvPr>
        </p:nvSpPr>
        <p:spPr bwMode="gray">
          <a:xfrm>
            <a:off x="0" y="6656784"/>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charset="-122"/>
              </a:defRPr>
            </a:lvl1pPr>
          </a:lstStyle>
          <a:p>
            <a:pPr>
              <a:defRPr/>
            </a:pPr>
            <a:fld id="{4903D84F-1498-4BAD-9C9F-BE19600E54BA}" type="datetime1">
              <a:rPr lang="zh-CN" altLang="en-US" smtClean="0"/>
              <a:pPr>
                <a:defRPr/>
              </a:pPr>
              <a:t>2017/11/14</a:t>
            </a:fld>
            <a:r>
              <a:rPr lang="en-US" altLang="zh-CN" smtClean="0"/>
              <a:t>Monday, Sep 7</a:t>
            </a:r>
            <a:r>
              <a:rPr lang="en-US" altLang="zh-CN" baseline="30000" smtClean="0"/>
              <a:t>th</a:t>
            </a:r>
            <a:r>
              <a:rPr lang="en-US" altLang="zh-CN" smtClean="0"/>
              <a:t>, 2009</a:t>
            </a:r>
            <a:endParaRPr lang="en-US" altLang="zh-CN"/>
          </a:p>
        </p:txBody>
      </p:sp>
      <p:pic>
        <p:nvPicPr>
          <p:cNvPr id="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773112"/>
            <a:ext cx="8352928" cy="65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flat" cmpd="sng" algn="ctr">
                <a:solidFill>
                  <a:schemeClr val="tx1"/>
                </a:solidFill>
                <a:prstDash val="solid"/>
                <a:miter lim="800000"/>
                <a:headEnd type="none" w="med" len="me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Lst>
  <p:timing>
    <p:tnLst>
      <p:par>
        <p:cTn id="1" dur="indefinite" restart="never" nodeType="tmRoot"/>
      </p:par>
    </p:tnLst>
  </p:timing>
  <p:hf hdr="0"/>
  <p:txStyles>
    <p:title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600" b="1">
          <a:solidFill>
            <a:schemeClr val="tx1"/>
          </a:solidFill>
          <a:latin typeface="楷体" pitchFamily="49" charset="-122"/>
          <a:ea typeface="楷体" pitchFamily="49" charset="-122"/>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3200" b="1">
          <a:solidFill>
            <a:schemeClr val="tx1"/>
          </a:solidFill>
          <a:latin typeface="楷体" pitchFamily="49" charset="-122"/>
          <a:ea typeface="楷体" pitchFamily="49" charset="-122"/>
        </a:defRPr>
      </a:lvl2pPr>
      <a:lvl3pPr marL="1143000" indent="-228600" algn="l" rtl="0" eaLnBrk="1" fontAlgn="base" hangingPunct="1">
        <a:spcBef>
          <a:spcPct val="20000"/>
        </a:spcBef>
        <a:spcAft>
          <a:spcPct val="0"/>
        </a:spcAft>
        <a:buClr>
          <a:schemeClr val="tx1"/>
        </a:buClr>
        <a:buChar char="•"/>
        <a:defRPr sz="2800" b="1">
          <a:solidFill>
            <a:schemeClr val="tx1"/>
          </a:solidFill>
          <a:latin typeface="楷体" pitchFamily="49" charset="-122"/>
          <a:ea typeface="楷体" pitchFamily="49" charset="-122"/>
        </a:defRPr>
      </a:lvl3pPr>
      <a:lvl4pPr marL="16002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4pPr>
      <a:lvl5pPr marL="20574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17161DB9-9AE2-41AF-9B04-FAF30464628E}" type="slidenum">
              <a:rPr lang="en-US" altLang="zh-CN" sz="8000" smtClean="0">
                <a:solidFill>
                  <a:schemeClr val="bg2"/>
                </a:solidFill>
              </a:rPr>
              <a:pPr eaLnBrk="1" hangingPunct="1"/>
              <a:t>1</a:t>
            </a:fld>
            <a:endParaRPr lang="en-US" altLang="zh-CN" sz="8000" dirty="0" smtClean="0">
              <a:solidFill>
                <a:schemeClr val="bg2"/>
              </a:solidFill>
            </a:endParaRPr>
          </a:p>
        </p:txBody>
      </p:sp>
      <p:sp>
        <p:nvSpPr>
          <p:cNvPr id="516100" name="Rectangle 4"/>
          <p:cNvSpPr>
            <a:spLocks noGrp="1" noChangeArrowheads="1"/>
          </p:cNvSpPr>
          <p:nvPr>
            <p:ph type="title"/>
          </p:nvPr>
        </p:nvSpPr>
        <p:spPr/>
        <p:txBody>
          <a:bodyPr/>
          <a:lstStyle/>
          <a:p>
            <a:pPr>
              <a:defRPr/>
            </a:pPr>
            <a:r>
              <a:rPr lang="zh-CN" altLang="en-US" sz="3600" b="1" dirty="0" smtClean="0">
                <a:effectLst>
                  <a:outerShdw blurRad="38100" dist="38100" dir="2700000" algn="tl">
                    <a:srgbClr val="C0C0C0"/>
                  </a:outerShdw>
                </a:effectLst>
                <a:latin typeface="宋体" pitchFamily="2" charset="-122"/>
                <a:ea typeface="宋体" pitchFamily="2" charset="-122"/>
              </a:rPr>
              <a:t>第六章 运行时存储空间的组织和管理</a:t>
            </a:r>
          </a:p>
        </p:txBody>
      </p:sp>
      <p:sp>
        <p:nvSpPr>
          <p:cNvPr id="516099" name="Rectangle 3"/>
          <p:cNvSpPr>
            <a:spLocks noGrp="1" noChangeArrowheads="1"/>
          </p:cNvSpPr>
          <p:nvPr>
            <p:ph idx="1"/>
          </p:nvPr>
        </p:nvSpPr>
        <p:spPr>
          <a:xfrm>
            <a:off x="395536" y="1052736"/>
            <a:ext cx="8424936" cy="4813300"/>
          </a:xfrm>
        </p:spPr>
        <p:txBody>
          <a:bodyPr/>
          <a:lstStyle/>
          <a:p>
            <a:r>
              <a:rPr lang="zh-CN" altLang="en-US" dirty="0" smtClean="0">
                <a:ea typeface="宋体" pitchFamily="2" charset="-122"/>
              </a:rPr>
              <a:t>通常的命令式编程语言的程序表现为多个函数的实现与互相调用</a:t>
            </a:r>
          </a:p>
          <a:p>
            <a:pPr lvl="1"/>
            <a:r>
              <a:rPr lang="zh-CN" altLang="en-US" dirty="0" smtClean="0">
                <a:ea typeface="宋体" pitchFamily="2" charset="-122"/>
              </a:rPr>
              <a:t>有一个函数作为</a:t>
            </a:r>
            <a:r>
              <a:rPr lang="zh-CN" altLang="en-US" b="1" dirty="0" smtClean="0">
                <a:solidFill>
                  <a:srgbClr val="FF3300"/>
                </a:solidFill>
                <a:ea typeface="宋体" pitchFamily="2" charset="-122"/>
              </a:rPr>
              <a:t>入口函数</a:t>
            </a:r>
            <a:r>
              <a:rPr lang="zh-CN" altLang="en-US" dirty="0" smtClean="0">
                <a:ea typeface="宋体" pitchFamily="2" charset="-122"/>
              </a:rPr>
              <a:t>，通常为</a:t>
            </a:r>
            <a:r>
              <a:rPr lang="en-US" altLang="zh-CN" dirty="0" smtClean="0">
                <a:ea typeface="宋体" pitchFamily="2" charset="-122"/>
              </a:rPr>
              <a:t>main()</a:t>
            </a:r>
          </a:p>
          <a:p>
            <a:pPr lvl="1"/>
            <a:r>
              <a:rPr lang="zh-CN" altLang="en-US" b="1" dirty="0" smtClean="0">
                <a:solidFill>
                  <a:srgbClr val="FF3300"/>
                </a:solidFill>
                <a:ea typeface="宋体" pitchFamily="2" charset="-122"/>
              </a:rPr>
              <a:t>代码执行过程</a:t>
            </a:r>
            <a:r>
              <a:rPr lang="zh-CN" altLang="en-US" dirty="0" smtClean="0">
                <a:ea typeface="宋体" pitchFamily="2" charset="-122"/>
              </a:rPr>
              <a:t>，实际上是依据过程调用关系形成一个调用结构图</a:t>
            </a:r>
          </a:p>
          <a:p>
            <a:pPr lvl="1"/>
            <a:r>
              <a:rPr lang="zh-CN" altLang="en-US" dirty="0" smtClean="0">
                <a:ea typeface="宋体" pitchFamily="2" charset="-122"/>
              </a:rPr>
              <a:t>每个过程的执行需要一定的存储空间来辅助</a:t>
            </a:r>
          </a:p>
          <a:p>
            <a:pPr lvl="2"/>
            <a:r>
              <a:rPr lang="zh-CN" altLang="en-US" dirty="0" smtClean="0">
                <a:ea typeface="宋体" pitchFamily="2" charset="-122"/>
              </a:rPr>
              <a:t>过程的代码需要一定的存储空间</a:t>
            </a:r>
          </a:p>
          <a:p>
            <a:pPr lvl="2"/>
            <a:r>
              <a:rPr lang="zh-CN" altLang="en-US" dirty="0" smtClean="0">
                <a:ea typeface="宋体" pitchFamily="2" charset="-122"/>
              </a:rPr>
              <a:t>过程中的局部变量需要存储空间来暂时保存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516099">
                                            <p:txEl>
                                              <p:pRg st="0" end="0"/>
                                            </p:txEl>
                                          </p:spTgt>
                                        </p:tgtEl>
                                        <p:attrNameLst>
                                          <p:attrName>style.visibility</p:attrName>
                                        </p:attrNameLst>
                                      </p:cBhvr>
                                      <p:to>
                                        <p:strVal val="visible"/>
                                      </p:to>
                                    </p:set>
                                    <p:animEffect transition="in" filter="wipe(left)">
                                      <p:cBhvr>
                                        <p:cTn id="7" dur="500"/>
                                        <p:tgtEl>
                                          <p:spTgt spid="516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16099">
                                            <p:txEl>
                                              <p:pRg st="1" end="1"/>
                                            </p:txEl>
                                          </p:spTgt>
                                        </p:tgtEl>
                                        <p:attrNameLst>
                                          <p:attrName>style.visibility</p:attrName>
                                        </p:attrNameLst>
                                      </p:cBhvr>
                                      <p:to>
                                        <p:strVal val="visible"/>
                                      </p:to>
                                    </p:set>
                                    <p:animEffect transition="in" filter="wipe(left)">
                                      <p:cBhvr>
                                        <p:cTn id="12" dur="500"/>
                                        <p:tgtEl>
                                          <p:spTgt spid="516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16099">
                                            <p:txEl>
                                              <p:pRg st="2" end="2"/>
                                            </p:txEl>
                                          </p:spTgt>
                                        </p:tgtEl>
                                        <p:attrNameLst>
                                          <p:attrName>style.visibility</p:attrName>
                                        </p:attrNameLst>
                                      </p:cBhvr>
                                      <p:to>
                                        <p:strVal val="visible"/>
                                      </p:to>
                                    </p:set>
                                    <p:animEffect transition="in" filter="wipe(left)">
                                      <p:cBhvr>
                                        <p:cTn id="17" dur="500"/>
                                        <p:tgtEl>
                                          <p:spTgt spid="516099">
                                            <p:txEl>
                                              <p:pRg st="2" end="2"/>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516099">
                                            <p:txEl>
                                              <p:pRg st="3" end="3"/>
                                            </p:txEl>
                                          </p:spTgt>
                                        </p:tgtEl>
                                        <p:attrNameLst>
                                          <p:attrName>style.visibility</p:attrName>
                                        </p:attrNameLst>
                                      </p:cBhvr>
                                      <p:to>
                                        <p:strVal val="visible"/>
                                      </p:to>
                                    </p:set>
                                    <p:animEffect transition="in" filter="wipe(left)">
                                      <p:cBhvr>
                                        <p:cTn id="20" dur="500"/>
                                        <p:tgtEl>
                                          <p:spTgt spid="516099">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516099">
                                            <p:txEl>
                                              <p:pRg st="4" end="4"/>
                                            </p:txEl>
                                          </p:spTgt>
                                        </p:tgtEl>
                                        <p:attrNameLst>
                                          <p:attrName>style.visibility</p:attrName>
                                        </p:attrNameLst>
                                      </p:cBhvr>
                                      <p:to>
                                        <p:strVal val="visible"/>
                                      </p:to>
                                    </p:set>
                                    <p:animEffect transition="in" filter="wipe(left)">
                                      <p:cBhvr>
                                        <p:cTn id="23" dur="500"/>
                                        <p:tgtEl>
                                          <p:spTgt spid="516099">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516099">
                                            <p:txEl>
                                              <p:pRg st="5" end="5"/>
                                            </p:txEl>
                                          </p:spTgt>
                                        </p:tgtEl>
                                        <p:attrNameLst>
                                          <p:attrName>style.visibility</p:attrName>
                                        </p:attrNameLst>
                                      </p:cBhvr>
                                      <p:to>
                                        <p:strVal val="visible"/>
                                      </p:to>
                                    </p:set>
                                    <p:animEffect transition="in" filter="wipe(left)">
                                      <p:cBhvr>
                                        <p:cTn id="26" dur="500"/>
                                        <p:tgtEl>
                                          <p:spTgt spid="516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24" name="Rectangle 20"/>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6.1</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ea typeface="宋体" pitchFamily="2" charset="-122"/>
              </a:rPr>
              <a:t>局部存储分配策略</a:t>
            </a:r>
          </a:p>
        </p:txBody>
      </p:sp>
      <p:sp>
        <p:nvSpPr>
          <p:cNvPr id="11268" name="Rectangle 21"/>
          <p:cNvSpPr>
            <a:spLocks noGrp="1" noChangeArrowheads="1"/>
          </p:cNvSpPr>
          <p:nvPr>
            <p:ph idx="1"/>
          </p:nvPr>
        </p:nvSpPr>
        <p:spPr/>
        <p:txBody>
          <a:bodyPr/>
          <a:lstStyle/>
          <a:p>
            <a:r>
              <a:rPr lang="zh-CN" altLang="en-US" b="1" smtClean="0">
                <a:ea typeface="宋体" pitchFamily="2" charset="-122"/>
              </a:rPr>
              <a:t>静态概念和动态概念的对应</a:t>
            </a:r>
          </a:p>
        </p:txBody>
      </p:sp>
      <p:sp>
        <p:nvSpPr>
          <p:cNvPr id="1126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0B3F3679-0833-4C7B-AA16-07ED3F75B0F0}" type="slidenum">
              <a:rPr lang="en-US" altLang="zh-CN" sz="8000">
                <a:solidFill>
                  <a:schemeClr val="bg2"/>
                </a:solidFill>
                <a:latin typeface="Arial" charset="0"/>
                <a:ea typeface="宋体" pitchFamily="2" charset="-122"/>
              </a:rPr>
              <a:pPr/>
              <a:t>10</a:t>
            </a:fld>
            <a:endParaRPr lang="en-US" altLang="zh-CN" sz="8000">
              <a:solidFill>
                <a:schemeClr val="bg2"/>
              </a:solidFill>
              <a:latin typeface="Arial" charset="0"/>
              <a:ea typeface="宋体" pitchFamily="2" charset="-122"/>
            </a:endParaRPr>
          </a:p>
        </p:txBody>
      </p:sp>
      <p:graphicFrame>
        <p:nvGraphicFramePr>
          <p:cNvPr id="584726" name="Group 22"/>
          <p:cNvGraphicFramePr>
            <a:graphicFrameLocks noGrp="1"/>
          </p:cNvGraphicFramePr>
          <p:nvPr/>
        </p:nvGraphicFramePr>
        <p:xfrm>
          <a:off x="533400" y="2667000"/>
          <a:ext cx="7924800" cy="2462214"/>
        </p:xfrm>
        <a:graphic>
          <a:graphicData uri="http://schemas.openxmlformats.org/drawingml/2006/table">
            <a:tbl>
              <a:tblPr/>
              <a:tblGrid>
                <a:gridCol w="3962400"/>
                <a:gridCol w="3962400"/>
              </a:tblGrid>
              <a:tr h="62714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pitchFamily="2" charset="-122"/>
                          <a:ea typeface="宋体" pitchFamily="2" charset="-122"/>
                        </a:rPr>
                        <a:t>静</a:t>
                      </a:r>
                      <a:r>
                        <a:rPr kumimoji="0" lang="zh-CN" altLang="en-US" sz="3200" b="1" i="0" u="none" strike="noStrike" cap="none" normalizeH="0" baseline="0" smtClean="0">
                          <a:ln>
                            <a:noFill/>
                          </a:ln>
                          <a:solidFill>
                            <a:schemeClr val="tx1"/>
                          </a:solidFill>
                          <a:effectLst/>
                          <a:latin typeface="Arial" charset="0"/>
                          <a:ea typeface="宋体" pitchFamily="2" charset="-122"/>
                        </a:rPr>
                        <a:t> </a:t>
                      </a:r>
                      <a:r>
                        <a:rPr kumimoji="0" lang="zh-CN" altLang="en-US" sz="3200" b="1" i="0" u="none" strike="noStrike" cap="none" normalizeH="0" baseline="0" smtClean="0">
                          <a:ln>
                            <a:noFill/>
                          </a:ln>
                          <a:solidFill>
                            <a:schemeClr val="tx1"/>
                          </a:solidFill>
                          <a:effectLst/>
                          <a:latin typeface="宋体" pitchFamily="2" charset="-122"/>
                          <a:ea typeface="宋体" pitchFamily="2" charset="-122"/>
                        </a:rPr>
                        <a:t>态</a:t>
                      </a:r>
                      <a:r>
                        <a:rPr kumimoji="0" lang="zh-CN" altLang="en-US" sz="3200" b="1" i="0" u="none" strike="noStrike" cap="none" normalizeH="0" baseline="0" smtClean="0">
                          <a:ln>
                            <a:noFill/>
                          </a:ln>
                          <a:solidFill>
                            <a:schemeClr val="tx1"/>
                          </a:solidFill>
                          <a:effectLst/>
                          <a:latin typeface="Arial" charset="0"/>
                          <a:ea typeface="宋体" pitchFamily="2" charset="-122"/>
                        </a:rPr>
                        <a:t> </a:t>
                      </a:r>
                      <a:r>
                        <a:rPr kumimoji="0" lang="zh-CN" altLang="en-US" sz="3200" b="1" i="0" u="none" strike="noStrike" cap="none" normalizeH="0" baseline="0" smtClean="0">
                          <a:ln>
                            <a:noFill/>
                          </a:ln>
                          <a:solidFill>
                            <a:schemeClr val="tx1"/>
                          </a:solidFill>
                          <a:effectLst/>
                          <a:latin typeface="宋体" pitchFamily="2" charset="-122"/>
                          <a:ea typeface="宋体" pitchFamily="2" charset="-122"/>
                        </a:rPr>
                        <a:t>概</a:t>
                      </a:r>
                      <a:r>
                        <a:rPr kumimoji="0" lang="zh-CN" altLang="en-US" sz="3200" b="1" i="0" u="none" strike="noStrike" cap="none" normalizeH="0" baseline="0" smtClean="0">
                          <a:ln>
                            <a:noFill/>
                          </a:ln>
                          <a:solidFill>
                            <a:schemeClr val="tx1"/>
                          </a:solidFill>
                          <a:effectLst/>
                          <a:latin typeface="Arial" charset="0"/>
                          <a:ea typeface="宋体" pitchFamily="2" charset="-122"/>
                        </a:rPr>
                        <a:t> </a:t>
                      </a:r>
                      <a:r>
                        <a:rPr kumimoji="0" lang="zh-CN" altLang="en-US" sz="3200" b="1" i="0" u="none" strike="noStrike" cap="none" normalizeH="0" baseline="0" smtClean="0">
                          <a:ln>
                            <a:noFill/>
                          </a:ln>
                          <a:solidFill>
                            <a:schemeClr val="tx1"/>
                          </a:solidFill>
                          <a:effectLst/>
                          <a:latin typeface="宋体" pitchFamily="2" charset="-122"/>
                          <a:ea typeface="宋体" pitchFamily="2" charset="-122"/>
                        </a:rPr>
                        <a:t>念</a:t>
                      </a:r>
                      <a:r>
                        <a:rPr kumimoji="0" lang="zh-CN" altLang="en-US" sz="2800" b="0" i="0" u="none" strike="noStrike" cap="none" normalizeH="0" baseline="0" smtClean="0">
                          <a:ln>
                            <a:noFill/>
                          </a:ln>
                          <a:solidFill>
                            <a:schemeClr val="tx1"/>
                          </a:solidFill>
                          <a:effectLst/>
                          <a:latin typeface="Arial" charset="0"/>
                          <a:ea typeface="宋体" pitchFamily="2" charset="-122"/>
                        </a:rPr>
                        <a:t>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pitchFamily="2" charset="-122"/>
                          <a:ea typeface="宋体" pitchFamily="2" charset="-122"/>
                        </a:rPr>
                        <a:t>动</a:t>
                      </a:r>
                      <a:r>
                        <a:rPr kumimoji="0" lang="zh-CN" altLang="en-US" sz="3200" b="1" i="0" u="none" strike="noStrike" cap="none" normalizeH="0" baseline="0" smtClean="0">
                          <a:ln>
                            <a:noFill/>
                          </a:ln>
                          <a:solidFill>
                            <a:schemeClr val="tx1"/>
                          </a:solidFill>
                          <a:effectLst/>
                          <a:latin typeface="Arial" charset="0"/>
                          <a:ea typeface="宋体" pitchFamily="2" charset="-122"/>
                        </a:rPr>
                        <a:t> </a:t>
                      </a:r>
                      <a:r>
                        <a:rPr kumimoji="0" lang="zh-CN" altLang="en-US" sz="3200" b="1" i="0" u="none" strike="noStrike" cap="none" normalizeH="0" baseline="0" smtClean="0">
                          <a:ln>
                            <a:noFill/>
                          </a:ln>
                          <a:solidFill>
                            <a:schemeClr val="tx1"/>
                          </a:solidFill>
                          <a:effectLst/>
                          <a:latin typeface="宋体" pitchFamily="2" charset="-122"/>
                          <a:ea typeface="宋体" pitchFamily="2" charset="-122"/>
                        </a:rPr>
                        <a:t>态</a:t>
                      </a:r>
                      <a:r>
                        <a:rPr kumimoji="0" lang="zh-CN" altLang="en-US" sz="3200" b="1" i="0" u="none" strike="noStrike" cap="none" normalizeH="0" baseline="0" smtClean="0">
                          <a:ln>
                            <a:noFill/>
                          </a:ln>
                          <a:solidFill>
                            <a:schemeClr val="tx1"/>
                          </a:solidFill>
                          <a:effectLst/>
                          <a:latin typeface="Arial" charset="0"/>
                          <a:ea typeface="宋体" pitchFamily="2" charset="-122"/>
                        </a:rPr>
                        <a:t> </a:t>
                      </a:r>
                      <a:r>
                        <a:rPr kumimoji="0" lang="zh-CN" altLang="en-US" sz="3200" b="1" i="0" u="none" strike="noStrike" cap="none" normalizeH="0" baseline="0" smtClean="0">
                          <a:ln>
                            <a:noFill/>
                          </a:ln>
                          <a:solidFill>
                            <a:schemeClr val="tx1"/>
                          </a:solidFill>
                          <a:effectLst/>
                          <a:latin typeface="宋体" pitchFamily="2" charset="-122"/>
                          <a:ea typeface="宋体" pitchFamily="2" charset="-122"/>
                        </a:rPr>
                        <a:t>对</a:t>
                      </a:r>
                      <a:r>
                        <a:rPr kumimoji="0" lang="zh-CN" altLang="en-US" sz="3200" b="1" i="0" u="none" strike="noStrike" cap="none" normalizeH="0" baseline="0" smtClean="0">
                          <a:ln>
                            <a:noFill/>
                          </a:ln>
                          <a:solidFill>
                            <a:schemeClr val="tx1"/>
                          </a:solidFill>
                          <a:effectLst/>
                          <a:latin typeface="Arial" charset="0"/>
                          <a:ea typeface="宋体" pitchFamily="2" charset="-122"/>
                        </a:rPr>
                        <a:t> </a:t>
                      </a:r>
                      <a:r>
                        <a:rPr kumimoji="0" lang="zh-CN" altLang="en-US" sz="3200" b="1" i="0" u="none" strike="noStrike" cap="none" normalizeH="0" baseline="0" smtClean="0">
                          <a:ln>
                            <a:noFill/>
                          </a:ln>
                          <a:solidFill>
                            <a:schemeClr val="tx1"/>
                          </a:solidFill>
                          <a:effectLst/>
                          <a:latin typeface="宋体" pitchFamily="2" charset="-122"/>
                          <a:ea typeface="宋体" pitchFamily="2" charset="-122"/>
                        </a:rPr>
                        <a:t>应</a:t>
                      </a:r>
                      <a:r>
                        <a:rPr kumimoji="0" lang="zh-CN" altLang="en-US" sz="2800" b="0" i="0" u="none" strike="noStrike" cap="none" normalizeH="0" baseline="0" smtClean="0">
                          <a:ln>
                            <a:noFill/>
                          </a:ln>
                          <a:solidFill>
                            <a:schemeClr val="tx1"/>
                          </a:solidFill>
                          <a:effectLst/>
                          <a:latin typeface="Arial" charset="0"/>
                          <a:ea typeface="宋体" pitchFamily="2" charset="-122"/>
                        </a:rPr>
                        <a:t>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14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pitchFamily="2" charset="-122"/>
                          <a:ea typeface="宋体" pitchFamily="2" charset="-122"/>
                        </a:rPr>
                        <a:t>过程的定义</a:t>
                      </a:r>
                      <a:r>
                        <a:rPr kumimoji="0" lang="zh-CN" altLang="en-US" sz="3200" b="0" i="0" u="none" strike="noStrike" cap="none" normalizeH="0" baseline="0" smtClean="0">
                          <a:ln>
                            <a:noFill/>
                          </a:ln>
                          <a:solidFill>
                            <a:schemeClr val="tx1"/>
                          </a:solidFill>
                          <a:effectLst/>
                          <a:latin typeface="Arial" charset="0"/>
                          <a:ea typeface="宋体" pitchFamily="2" charset="-122"/>
                        </a:rPr>
                        <a:t>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pitchFamily="2" charset="-122"/>
                          <a:ea typeface="宋体" pitchFamily="2" charset="-122"/>
                        </a:rPr>
                        <a:t>过程的活动</a:t>
                      </a:r>
                      <a:r>
                        <a:rPr kumimoji="0" lang="zh-CN" altLang="en-US" sz="3200" b="0" i="0" u="none" strike="noStrike" cap="none" normalizeH="0" baseline="0" smtClean="0">
                          <a:ln>
                            <a:noFill/>
                          </a:ln>
                          <a:solidFill>
                            <a:schemeClr val="tx1"/>
                          </a:solidFill>
                          <a:effectLst/>
                          <a:latin typeface="Arial" charset="0"/>
                          <a:ea typeface="宋体" pitchFamily="2" charset="-122"/>
                        </a:rPr>
                        <a:t>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73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pitchFamily="2" charset="-122"/>
                          <a:ea typeface="宋体" pitchFamily="2" charset="-122"/>
                        </a:rPr>
                        <a:t>名字的声明</a:t>
                      </a:r>
                      <a:r>
                        <a:rPr kumimoji="0" lang="zh-CN" altLang="en-US" sz="3200" b="1" i="0" u="none" strike="noStrike" cap="none" normalizeH="0" baseline="0" smtClean="0">
                          <a:ln>
                            <a:noFill/>
                          </a:ln>
                          <a:solidFill>
                            <a:schemeClr val="tx1"/>
                          </a:solidFill>
                          <a:effectLst/>
                          <a:latin typeface="Arial" charset="0"/>
                          <a:ea typeface="宋体" pitchFamily="2" charset="-122"/>
                        </a:rPr>
                        <a:t>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pitchFamily="2" charset="-122"/>
                          <a:ea typeface="宋体" pitchFamily="2" charset="-122"/>
                        </a:rPr>
                        <a:t>名字的绑定</a:t>
                      </a:r>
                      <a:r>
                        <a:rPr kumimoji="0" lang="zh-CN" altLang="en-US" sz="3200" b="1" i="0" u="none" strike="noStrike" cap="none" normalizeH="0" baseline="0" smtClean="0">
                          <a:ln>
                            <a:noFill/>
                          </a:ln>
                          <a:solidFill>
                            <a:schemeClr val="tx1"/>
                          </a:solidFill>
                          <a:effectLst/>
                          <a:latin typeface="Arial" charset="0"/>
                          <a:ea typeface="宋体" pitchFamily="2" charset="-122"/>
                        </a:rPr>
                        <a:t>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19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pitchFamily="2" charset="-122"/>
                          <a:ea typeface="宋体" pitchFamily="2" charset="-122"/>
                        </a:rPr>
                        <a:t>声明的作用域</a:t>
                      </a:r>
                      <a:r>
                        <a:rPr kumimoji="0" lang="zh-CN" altLang="en-US" sz="3200" b="0" i="0" u="none" strike="noStrike" cap="none" normalizeH="0" baseline="0" smtClean="0">
                          <a:ln>
                            <a:noFill/>
                          </a:ln>
                          <a:solidFill>
                            <a:schemeClr val="tx1"/>
                          </a:solidFill>
                          <a:effectLst/>
                          <a:latin typeface="Arial" charset="0"/>
                          <a:ea typeface="宋体" pitchFamily="2" charset="-122"/>
                        </a:rPr>
                        <a:t>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smtClean="0">
                          <a:ln>
                            <a:noFill/>
                          </a:ln>
                          <a:solidFill>
                            <a:schemeClr val="tx1"/>
                          </a:solidFill>
                          <a:effectLst/>
                          <a:latin typeface="宋体" pitchFamily="2" charset="-122"/>
                          <a:ea typeface="宋体" pitchFamily="2" charset="-122"/>
                        </a:rPr>
                        <a:t>绑定的生存期</a:t>
                      </a:r>
                      <a:r>
                        <a:rPr kumimoji="0" lang="zh-CN" altLang="en-US" sz="3200" b="1" i="0" u="none" strike="noStrike" cap="none" normalizeH="0" baseline="0" smtClean="0">
                          <a:ln>
                            <a:noFill/>
                          </a:ln>
                          <a:solidFill>
                            <a:schemeClr val="tx1"/>
                          </a:solidFill>
                          <a:effectLst/>
                          <a:latin typeface="Arial" charset="0"/>
                          <a:ea typeface="宋体" pitchFamily="2" charset="-122"/>
                        </a:rPr>
                        <a:t>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9" name="Rectangle 5"/>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6.1</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ea typeface="宋体" pitchFamily="2" charset="-122"/>
              </a:rPr>
              <a:t>局部存储分配策略</a:t>
            </a:r>
          </a:p>
        </p:txBody>
      </p:sp>
      <p:sp>
        <p:nvSpPr>
          <p:cNvPr id="441347" name="Rectangle 3"/>
          <p:cNvSpPr>
            <a:spLocks noGrp="1" noChangeArrowheads="1"/>
          </p:cNvSpPr>
          <p:nvPr>
            <p:ph idx="1"/>
          </p:nvPr>
        </p:nvSpPr>
        <p:spPr/>
        <p:txBody>
          <a:bodyPr/>
          <a:lstStyle/>
          <a:p>
            <a:pPr>
              <a:buFontTx/>
              <a:buNone/>
              <a:defRPr/>
            </a:pPr>
            <a:r>
              <a:rPr lang="zh-CN" altLang="en-US" b="1" dirty="0" smtClean="0">
                <a:effectLst>
                  <a:outerShdw blurRad="38100" dist="38100" dir="2700000" algn="tl">
                    <a:srgbClr val="C0C0C0"/>
                  </a:outerShdw>
                </a:effectLst>
                <a:ea typeface="宋体" pitchFamily="2" charset="-122"/>
              </a:rPr>
              <a:t>6.1.3 活动记录</a:t>
            </a:r>
          </a:p>
          <a:p>
            <a:pPr>
              <a:buFontTx/>
              <a:buNone/>
              <a:defRPr/>
            </a:pPr>
            <a:endParaRPr lang="zh-CN" altLang="en-US" b="1" dirty="0" smtClean="0">
              <a:effectLst>
                <a:outerShdw blurRad="38100" dist="38100" dir="2700000" algn="tl">
                  <a:srgbClr val="C0C0C0"/>
                </a:outerShdw>
              </a:effectLst>
              <a:ea typeface="宋体" pitchFamily="2" charset="-122"/>
            </a:endParaRPr>
          </a:p>
          <a:p>
            <a:pPr lvl="1">
              <a:defRPr/>
            </a:pPr>
            <a:r>
              <a:rPr lang="zh-CN" altLang="en-US" b="1" dirty="0" smtClean="0">
                <a:solidFill>
                  <a:srgbClr val="996633"/>
                </a:solidFill>
                <a:effectLst>
                  <a:outerShdw blurRad="38100" dist="38100" dir="2700000" algn="tl">
                    <a:srgbClr val="C0C0C0"/>
                  </a:outerShdw>
                </a:effectLst>
                <a:ea typeface="宋体" pitchFamily="2" charset="-122"/>
              </a:rPr>
              <a:t>被编译程序每次运行时，编译器从操作系统获得一块存储区（内存）。其内容包括：</a:t>
            </a:r>
          </a:p>
          <a:p>
            <a:pPr lvl="2">
              <a:defRPr/>
            </a:pPr>
            <a:r>
              <a:rPr lang="zh-CN" altLang="en-US" b="1" dirty="0" smtClean="0">
                <a:solidFill>
                  <a:schemeClr val="accent2"/>
                </a:solidFill>
                <a:effectLst>
                  <a:outerShdw blurRad="38100" dist="38100" dir="2700000" algn="tl">
                    <a:srgbClr val="C0C0C0"/>
                  </a:outerShdw>
                </a:effectLst>
                <a:ea typeface="宋体" pitchFamily="2" charset="-122"/>
              </a:rPr>
              <a:t>编译后的目标代码 </a:t>
            </a:r>
            <a:r>
              <a:rPr lang="en-US" altLang="zh-CN" b="1" dirty="0" smtClean="0">
                <a:solidFill>
                  <a:schemeClr val="accent2"/>
                </a:solidFill>
                <a:effectLst>
                  <a:outerShdw blurRad="38100" dist="38100" dir="2700000" algn="tl">
                    <a:srgbClr val="C0C0C0"/>
                  </a:outerShdw>
                </a:effectLst>
                <a:ea typeface="宋体" pitchFamily="2" charset="-122"/>
              </a:rPr>
              <a:t>(</a:t>
            </a:r>
            <a:r>
              <a:rPr lang="zh-CN" altLang="en-US" b="1" dirty="0" smtClean="0">
                <a:solidFill>
                  <a:schemeClr val="accent2"/>
                </a:solidFill>
                <a:effectLst>
                  <a:outerShdw blurRad="38100" dist="38100" dir="2700000" algn="tl">
                    <a:srgbClr val="C0C0C0"/>
                  </a:outerShdw>
                </a:effectLst>
                <a:ea typeface="宋体" pitchFamily="2" charset="-122"/>
              </a:rPr>
              <a:t>可执行程序 </a:t>
            </a:r>
            <a:r>
              <a:rPr lang="en-US" altLang="zh-CN" b="1" dirty="0" smtClean="0">
                <a:solidFill>
                  <a:schemeClr val="accent2"/>
                </a:solidFill>
                <a:effectLst>
                  <a:outerShdw blurRad="38100" dist="38100" dir="2700000" algn="tl">
                    <a:srgbClr val="C0C0C0"/>
                  </a:outerShdw>
                </a:effectLst>
                <a:ea typeface="宋体" pitchFamily="2" charset="-122"/>
              </a:rPr>
              <a:t>.exe)</a:t>
            </a:r>
          </a:p>
          <a:p>
            <a:pPr lvl="2">
              <a:defRPr/>
            </a:pPr>
            <a:r>
              <a:rPr lang="zh-CN" altLang="en-US" b="1" dirty="0" smtClean="0">
                <a:solidFill>
                  <a:schemeClr val="accent2"/>
                </a:solidFill>
                <a:effectLst>
                  <a:outerShdw blurRad="38100" dist="38100" dir="2700000" algn="tl">
                    <a:srgbClr val="C0C0C0"/>
                  </a:outerShdw>
                </a:effectLst>
                <a:ea typeface="宋体" pitchFamily="2" charset="-122"/>
              </a:rPr>
              <a:t>数据对象 </a:t>
            </a:r>
            <a:r>
              <a:rPr lang="en-US" altLang="zh-CN" b="1" dirty="0" smtClean="0">
                <a:solidFill>
                  <a:schemeClr val="accent2"/>
                </a:solidFill>
                <a:effectLst>
                  <a:outerShdw blurRad="38100" dist="38100" dir="2700000" algn="tl">
                    <a:srgbClr val="C0C0C0"/>
                  </a:outerShdw>
                </a:effectLst>
                <a:ea typeface="宋体" pitchFamily="2" charset="-122"/>
              </a:rPr>
              <a:t>(</a:t>
            </a:r>
            <a:r>
              <a:rPr lang="zh-CN" altLang="en-US" b="1" dirty="0" smtClean="0">
                <a:solidFill>
                  <a:schemeClr val="accent2"/>
                </a:solidFill>
                <a:effectLst>
                  <a:outerShdw blurRad="38100" dist="38100" dir="2700000" algn="tl">
                    <a:srgbClr val="C0C0C0"/>
                  </a:outerShdw>
                </a:effectLst>
                <a:ea typeface="宋体" pitchFamily="2" charset="-122"/>
              </a:rPr>
              <a:t>各种静态变量和动态变量</a:t>
            </a:r>
            <a:r>
              <a:rPr lang="en-US" altLang="zh-CN" b="1" dirty="0" smtClean="0">
                <a:solidFill>
                  <a:schemeClr val="accent2"/>
                </a:solidFill>
                <a:effectLst>
                  <a:outerShdw blurRad="38100" dist="38100" dir="2700000" algn="tl">
                    <a:srgbClr val="C0C0C0"/>
                  </a:outerShdw>
                </a:effectLst>
                <a:ea typeface="宋体" pitchFamily="2" charset="-122"/>
              </a:rPr>
              <a:t>)</a:t>
            </a:r>
          </a:p>
          <a:p>
            <a:pPr lvl="2">
              <a:defRPr/>
            </a:pPr>
            <a:r>
              <a:rPr lang="zh-CN" altLang="en-US" b="1" dirty="0" smtClean="0">
                <a:solidFill>
                  <a:schemeClr val="accent2"/>
                </a:solidFill>
                <a:effectLst>
                  <a:outerShdw blurRad="38100" dist="38100" dir="2700000" algn="tl">
                    <a:srgbClr val="C0C0C0"/>
                  </a:outerShdw>
                </a:effectLst>
                <a:ea typeface="宋体" pitchFamily="2" charset="-122"/>
              </a:rPr>
              <a:t>用于管理过程活动的控制栈 </a:t>
            </a:r>
            <a:r>
              <a:rPr lang="en-US" altLang="zh-CN" b="1" dirty="0" smtClean="0">
                <a:solidFill>
                  <a:schemeClr val="accent2"/>
                </a:solidFill>
                <a:effectLst>
                  <a:outerShdw blurRad="38100" dist="38100" dir="2700000" algn="tl">
                    <a:srgbClr val="C0C0C0"/>
                  </a:outerShdw>
                </a:effectLst>
                <a:ea typeface="宋体" pitchFamily="2" charset="-122"/>
              </a:rPr>
              <a:t>(</a:t>
            </a:r>
            <a:r>
              <a:rPr lang="zh-CN" altLang="en-US" b="1" i="1" dirty="0" smtClean="0">
                <a:solidFill>
                  <a:srgbClr val="FF3300"/>
                </a:solidFill>
                <a:effectLst>
                  <a:outerShdw blurRad="38100" dist="38100" dir="2700000" algn="tl">
                    <a:srgbClr val="C0C0C0"/>
                  </a:outerShdw>
                </a:effectLst>
                <a:ea typeface="宋体" pitchFamily="2" charset="-122"/>
              </a:rPr>
              <a:t>活动记录 </a:t>
            </a:r>
            <a:r>
              <a:rPr lang="en-US" altLang="zh-CN" b="1" dirty="0" smtClean="0">
                <a:solidFill>
                  <a:schemeClr val="accent2"/>
                </a:solidFill>
                <a:effectLst>
                  <a:outerShdw blurRad="38100" dist="38100" dir="2700000" algn="tl">
                    <a:srgbClr val="C0C0C0"/>
                  </a:outerShdw>
                </a:effectLst>
                <a:ea typeface="宋体" pitchFamily="2" charset="-122"/>
              </a:rPr>
              <a:t>)</a:t>
            </a:r>
          </a:p>
          <a:p>
            <a:pPr lvl="1">
              <a:defRPr/>
            </a:pPr>
            <a:endParaRPr lang="zh-CN" altLang="en-US" b="1" dirty="0" smtClean="0">
              <a:solidFill>
                <a:srgbClr val="996633"/>
              </a:solidFill>
              <a:effectLst>
                <a:outerShdw blurRad="38100" dist="38100" dir="2700000" algn="tl">
                  <a:srgbClr val="C0C0C0"/>
                </a:outerShdw>
              </a:effectLst>
              <a:ea typeface="宋体" pitchFamily="2" charset="-122"/>
            </a:endParaRPr>
          </a:p>
          <a:p>
            <a:pPr>
              <a:buFontTx/>
              <a:buNone/>
              <a:defRPr/>
            </a:pPr>
            <a:r>
              <a:rPr lang="zh-CN" altLang="en-US" b="1" dirty="0" smtClean="0">
                <a:effectLst>
                  <a:outerShdw blurRad="38100" dist="38100" dir="2700000" algn="tl">
                    <a:srgbClr val="C0C0C0"/>
                  </a:outerShdw>
                </a:effectLst>
                <a:ea typeface="宋体" pitchFamily="2" charset="-122"/>
              </a:rPr>
              <a:t>	</a:t>
            </a:r>
          </a:p>
        </p:txBody>
      </p:sp>
      <p:sp>
        <p:nvSpPr>
          <p:cNvPr id="1229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8064AF72-1526-4B68-9DC5-81D626F9CD08}" type="slidenum">
              <a:rPr lang="en-US" altLang="zh-CN" sz="8000">
                <a:solidFill>
                  <a:schemeClr val="bg2"/>
                </a:solidFill>
                <a:latin typeface="Arial" charset="0"/>
                <a:ea typeface="宋体" pitchFamily="2" charset="-122"/>
              </a:rPr>
              <a:pPr/>
              <a:t>11</a:t>
            </a:fld>
            <a:endParaRPr lang="en-US" altLang="zh-CN" sz="8000">
              <a:solidFill>
                <a:schemeClr val="bg2"/>
              </a:solidFill>
              <a:latin typeface="Arial" charset="0"/>
              <a:ea typeface="宋体" pitchFamily="2" charset="-122"/>
            </a:endParaRPr>
          </a:p>
        </p:txBody>
      </p:sp>
      <p:sp>
        <p:nvSpPr>
          <p:cNvPr id="441348" name="AutoShape 4"/>
          <p:cNvSpPr>
            <a:spLocks noChangeArrowheads="1"/>
          </p:cNvSpPr>
          <p:nvPr/>
        </p:nvSpPr>
        <p:spPr bwMode="auto">
          <a:xfrm>
            <a:off x="3851275" y="1052513"/>
            <a:ext cx="5184775" cy="1296987"/>
          </a:xfrm>
          <a:prstGeom prst="cloudCallout">
            <a:avLst>
              <a:gd name="adj1" fmla="val -72472"/>
              <a:gd name="adj2" fmla="val -2755"/>
            </a:avLst>
          </a:prstGeom>
          <a:solidFill>
            <a:schemeClr val="accent1">
              <a:alpha val="20000"/>
            </a:schemeClr>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defRPr/>
            </a:pPr>
            <a:r>
              <a:rPr lang="zh-CN" altLang="en-US" b="1">
                <a:solidFill>
                  <a:srgbClr val="996633"/>
                </a:solidFill>
                <a:effectLst>
                  <a:outerShdw blurRad="38100" dist="38100" dir="2700000" algn="tl">
                    <a:srgbClr val="000000"/>
                  </a:outerShdw>
                </a:effectLst>
                <a:latin typeface="Tahoma" pitchFamily="34" charset="0"/>
              </a:rPr>
              <a:t>过程的活动中用于存放所需信息的存储空间, 称为活动记录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41348"/>
                                        </p:tgtEl>
                                        <p:attrNameLst>
                                          <p:attrName>style.visibility</p:attrName>
                                        </p:attrNameLst>
                                      </p:cBhvr>
                                      <p:to>
                                        <p:strVal val="visible"/>
                                      </p:to>
                                    </p:set>
                                    <p:animEffect transition="in" filter="checkerboard(across)">
                                      <p:cBhvr>
                                        <p:cTn id="7" dur="500"/>
                                        <p:tgtEl>
                                          <p:spTgt spid="441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8"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3413" name="Rectangle 21"/>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6.1</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ea typeface="宋体" pitchFamily="2" charset="-122"/>
              </a:rPr>
              <a:t>局部存储分配策略</a:t>
            </a:r>
          </a:p>
        </p:txBody>
      </p:sp>
      <p:sp>
        <p:nvSpPr>
          <p:cNvPr id="443395" name="Rectangle 3"/>
          <p:cNvSpPr>
            <a:spLocks noGrp="1" noChangeArrowheads="1"/>
          </p:cNvSpPr>
          <p:nvPr>
            <p:ph idx="1"/>
          </p:nvPr>
        </p:nvSpPr>
        <p:spPr>
          <a:xfrm>
            <a:off x="304800" y="836712"/>
            <a:ext cx="8534400" cy="2052638"/>
          </a:xfrm>
        </p:spPr>
        <p:txBody>
          <a:bodyPr/>
          <a:lstStyle/>
          <a:p>
            <a:pPr>
              <a:buFontTx/>
              <a:buNone/>
              <a:defRPr/>
            </a:pPr>
            <a:r>
              <a:rPr lang="zh-CN" altLang="en-US" b="1" dirty="0" smtClean="0">
                <a:effectLst>
                  <a:outerShdw blurRad="38100" dist="38100" dir="2700000" algn="tl">
                    <a:srgbClr val="C0C0C0"/>
                  </a:outerShdw>
                </a:effectLst>
                <a:ea typeface="宋体" pitchFamily="2" charset="-122"/>
              </a:rPr>
              <a:t>6.1.3 活动记录</a:t>
            </a:r>
          </a:p>
          <a:p>
            <a:pPr lvl="1">
              <a:defRPr/>
            </a:pPr>
            <a:r>
              <a:rPr lang="zh-CN" altLang="en-US" b="1" dirty="0" smtClean="0">
                <a:solidFill>
                  <a:schemeClr val="accent2"/>
                </a:solidFill>
                <a:effectLst>
                  <a:outerShdw blurRad="38100" dist="38100" dir="2700000" algn="tl">
                    <a:srgbClr val="C0C0C0"/>
                  </a:outerShdw>
                </a:effectLst>
                <a:ea typeface="宋体" pitchFamily="2" charset="-122"/>
              </a:rPr>
              <a:t>被编译程序每次运行时，编译器从操作系统获得一块存储区（内存）。其空间安排：	</a:t>
            </a:r>
          </a:p>
        </p:txBody>
      </p:sp>
      <p:sp>
        <p:nvSpPr>
          <p:cNvPr id="1331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12AC38F5-AF35-4F55-8074-489BCB96008D}" type="slidenum">
              <a:rPr lang="en-US" altLang="zh-CN" sz="8000">
                <a:solidFill>
                  <a:schemeClr val="bg2"/>
                </a:solidFill>
                <a:latin typeface="Arial" charset="0"/>
                <a:ea typeface="宋体" pitchFamily="2" charset="-122"/>
              </a:rPr>
              <a:pPr/>
              <a:t>12</a:t>
            </a:fld>
            <a:endParaRPr lang="en-US" altLang="zh-CN" sz="8000">
              <a:solidFill>
                <a:schemeClr val="bg2"/>
              </a:solidFill>
              <a:latin typeface="Arial" charset="0"/>
              <a:ea typeface="宋体" pitchFamily="2" charset="-122"/>
            </a:endParaRPr>
          </a:p>
        </p:txBody>
      </p:sp>
      <p:grpSp>
        <p:nvGrpSpPr>
          <p:cNvPr id="13316" name="Group 4"/>
          <p:cNvGrpSpPr>
            <a:grpSpLocks noChangeAspect="1"/>
          </p:cNvGrpSpPr>
          <p:nvPr/>
        </p:nvGrpSpPr>
        <p:grpSpPr bwMode="auto">
          <a:xfrm>
            <a:off x="1187450" y="3178175"/>
            <a:ext cx="2616200" cy="3013075"/>
            <a:chOff x="1952" y="1344"/>
            <a:chExt cx="2059" cy="2372"/>
          </a:xfrm>
        </p:grpSpPr>
        <p:sp>
          <p:nvSpPr>
            <p:cNvPr id="13322" name="Rectangle 5"/>
            <p:cNvSpPr>
              <a:spLocks noChangeAspect="1" noChangeArrowheads="1"/>
            </p:cNvSpPr>
            <p:nvPr/>
          </p:nvSpPr>
          <p:spPr bwMode="auto">
            <a:xfrm>
              <a:off x="1964" y="1344"/>
              <a:ext cx="2045" cy="237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3398" name="Rectangle 6"/>
            <p:cNvSpPr>
              <a:spLocks noChangeAspect="1" noChangeArrowheads="1"/>
            </p:cNvSpPr>
            <p:nvPr/>
          </p:nvSpPr>
          <p:spPr bwMode="auto">
            <a:xfrm>
              <a:off x="2006" y="1359"/>
              <a:ext cx="194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zh-CN" altLang="en-US" sz="2400" b="1">
                  <a:solidFill>
                    <a:srgbClr val="996633"/>
                  </a:solidFill>
                  <a:effectLst>
                    <a:outerShdw blurRad="38100" dist="38100" dir="2700000" algn="tl">
                      <a:srgbClr val="C0C0C0"/>
                    </a:outerShdw>
                  </a:effectLst>
                  <a:latin typeface="Times New Roman" pitchFamily="18" charset="0"/>
                </a:rPr>
                <a:t>代   码</a:t>
              </a:r>
            </a:p>
          </p:txBody>
        </p:sp>
        <p:sp>
          <p:nvSpPr>
            <p:cNvPr id="13324" name="Line 7"/>
            <p:cNvSpPr>
              <a:spLocks noChangeAspect="1" noChangeShapeType="1"/>
            </p:cNvSpPr>
            <p:nvPr/>
          </p:nvSpPr>
          <p:spPr bwMode="auto">
            <a:xfrm>
              <a:off x="1977" y="1780"/>
              <a:ext cx="201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3400" name="Rectangle 8"/>
            <p:cNvSpPr>
              <a:spLocks noChangeAspect="1" noChangeArrowheads="1"/>
            </p:cNvSpPr>
            <p:nvPr/>
          </p:nvSpPr>
          <p:spPr bwMode="auto">
            <a:xfrm>
              <a:off x="2008" y="1794"/>
              <a:ext cx="194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zh-CN" altLang="en-US" sz="2400" b="1">
                  <a:solidFill>
                    <a:srgbClr val="996633"/>
                  </a:solidFill>
                  <a:effectLst>
                    <a:outerShdw blurRad="38100" dist="38100" dir="2700000" algn="tl">
                      <a:srgbClr val="C0C0C0"/>
                    </a:outerShdw>
                  </a:effectLst>
                  <a:latin typeface="Times New Roman" pitchFamily="18" charset="0"/>
                </a:rPr>
                <a:t>静 态 数 据</a:t>
              </a:r>
            </a:p>
          </p:txBody>
        </p:sp>
        <p:sp>
          <p:nvSpPr>
            <p:cNvPr id="13326" name="Line 9"/>
            <p:cNvSpPr>
              <a:spLocks noChangeAspect="1" noChangeShapeType="1"/>
            </p:cNvSpPr>
            <p:nvPr/>
          </p:nvSpPr>
          <p:spPr bwMode="auto">
            <a:xfrm>
              <a:off x="1952" y="2216"/>
              <a:ext cx="20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3402" name="Rectangle 10"/>
            <p:cNvSpPr>
              <a:spLocks noChangeAspect="1" noChangeArrowheads="1"/>
            </p:cNvSpPr>
            <p:nvPr/>
          </p:nvSpPr>
          <p:spPr bwMode="auto">
            <a:xfrm>
              <a:off x="2021" y="2206"/>
              <a:ext cx="194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zh-CN" altLang="en-US" sz="2400" b="1" dirty="0">
                  <a:solidFill>
                    <a:srgbClr val="996633"/>
                  </a:solidFill>
                  <a:effectLst>
                    <a:outerShdw blurRad="38100" dist="38100" dir="2700000" algn="tl">
                      <a:srgbClr val="C0C0C0"/>
                    </a:outerShdw>
                  </a:effectLst>
                  <a:latin typeface="Times New Roman" pitchFamily="18" charset="0"/>
                </a:rPr>
                <a:t>堆</a:t>
              </a:r>
            </a:p>
          </p:txBody>
        </p:sp>
        <p:sp>
          <p:nvSpPr>
            <p:cNvPr id="13328" name="Line 11"/>
            <p:cNvSpPr>
              <a:spLocks noChangeAspect="1" noChangeShapeType="1"/>
            </p:cNvSpPr>
            <p:nvPr/>
          </p:nvSpPr>
          <p:spPr bwMode="auto">
            <a:xfrm>
              <a:off x="1979" y="3305"/>
              <a:ext cx="20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9" name="Line 12"/>
            <p:cNvSpPr>
              <a:spLocks noChangeAspect="1" noChangeShapeType="1"/>
            </p:cNvSpPr>
            <p:nvPr/>
          </p:nvSpPr>
          <p:spPr bwMode="auto">
            <a:xfrm>
              <a:off x="1979" y="2639"/>
              <a:ext cx="20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3405" name="Rectangle 13"/>
            <p:cNvSpPr>
              <a:spLocks noChangeAspect="1" noChangeArrowheads="1"/>
            </p:cNvSpPr>
            <p:nvPr/>
          </p:nvSpPr>
          <p:spPr bwMode="auto">
            <a:xfrm>
              <a:off x="1988" y="2810"/>
              <a:ext cx="194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zh-CN" altLang="en-US" sz="2400" b="1" dirty="0" smtClean="0">
                  <a:solidFill>
                    <a:srgbClr val="996633"/>
                  </a:solidFill>
                  <a:effectLst>
                    <a:outerShdw blurRad="38100" dist="38100" dir="2700000" algn="tl">
                      <a:srgbClr val="C0C0C0"/>
                    </a:outerShdw>
                  </a:effectLst>
                  <a:latin typeface="Times New Roman" pitchFamily="18" charset="0"/>
                </a:rPr>
                <a:t>空闲内存</a:t>
              </a:r>
              <a:endParaRPr lang="zh-CN" altLang="en-US" sz="2400" b="1" dirty="0">
                <a:solidFill>
                  <a:srgbClr val="996633"/>
                </a:solidFill>
                <a:effectLst>
                  <a:outerShdw blurRad="38100" dist="38100" dir="2700000" algn="tl">
                    <a:srgbClr val="C0C0C0"/>
                  </a:outerShdw>
                </a:effectLst>
                <a:latin typeface="Times New Roman" pitchFamily="18" charset="0"/>
              </a:endParaRPr>
            </a:p>
          </p:txBody>
        </p:sp>
        <p:sp>
          <p:nvSpPr>
            <p:cNvPr id="443406" name="Rectangle 14"/>
            <p:cNvSpPr>
              <a:spLocks noChangeAspect="1" noChangeArrowheads="1"/>
            </p:cNvSpPr>
            <p:nvPr/>
          </p:nvSpPr>
          <p:spPr bwMode="auto">
            <a:xfrm>
              <a:off x="1994" y="3332"/>
              <a:ext cx="1949"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zh-CN" altLang="en-US" sz="2400" b="1">
                  <a:solidFill>
                    <a:srgbClr val="996633"/>
                  </a:solidFill>
                  <a:effectLst>
                    <a:outerShdw blurRad="38100" dist="38100" dir="2700000" algn="tl">
                      <a:srgbClr val="C0C0C0"/>
                    </a:outerShdw>
                  </a:effectLst>
                  <a:latin typeface="Times New Roman" pitchFamily="18" charset="0"/>
                </a:rPr>
                <a:t>栈</a:t>
              </a:r>
            </a:p>
          </p:txBody>
        </p:sp>
        <p:sp>
          <p:nvSpPr>
            <p:cNvPr id="13332" name="Line 15"/>
            <p:cNvSpPr>
              <a:spLocks noChangeAspect="1" noChangeShapeType="1"/>
            </p:cNvSpPr>
            <p:nvPr/>
          </p:nvSpPr>
          <p:spPr bwMode="auto">
            <a:xfrm>
              <a:off x="2954" y="2651"/>
              <a:ext cx="3" cy="26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3333" name="Line 16"/>
            <p:cNvSpPr>
              <a:spLocks noChangeAspect="1" noChangeShapeType="1"/>
            </p:cNvSpPr>
            <p:nvPr/>
          </p:nvSpPr>
          <p:spPr bwMode="auto">
            <a:xfrm flipV="1">
              <a:off x="2968" y="3027"/>
              <a:ext cx="2" cy="26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443409" name="AutoShape 17"/>
          <p:cNvSpPr>
            <a:spLocks noChangeArrowheads="1"/>
          </p:cNvSpPr>
          <p:nvPr/>
        </p:nvSpPr>
        <p:spPr bwMode="auto">
          <a:xfrm>
            <a:off x="4787900" y="2746375"/>
            <a:ext cx="3817938" cy="576263"/>
          </a:xfrm>
          <a:prstGeom prst="cloudCallout">
            <a:avLst>
              <a:gd name="adj1" fmla="val -79731"/>
              <a:gd name="adj2" fmla="val 74519"/>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a:solidFill>
                  <a:srgbClr val="996633"/>
                </a:solidFill>
                <a:effectLst>
                  <a:outerShdw blurRad="38100" dist="38100" dir="2700000" algn="tl">
                    <a:srgbClr val="000000"/>
                  </a:outerShdw>
                </a:effectLst>
                <a:latin typeface="Tahoma" pitchFamily="34" charset="0"/>
              </a:rPr>
              <a:t>目标代码（</a:t>
            </a:r>
            <a:r>
              <a:rPr lang="en-US" altLang="zh-CN" sz="1800" b="1">
                <a:solidFill>
                  <a:srgbClr val="996633"/>
                </a:solidFill>
                <a:effectLst>
                  <a:outerShdw blurRad="38100" dist="38100" dir="2700000" algn="tl">
                    <a:srgbClr val="000000"/>
                  </a:outerShdw>
                </a:effectLst>
                <a:latin typeface="Tahoma" pitchFamily="34" charset="0"/>
              </a:rPr>
              <a:t>.exe</a:t>
            </a:r>
            <a:r>
              <a:rPr lang="zh-CN" altLang="en-US" sz="1800" b="1">
                <a:solidFill>
                  <a:srgbClr val="996633"/>
                </a:solidFill>
                <a:effectLst>
                  <a:outerShdw blurRad="38100" dist="38100" dir="2700000" algn="tl">
                    <a:srgbClr val="000000"/>
                  </a:outerShdw>
                </a:effectLst>
                <a:latin typeface="Tahoma" pitchFamily="34" charset="0"/>
              </a:rPr>
              <a:t>）</a:t>
            </a:r>
          </a:p>
        </p:txBody>
      </p:sp>
      <p:sp>
        <p:nvSpPr>
          <p:cNvPr id="443410" name="AutoShape 18"/>
          <p:cNvSpPr>
            <a:spLocks noChangeArrowheads="1"/>
          </p:cNvSpPr>
          <p:nvPr/>
        </p:nvSpPr>
        <p:spPr bwMode="auto">
          <a:xfrm>
            <a:off x="4500563" y="3394075"/>
            <a:ext cx="4248150" cy="501650"/>
          </a:xfrm>
          <a:prstGeom prst="cloudCallout">
            <a:avLst>
              <a:gd name="adj1" fmla="val -69394"/>
              <a:gd name="adj2" fmla="val 87343"/>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a:solidFill>
                  <a:srgbClr val="996633"/>
                </a:solidFill>
                <a:effectLst>
                  <a:outerShdw blurRad="38100" dist="38100" dir="2700000" algn="tl">
                    <a:srgbClr val="000000"/>
                  </a:outerShdw>
                </a:effectLst>
                <a:latin typeface="Tahoma" pitchFamily="34" charset="0"/>
              </a:rPr>
              <a:t>静态变量和外部变量</a:t>
            </a:r>
          </a:p>
        </p:txBody>
      </p:sp>
      <p:sp>
        <p:nvSpPr>
          <p:cNvPr id="443411" name="AutoShape 19"/>
          <p:cNvSpPr>
            <a:spLocks noChangeArrowheads="1"/>
          </p:cNvSpPr>
          <p:nvPr/>
        </p:nvSpPr>
        <p:spPr bwMode="auto">
          <a:xfrm>
            <a:off x="4643438" y="4330700"/>
            <a:ext cx="4103687" cy="576263"/>
          </a:xfrm>
          <a:prstGeom prst="cloudCallout">
            <a:avLst>
              <a:gd name="adj1" fmla="val -74718"/>
              <a:gd name="adj2" fmla="val -6472"/>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a:solidFill>
                  <a:srgbClr val="996633"/>
                </a:solidFill>
                <a:effectLst>
                  <a:outerShdw blurRad="38100" dist="38100" dir="2700000" algn="tl">
                    <a:srgbClr val="000000"/>
                  </a:outerShdw>
                </a:effectLst>
                <a:latin typeface="Tahoma" pitchFamily="34" charset="0"/>
              </a:rPr>
              <a:t>动态分配的内存</a:t>
            </a:r>
          </a:p>
        </p:txBody>
      </p:sp>
      <p:sp>
        <p:nvSpPr>
          <p:cNvPr id="443412" name="AutoShape 20"/>
          <p:cNvSpPr>
            <a:spLocks noChangeArrowheads="1"/>
          </p:cNvSpPr>
          <p:nvPr/>
        </p:nvSpPr>
        <p:spPr bwMode="auto">
          <a:xfrm>
            <a:off x="4356100" y="5265738"/>
            <a:ext cx="4103688" cy="647700"/>
          </a:xfrm>
          <a:prstGeom prst="cloudCallout">
            <a:avLst>
              <a:gd name="adj1" fmla="val -69421"/>
              <a:gd name="adj2" fmla="val 54167"/>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a:solidFill>
                  <a:srgbClr val="996633"/>
                </a:solidFill>
                <a:effectLst>
                  <a:outerShdw blurRad="38100" dist="38100" dir="2700000" algn="tl">
                    <a:srgbClr val="000000"/>
                  </a:outerShdw>
                </a:effectLst>
                <a:latin typeface="Tahoma" pitchFamily="34" charset="0"/>
              </a:rPr>
              <a:t>活动记录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43409"/>
                                        </p:tgtEl>
                                        <p:attrNameLst>
                                          <p:attrName>style.visibility</p:attrName>
                                        </p:attrNameLst>
                                      </p:cBhvr>
                                      <p:to>
                                        <p:strVal val="visible"/>
                                      </p:to>
                                    </p:set>
                                    <p:animEffect transition="in" filter="checkerboard(across)">
                                      <p:cBhvr>
                                        <p:cTn id="7" dur="500"/>
                                        <p:tgtEl>
                                          <p:spTgt spid="4434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43410"/>
                                        </p:tgtEl>
                                        <p:attrNameLst>
                                          <p:attrName>style.visibility</p:attrName>
                                        </p:attrNameLst>
                                      </p:cBhvr>
                                      <p:to>
                                        <p:strVal val="visible"/>
                                      </p:to>
                                    </p:set>
                                    <p:animEffect transition="in" filter="checkerboard(across)">
                                      <p:cBhvr>
                                        <p:cTn id="12" dur="500"/>
                                        <p:tgtEl>
                                          <p:spTgt spid="4434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43411"/>
                                        </p:tgtEl>
                                        <p:attrNameLst>
                                          <p:attrName>style.visibility</p:attrName>
                                        </p:attrNameLst>
                                      </p:cBhvr>
                                      <p:to>
                                        <p:strVal val="visible"/>
                                      </p:to>
                                    </p:set>
                                    <p:animEffect transition="in" filter="checkerboard(across)">
                                      <p:cBhvr>
                                        <p:cTn id="17" dur="500"/>
                                        <p:tgtEl>
                                          <p:spTgt spid="4434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43412"/>
                                        </p:tgtEl>
                                        <p:attrNameLst>
                                          <p:attrName>style.visibility</p:attrName>
                                        </p:attrNameLst>
                                      </p:cBhvr>
                                      <p:to>
                                        <p:strVal val="visible"/>
                                      </p:to>
                                    </p:set>
                                    <p:animEffect transition="in" filter="checkerboard(across)">
                                      <p:cBhvr>
                                        <p:cTn id="22" dur="500"/>
                                        <p:tgtEl>
                                          <p:spTgt spid="443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09" grpId="0" animBg="1"/>
      <p:bldP spid="443410" grpId="0" animBg="1"/>
      <p:bldP spid="443411" grpId="0" animBg="1"/>
      <p:bldP spid="4434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61" name="Rectangle 21"/>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6.1</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ea typeface="宋体" pitchFamily="2" charset="-122"/>
              </a:rPr>
              <a:t>局部存储分配策略</a:t>
            </a:r>
          </a:p>
        </p:txBody>
      </p:sp>
      <p:sp>
        <p:nvSpPr>
          <p:cNvPr id="445443" name="Rectangle 3"/>
          <p:cNvSpPr>
            <a:spLocks noGrp="1" noChangeArrowheads="1"/>
          </p:cNvSpPr>
          <p:nvPr>
            <p:ph idx="1"/>
          </p:nvPr>
        </p:nvSpPr>
        <p:spPr>
          <a:xfrm>
            <a:off x="304800" y="836712"/>
            <a:ext cx="8534400" cy="1189038"/>
          </a:xfrm>
        </p:spPr>
        <p:txBody>
          <a:bodyPr/>
          <a:lstStyle/>
          <a:p>
            <a:pPr>
              <a:buFontTx/>
              <a:buNone/>
              <a:defRPr/>
            </a:pPr>
            <a:r>
              <a:rPr lang="zh-CN" altLang="en-US" b="1" dirty="0" smtClean="0">
                <a:effectLst>
                  <a:outerShdw blurRad="38100" dist="38100" dir="2700000" algn="tl">
                    <a:srgbClr val="C0C0C0"/>
                  </a:outerShdw>
                </a:effectLst>
                <a:ea typeface="宋体" pitchFamily="2" charset="-122"/>
              </a:rPr>
              <a:t>6.1.3 活动记录</a:t>
            </a:r>
          </a:p>
          <a:p>
            <a:pPr lvl="1">
              <a:defRPr/>
            </a:pPr>
            <a:r>
              <a:rPr lang="zh-CN" altLang="en-US" b="1" dirty="0" smtClean="0">
                <a:solidFill>
                  <a:srgbClr val="996633"/>
                </a:solidFill>
                <a:effectLst>
                  <a:outerShdw blurRad="38100" dist="38100" dir="2700000" algn="tl">
                    <a:srgbClr val="C0C0C0"/>
                  </a:outerShdw>
                </a:effectLst>
                <a:ea typeface="宋体" pitchFamily="2" charset="-122"/>
              </a:rPr>
              <a:t>例子</a:t>
            </a:r>
          </a:p>
        </p:txBody>
      </p:sp>
      <p:sp>
        <p:nvSpPr>
          <p:cNvPr id="1433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E56B1644-65A0-4201-A091-22721DD34EDA}" type="slidenum">
              <a:rPr lang="en-US" altLang="zh-CN" sz="8000">
                <a:solidFill>
                  <a:schemeClr val="bg2"/>
                </a:solidFill>
                <a:latin typeface="Arial" charset="0"/>
                <a:ea typeface="宋体" pitchFamily="2" charset="-122"/>
              </a:rPr>
              <a:pPr/>
              <a:t>13</a:t>
            </a:fld>
            <a:endParaRPr lang="en-US" altLang="zh-CN" sz="8000">
              <a:solidFill>
                <a:schemeClr val="bg2"/>
              </a:solidFill>
              <a:latin typeface="Arial" charset="0"/>
              <a:ea typeface="宋体" pitchFamily="2" charset="-122"/>
            </a:endParaRPr>
          </a:p>
        </p:txBody>
      </p:sp>
      <p:sp>
        <p:nvSpPr>
          <p:cNvPr id="445444" name="Rectangle 4"/>
          <p:cNvSpPr>
            <a:spLocks noChangeArrowheads="1"/>
          </p:cNvSpPr>
          <p:nvPr/>
        </p:nvSpPr>
        <p:spPr bwMode="auto">
          <a:xfrm>
            <a:off x="539750" y="2601913"/>
            <a:ext cx="3600450" cy="352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20000"/>
              </a:spcBef>
              <a:defRPr/>
            </a:pPr>
            <a:r>
              <a:rPr lang="en-US" altLang="zh-CN" sz="3200" b="1">
                <a:solidFill>
                  <a:schemeClr val="accent2"/>
                </a:solidFill>
                <a:effectLst>
                  <a:outerShdw blurRad="38100" dist="38100" dir="2700000" algn="tl">
                    <a:srgbClr val="C0C0C0"/>
                  </a:outerShdw>
                </a:effectLst>
              </a:rPr>
              <a:t>void p() {…}</a:t>
            </a:r>
          </a:p>
          <a:p>
            <a:pPr eaLnBrk="0" hangingPunct="0">
              <a:spcBef>
                <a:spcPct val="20000"/>
              </a:spcBef>
              <a:defRPr/>
            </a:pPr>
            <a:r>
              <a:rPr lang="en-US" altLang="zh-CN" sz="3200" b="1">
                <a:solidFill>
                  <a:schemeClr val="accent2"/>
                </a:solidFill>
                <a:effectLst>
                  <a:outerShdw blurRad="38100" dist="38100" dir="2700000" algn="tl">
                    <a:srgbClr val="C0C0C0"/>
                  </a:outerShdw>
                </a:effectLst>
              </a:rPr>
              <a:t>void main()</a:t>
            </a:r>
          </a:p>
          <a:p>
            <a:pPr eaLnBrk="0" hangingPunct="0">
              <a:spcBef>
                <a:spcPct val="20000"/>
              </a:spcBef>
              <a:defRPr/>
            </a:pPr>
            <a:r>
              <a:rPr lang="en-US" altLang="zh-CN" sz="3200" b="1">
                <a:solidFill>
                  <a:schemeClr val="accent2"/>
                </a:solidFill>
                <a:effectLst>
                  <a:outerShdw blurRad="38100" dist="38100" dir="2700000" algn="tl">
                    <a:srgbClr val="C0C0C0"/>
                  </a:outerShdw>
                </a:effectLst>
              </a:rPr>
              <a:t>{  …;</a:t>
            </a:r>
          </a:p>
          <a:p>
            <a:pPr eaLnBrk="0" hangingPunct="0">
              <a:spcBef>
                <a:spcPct val="20000"/>
              </a:spcBef>
              <a:defRPr/>
            </a:pPr>
            <a:r>
              <a:rPr lang="en-US" altLang="zh-CN" sz="3200" b="1">
                <a:solidFill>
                  <a:schemeClr val="accent2"/>
                </a:solidFill>
                <a:effectLst>
                  <a:outerShdw blurRad="38100" dist="38100" dir="2700000" algn="tl">
                    <a:srgbClr val="C0C0C0"/>
                  </a:outerShdw>
                </a:effectLst>
              </a:rPr>
              <a:t>   p();</a:t>
            </a:r>
          </a:p>
          <a:p>
            <a:pPr eaLnBrk="0" hangingPunct="0">
              <a:spcBef>
                <a:spcPct val="20000"/>
              </a:spcBef>
              <a:defRPr/>
            </a:pPr>
            <a:r>
              <a:rPr lang="en-US" altLang="zh-CN" sz="3200" b="1">
                <a:solidFill>
                  <a:schemeClr val="accent2"/>
                </a:solidFill>
                <a:effectLst>
                  <a:outerShdw blurRad="38100" dist="38100" dir="2700000" algn="tl">
                    <a:srgbClr val="C0C0C0"/>
                  </a:outerShdw>
                </a:effectLst>
              </a:rPr>
              <a:t>   ….;	</a:t>
            </a:r>
          </a:p>
          <a:p>
            <a:pPr eaLnBrk="0" hangingPunct="0">
              <a:spcBef>
                <a:spcPct val="20000"/>
              </a:spcBef>
              <a:defRPr/>
            </a:pPr>
            <a:r>
              <a:rPr lang="en-US" altLang="zh-CN" sz="3200" b="1">
                <a:solidFill>
                  <a:schemeClr val="accent2"/>
                </a:solidFill>
                <a:effectLst>
                  <a:outerShdw blurRad="38100" dist="38100" dir="2700000" algn="tl">
                    <a:srgbClr val="C0C0C0"/>
                  </a:outerShdw>
                </a:effectLst>
              </a:rPr>
              <a:t>} </a:t>
            </a:r>
          </a:p>
        </p:txBody>
      </p:sp>
      <p:grpSp>
        <p:nvGrpSpPr>
          <p:cNvPr id="14342" name="Group 37"/>
          <p:cNvGrpSpPr>
            <a:grpSpLocks/>
          </p:cNvGrpSpPr>
          <p:nvPr/>
        </p:nvGrpSpPr>
        <p:grpSpPr bwMode="auto">
          <a:xfrm>
            <a:off x="4211638" y="2420938"/>
            <a:ext cx="4610100" cy="3765550"/>
            <a:chOff x="2653" y="1525"/>
            <a:chExt cx="2904" cy="2372"/>
          </a:xfrm>
        </p:grpSpPr>
        <p:sp>
          <p:nvSpPr>
            <p:cNvPr id="14343" name="Rectangle 22"/>
            <p:cNvSpPr>
              <a:spLocks noChangeArrowheads="1"/>
            </p:cNvSpPr>
            <p:nvPr/>
          </p:nvSpPr>
          <p:spPr bwMode="auto">
            <a:xfrm>
              <a:off x="2801" y="1525"/>
              <a:ext cx="2045" cy="237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5463" name="Rectangle 23"/>
            <p:cNvSpPr>
              <a:spLocks noChangeArrowheads="1"/>
            </p:cNvSpPr>
            <p:nvPr/>
          </p:nvSpPr>
          <p:spPr bwMode="auto">
            <a:xfrm>
              <a:off x="2843" y="1540"/>
              <a:ext cx="194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zh-CN" altLang="en-US" sz="3200" b="1">
                  <a:solidFill>
                    <a:srgbClr val="996633"/>
                  </a:solidFill>
                  <a:effectLst>
                    <a:outerShdw blurRad="38100" dist="38100" dir="2700000" algn="tl">
                      <a:srgbClr val="C0C0C0"/>
                    </a:outerShdw>
                  </a:effectLst>
                  <a:latin typeface="Times New Roman" pitchFamily="18" charset="0"/>
                </a:rPr>
                <a:t>代   码</a:t>
              </a:r>
            </a:p>
          </p:txBody>
        </p:sp>
        <p:sp>
          <p:nvSpPr>
            <p:cNvPr id="14345" name="Line 24"/>
            <p:cNvSpPr>
              <a:spLocks noChangeShapeType="1"/>
            </p:cNvSpPr>
            <p:nvPr/>
          </p:nvSpPr>
          <p:spPr bwMode="auto">
            <a:xfrm>
              <a:off x="2789" y="1888"/>
              <a:ext cx="201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5465" name="Rectangle 25"/>
            <p:cNvSpPr>
              <a:spLocks noChangeArrowheads="1"/>
            </p:cNvSpPr>
            <p:nvPr/>
          </p:nvSpPr>
          <p:spPr bwMode="auto">
            <a:xfrm>
              <a:off x="2880" y="1888"/>
              <a:ext cx="194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zh-CN" altLang="en-US" sz="3200" b="1">
                  <a:solidFill>
                    <a:srgbClr val="996633"/>
                  </a:solidFill>
                  <a:effectLst>
                    <a:outerShdw blurRad="38100" dist="38100" dir="2700000" algn="tl">
                      <a:srgbClr val="C0C0C0"/>
                    </a:outerShdw>
                  </a:effectLst>
                  <a:latin typeface="Times New Roman" pitchFamily="18" charset="0"/>
                </a:rPr>
                <a:t>静 态 数 据</a:t>
              </a:r>
            </a:p>
          </p:txBody>
        </p:sp>
        <p:sp>
          <p:nvSpPr>
            <p:cNvPr id="14347" name="Line 26"/>
            <p:cNvSpPr>
              <a:spLocks noChangeShapeType="1"/>
            </p:cNvSpPr>
            <p:nvPr/>
          </p:nvSpPr>
          <p:spPr bwMode="auto">
            <a:xfrm>
              <a:off x="2789" y="2251"/>
              <a:ext cx="20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5467" name="Rectangle 27"/>
            <p:cNvSpPr>
              <a:spLocks noChangeArrowheads="1"/>
            </p:cNvSpPr>
            <p:nvPr/>
          </p:nvSpPr>
          <p:spPr bwMode="auto">
            <a:xfrm>
              <a:off x="2744" y="3476"/>
              <a:ext cx="222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en-US" altLang="zh-CN" sz="3200" b="1">
                  <a:solidFill>
                    <a:srgbClr val="996633"/>
                  </a:solidFill>
                  <a:effectLst>
                    <a:outerShdw blurRad="38100" dist="38100" dir="2700000" algn="tl">
                      <a:srgbClr val="C0C0C0"/>
                    </a:outerShdw>
                  </a:effectLst>
                  <a:latin typeface="Times New Roman" pitchFamily="18" charset="0"/>
                </a:rPr>
                <a:t>main</a:t>
              </a:r>
              <a:r>
                <a:rPr lang="zh-CN" altLang="en-US" sz="3200" b="1">
                  <a:solidFill>
                    <a:srgbClr val="996633"/>
                  </a:solidFill>
                  <a:effectLst>
                    <a:outerShdw blurRad="38100" dist="38100" dir="2700000" algn="tl">
                      <a:srgbClr val="C0C0C0"/>
                    </a:outerShdw>
                  </a:effectLst>
                  <a:latin typeface="Times New Roman" pitchFamily="18" charset="0"/>
                </a:rPr>
                <a:t>的活动记录</a:t>
              </a:r>
            </a:p>
          </p:txBody>
        </p:sp>
        <p:sp>
          <p:nvSpPr>
            <p:cNvPr id="14349" name="Line 28"/>
            <p:cNvSpPr>
              <a:spLocks noChangeShapeType="1"/>
            </p:cNvSpPr>
            <p:nvPr/>
          </p:nvSpPr>
          <p:spPr bwMode="auto">
            <a:xfrm>
              <a:off x="2816" y="3486"/>
              <a:ext cx="20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0" name="Line 29"/>
            <p:cNvSpPr>
              <a:spLocks noChangeShapeType="1"/>
            </p:cNvSpPr>
            <p:nvPr/>
          </p:nvSpPr>
          <p:spPr bwMode="auto">
            <a:xfrm>
              <a:off x="2789" y="2614"/>
              <a:ext cx="20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5470" name="Rectangle 30"/>
            <p:cNvSpPr>
              <a:spLocks noChangeArrowheads="1"/>
            </p:cNvSpPr>
            <p:nvPr/>
          </p:nvSpPr>
          <p:spPr bwMode="auto">
            <a:xfrm>
              <a:off x="2835" y="2206"/>
              <a:ext cx="194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zh-CN" altLang="en-US" sz="3200" b="1">
                  <a:solidFill>
                    <a:srgbClr val="996633"/>
                  </a:solidFill>
                  <a:effectLst>
                    <a:outerShdw blurRad="38100" dist="38100" dir="2700000" algn="tl">
                      <a:srgbClr val="C0C0C0"/>
                    </a:outerShdw>
                  </a:effectLst>
                  <a:latin typeface="Times New Roman" pitchFamily="18" charset="0"/>
                </a:rPr>
                <a:t>堆</a:t>
              </a:r>
            </a:p>
          </p:txBody>
        </p:sp>
        <p:sp>
          <p:nvSpPr>
            <p:cNvPr id="445471" name="Rectangle 31"/>
            <p:cNvSpPr>
              <a:spLocks noChangeArrowheads="1"/>
            </p:cNvSpPr>
            <p:nvPr/>
          </p:nvSpPr>
          <p:spPr bwMode="auto">
            <a:xfrm>
              <a:off x="2653" y="3113"/>
              <a:ext cx="222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en-US" altLang="zh-CN" sz="3200" b="1">
                  <a:solidFill>
                    <a:srgbClr val="996633"/>
                  </a:solidFill>
                  <a:effectLst>
                    <a:outerShdw blurRad="38100" dist="38100" dir="2700000" algn="tl">
                      <a:srgbClr val="C0C0C0"/>
                    </a:outerShdw>
                  </a:effectLst>
                  <a:latin typeface="Times New Roman" pitchFamily="18" charset="0"/>
                </a:rPr>
                <a:t>p</a:t>
              </a:r>
              <a:r>
                <a:rPr lang="zh-CN" altLang="en-US" sz="3200" b="1">
                  <a:solidFill>
                    <a:srgbClr val="996633"/>
                  </a:solidFill>
                  <a:effectLst>
                    <a:outerShdw blurRad="38100" dist="38100" dir="2700000" algn="tl">
                      <a:srgbClr val="C0C0C0"/>
                    </a:outerShdw>
                  </a:effectLst>
                  <a:latin typeface="Times New Roman" pitchFamily="18" charset="0"/>
                </a:rPr>
                <a:t>的活动记录</a:t>
              </a:r>
            </a:p>
          </p:txBody>
        </p:sp>
        <p:sp>
          <p:nvSpPr>
            <p:cNvPr id="14353" name="Line 32"/>
            <p:cNvSpPr>
              <a:spLocks noChangeShapeType="1"/>
            </p:cNvSpPr>
            <p:nvPr/>
          </p:nvSpPr>
          <p:spPr bwMode="auto">
            <a:xfrm>
              <a:off x="2789" y="3158"/>
              <a:ext cx="20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4" name="Line 33"/>
            <p:cNvSpPr>
              <a:spLocks noChangeShapeType="1"/>
            </p:cNvSpPr>
            <p:nvPr/>
          </p:nvSpPr>
          <p:spPr bwMode="auto">
            <a:xfrm flipV="1">
              <a:off x="3833" y="2977"/>
              <a:ext cx="0" cy="18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5" name="Line 34"/>
            <p:cNvSpPr>
              <a:spLocks noChangeShapeType="1"/>
            </p:cNvSpPr>
            <p:nvPr/>
          </p:nvSpPr>
          <p:spPr bwMode="auto">
            <a:xfrm>
              <a:off x="3833" y="2614"/>
              <a:ext cx="0" cy="18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6" name="AutoShape 35"/>
            <p:cNvSpPr>
              <a:spLocks/>
            </p:cNvSpPr>
            <p:nvPr/>
          </p:nvSpPr>
          <p:spPr bwMode="auto">
            <a:xfrm>
              <a:off x="4830" y="3158"/>
              <a:ext cx="227" cy="725"/>
            </a:xfrm>
            <a:prstGeom prst="rightBrace">
              <a:avLst>
                <a:gd name="adj1" fmla="val 2661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5476" name="Text Box 36"/>
            <p:cNvSpPr txBox="1">
              <a:spLocks noChangeArrowheads="1"/>
            </p:cNvSpPr>
            <p:nvPr/>
          </p:nvSpPr>
          <p:spPr bwMode="auto">
            <a:xfrm>
              <a:off x="5103" y="3340"/>
              <a:ext cx="45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3200" b="1">
                  <a:solidFill>
                    <a:srgbClr val="996633"/>
                  </a:solidFill>
                  <a:effectLst>
                    <a:outerShdw blurRad="38100" dist="38100" dir="2700000" algn="tl">
                      <a:srgbClr val="C0C0C0"/>
                    </a:outerShdw>
                  </a:effectLst>
                  <a:latin typeface="Tahoma" pitchFamily="34" charset="0"/>
                </a:rPr>
                <a:t>栈</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515" name="Rectangle 27"/>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6.1</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ea typeface="宋体" pitchFamily="2" charset="-122"/>
              </a:rPr>
              <a:t>局部存储分配策略</a:t>
            </a:r>
          </a:p>
        </p:txBody>
      </p:sp>
      <p:sp>
        <p:nvSpPr>
          <p:cNvPr id="447491" name="Rectangle 3"/>
          <p:cNvSpPr>
            <a:spLocks noGrp="1" noChangeArrowheads="1"/>
          </p:cNvSpPr>
          <p:nvPr>
            <p:ph idx="1"/>
          </p:nvPr>
        </p:nvSpPr>
        <p:spPr>
          <a:xfrm>
            <a:off x="260246" y="921797"/>
            <a:ext cx="8534400" cy="5410200"/>
          </a:xfrm>
        </p:spPr>
        <p:txBody>
          <a:bodyPr/>
          <a:lstStyle/>
          <a:p>
            <a:pPr>
              <a:buFontTx/>
              <a:buNone/>
              <a:defRPr/>
            </a:pPr>
            <a:r>
              <a:rPr lang="zh-CN" altLang="en-US" b="1" dirty="0" smtClean="0">
                <a:effectLst>
                  <a:outerShdw blurRad="38100" dist="38100" dir="2700000" algn="tl">
                    <a:srgbClr val="C0C0C0"/>
                  </a:outerShdw>
                </a:effectLst>
                <a:ea typeface="宋体" pitchFamily="2" charset="-122"/>
              </a:rPr>
              <a:t>6.1.3 活动记录</a:t>
            </a:r>
          </a:p>
          <a:p>
            <a:pPr>
              <a:buFontTx/>
              <a:buNone/>
              <a:defRPr/>
            </a:pPr>
            <a:r>
              <a:rPr lang="zh-CN" altLang="en-US" b="1" dirty="0" smtClean="0">
                <a:effectLst>
                  <a:outerShdw blurRad="38100" dist="38100" dir="2700000" algn="tl">
                    <a:srgbClr val="C0C0C0"/>
                  </a:outerShdw>
                </a:effectLst>
                <a:ea typeface="宋体" pitchFamily="2" charset="-122"/>
              </a:rPr>
              <a:t>	一般的活动记录的布局</a:t>
            </a:r>
            <a:endParaRPr lang="zh-CN" altLang="en-US" b="1" dirty="0" smtClean="0">
              <a:effectLst>
                <a:outerShdw blurRad="38100" dist="38100" dir="2700000" algn="tl">
                  <a:srgbClr val="C0C0C0"/>
                </a:outerShdw>
              </a:effectLst>
              <a:latin typeface="宋体" pitchFamily="2" charset="-122"/>
              <a:ea typeface="宋体" pitchFamily="2" charset="-122"/>
            </a:endParaRPr>
          </a:p>
        </p:txBody>
      </p:sp>
      <p:sp>
        <p:nvSpPr>
          <p:cNvPr id="1536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1C824394-6A66-4BB2-AFD2-81F35307ADA0}" type="slidenum">
              <a:rPr lang="en-US" altLang="zh-CN" sz="8000">
                <a:solidFill>
                  <a:schemeClr val="bg2"/>
                </a:solidFill>
                <a:latin typeface="Arial" charset="0"/>
                <a:ea typeface="宋体" pitchFamily="2" charset="-122"/>
              </a:rPr>
              <a:pPr/>
              <a:t>14</a:t>
            </a:fld>
            <a:endParaRPr lang="en-US" altLang="zh-CN" sz="8000" dirty="0">
              <a:solidFill>
                <a:schemeClr val="bg2"/>
              </a:solidFill>
              <a:latin typeface="Arial" charset="0"/>
              <a:ea typeface="宋体" pitchFamily="2" charset="-122"/>
            </a:endParaRPr>
          </a:p>
        </p:txBody>
      </p:sp>
      <p:sp>
        <p:nvSpPr>
          <p:cNvPr id="15373" name="Rectangle 5"/>
          <p:cNvSpPr>
            <a:spLocks noChangeArrowheads="1"/>
          </p:cNvSpPr>
          <p:nvPr/>
        </p:nvSpPr>
        <p:spPr bwMode="auto">
          <a:xfrm>
            <a:off x="900113" y="2522793"/>
            <a:ext cx="3295650" cy="37859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7494" name="Rectangle 6"/>
          <p:cNvSpPr>
            <a:spLocks noChangeArrowheads="1"/>
          </p:cNvSpPr>
          <p:nvPr/>
        </p:nvSpPr>
        <p:spPr bwMode="auto">
          <a:xfrm>
            <a:off x="1152000" y="5252323"/>
            <a:ext cx="2628000"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zh-CN" altLang="en-US" sz="3200" b="1" dirty="0">
                <a:solidFill>
                  <a:schemeClr val="accent2"/>
                </a:solidFill>
                <a:effectLst>
                  <a:outerShdw blurRad="38100" dist="38100" dir="2700000" algn="tl">
                    <a:srgbClr val="C0C0C0"/>
                  </a:outerShdw>
                </a:effectLst>
                <a:latin typeface="Times New Roman" pitchFamily="18" charset="0"/>
              </a:rPr>
              <a:t>返  回  值</a:t>
            </a:r>
          </a:p>
        </p:txBody>
      </p:sp>
      <p:sp>
        <p:nvSpPr>
          <p:cNvPr id="15375" name="Line 7"/>
          <p:cNvSpPr>
            <a:spLocks noChangeShapeType="1"/>
          </p:cNvSpPr>
          <p:nvPr/>
        </p:nvSpPr>
        <p:spPr bwMode="auto">
          <a:xfrm>
            <a:off x="942976" y="3069416"/>
            <a:ext cx="3208338"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7496" name="Rectangle 8"/>
          <p:cNvSpPr>
            <a:spLocks noChangeArrowheads="1"/>
          </p:cNvSpPr>
          <p:nvPr/>
        </p:nvSpPr>
        <p:spPr bwMode="auto">
          <a:xfrm>
            <a:off x="1152000" y="2487608"/>
            <a:ext cx="2628000"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zh-CN" altLang="en-US" sz="3200" b="1" dirty="0">
                <a:solidFill>
                  <a:schemeClr val="accent2"/>
                </a:solidFill>
                <a:effectLst>
                  <a:outerShdw blurRad="38100" dist="38100" dir="2700000" algn="tl">
                    <a:srgbClr val="C0C0C0"/>
                  </a:outerShdw>
                </a:effectLst>
                <a:latin typeface="Times New Roman" pitchFamily="18" charset="0"/>
              </a:rPr>
              <a:t>临 时 数 据</a:t>
            </a:r>
          </a:p>
        </p:txBody>
      </p:sp>
      <p:sp>
        <p:nvSpPr>
          <p:cNvPr id="447497" name="Rectangle 9"/>
          <p:cNvSpPr>
            <a:spLocks noChangeArrowheads="1"/>
          </p:cNvSpPr>
          <p:nvPr/>
        </p:nvSpPr>
        <p:spPr bwMode="auto">
          <a:xfrm>
            <a:off x="1152000" y="5805264"/>
            <a:ext cx="2628000"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nchor="ctr" anchorCtr="0"/>
          <a:lstStyle/>
          <a:p>
            <a:pPr algn="ctr" eaLnBrk="0" hangingPunct="0">
              <a:defRPr/>
            </a:pPr>
            <a:r>
              <a:rPr lang="zh-CN" altLang="en-US" sz="3200" b="1" dirty="0">
                <a:solidFill>
                  <a:schemeClr val="accent2"/>
                </a:solidFill>
                <a:effectLst>
                  <a:outerShdw blurRad="38100" dist="38100" dir="2700000" algn="tl">
                    <a:srgbClr val="C0C0C0"/>
                  </a:outerShdw>
                </a:effectLst>
                <a:latin typeface="Times New Roman" pitchFamily="18" charset="0"/>
              </a:rPr>
              <a:t>实 在 参 数</a:t>
            </a:r>
          </a:p>
        </p:txBody>
      </p:sp>
      <p:sp>
        <p:nvSpPr>
          <p:cNvPr id="15378" name="Line 10"/>
          <p:cNvSpPr>
            <a:spLocks noChangeShapeType="1"/>
          </p:cNvSpPr>
          <p:nvPr/>
        </p:nvSpPr>
        <p:spPr bwMode="auto">
          <a:xfrm>
            <a:off x="901701" y="3596633"/>
            <a:ext cx="322897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9" name="Line 11"/>
          <p:cNvSpPr>
            <a:spLocks noChangeShapeType="1"/>
          </p:cNvSpPr>
          <p:nvPr/>
        </p:nvSpPr>
        <p:spPr bwMode="auto">
          <a:xfrm>
            <a:off x="922338" y="5762102"/>
            <a:ext cx="322897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7500" name="Rectangle 12"/>
          <p:cNvSpPr>
            <a:spLocks noChangeArrowheads="1"/>
          </p:cNvSpPr>
          <p:nvPr/>
        </p:nvSpPr>
        <p:spPr bwMode="auto">
          <a:xfrm>
            <a:off x="1152000" y="4699380"/>
            <a:ext cx="2628000"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zh-CN" altLang="en-US" sz="3200" b="1" dirty="0">
                <a:solidFill>
                  <a:schemeClr val="accent2"/>
                </a:solidFill>
                <a:effectLst>
                  <a:outerShdw blurRad="38100" dist="38100" dir="2700000" algn="tl">
                    <a:srgbClr val="C0C0C0"/>
                  </a:outerShdw>
                </a:effectLst>
                <a:latin typeface="Times New Roman" pitchFamily="18" charset="0"/>
              </a:rPr>
              <a:t>控  制  链</a:t>
            </a:r>
          </a:p>
        </p:txBody>
      </p:sp>
      <p:sp>
        <p:nvSpPr>
          <p:cNvPr id="15381" name="Line 13"/>
          <p:cNvSpPr>
            <a:spLocks noChangeShapeType="1"/>
          </p:cNvSpPr>
          <p:nvPr/>
        </p:nvSpPr>
        <p:spPr bwMode="auto">
          <a:xfrm>
            <a:off x="919163" y="5215479"/>
            <a:ext cx="322897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2" name="Line 14"/>
          <p:cNvSpPr>
            <a:spLocks noChangeShapeType="1"/>
          </p:cNvSpPr>
          <p:nvPr/>
        </p:nvSpPr>
        <p:spPr bwMode="auto">
          <a:xfrm>
            <a:off x="925513" y="4668855"/>
            <a:ext cx="322897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3" name="Line 15"/>
          <p:cNvSpPr>
            <a:spLocks noChangeShapeType="1"/>
          </p:cNvSpPr>
          <p:nvPr/>
        </p:nvSpPr>
        <p:spPr bwMode="auto">
          <a:xfrm>
            <a:off x="922338" y="4101208"/>
            <a:ext cx="322897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7504" name="Rectangle 16"/>
          <p:cNvSpPr>
            <a:spLocks noChangeArrowheads="1"/>
          </p:cNvSpPr>
          <p:nvPr/>
        </p:nvSpPr>
        <p:spPr bwMode="auto">
          <a:xfrm>
            <a:off x="1152000" y="4146437"/>
            <a:ext cx="2628000"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zh-CN" altLang="en-US" sz="3200" b="1">
                <a:solidFill>
                  <a:schemeClr val="accent2"/>
                </a:solidFill>
                <a:effectLst>
                  <a:outerShdw blurRad="38100" dist="38100" dir="2700000" algn="tl">
                    <a:srgbClr val="C0C0C0"/>
                  </a:outerShdw>
                </a:effectLst>
                <a:latin typeface="Times New Roman" pitchFamily="18" charset="0"/>
              </a:rPr>
              <a:t>访  问  链</a:t>
            </a:r>
          </a:p>
        </p:txBody>
      </p:sp>
      <p:sp>
        <p:nvSpPr>
          <p:cNvPr id="447505" name="Rectangle 17"/>
          <p:cNvSpPr>
            <a:spLocks noChangeArrowheads="1"/>
          </p:cNvSpPr>
          <p:nvPr/>
        </p:nvSpPr>
        <p:spPr bwMode="auto">
          <a:xfrm>
            <a:off x="1152000" y="3593494"/>
            <a:ext cx="2628000"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zh-CN" altLang="en-US" sz="3200" b="1" dirty="0">
                <a:solidFill>
                  <a:schemeClr val="accent2"/>
                </a:solidFill>
                <a:effectLst>
                  <a:outerShdw blurRad="38100" dist="38100" dir="2700000" algn="tl">
                    <a:srgbClr val="C0C0C0"/>
                  </a:outerShdw>
                </a:effectLst>
                <a:latin typeface="Times New Roman" pitchFamily="18" charset="0"/>
              </a:rPr>
              <a:t>机 器 状 态</a:t>
            </a:r>
          </a:p>
        </p:txBody>
      </p:sp>
      <p:sp>
        <p:nvSpPr>
          <p:cNvPr id="447506" name="Rectangle 18"/>
          <p:cNvSpPr>
            <a:spLocks noChangeArrowheads="1"/>
          </p:cNvSpPr>
          <p:nvPr/>
        </p:nvSpPr>
        <p:spPr bwMode="auto">
          <a:xfrm>
            <a:off x="1152000" y="3040551"/>
            <a:ext cx="2628000"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zh-CN" altLang="en-US" sz="3200" b="1" dirty="0">
                <a:solidFill>
                  <a:schemeClr val="accent2"/>
                </a:solidFill>
                <a:effectLst>
                  <a:outerShdw blurRad="38100" dist="38100" dir="2700000" algn="tl">
                    <a:srgbClr val="C0C0C0"/>
                  </a:outerShdw>
                </a:effectLst>
                <a:latin typeface="Times New Roman" pitchFamily="18" charset="0"/>
              </a:rPr>
              <a:t>局 部 数 据</a:t>
            </a:r>
          </a:p>
        </p:txBody>
      </p:sp>
      <p:sp>
        <p:nvSpPr>
          <p:cNvPr id="447507" name="AutoShape 19"/>
          <p:cNvSpPr>
            <a:spLocks/>
          </p:cNvSpPr>
          <p:nvPr/>
        </p:nvSpPr>
        <p:spPr bwMode="auto">
          <a:xfrm>
            <a:off x="4355976" y="5229200"/>
            <a:ext cx="3744913" cy="378000"/>
          </a:xfrm>
          <a:prstGeom prst="borderCallout1">
            <a:avLst>
              <a:gd name="adj1" fmla="val 115384"/>
              <a:gd name="adj2" fmla="val 96949"/>
              <a:gd name="adj3" fmla="val 115384"/>
              <a:gd name="adj4" fmla="val -9982"/>
            </a:avLst>
          </a:prstGeom>
          <a:solidFill>
            <a:schemeClr val="accent1">
              <a:alpha val="2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dirty="0">
                <a:solidFill>
                  <a:srgbClr val="996633"/>
                </a:solidFill>
                <a:effectLst>
                  <a:outerShdw blurRad="38100" dist="38100" dir="2700000" algn="tl">
                    <a:srgbClr val="000000"/>
                  </a:outerShdw>
                </a:effectLst>
                <a:latin typeface="Tahoma" pitchFamily="34" charset="0"/>
                <a:ea typeface="黑体" pitchFamily="49" charset="-122"/>
              </a:rPr>
              <a:t>本过程返回给调用过程的</a:t>
            </a:r>
            <a:r>
              <a:rPr lang="zh-CN" altLang="en-US" sz="1800" b="1" dirty="0" smtClean="0">
                <a:solidFill>
                  <a:srgbClr val="996633"/>
                </a:solidFill>
                <a:effectLst>
                  <a:outerShdw blurRad="38100" dist="38100" dir="2700000" algn="tl">
                    <a:srgbClr val="000000"/>
                  </a:outerShdw>
                </a:effectLst>
                <a:latin typeface="Tahoma" pitchFamily="34" charset="0"/>
                <a:ea typeface="黑体" pitchFamily="49" charset="-122"/>
              </a:rPr>
              <a:t>值</a:t>
            </a:r>
            <a:endParaRPr lang="zh-CN" altLang="en-US" sz="1800" b="1" dirty="0">
              <a:solidFill>
                <a:srgbClr val="996633"/>
              </a:solidFill>
              <a:effectLst>
                <a:outerShdw blurRad="38100" dist="38100" dir="2700000" algn="tl">
                  <a:srgbClr val="000000"/>
                </a:outerShdw>
              </a:effectLst>
              <a:latin typeface="Tahoma" pitchFamily="34" charset="0"/>
              <a:ea typeface="黑体" pitchFamily="49" charset="-122"/>
            </a:endParaRPr>
          </a:p>
        </p:txBody>
      </p:sp>
      <p:sp>
        <p:nvSpPr>
          <p:cNvPr id="447508" name="AutoShape 20"/>
          <p:cNvSpPr>
            <a:spLocks/>
          </p:cNvSpPr>
          <p:nvPr/>
        </p:nvSpPr>
        <p:spPr bwMode="auto">
          <a:xfrm>
            <a:off x="4355976" y="5805264"/>
            <a:ext cx="3744913" cy="378000"/>
          </a:xfrm>
          <a:prstGeom prst="borderCallout1">
            <a:avLst>
              <a:gd name="adj1" fmla="val 115384"/>
              <a:gd name="adj2" fmla="val 96949"/>
              <a:gd name="adj3" fmla="val 115384"/>
              <a:gd name="adj4" fmla="val -10126"/>
            </a:avLst>
          </a:prstGeom>
          <a:solidFill>
            <a:schemeClr val="accent1">
              <a:alpha val="2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dirty="0">
                <a:solidFill>
                  <a:srgbClr val="996633"/>
                </a:solidFill>
                <a:effectLst>
                  <a:outerShdw blurRad="38100" dist="38100" dir="2700000" algn="tl">
                    <a:srgbClr val="000000"/>
                  </a:outerShdw>
                </a:effectLst>
                <a:latin typeface="Tahoma" pitchFamily="34" charset="0"/>
                <a:ea typeface="黑体" pitchFamily="49" charset="-122"/>
              </a:rPr>
              <a:t>调用过程传递给本过程的参数</a:t>
            </a:r>
          </a:p>
        </p:txBody>
      </p:sp>
      <p:sp>
        <p:nvSpPr>
          <p:cNvPr id="447509" name="AutoShape 21"/>
          <p:cNvSpPr>
            <a:spLocks/>
          </p:cNvSpPr>
          <p:nvPr/>
        </p:nvSpPr>
        <p:spPr bwMode="auto">
          <a:xfrm>
            <a:off x="4355976" y="4707184"/>
            <a:ext cx="3786187" cy="378000"/>
          </a:xfrm>
          <a:prstGeom prst="borderCallout1">
            <a:avLst>
              <a:gd name="adj1" fmla="val 117977"/>
              <a:gd name="adj2" fmla="val 96981"/>
              <a:gd name="adj3" fmla="val 117977"/>
              <a:gd name="adj4" fmla="val -9727"/>
            </a:avLst>
          </a:prstGeom>
          <a:solidFill>
            <a:schemeClr val="accent1">
              <a:alpha val="2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a:solidFill>
                  <a:srgbClr val="996633"/>
                </a:solidFill>
                <a:effectLst>
                  <a:outerShdw blurRad="38100" dist="38100" dir="2700000" algn="tl">
                    <a:srgbClr val="000000"/>
                  </a:outerShdw>
                </a:effectLst>
                <a:latin typeface="Tahoma" pitchFamily="34" charset="0"/>
                <a:ea typeface="黑体" pitchFamily="49" charset="-122"/>
              </a:rPr>
              <a:t>指向调用过程的指针</a:t>
            </a:r>
          </a:p>
        </p:txBody>
      </p:sp>
      <p:sp>
        <p:nvSpPr>
          <p:cNvPr id="447510" name="AutoShape 22"/>
          <p:cNvSpPr>
            <a:spLocks/>
          </p:cNvSpPr>
          <p:nvPr/>
        </p:nvSpPr>
        <p:spPr bwMode="auto">
          <a:xfrm>
            <a:off x="4355976" y="4221163"/>
            <a:ext cx="4465637" cy="379412"/>
          </a:xfrm>
          <a:prstGeom prst="borderCallout1">
            <a:avLst>
              <a:gd name="adj1" fmla="val 120083"/>
              <a:gd name="adj2" fmla="val 97440"/>
              <a:gd name="adj3" fmla="val 120083"/>
              <a:gd name="adj4" fmla="val -8213"/>
            </a:avLst>
          </a:prstGeom>
          <a:solidFill>
            <a:schemeClr val="accent1">
              <a:alpha val="2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a:solidFill>
                  <a:srgbClr val="996633"/>
                </a:solidFill>
                <a:effectLst>
                  <a:outerShdw blurRad="38100" dist="38100" dir="2700000" algn="tl">
                    <a:srgbClr val="000000"/>
                  </a:outerShdw>
                </a:effectLst>
                <a:latin typeface="Tahoma" pitchFamily="34" charset="0"/>
                <a:ea typeface="黑体" pitchFamily="49" charset="-122"/>
              </a:rPr>
              <a:t>用于引用存于其他活动记录的非局部数据</a:t>
            </a:r>
          </a:p>
        </p:txBody>
      </p:sp>
      <p:sp>
        <p:nvSpPr>
          <p:cNvPr id="447511" name="AutoShape 23"/>
          <p:cNvSpPr>
            <a:spLocks/>
          </p:cNvSpPr>
          <p:nvPr/>
        </p:nvSpPr>
        <p:spPr bwMode="auto">
          <a:xfrm>
            <a:off x="4355976" y="3637770"/>
            <a:ext cx="4464050" cy="379413"/>
          </a:xfrm>
          <a:prstGeom prst="borderCallout1">
            <a:avLst>
              <a:gd name="adj1" fmla="val 120083"/>
              <a:gd name="adj2" fmla="val 97440"/>
              <a:gd name="adj3" fmla="val 120083"/>
              <a:gd name="adj4" fmla="val -8537"/>
            </a:avLst>
          </a:prstGeom>
          <a:solidFill>
            <a:schemeClr val="accent1">
              <a:alpha val="2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dirty="0">
                <a:solidFill>
                  <a:srgbClr val="996633"/>
                </a:solidFill>
                <a:effectLst>
                  <a:outerShdw blurRad="38100" dist="38100" dir="2700000" algn="tl">
                    <a:srgbClr val="000000"/>
                  </a:outerShdw>
                </a:effectLst>
                <a:latin typeface="Tahoma" pitchFamily="34" charset="0"/>
                <a:ea typeface="黑体" pitchFamily="49" charset="-122"/>
              </a:rPr>
              <a:t>用于保存本过程调用前的机器状态</a:t>
            </a:r>
          </a:p>
        </p:txBody>
      </p:sp>
      <p:sp>
        <p:nvSpPr>
          <p:cNvPr id="447512" name="AutoShape 24"/>
          <p:cNvSpPr>
            <a:spLocks/>
          </p:cNvSpPr>
          <p:nvPr/>
        </p:nvSpPr>
        <p:spPr bwMode="auto">
          <a:xfrm>
            <a:off x="4355976" y="3131062"/>
            <a:ext cx="4464050" cy="379413"/>
          </a:xfrm>
          <a:prstGeom prst="borderCallout1">
            <a:avLst>
              <a:gd name="adj1" fmla="val 120083"/>
              <a:gd name="adj2" fmla="val 97440"/>
              <a:gd name="adj3" fmla="val 120083"/>
              <a:gd name="adj4" fmla="val -9426"/>
            </a:avLst>
          </a:prstGeom>
          <a:solidFill>
            <a:schemeClr val="accent1">
              <a:alpha val="2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dirty="0">
                <a:solidFill>
                  <a:srgbClr val="996633"/>
                </a:solidFill>
                <a:effectLst>
                  <a:outerShdw blurRad="38100" dist="38100" dir="2700000" algn="tl">
                    <a:srgbClr val="000000"/>
                  </a:outerShdw>
                </a:effectLst>
                <a:latin typeface="Tahoma" pitchFamily="34" charset="0"/>
                <a:ea typeface="黑体" pitchFamily="49" charset="-122"/>
              </a:rPr>
              <a:t>本过程内部定义的局部变量</a:t>
            </a:r>
          </a:p>
        </p:txBody>
      </p:sp>
      <p:sp>
        <p:nvSpPr>
          <p:cNvPr id="447513" name="AutoShape 25"/>
          <p:cNvSpPr>
            <a:spLocks/>
          </p:cNvSpPr>
          <p:nvPr/>
        </p:nvSpPr>
        <p:spPr bwMode="auto">
          <a:xfrm>
            <a:off x="4355976" y="2548054"/>
            <a:ext cx="4464050" cy="379413"/>
          </a:xfrm>
          <a:prstGeom prst="borderCallout1">
            <a:avLst>
              <a:gd name="adj1" fmla="val 120083"/>
              <a:gd name="adj2" fmla="val 97440"/>
              <a:gd name="adj3" fmla="val 120083"/>
              <a:gd name="adj4" fmla="val -8819"/>
            </a:avLst>
          </a:prstGeom>
          <a:solidFill>
            <a:schemeClr val="accent1">
              <a:alpha val="2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dirty="0">
                <a:solidFill>
                  <a:srgbClr val="996633"/>
                </a:solidFill>
                <a:effectLst>
                  <a:outerShdw blurRad="38100" dist="38100" dir="2700000" algn="tl">
                    <a:srgbClr val="000000"/>
                  </a:outerShdw>
                </a:effectLst>
                <a:latin typeface="Tahoma" pitchFamily="34" charset="0"/>
                <a:ea typeface="黑体" pitchFamily="49" charset="-122"/>
              </a:rPr>
              <a:t>本过程计算中可能用到的临时变量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47513"/>
                                        </p:tgtEl>
                                        <p:attrNameLst>
                                          <p:attrName>style.visibility</p:attrName>
                                        </p:attrNameLst>
                                      </p:cBhvr>
                                      <p:to>
                                        <p:strVal val="visible"/>
                                      </p:to>
                                    </p:set>
                                    <p:animEffect transition="in" filter="checkerboard(across)">
                                      <p:cBhvr>
                                        <p:cTn id="7" dur="500"/>
                                        <p:tgtEl>
                                          <p:spTgt spid="44751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47512"/>
                                        </p:tgtEl>
                                        <p:attrNameLst>
                                          <p:attrName>style.visibility</p:attrName>
                                        </p:attrNameLst>
                                      </p:cBhvr>
                                      <p:to>
                                        <p:strVal val="visible"/>
                                      </p:to>
                                    </p:set>
                                    <p:animEffect transition="in" filter="checkerboard(across)">
                                      <p:cBhvr>
                                        <p:cTn id="12" dur="500"/>
                                        <p:tgtEl>
                                          <p:spTgt spid="44751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47511"/>
                                        </p:tgtEl>
                                        <p:attrNameLst>
                                          <p:attrName>style.visibility</p:attrName>
                                        </p:attrNameLst>
                                      </p:cBhvr>
                                      <p:to>
                                        <p:strVal val="visible"/>
                                      </p:to>
                                    </p:set>
                                    <p:animEffect transition="in" filter="checkerboard(across)">
                                      <p:cBhvr>
                                        <p:cTn id="17" dur="500"/>
                                        <p:tgtEl>
                                          <p:spTgt spid="44751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47510"/>
                                        </p:tgtEl>
                                        <p:attrNameLst>
                                          <p:attrName>style.visibility</p:attrName>
                                        </p:attrNameLst>
                                      </p:cBhvr>
                                      <p:to>
                                        <p:strVal val="visible"/>
                                      </p:to>
                                    </p:set>
                                    <p:animEffect transition="in" filter="checkerboard(across)">
                                      <p:cBhvr>
                                        <p:cTn id="22" dur="500"/>
                                        <p:tgtEl>
                                          <p:spTgt spid="44751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447509"/>
                                        </p:tgtEl>
                                        <p:attrNameLst>
                                          <p:attrName>style.visibility</p:attrName>
                                        </p:attrNameLst>
                                      </p:cBhvr>
                                      <p:to>
                                        <p:strVal val="visible"/>
                                      </p:to>
                                    </p:set>
                                    <p:animEffect transition="in" filter="checkerboard(across)">
                                      <p:cBhvr>
                                        <p:cTn id="27" dur="500"/>
                                        <p:tgtEl>
                                          <p:spTgt spid="44750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447507"/>
                                        </p:tgtEl>
                                        <p:attrNameLst>
                                          <p:attrName>style.visibility</p:attrName>
                                        </p:attrNameLst>
                                      </p:cBhvr>
                                      <p:to>
                                        <p:strVal val="visible"/>
                                      </p:to>
                                    </p:set>
                                    <p:animEffect transition="in" filter="checkerboard(across)">
                                      <p:cBhvr>
                                        <p:cTn id="32" dur="500"/>
                                        <p:tgtEl>
                                          <p:spTgt spid="4475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447508"/>
                                        </p:tgtEl>
                                        <p:attrNameLst>
                                          <p:attrName>style.visibility</p:attrName>
                                        </p:attrNameLst>
                                      </p:cBhvr>
                                      <p:to>
                                        <p:strVal val="visible"/>
                                      </p:to>
                                    </p:set>
                                    <p:animEffect transition="in" filter="checkerboard(across)">
                                      <p:cBhvr>
                                        <p:cTn id="37" dur="500"/>
                                        <p:tgtEl>
                                          <p:spTgt spid="447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507" grpId="0" animBg="1"/>
      <p:bldP spid="447508" grpId="0" animBg="1"/>
      <p:bldP spid="447509" grpId="0" animBg="1"/>
      <p:bldP spid="447510" grpId="0" animBg="1"/>
      <p:bldP spid="447511" grpId="0" animBg="1"/>
      <p:bldP spid="447512" grpId="0" animBg="1"/>
      <p:bldP spid="4475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40" name="Rectangle 4"/>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6.1</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ea typeface="宋体" pitchFamily="2" charset="-122"/>
              </a:rPr>
              <a:t>局部存储分配策略</a:t>
            </a:r>
          </a:p>
        </p:txBody>
      </p:sp>
      <p:sp>
        <p:nvSpPr>
          <p:cNvPr id="449539" name="Rectangle 3"/>
          <p:cNvSpPr>
            <a:spLocks noGrp="1" noChangeArrowheads="1"/>
          </p:cNvSpPr>
          <p:nvPr>
            <p:ph idx="1"/>
          </p:nvPr>
        </p:nvSpPr>
        <p:spPr>
          <a:xfrm>
            <a:off x="304800" y="980728"/>
            <a:ext cx="8534400" cy="5410200"/>
          </a:xfrm>
        </p:spPr>
        <p:txBody>
          <a:bodyPr/>
          <a:lstStyle/>
          <a:p>
            <a:pPr algn="just">
              <a:buFontTx/>
              <a:buNone/>
              <a:defRPr/>
            </a:pPr>
            <a:r>
              <a:rPr lang="zh-CN" altLang="en-US" sz="3200" b="1" dirty="0" smtClean="0">
                <a:effectLst>
                  <a:outerShdw blurRad="38100" dist="38100" dir="2700000" algn="tl">
                    <a:srgbClr val="C0C0C0"/>
                  </a:outerShdw>
                </a:effectLst>
                <a:ea typeface="宋体" pitchFamily="2" charset="-122"/>
              </a:rPr>
              <a:t>6.1.4 局部数据的安排</a:t>
            </a:r>
          </a:p>
          <a:p>
            <a:pPr lvl="1" algn="just">
              <a:spcBef>
                <a:spcPct val="10000"/>
              </a:spcBef>
              <a:defRPr/>
            </a:pPr>
            <a:r>
              <a:rPr lang="zh-CN" altLang="en-US" sz="2800" b="1" dirty="0" smtClean="0">
                <a:solidFill>
                  <a:srgbClr val="FF3300"/>
                </a:solidFill>
                <a:effectLst>
                  <a:outerShdw blurRad="38100" dist="38100" dir="2700000" algn="tl">
                    <a:srgbClr val="C0C0C0"/>
                  </a:outerShdw>
                </a:effectLst>
                <a:latin typeface="黑体" pitchFamily="49" charset="-122"/>
                <a:ea typeface="黑体" pitchFamily="49" charset="-122"/>
              </a:rPr>
              <a:t>字节</a:t>
            </a:r>
            <a:r>
              <a:rPr lang="zh-CN" altLang="en-US" sz="2800" b="1" dirty="0" smtClean="0">
                <a:solidFill>
                  <a:schemeClr val="accent2"/>
                </a:solidFill>
                <a:effectLst>
                  <a:outerShdw blurRad="38100" dist="38100" dir="2700000" algn="tl">
                    <a:srgbClr val="C0C0C0"/>
                  </a:outerShdw>
                </a:effectLst>
                <a:latin typeface="黑体" pitchFamily="49" charset="-122"/>
                <a:ea typeface="黑体" pitchFamily="49" charset="-122"/>
              </a:rPr>
              <a:t>是可编址内存的最小单位。</a:t>
            </a:r>
          </a:p>
          <a:p>
            <a:pPr lvl="1" algn="just">
              <a:spcBef>
                <a:spcPct val="10000"/>
              </a:spcBef>
              <a:defRPr/>
            </a:pPr>
            <a:r>
              <a:rPr lang="zh-CN" altLang="en-US" sz="2800" b="1" dirty="0" smtClean="0">
                <a:solidFill>
                  <a:schemeClr val="accent2"/>
                </a:solidFill>
                <a:effectLst>
                  <a:outerShdw blurRad="38100" dist="38100" dir="2700000" algn="tl">
                    <a:srgbClr val="C0C0C0"/>
                  </a:outerShdw>
                </a:effectLst>
                <a:latin typeface="黑体" pitchFamily="49" charset="-122"/>
                <a:ea typeface="黑体" pitchFamily="49" charset="-122"/>
              </a:rPr>
              <a:t>一个过程所声明的局部变量，按这些变量声明时出现的次序，在活动记录的局部数据区中依次分配空间。 </a:t>
            </a:r>
          </a:p>
          <a:p>
            <a:pPr lvl="1" algn="just">
              <a:spcBef>
                <a:spcPct val="10000"/>
              </a:spcBef>
              <a:defRPr/>
            </a:pPr>
            <a:r>
              <a:rPr lang="zh-CN" altLang="en-US" sz="2800" b="1" dirty="0" smtClean="0">
                <a:solidFill>
                  <a:schemeClr val="accent2"/>
                </a:solidFill>
                <a:effectLst>
                  <a:outerShdw blurRad="38100" dist="38100" dir="2700000" algn="tl">
                    <a:srgbClr val="C0C0C0"/>
                  </a:outerShdw>
                </a:effectLst>
                <a:latin typeface="黑体" pitchFamily="49" charset="-122"/>
                <a:ea typeface="黑体" pitchFamily="49" charset="-122"/>
              </a:rPr>
              <a:t>局部数据的地址可以用相对于某个位置（本过程对应的活动记录的起始位置）的</a:t>
            </a:r>
            <a:r>
              <a:rPr lang="zh-CN" altLang="en-US" sz="2800" b="1" dirty="0" smtClean="0">
                <a:solidFill>
                  <a:srgbClr val="FF3300"/>
                </a:solidFill>
                <a:effectLst>
                  <a:outerShdw blurRad="38100" dist="38100" dir="2700000" algn="tl">
                    <a:srgbClr val="C0C0C0"/>
                  </a:outerShdw>
                </a:effectLst>
                <a:latin typeface="黑体" pitchFamily="49" charset="-122"/>
                <a:ea typeface="黑体" pitchFamily="49" charset="-122"/>
              </a:rPr>
              <a:t>偏移</a:t>
            </a:r>
            <a:r>
              <a:rPr lang="zh-CN" altLang="en-US" sz="2800" b="1" dirty="0" smtClean="0">
                <a:solidFill>
                  <a:schemeClr val="accent2"/>
                </a:solidFill>
                <a:effectLst>
                  <a:outerShdw blurRad="38100" dist="38100" dir="2700000" algn="tl">
                    <a:srgbClr val="C0C0C0"/>
                  </a:outerShdw>
                </a:effectLst>
                <a:latin typeface="黑体" pitchFamily="49" charset="-122"/>
                <a:ea typeface="黑体" pitchFamily="49" charset="-122"/>
              </a:rPr>
              <a:t>来表示。</a:t>
            </a:r>
          </a:p>
          <a:p>
            <a:pPr lvl="1" algn="just">
              <a:spcBef>
                <a:spcPct val="10000"/>
              </a:spcBef>
              <a:defRPr/>
            </a:pPr>
            <a:r>
              <a:rPr lang="zh-CN" altLang="en-US" sz="2800" b="1" dirty="0" smtClean="0">
                <a:solidFill>
                  <a:schemeClr val="accent2"/>
                </a:solidFill>
                <a:effectLst>
                  <a:outerShdw blurRad="38100" dist="38100" dir="2700000" algn="tl">
                    <a:srgbClr val="C0C0C0"/>
                  </a:outerShdw>
                </a:effectLst>
                <a:latin typeface="黑体" pitchFamily="49" charset="-122"/>
                <a:ea typeface="黑体" pitchFamily="49" charset="-122"/>
              </a:rPr>
              <a:t>数据对象的存储安排深受目标机器寻址方式的影响，存在</a:t>
            </a:r>
            <a:r>
              <a:rPr lang="zh-CN" altLang="en-US" sz="2800" b="1" dirty="0" smtClean="0">
                <a:solidFill>
                  <a:srgbClr val="FF3300"/>
                </a:solidFill>
                <a:effectLst>
                  <a:outerShdw blurRad="38100" dist="38100" dir="2700000" algn="tl">
                    <a:srgbClr val="C0C0C0"/>
                  </a:outerShdw>
                </a:effectLst>
                <a:latin typeface="黑体" pitchFamily="49" charset="-122"/>
                <a:ea typeface="黑体" pitchFamily="49" charset="-122"/>
              </a:rPr>
              <a:t>对齐</a:t>
            </a:r>
            <a:r>
              <a:rPr lang="zh-CN" altLang="en-US" sz="2800" b="1" dirty="0" smtClean="0">
                <a:solidFill>
                  <a:schemeClr val="accent2"/>
                </a:solidFill>
                <a:effectLst>
                  <a:outerShdw blurRad="38100" dist="38100" dir="2700000" algn="tl">
                    <a:srgbClr val="C0C0C0"/>
                  </a:outerShdw>
                </a:effectLst>
                <a:latin typeface="黑体" pitchFamily="49" charset="-122"/>
                <a:ea typeface="黑体" pitchFamily="49" charset="-122"/>
              </a:rPr>
              <a:t>问题。例如，要求整数（</a:t>
            </a:r>
            <a:r>
              <a:rPr lang="en-US" altLang="zh-CN" sz="2800" b="1" dirty="0" err="1" smtClean="0">
                <a:solidFill>
                  <a:schemeClr val="accent2"/>
                </a:solidFill>
                <a:effectLst>
                  <a:outerShdw blurRad="38100" dist="38100" dir="2700000" algn="tl">
                    <a:srgbClr val="C0C0C0"/>
                  </a:outerShdw>
                </a:effectLst>
                <a:latin typeface="黑体" pitchFamily="49" charset="-122"/>
                <a:ea typeface="黑体" pitchFamily="49" charset="-122"/>
              </a:rPr>
              <a:t>int</a:t>
            </a:r>
            <a:r>
              <a:rPr lang="zh-CN" altLang="en-US" sz="2800" b="1" dirty="0" smtClean="0">
                <a:solidFill>
                  <a:schemeClr val="accent2"/>
                </a:solidFill>
                <a:effectLst>
                  <a:outerShdw blurRad="38100" dist="38100" dir="2700000" algn="tl">
                    <a:srgbClr val="C0C0C0"/>
                  </a:outerShdw>
                </a:effectLst>
                <a:latin typeface="黑体" pitchFamily="49" charset="-122"/>
                <a:ea typeface="黑体" pitchFamily="49" charset="-122"/>
              </a:rPr>
              <a:t>，</a:t>
            </a:r>
            <a:r>
              <a:rPr lang="en-US" altLang="zh-CN" sz="2800" b="1" dirty="0" smtClean="0">
                <a:solidFill>
                  <a:schemeClr val="accent2"/>
                </a:solidFill>
                <a:effectLst>
                  <a:outerShdw blurRad="38100" dist="38100" dir="2700000" algn="tl">
                    <a:srgbClr val="C0C0C0"/>
                  </a:outerShdw>
                </a:effectLst>
                <a:latin typeface="黑体" pitchFamily="49" charset="-122"/>
                <a:ea typeface="黑体" pitchFamily="49" charset="-122"/>
              </a:rPr>
              <a:t>long</a:t>
            </a:r>
            <a:r>
              <a:rPr lang="zh-CN" altLang="en-US" sz="2800" b="1" dirty="0" smtClean="0">
                <a:solidFill>
                  <a:schemeClr val="accent2"/>
                </a:solidFill>
                <a:effectLst>
                  <a:outerShdw blurRad="38100" dist="38100" dir="2700000" algn="tl">
                    <a:srgbClr val="C0C0C0"/>
                  </a:outerShdw>
                </a:effectLst>
                <a:latin typeface="黑体" pitchFamily="49" charset="-122"/>
                <a:ea typeface="黑体" pitchFamily="49" charset="-122"/>
              </a:rPr>
              <a:t>）的相对地址可以被</a:t>
            </a:r>
            <a:r>
              <a:rPr lang="en-US" altLang="zh-CN" sz="2800" b="1" dirty="0" smtClean="0">
                <a:solidFill>
                  <a:schemeClr val="accent2"/>
                </a:solidFill>
                <a:effectLst>
                  <a:outerShdw blurRad="38100" dist="38100" dir="2700000" algn="tl">
                    <a:srgbClr val="C0C0C0"/>
                  </a:outerShdw>
                </a:effectLst>
                <a:latin typeface="黑体" pitchFamily="49" charset="-122"/>
                <a:ea typeface="黑体" pitchFamily="49" charset="-122"/>
              </a:rPr>
              <a:t>4</a:t>
            </a:r>
            <a:r>
              <a:rPr lang="zh-CN" altLang="en-US" sz="2800" b="1" dirty="0" smtClean="0">
                <a:solidFill>
                  <a:schemeClr val="accent2"/>
                </a:solidFill>
                <a:effectLst>
                  <a:outerShdw blurRad="38100" dist="38100" dir="2700000" algn="tl">
                    <a:srgbClr val="C0C0C0"/>
                  </a:outerShdw>
                </a:effectLst>
                <a:latin typeface="黑体" pitchFamily="49" charset="-122"/>
                <a:ea typeface="黑体" pitchFamily="49" charset="-122"/>
              </a:rPr>
              <a:t>整除。</a:t>
            </a:r>
          </a:p>
          <a:p>
            <a:pPr lvl="1" algn="just">
              <a:spcBef>
                <a:spcPct val="10000"/>
              </a:spcBef>
              <a:defRPr/>
            </a:pPr>
            <a:r>
              <a:rPr lang="zh-CN" altLang="en-US" sz="2800" b="1" dirty="0" smtClean="0">
                <a:solidFill>
                  <a:schemeClr val="accent2"/>
                </a:solidFill>
                <a:effectLst>
                  <a:outerShdw blurRad="38100" dist="38100" dir="2700000" algn="tl">
                    <a:srgbClr val="C0C0C0"/>
                  </a:outerShdw>
                </a:effectLst>
                <a:latin typeface="黑体" pitchFamily="49" charset="-122"/>
                <a:ea typeface="黑体" pitchFamily="49" charset="-122"/>
              </a:rPr>
              <a:t>由于对齐而引起的无用空间称为</a:t>
            </a:r>
            <a:r>
              <a:rPr lang="zh-CN" altLang="en-US" sz="2800" b="1" dirty="0" smtClean="0">
                <a:solidFill>
                  <a:srgbClr val="FF3300"/>
                </a:solidFill>
                <a:effectLst>
                  <a:outerShdw blurRad="38100" dist="38100" dir="2700000" algn="tl">
                    <a:srgbClr val="C0C0C0"/>
                  </a:outerShdw>
                </a:effectLst>
                <a:latin typeface="黑体" pitchFamily="49" charset="-122"/>
                <a:ea typeface="黑体" pitchFamily="49" charset="-122"/>
              </a:rPr>
              <a:t>衬垫空白区</a:t>
            </a:r>
            <a:r>
              <a:rPr lang="zh-CN" altLang="en-US" sz="2800" b="1" dirty="0" smtClean="0">
                <a:solidFill>
                  <a:schemeClr val="accent2"/>
                </a:solidFill>
                <a:effectLst>
                  <a:outerShdw blurRad="38100" dist="38100" dir="2700000" algn="tl">
                    <a:srgbClr val="C0C0C0"/>
                  </a:outerShdw>
                </a:effectLst>
                <a:latin typeface="黑体" pitchFamily="49" charset="-122"/>
                <a:ea typeface="黑体" pitchFamily="49" charset="-122"/>
              </a:rPr>
              <a:t>。</a:t>
            </a:r>
            <a:endParaRPr lang="zh-CN" altLang="en-US" sz="2800" b="1" dirty="0" smtClean="0">
              <a:solidFill>
                <a:schemeClr val="accent2"/>
              </a:solidFill>
              <a:effectLst>
                <a:outerShdw blurRad="38100" dist="38100" dir="2700000" algn="tl">
                  <a:srgbClr val="C0C0C0"/>
                </a:outerShdw>
              </a:effectLst>
              <a:ea typeface="宋体" pitchFamily="2" charset="-122"/>
            </a:endParaRPr>
          </a:p>
        </p:txBody>
      </p:sp>
      <p:sp>
        <p:nvSpPr>
          <p:cNvPr id="1638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8A2A3492-4B17-4248-AAF3-A07C1D5665B5}" type="slidenum">
              <a:rPr lang="en-US" altLang="zh-CN" sz="8000">
                <a:solidFill>
                  <a:schemeClr val="bg2"/>
                </a:solidFill>
                <a:latin typeface="Arial" charset="0"/>
                <a:ea typeface="宋体" pitchFamily="2" charset="-122"/>
              </a:rPr>
              <a:pPr/>
              <a:t>15</a:t>
            </a:fld>
            <a:endParaRPr lang="en-US" altLang="zh-CN" sz="8000">
              <a:solidFill>
                <a:schemeClr val="bg2"/>
              </a:solidFill>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9539">
                                            <p:txEl>
                                              <p:pRg st="2" end="2"/>
                                            </p:txEl>
                                          </p:spTgt>
                                        </p:tgtEl>
                                        <p:attrNameLst>
                                          <p:attrName>style.visibility</p:attrName>
                                        </p:attrNameLst>
                                      </p:cBhvr>
                                      <p:to>
                                        <p:strVal val="visible"/>
                                      </p:to>
                                    </p:set>
                                    <p:animEffect transition="in" filter="blinds(horizontal)">
                                      <p:cBhvr>
                                        <p:cTn id="7" dur="500"/>
                                        <p:tgtEl>
                                          <p:spTgt spid="44953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9539">
                                            <p:txEl>
                                              <p:pRg st="3" end="3"/>
                                            </p:txEl>
                                          </p:spTgt>
                                        </p:tgtEl>
                                        <p:attrNameLst>
                                          <p:attrName>style.visibility</p:attrName>
                                        </p:attrNameLst>
                                      </p:cBhvr>
                                      <p:to>
                                        <p:strVal val="visible"/>
                                      </p:to>
                                    </p:set>
                                    <p:animEffect transition="in" filter="blinds(horizontal)">
                                      <p:cBhvr>
                                        <p:cTn id="12" dur="500"/>
                                        <p:tgtEl>
                                          <p:spTgt spid="44953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49539">
                                            <p:txEl>
                                              <p:pRg st="4" end="4"/>
                                            </p:txEl>
                                          </p:spTgt>
                                        </p:tgtEl>
                                        <p:attrNameLst>
                                          <p:attrName>style.visibility</p:attrName>
                                        </p:attrNameLst>
                                      </p:cBhvr>
                                      <p:to>
                                        <p:strVal val="visible"/>
                                      </p:to>
                                    </p:set>
                                    <p:animEffect transition="in" filter="blinds(horizontal)">
                                      <p:cBhvr>
                                        <p:cTn id="17" dur="500"/>
                                        <p:tgtEl>
                                          <p:spTgt spid="44953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49539">
                                            <p:txEl>
                                              <p:pRg st="5" end="5"/>
                                            </p:txEl>
                                          </p:spTgt>
                                        </p:tgtEl>
                                        <p:attrNameLst>
                                          <p:attrName>style.visibility</p:attrName>
                                        </p:attrNameLst>
                                      </p:cBhvr>
                                      <p:to>
                                        <p:strVal val="visible"/>
                                      </p:to>
                                    </p:set>
                                    <p:animEffect transition="in" filter="blinds(horizontal)">
                                      <p:cBhvr>
                                        <p:cTn id="22" dur="500"/>
                                        <p:tgtEl>
                                          <p:spTgt spid="4495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ctrTitle" sz="quarter"/>
          </p:nvPr>
        </p:nvSpPr>
        <p:spPr>
          <a:xfrm>
            <a:off x="611188" y="1268413"/>
            <a:ext cx="7772400" cy="819150"/>
          </a:xfrm>
        </p:spPr>
        <p:txBody>
          <a:bodyPr/>
          <a:lstStyle/>
          <a:p>
            <a:pPr>
              <a:defRPr/>
            </a:pPr>
            <a:r>
              <a:rPr lang="zh-CN" altLang="en-US" b="0" dirty="0" smtClean="0">
                <a:latin typeface="微软雅黑" pitchFamily="34" charset="-122"/>
                <a:ea typeface="微软雅黑" pitchFamily="34" charset="-122"/>
              </a:rPr>
              <a:t>例题</a:t>
            </a:r>
          </a:p>
        </p:txBody>
      </p:sp>
      <p:sp>
        <p:nvSpPr>
          <p:cNvPr id="451587" name="Rectangle 3"/>
          <p:cNvSpPr>
            <a:spLocks noRot="1" noChangeArrowheads="1"/>
          </p:cNvSpPr>
          <p:nvPr/>
        </p:nvSpPr>
        <p:spPr bwMode="auto">
          <a:xfrm>
            <a:off x="250825" y="2276475"/>
            <a:ext cx="8534400" cy="410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eaLnBrk="0" hangingPunct="0">
              <a:spcBef>
                <a:spcPct val="20000"/>
              </a:spcBef>
              <a:defRPr/>
            </a:pPr>
            <a:r>
              <a:rPr lang="zh-CN" altLang="en-US" sz="2800" b="1" dirty="0">
                <a:solidFill>
                  <a:schemeClr val="accent2"/>
                </a:solidFill>
                <a:effectLst>
                  <a:outerShdw blurRad="38100" dist="38100" dir="2700000" algn="tl">
                    <a:srgbClr val="C0C0C0"/>
                  </a:outerShdw>
                </a:effectLst>
                <a:latin typeface="黑体" pitchFamily="49" charset="-122"/>
                <a:ea typeface="黑体" pitchFamily="49" charset="-122"/>
              </a:rPr>
              <a:t>在</a:t>
            </a: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rPr>
              <a:t>X86/Linux</a:t>
            </a:r>
            <a:r>
              <a:rPr lang="zh-CN" altLang="en-US" sz="2800" b="1" dirty="0">
                <a:solidFill>
                  <a:schemeClr val="accent2"/>
                </a:solidFill>
                <a:effectLst>
                  <a:outerShdw blurRad="38100" dist="38100" dir="2700000" algn="tl">
                    <a:srgbClr val="C0C0C0"/>
                  </a:outerShdw>
                </a:effectLst>
                <a:latin typeface="黑体" pitchFamily="49" charset="-122"/>
                <a:ea typeface="黑体" pitchFamily="49" charset="-122"/>
              </a:rPr>
              <a:t>工作站上，以下两个结构的</a:t>
            </a: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rPr>
              <a:t>size</a:t>
            </a:r>
            <a:r>
              <a:rPr lang="zh-CN" altLang="en-US" sz="2800" b="1" dirty="0">
                <a:solidFill>
                  <a:schemeClr val="accent2"/>
                </a:solidFill>
                <a:effectLst>
                  <a:outerShdw blurRad="38100" dist="38100" dir="2700000" algn="tl">
                    <a:srgbClr val="C0C0C0"/>
                  </a:outerShdw>
                </a:effectLst>
                <a:latin typeface="黑体" pitchFamily="49" charset="-122"/>
                <a:ea typeface="黑体" pitchFamily="49" charset="-122"/>
              </a:rPr>
              <a:t>分别是</a:t>
            </a: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rPr>
              <a:t>20</a:t>
            </a:r>
            <a:r>
              <a:rPr lang="zh-CN" altLang="en-US" sz="2800" b="1" dirty="0">
                <a:solidFill>
                  <a:schemeClr val="accent2"/>
                </a:solidFill>
                <a:effectLst>
                  <a:outerShdw blurRad="38100" dist="38100" dir="2700000" algn="tl">
                    <a:srgbClr val="C0C0C0"/>
                  </a:outerShdw>
                </a:effectLst>
                <a:latin typeface="黑体" pitchFamily="49" charset="-122"/>
                <a:ea typeface="黑体" pitchFamily="49" charset="-122"/>
              </a:rPr>
              <a:t>和</a:t>
            </a: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rPr>
              <a:t>16</a:t>
            </a:r>
            <a:r>
              <a:rPr lang="zh-CN" altLang="en-US" sz="2800" b="1" dirty="0">
                <a:solidFill>
                  <a:schemeClr val="accent2"/>
                </a:solidFill>
                <a:effectLst>
                  <a:outerShdw blurRad="38100" dist="38100" dir="2700000" algn="tl">
                    <a:srgbClr val="C0C0C0"/>
                  </a:outerShdw>
                </a:effectLst>
                <a:latin typeface="黑体" pitchFamily="49" charset="-122"/>
                <a:ea typeface="黑体" pitchFamily="49" charset="-122"/>
              </a:rPr>
              <a:t>，为什么不一样？</a:t>
            </a:r>
          </a:p>
          <a:p>
            <a:pPr marL="342900" indent="-342900" algn="just" eaLnBrk="0" hangingPunct="0">
              <a:spcBef>
                <a:spcPct val="20000"/>
              </a:spcBef>
              <a:defRPr/>
            </a:pPr>
            <a:r>
              <a:rPr lang="en-US" altLang="zh-CN" sz="2800" b="1" dirty="0" err="1">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typedef</a:t>
            </a: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 </a:t>
            </a:r>
            <a:r>
              <a:rPr lang="en-US" altLang="zh-CN" sz="2800" b="1" dirty="0" err="1">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struct</a:t>
            </a: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  _a{		</a:t>
            </a:r>
            <a:r>
              <a:rPr lang="en-US" altLang="zh-CN" sz="2800" b="1" dirty="0" err="1">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typedef</a:t>
            </a: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 </a:t>
            </a:r>
            <a:r>
              <a:rPr lang="en-US" altLang="zh-CN" sz="2800" b="1" dirty="0" err="1">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struct</a:t>
            </a: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  _b{</a:t>
            </a:r>
          </a:p>
          <a:p>
            <a:pPr marL="342900" indent="-342900" algn="just" eaLnBrk="0" hangingPunct="0">
              <a:spcBef>
                <a:spcPct val="20000"/>
              </a:spcBef>
              <a:defRPr/>
            </a:pP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		char 	c1;				 char c1;</a:t>
            </a:r>
          </a:p>
          <a:p>
            <a:pPr marL="342900" indent="-342900" algn="just" eaLnBrk="0" hangingPunct="0">
              <a:spcBef>
                <a:spcPct val="20000"/>
              </a:spcBef>
              <a:defRPr/>
            </a:pP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		long 	</a:t>
            </a:r>
            <a:r>
              <a:rPr lang="en-US" altLang="zh-CN" sz="2800" b="1" dirty="0" err="1">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i</a:t>
            </a: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				 char	 c2;</a:t>
            </a:r>
          </a:p>
          <a:p>
            <a:pPr marL="342900" indent="-342900" algn="just" eaLnBrk="0" hangingPunct="0">
              <a:spcBef>
                <a:spcPct val="20000"/>
              </a:spcBef>
              <a:defRPr/>
            </a:pP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		char	c2;				 long </a:t>
            </a:r>
            <a:r>
              <a:rPr lang="en-US" altLang="zh-CN" sz="2800" b="1" dirty="0" err="1">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i</a:t>
            </a: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a:t>
            </a:r>
          </a:p>
          <a:p>
            <a:pPr marL="342900" indent="-342900" algn="just" eaLnBrk="0" hangingPunct="0">
              <a:spcBef>
                <a:spcPct val="20000"/>
              </a:spcBef>
              <a:defRPr/>
            </a:pP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		double f;				 double f;</a:t>
            </a:r>
          </a:p>
          <a:p>
            <a:pPr marL="342900" indent="-342900" algn="just" eaLnBrk="0" hangingPunct="0">
              <a:spcBef>
                <a:spcPct val="20000"/>
              </a:spcBef>
              <a:defRPr/>
            </a:pP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}a;					 }b;</a:t>
            </a:r>
          </a:p>
          <a:p>
            <a:pPr marL="342900" indent="-342900" algn="just" eaLnBrk="0" hangingPunct="0">
              <a:spcBef>
                <a:spcPct val="20000"/>
              </a:spcBef>
              <a:defRPr/>
            </a:pPr>
            <a:endParaRPr lang="zh-CN" altLang="en-US" sz="2800" b="1" dirty="0">
              <a:solidFill>
                <a:schemeClr val="accent2"/>
              </a:solidFill>
              <a:effectLst>
                <a:outerShdw blurRad="38100" dist="38100" dir="2700000" algn="tl">
                  <a:srgbClr val="C0C0C0"/>
                </a:outerShdw>
              </a:effectLst>
              <a:latin typeface="黑体" pitchFamily="49" charset="-122"/>
              <a:ea typeface="黑体" pitchFamily="49" charset="-122"/>
            </a:endParaRPr>
          </a:p>
        </p:txBody>
      </p:sp>
      <p:sp>
        <p:nvSpPr>
          <p:cNvPr id="17413" name="Line 4"/>
          <p:cNvSpPr>
            <a:spLocks noChangeShapeType="1"/>
          </p:cNvSpPr>
          <p:nvPr/>
        </p:nvSpPr>
        <p:spPr bwMode="auto">
          <a:xfrm>
            <a:off x="4284663" y="3284538"/>
            <a:ext cx="0" cy="321310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589" name="Rectangle 5"/>
          <p:cNvSpPr>
            <a:spLocks noChangeArrowheads="1"/>
          </p:cNvSpPr>
          <p:nvPr/>
        </p:nvSpPr>
        <p:spPr bwMode="auto">
          <a:xfrm>
            <a:off x="5364163" y="862807"/>
            <a:ext cx="3529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1800" b="1" dirty="0">
                <a:solidFill>
                  <a:srgbClr val="996633"/>
                </a:solidFill>
                <a:effectLst>
                  <a:outerShdw blurRad="38100" dist="38100" dir="2700000" algn="tl">
                    <a:srgbClr val="C0C0C0"/>
                  </a:outerShdw>
                </a:effectLst>
                <a:latin typeface="Tahoma" pitchFamily="34" charset="0"/>
              </a:rPr>
              <a:t>第一部分 存储区（内存）的划分</a:t>
            </a:r>
          </a:p>
        </p:txBody>
      </p:sp>
      <p:sp>
        <p:nvSpPr>
          <p:cNvPr id="7" name="灯片编号占位符 5"/>
          <p:cNvSpPr txBox="1">
            <a:spLocks/>
          </p:cNvSpPr>
          <p:nvPr/>
        </p:nvSpPr>
        <p:spPr>
          <a:xfrm>
            <a:off x="7524328" y="5517232"/>
            <a:ext cx="1619672" cy="1296144"/>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2000" kern="1200">
                <a:solidFill>
                  <a:schemeClr val="tx1"/>
                </a:solidFill>
                <a:latin typeface="Arial" charset="0"/>
                <a:ea typeface="宋体" pitchFamily="2" charset="-122"/>
                <a:cs typeface="+mn-cs"/>
              </a:defRPr>
            </a:lvl1pPr>
            <a:lvl2pPr marL="457200" algn="l" rtl="0" fontAlgn="base">
              <a:spcBef>
                <a:spcPct val="0"/>
              </a:spcBef>
              <a:spcAft>
                <a:spcPct val="0"/>
              </a:spcAft>
              <a:defRPr sz="2000" kern="1200">
                <a:solidFill>
                  <a:schemeClr val="tx1"/>
                </a:solidFill>
                <a:latin typeface="Arial" charset="0"/>
                <a:ea typeface="宋体" pitchFamily="2" charset="-122"/>
                <a:cs typeface="+mn-cs"/>
              </a:defRPr>
            </a:lvl2pPr>
            <a:lvl3pPr marL="914400" algn="l" rtl="0" fontAlgn="base">
              <a:spcBef>
                <a:spcPct val="0"/>
              </a:spcBef>
              <a:spcAft>
                <a:spcPct val="0"/>
              </a:spcAft>
              <a:defRPr sz="2000" kern="1200">
                <a:solidFill>
                  <a:schemeClr val="tx1"/>
                </a:solidFill>
                <a:latin typeface="Arial" charset="0"/>
                <a:ea typeface="宋体" pitchFamily="2" charset="-122"/>
                <a:cs typeface="+mn-cs"/>
              </a:defRPr>
            </a:lvl3pPr>
            <a:lvl4pPr marL="1371600" algn="l" rtl="0" fontAlgn="base">
              <a:spcBef>
                <a:spcPct val="0"/>
              </a:spcBef>
              <a:spcAft>
                <a:spcPct val="0"/>
              </a:spcAft>
              <a:defRPr sz="2000" kern="1200">
                <a:solidFill>
                  <a:schemeClr val="tx1"/>
                </a:solidFill>
                <a:latin typeface="Arial" charset="0"/>
                <a:ea typeface="宋体" pitchFamily="2" charset="-122"/>
                <a:cs typeface="+mn-cs"/>
              </a:defRPr>
            </a:lvl4pPr>
            <a:lvl5pPr marL="1828800" algn="l" rtl="0" fontAlgn="base">
              <a:spcBef>
                <a:spcPct val="0"/>
              </a:spcBef>
              <a:spcAft>
                <a:spcPct val="0"/>
              </a:spcAft>
              <a:defRPr sz="2000" kern="1200">
                <a:solidFill>
                  <a:schemeClr val="tx1"/>
                </a:solidFill>
                <a:latin typeface="Arial" charset="0"/>
                <a:ea typeface="宋体" pitchFamily="2" charset="-122"/>
                <a:cs typeface="+mn-cs"/>
              </a:defRPr>
            </a:lvl5pPr>
            <a:lvl6pPr marL="2286000" algn="l" defTabSz="914400" rtl="0" eaLnBrk="1" latinLnBrk="0" hangingPunct="1">
              <a:defRPr sz="2000" kern="1200">
                <a:solidFill>
                  <a:schemeClr val="tx1"/>
                </a:solidFill>
                <a:latin typeface="Arial" charset="0"/>
                <a:ea typeface="宋体" pitchFamily="2" charset="-122"/>
                <a:cs typeface="+mn-cs"/>
              </a:defRPr>
            </a:lvl6pPr>
            <a:lvl7pPr marL="2743200" algn="l" defTabSz="914400" rtl="0" eaLnBrk="1" latinLnBrk="0" hangingPunct="1">
              <a:defRPr sz="2000" kern="1200">
                <a:solidFill>
                  <a:schemeClr val="tx1"/>
                </a:solidFill>
                <a:latin typeface="Arial" charset="0"/>
                <a:ea typeface="宋体" pitchFamily="2" charset="-122"/>
                <a:cs typeface="+mn-cs"/>
              </a:defRPr>
            </a:lvl7pPr>
            <a:lvl8pPr marL="3200400" algn="l" defTabSz="914400" rtl="0" eaLnBrk="1" latinLnBrk="0" hangingPunct="1">
              <a:defRPr sz="2000" kern="1200">
                <a:solidFill>
                  <a:schemeClr val="tx1"/>
                </a:solidFill>
                <a:latin typeface="Arial" charset="0"/>
                <a:ea typeface="宋体" pitchFamily="2" charset="-122"/>
                <a:cs typeface="+mn-cs"/>
              </a:defRPr>
            </a:lvl8pPr>
            <a:lvl9pPr marL="3657600" algn="l" defTabSz="914400" rtl="0" eaLnBrk="1" latinLnBrk="0" hangingPunct="1">
              <a:defRPr sz="2000" kern="1200">
                <a:solidFill>
                  <a:schemeClr val="tx1"/>
                </a:solidFill>
                <a:latin typeface="Arial" charset="0"/>
                <a:ea typeface="宋体" pitchFamily="2" charset="-122"/>
                <a:cs typeface="+mn-cs"/>
              </a:defRPr>
            </a:lvl9pPr>
          </a:lstStyle>
          <a:p>
            <a:pPr algn="ctr"/>
            <a:fld id="{8A2A3492-4B17-4248-AAF3-A07C1D5665B5}" type="slidenum">
              <a:rPr lang="en-US" altLang="zh-CN" sz="8000" smtClean="0">
                <a:solidFill>
                  <a:schemeClr val="bg2"/>
                </a:solidFill>
              </a:rPr>
              <a:pPr algn="ctr"/>
              <a:t>16</a:t>
            </a:fld>
            <a:endParaRPr lang="en-US" altLang="zh-CN" sz="8000">
              <a:solidFill>
                <a:schemeClr val="bg2"/>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ctrTitle" sz="quarter"/>
          </p:nvPr>
        </p:nvSpPr>
        <p:spPr>
          <a:xfrm>
            <a:off x="611188" y="1268413"/>
            <a:ext cx="7772400" cy="819150"/>
          </a:xfrm>
        </p:spPr>
        <p:txBody>
          <a:bodyPr/>
          <a:lstStyle/>
          <a:p>
            <a:r>
              <a:rPr lang="zh-CN" altLang="en-US" b="1" smtClean="0">
                <a:solidFill>
                  <a:schemeClr val="tx1"/>
                </a:solidFill>
                <a:ea typeface="黑体" pitchFamily="49" charset="-122"/>
              </a:rPr>
              <a:t>例题解答：</a:t>
            </a:r>
          </a:p>
        </p:txBody>
      </p:sp>
      <p:sp>
        <p:nvSpPr>
          <p:cNvPr id="18436" name="Line 3"/>
          <p:cNvSpPr>
            <a:spLocks noChangeShapeType="1"/>
          </p:cNvSpPr>
          <p:nvPr/>
        </p:nvSpPr>
        <p:spPr bwMode="auto">
          <a:xfrm>
            <a:off x="4140200" y="2565400"/>
            <a:ext cx="0" cy="321310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2612" name="Text Box 4"/>
          <p:cNvSpPr txBox="1">
            <a:spLocks noChangeArrowheads="1"/>
          </p:cNvSpPr>
          <p:nvPr/>
        </p:nvSpPr>
        <p:spPr bwMode="auto">
          <a:xfrm>
            <a:off x="323850" y="2565400"/>
            <a:ext cx="3744913"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a:solidFill>
                  <a:schemeClr val="accent2"/>
                </a:solidFill>
                <a:effectLst>
                  <a:outerShdw blurRad="38100" dist="38100" dir="2700000" algn="tl">
                    <a:srgbClr val="C0C0C0"/>
                  </a:outerShdw>
                </a:effectLst>
                <a:latin typeface="黑体" pitchFamily="49" charset="-122"/>
                <a:ea typeface="黑体" pitchFamily="49" charset="-122"/>
              </a:rPr>
              <a:t>typedef struct  _a{</a:t>
            </a:r>
          </a:p>
          <a:p>
            <a:pPr>
              <a:defRPr/>
            </a:pPr>
            <a:r>
              <a:rPr lang="en-US" altLang="zh-CN" sz="2800" b="1">
                <a:solidFill>
                  <a:schemeClr val="accent2"/>
                </a:solidFill>
                <a:effectLst>
                  <a:outerShdw blurRad="38100" dist="38100" dir="2700000" algn="tl">
                    <a:srgbClr val="C0C0C0"/>
                  </a:outerShdw>
                </a:effectLst>
                <a:latin typeface="黑体" pitchFamily="49" charset="-122"/>
                <a:ea typeface="黑体" pitchFamily="49" charset="-122"/>
              </a:rPr>
              <a:t>	char 	c1;</a:t>
            </a:r>
          </a:p>
          <a:p>
            <a:pPr>
              <a:defRPr/>
            </a:pPr>
            <a:r>
              <a:rPr lang="en-US" altLang="zh-CN" sz="2800" b="1">
                <a:solidFill>
                  <a:schemeClr val="accent2"/>
                </a:solidFill>
                <a:effectLst>
                  <a:outerShdw blurRad="38100" dist="38100" dir="2700000" algn="tl">
                    <a:srgbClr val="C0C0C0"/>
                  </a:outerShdw>
                </a:effectLst>
                <a:latin typeface="黑体" pitchFamily="49" charset="-122"/>
                <a:ea typeface="黑体" pitchFamily="49" charset="-122"/>
              </a:rPr>
              <a:t>	long 	i;</a:t>
            </a:r>
          </a:p>
          <a:p>
            <a:pPr>
              <a:defRPr/>
            </a:pPr>
            <a:r>
              <a:rPr lang="en-US" altLang="zh-CN" sz="2800" b="1">
                <a:solidFill>
                  <a:schemeClr val="accent2"/>
                </a:solidFill>
                <a:effectLst>
                  <a:outerShdw blurRad="38100" dist="38100" dir="2700000" algn="tl">
                    <a:srgbClr val="C0C0C0"/>
                  </a:outerShdw>
                </a:effectLst>
                <a:latin typeface="黑体" pitchFamily="49" charset="-122"/>
                <a:ea typeface="黑体" pitchFamily="49" charset="-122"/>
              </a:rPr>
              <a:t>	char	c2;</a:t>
            </a:r>
          </a:p>
          <a:p>
            <a:pPr>
              <a:defRPr/>
            </a:pPr>
            <a:r>
              <a:rPr lang="en-US" altLang="zh-CN" sz="2800" b="1">
                <a:solidFill>
                  <a:schemeClr val="accent2"/>
                </a:solidFill>
                <a:effectLst>
                  <a:outerShdw blurRad="38100" dist="38100" dir="2700000" algn="tl">
                    <a:srgbClr val="C0C0C0"/>
                  </a:outerShdw>
                </a:effectLst>
                <a:latin typeface="黑体" pitchFamily="49" charset="-122"/>
                <a:ea typeface="黑体" pitchFamily="49" charset="-122"/>
              </a:rPr>
              <a:t>     double f;</a:t>
            </a:r>
          </a:p>
          <a:p>
            <a:pPr>
              <a:defRPr/>
            </a:pPr>
            <a:r>
              <a:rPr lang="en-US" altLang="zh-CN" sz="2800" b="1">
                <a:solidFill>
                  <a:schemeClr val="accent2"/>
                </a:solidFill>
                <a:effectLst>
                  <a:outerShdw blurRad="38100" dist="38100" dir="2700000" algn="tl">
                    <a:srgbClr val="C0C0C0"/>
                  </a:outerShdw>
                </a:effectLst>
                <a:latin typeface="黑体" pitchFamily="49" charset="-122"/>
                <a:ea typeface="黑体" pitchFamily="49" charset="-122"/>
              </a:rPr>
              <a:t>}a;	</a:t>
            </a:r>
            <a:r>
              <a:rPr lang="en-US" altLang="zh-CN" sz="2800" b="1">
                <a:solidFill>
                  <a:srgbClr val="009900"/>
                </a:solidFill>
                <a:effectLst>
                  <a:outerShdw blurRad="38100" dist="38100" dir="2700000" algn="tl">
                    <a:srgbClr val="C0C0C0"/>
                  </a:outerShdw>
                </a:effectLst>
                <a:latin typeface="Tahoma" pitchFamily="34" charset="0"/>
              </a:rPr>
              <a:t>	</a:t>
            </a:r>
            <a:r>
              <a:rPr lang="en-US" altLang="zh-CN" sz="2800" b="1">
                <a:solidFill>
                  <a:srgbClr val="009900"/>
                </a:solidFill>
                <a:latin typeface="Tahoma" pitchFamily="34" charset="0"/>
              </a:rPr>
              <a:t>			</a:t>
            </a:r>
            <a:endParaRPr lang="en-US" altLang="zh-CN" sz="2800">
              <a:latin typeface="Tahoma" pitchFamily="34" charset="0"/>
            </a:endParaRPr>
          </a:p>
        </p:txBody>
      </p:sp>
      <p:grpSp>
        <p:nvGrpSpPr>
          <p:cNvPr id="18438" name="Group 5"/>
          <p:cNvGrpSpPr>
            <a:grpSpLocks/>
          </p:cNvGrpSpPr>
          <p:nvPr/>
        </p:nvGrpSpPr>
        <p:grpSpPr bwMode="auto">
          <a:xfrm>
            <a:off x="4103688" y="2492375"/>
            <a:ext cx="5040312" cy="1752600"/>
            <a:chOff x="2699" y="1389"/>
            <a:chExt cx="3175" cy="1104"/>
          </a:xfrm>
        </p:grpSpPr>
        <p:sp>
          <p:nvSpPr>
            <p:cNvPr id="18440" name="Line 6"/>
            <p:cNvSpPr>
              <a:spLocks noChangeShapeType="1"/>
            </p:cNvSpPr>
            <p:nvPr/>
          </p:nvSpPr>
          <p:spPr bwMode="auto">
            <a:xfrm>
              <a:off x="2789" y="1842"/>
              <a:ext cx="285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1" name="Line 7"/>
            <p:cNvSpPr>
              <a:spLocks noChangeShapeType="1"/>
            </p:cNvSpPr>
            <p:nvPr/>
          </p:nvSpPr>
          <p:spPr bwMode="auto">
            <a:xfrm>
              <a:off x="2789" y="2160"/>
              <a:ext cx="285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2" name="Line 8"/>
            <p:cNvSpPr>
              <a:spLocks noChangeShapeType="1"/>
            </p:cNvSpPr>
            <p:nvPr/>
          </p:nvSpPr>
          <p:spPr bwMode="auto">
            <a:xfrm>
              <a:off x="2789" y="1842"/>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3" name="Line 9"/>
            <p:cNvSpPr>
              <a:spLocks noChangeShapeType="1"/>
            </p:cNvSpPr>
            <p:nvPr/>
          </p:nvSpPr>
          <p:spPr bwMode="auto">
            <a:xfrm>
              <a:off x="3424" y="1842"/>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4" name="Line 10"/>
            <p:cNvSpPr>
              <a:spLocks noChangeShapeType="1"/>
            </p:cNvSpPr>
            <p:nvPr/>
          </p:nvSpPr>
          <p:spPr bwMode="auto">
            <a:xfrm>
              <a:off x="4014" y="1842"/>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5" name="Line 11"/>
            <p:cNvSpPr>
              <a:spLocks noChangeShapeType="1"/>
            </p:cNvSpPr>
            <p:nvPr/>
          </p:nvSpPr>
          <p:spPr bwMode="auto">
            <a:xfrm>
              <a:off x="4558" y="1842"/>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6" name="Line 12"/>
            <p:cNvSpPr>
              <a:spLocks noChangeShapeType="1"/>
            </p:cNvSpPr>
            <p:nvPr/>
          </p:nvSpPr>
          <p:spPr bwMode="auto">
            <a:xfrm>
              <a:off x="5647" y="1842"/>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7" name="Text Box 13"/>
            <p:cNvSpPr txBox="1">
              <a:spLocks noChangeArrowheads="1"/>
            </p:cNvSpPr>
            <p:nvPr/>
          </p:nvSpPr>
          <p:spPr bwMode="auto">
            <a:xfrm>
              <a:off x="2699" y="2205"/>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009900"/>
                  </a:solidFill>
                  <a:latin typeface="Tahoma" pitchFamily="34" charset="0"/>
                </a:rPr>
                <a:t>0</a:t>
              </a:r>
            </a:p>
          </p:txBody>
        </p:sp>
        <p:sp>
          <p:nvSpPr>
            <p:cNvPr id="18448" name="Text Box 14"/>
            <p:cNvSpPr txBox="1">
              <a:spLocks noChangeArrowheads="1"/>
            </p:cNvSpPr>
            <p:nvPr/>
          </p:nvSpPr>
          <p:spPr bwMode="auto">
            <a:xfrm>
              <a:off x="3243" y="2205"/>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009900"/>
                  </a:solidFill>
                  <a:latin typeface="Tahoma" pitchFamily="34" charset="0"/>
                </a:rPr>
                <a:t>4</a:t>
              </a:r>
            </a:p>
          </p:txBody>
        </p:sp>
        <p:sp>
          <p:nvSpPr>
            <p:cNvPr id="18449" name="Text Box 15"/>
            <p:cNvSpPr txBox="1">
              <a:spLocks noChangeArrowheads="1"/>
            </p:cNvSpPr>
            <p:nvPr/>
          </p:nvSpPr>
          <p:spPr bwMode="auto">
            <a:xfrm>
              <a:off x="3878" y="2205"/>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009900"/>
                  </a:solidFill>
                  <a:latin typeface="Tahoma" pitchFamily="34" charset="0"/>
                </a:rPr>
                <a:t>8</a:t>
              </a:r>
            </a:p>
          </p:txBody>
        </p:sp>
        <p:sp>
          <p:nvSpPr>
            <p:cNvPr id="18450" name="Text Box 16"/>
            <p:cNvSpPr txBox="1">
              <a:spLocks noChangeArrowheads="1"/>
            </p:cNvSpPr>
            <p:nvPr/>
          </p:nvSpPr>
          <p:spPr bwMode="auto">
            <a:xfrm>
              <a:off x="4422" y="2205"/>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009900"/>
                  </a:solidFill>
                  <a:latin typeface="Tahoma" pitchFamily="34" charset="0"/>
                </a:rPr>
                <a:t>12</a:t>
              </a:r>
            </a:p>
          </p:txBody>
        </p:sp>
        <p:sp>
          <p:nvSpPr>
            <p:cNvPr id="18451" name="Line 17"/>
            <p:cNvSpPr>
              <a:spLocks noChangeShapeType="1"/>
            </p:cNvSpPr>
            <p:nvPr/>
          </p:nvSpPr>
          <p:spPr bwMode="auto">
            <a:xfrm>
              <a:off x="2971" y="1842"/>
              <a:ext cx="0" cy="31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2" name="Text Box 18"/>
            <p:cNvSpPr txBox="1">
              <a:spLocks noChangeArrowheads="1"/>
            </p:cNvSpPr>
            <p:nvPr/>
          </p:nvSpPr>
          <p:spPr bwMode="auto">
            <a:xfrm>
              <a:off x="2699" y="1888"/>
              <a:ext cx="4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996633"/>
                  </a:solidFill>
                  <a:latin typeface="Tahoma" pitchFamily="34" charset="0"/>
                </a:rPr>
                <a:t>c1</a:t>
              </a:r>
            </a:p>
          </p:txBody>
        </p:sp>
        <p:sp>
          <p:nvSpPr>
            <p:cNvPr id="18453" name="Text Box 19"/>
            <p:cNvSpPr txBox="1">
              <a:spLocks noChangeArrowheads="1"/>
            </p:cNvSpPr>
            <p:nvPr/>
          </p:nvSpPr>
          <p:spPr bwMode="auto">
            <a:xfrm>
              <a:off x="3560" y="1888"/>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996633"/>
                  </a:solidFill>
                  <a:latin typeface="Tahoma" pitchFamily="34" charset="0"/>
                </a:rPr>
                <a:t>i</a:t>
              </a:r>
            </a:p>
          </p:txBody>
        </p:sp>
        <p:sp>
          <p:nvSpPr>
            <p:cNvPr id="18454" name="Text Box 20"/>
            <p:cNvSpPr txBox="1">
              <a:spLocks noChangeArrowheads="1"/>
            </p:cNvSpPr>
            <p:nvPr/>
          </p:nvSpPr>
          <p:spPr bwMode="auto">
            <a:xfrm>
              <a:off x="3878" y="1888"/>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996633"/>
                  </a:solidFill>
                  <a:latin typeface="Tahoma" pitchFamily="34" charset="0"/>
                </a:rPr>
                <a:t>c2</a:t>
              </a:r>
            </a:p>
          </p:txBody>
        </p:sp>
        <p:sp>
          <p:nvSpPr>
            <p:cNvPr id="18455" name="Text Box 21"/>
            <p:cNvSpPr txBox="1">
              <a:spLocks noChangeArrowheads="1"/>
            </p:cNvSpPr>
            <p:nvPr/>
          </p:nvSpPr>
          <p:spPr bwMode="auto">
            <a:xfrm>
              <a:off x="4967" y="1888"/>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996633"/>
                  </a:solidFill>
                  <a:latin typeface="Tahoma" pitchFamily="34" charset="0"/>
                </a:rPr>
                <a:t>f</a:t>
              </a:r>
            </a:p>
          </p:txBody>
        </p:sp>
        <p:sp>
          <p:nvSpPr>
            <p:cNvPr id="18456" name="Text Box 22"/>
            <p:cNvSpPr txBox="1">
              <a:spLocks noChangeArrowheads="1"/>
            </p:cNvSpPr>
            <p:nvPr/>
          </p:nvSpPr>
          <p:spPr bwMode="auto">
            <a:xfrm>
              <a:off x="5443" y="2205"/>
              <a:ext cx="4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009900"/>
                  </a:solidFill>
                  <a:latin typeface="Tahoma" pitchFamily="34" charset="0"/>
                </a:rPr>
                <a:t>20</a:t>
              </a:r>
            </a:p>
          </p:txBody>
        </p:sp>
        <p:sp>
          <p:nvSpPr>
            <p:cNvPr id="18457" name="Line 23"/>
            <p:cNvSpPr>
              <a:spLocks noChangeShapeType="1"/>
            </p:cNvSpPr>
            <p:nvPr/>
          </p:nvSpPr>
          <p:spPr bwMode="auto">
            <a:xfrm>
              <a:off x="4150" y="1842"/>
              <a:ext cx="0" cy="31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8" name="AutoShape 24"/>
            <p:cNvSpPr>
              <a:spLocks/>
            </p:cNvSpPr>
            <p:nvPr/>
          </p:nvSpPr>
          <p:spPr bwMode="auto">
            <a:xfrm rot="-5400000">
              <a:off x="3107" y="1525"/>
              <a:ext cx="181" cy="453"/>
            </a:xfrm>
            <a:prstGeom prst="rightBrace">
              <a:avLst>
                <a:gd name="adj1" fmla="val 2085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9" name="AutoShape 25"/>
            <p:cNvSpPr>
              <a:spLocks/>
            </p:cNvSpPr>
            <p:nvPr/>
          </p:nvSpPr>
          <p:spPr bwMode="auto">
            <a:xfrm rot="-5400000">
              <a:off x="4264" y="1502"/>
              <a:ext cx="226" cy="454"/>
            </a:xfrm>
            <a:prstGeom prst="rightBrace">
              <a:avLst>
                <a:gd name="adj1" fmla="val 1674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0" name="Rectangle 26" descr="苏格兰方格呢"/>
            <p:cNvSpPr>
              <a:spLocks noChangeArrowheads="1"/>
            </p:cNvSpPr>
            <p:nvPr/>
          </p:nvSpPr>
          <p:spPr bwMode="auto">
            <a:xfrm>
              <a:off x="2971" y="1842"/>
              <a:ext cx="453" cy="318"/>
            </a:xfrm>
            <a:prstGeom prst="rect">
              <a:avLst/>
            </a:prstGeom>
            <a:pattFill prst="plaid">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1" name="Rectangle 27" descr="苏格兰方格呢"/>
            <p:cNvSpPr>
              <a:spLocks noChangeArrowheads="1"/>
            </p:cNvSpPr>
            <p:nvPr/>
          </p:nvSpPr>
          <p:spPr bwMode="auto">
            <a:xfrm>
              <a:off x="4150" y="1842"/>
              <a:ext cx="453" cy="318"/>
            </a:xfrm>
            <a:prstGeom prst="rect">
              <a:avLst/>
            </a:prstGeom>
            <a:pattFill prst="plaid">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2" name="Text Box 28"/>
            <p:cNvSpPr txBox="1">
              <a:spLocks noChangeArrowheads="1"/>
            </p:cNvSpPr>
            <p:nvPr/>
          </p:nvSpPr>
          <p:spPr bwMode="auto">
            <a:xfrm>
              <a:off x="2835" y="1389"/>
              <a:ext cx="10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zh-CN" altLang="en-US" b="1">
                  <a:solidFill>
                    <a:srgbClr val="996633"/>
                  </a:solidFill>
                  <a:latin typeface="Tahoma" pitchFamily="34" charset="0"/>
                  <a:ea typeface="黑体" pitchFamily="49" charset="-122"/>
                </a:rPr>
                <a:t>衬垫空白区</a:t>
              </a:r>
            </a:p>
          </p:txBody>
        </p:sp>
        <p:sp>
          <p:nvSpPr>
            <p:cNvPr id="18463" name="Text Box 29"/>
            <p:cNvSpPr txBox="1">
              <a:spLocks noChangeArrowheads="1"/>
            </p:cNvSpPr>
            <p:nvPr/>
          </p:nvSpPr>
          <p:spPr bwMode="auto">
            <a:xfrm>
              <a:off x="3923" y="1389"/>
              <a:ext cx="10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zh-CN" altLang="en-US" b="1">
                  <a:solidFill>
                    <a:srgbClr val="996633"/>
                  </a:solidFill>
                  <a:latin typeface="Tahoma" pitchFamily="34" charset="0"/>
                  <a:ea typeface="黑体" pitchFamily="49" charset="-122"/>
                </a:rPr>
                <a:t>衬垫空白区</a:t>
              </a:r>
            </a:p>
          </p:txBody>
        </p:sp>
        <p:sp>
          <p:nvSpPr>
            <p:cNvPr id="18464" name="Text Box 30"/>
            <p:cNvSpPr txBox="1">
              <a:spLocks noChangeArrowheads="1"/>
            </p:cNvSpPr>
            <p:nvPr/>
          </p:nvSpPr>
          <p:spPr bwMode="auto">
            <a:xfrm>
              <a:off x="2880" y="2205"/>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009900"/>
                  </a:solidFill>
                  <a:latin typeface="Tahoma" pitchFamily="34" charset="0"/>
                </a:rPr>
                <a:t>1</a:t>
              </a:r>
            </a:p>
          </p:txBody>
        </p:sp>
        <p:sp>
          <p:nvSpPr>
            <p:cNvPr id="18465" name="Text Box 31"/>
            <p:cNvSpPr txBox="1">
              <a:spLocks noChangeArrowheads="1"/>
            </p:cNvSpPr>
            <p:nvPr/>
          </p:nvSpPr>
          <p:spPr bwMode="auto">
            <a:xfrm>
              <a:off x="4105" y="2205"/>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009900"/>
                  </a:solidFill>
                  <a:latin typeface="Tahoma" pitchFamily="34" charset="0"/>
                </a:rPr>
                <a:t>9</a:t>
              </a:r>
            </a:p>
          </p:txBody>
        </p:sp>
      </p:grpSp>
      <p:sp>
        <p:nvSpPr>
          <p:cNvPr id="18439" name="Rectangle 32"/>
          <p:cNvSpPr>
            <a:spLocks noChangeArrowheads="1"/>
          </p:cNvSpPr>
          <p:nvPr/>
        </p:nvSpPr>
        <p:spPr bwMode="auto">
          <a:xfrm>
            <a:off x="5319872" y="862807"/>
            <a:ext cx="3529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b="1" dirty="0">
                <a:solidFill>
                  <a:srgbClr val="996633"/>
                </a:solidFill>
                <a:latin typeface="Tahoma" pitchFamily="34" charset="0"/>
              </a:rPr>
              <a:t>第一部分 存储区（内存）的划分</a:t>
            </a:r>
          </a:p>
        </p:txBody>
      </p:sp>
      <p:sp>
        <p:nvSpPr>
          <p:cNvPr id="34" name="灯片编号占位符 5"/>
          <p:cNvSpPr txBox="1">
            <a:spLocks/>
          </p:cNvSpPr>
          <p:nvPr/>
        </p:nvSpPr>
        <p:spPr>
          <a:xfrm>
            <a:off x="7524328" y="5517232"/>
            <a:ext cx="1619672" cy="1296144"/>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2000" kern="1200">
                <a:solidFill>
                  <a:schemeClr val="tx1"/>
                </a:solidFill>
                <a:latin typeface="Arial" charset="0"/>
                <a:ea typeface="宋体" pitchFamily="2" charset="-122"/>
                <a:cs typeface="+mn-cs"/>
              </a:defRPr>
            </a:lvl1pPr>
            <a:lvl2pPr marL="457200" algn="l" rtl="0" fontAlgn="base">
              <a:spcBef>
                <a:spcPct val="0"/>
              </a:spcBef>
              <a:spcAft>
                <a:spcPct val="0"/>
              </a:spcAft>
              <a:defRPr sz="2000" kern="1200">
                <a:solidFill>
                  <a:schemeClr val="tx1"/>
                </a:solidFill>
                <a:latin typeface="Arial" charset="0"/>
                <a:ea typeface="宋体" pitchFamily="2" charset="-122"/>
                <a:cs typeface="+mn-cs"/>
              </a:defRPr>
            </a:lvl2pPr>
            <a:lvl3pPr marL="914400" algn="l" rtl="0" fontAlgn="base">
              <a:spcBef>
                <a:spcPct val="0"/>
              </a:spcBef>
              <a:spcAft>
                <a:spcPct val="0"/>
              </a:spcAft>
              <a:defRPr sz="2000" kern="1200">
                <a:solidFill>
                  <a:schemeClr val="tx1"/>
                </a:solidFill>
                <a:latin typeface="Arial" charset="0"/>
                <a:ea typeface="宋体" pitchFamily="2" charset="-122"/>
                <a:cs typeface="+mn-cs"/>
              </a:defRPr>
            </a:lvl3pPr>
            <a:lvl4pPr marL="1371600" algn="l" rtl="0" fontAlgn="base">
              <a:spcBef>
                <a:spcPct val="0"/>
              </a:spcBef>
              <a:spcAft>
                <a:spcPct val="0"/>
              </a:spcAft>
              <a:defRPr sz="2000" kern="1200">
                <a:solidFill>
                  <a:schemeClr val="tx1"/>
                </a:solidFill>
                <a:latin typeface="Arial" charset="0"/>
                <a:ea typeface="宋体" pitchFamily="2" charset="-122"/>
                <a:cs typeface="+mn-cs"/>
              </a:defRPr>
            </a:lvl4pPr>
            <a:lvl5pPr marL="1828800" algn="l" rtl="0" fontAlgn="base">
              <a:spcBef>
                <a:spcPct val="0"/>
              </a:spcBef>
              <a:spcAft>
                <a:spcPct val="0"/>
              </a:spcAft>
              <a:defRPr sz="2000" kern="1200">
                <a:solidFill>
                  <a:schemeClr val="tx1"/>
                </a:solidFill>
                <a:latin typeface="Arial" charset="0"/>
                <a:ea typeface="宋体" pitchFamily="2" charset="-122"/>
                <a:cs typeface="+mn-cs"/>
              </a:defRPr>
            </a:lvl5pPr>
            <a:lvl6pPr marL="2286000" algn="l" defTabSz="914400" rtl="0" eaLnBrk="1" latinLnBrk="0" hangingPunct="1">
              <a:defRPr sz="2000" kern="1200">
                <a:solidFill>
                  <a:schemeClr val="tx1"/>
                </a:solidFill>
                <a:latin typeface="Arial" charset="0"/>
                <a:ea typeface="宋体" pitchFamily="2" charset="-122"/>
                <a:cs typeface="+mn-cs"/>
              </a:defRPr>
            </a:lvl6pPr>
            <a:lvl7pPr marL="2743200" algn="l" defTabSz="914400" rtl="0" eaLnBrk="1" latinLnBrk="0" hangingPunct="1">
              <a:defRPr sz="2000" kern="1200">
                <a:solidFill>
                  <a:schemeClr val="tx1"/>
                </a:solidFill>
                <a:latin typeface="Arial" charset="0"/>
                <a:ea typeface="宋体" pitchFamily="2" charset="-122"/>
                <a:cs typeface="+mn-cs"/>
              </a:defRPr>
            </a:lvl7pPr>
            <a:lvl8pPr marL="3200400" algn="l" defTabSz="914400" rtl="0" eaLnBrk="1" latinLnBrk="0" hangingPunct="1">
              <a:defRPr sz="2000" kern="1200">
                <a:solidFill>
                  <a:schemeClr val="tx1"/>
                </a:solidFill>
                <a:latin typeface="Arial" charset="0"/>
                <a:ea typeface="宋体" pitchFamily="2" charset="-122"/>
                <a:cs typeface="+mn-cs"/>
              </a:defRPr>
            </a:lvl8pPr>
            <a:lvl9pPr marL="3657600" algn="l" defTabSz="914400" rtl="0" eaLnBrk="1" latinLnBrk="0" hangingPunct="1">
              <a:defRPr sz="2000" kern="1200">
                <a:solidFill>
                  <a:schemeClr val="tx1"/>
                </a:solidFill>
                <a:latin typeface="Arial" charset="0"/>
                <a:ea typeface="宋体" pitchFamily="2" charset="-122"/>
                <a:cs typeface="+mn-cs"/>
              </a:defRPr>
            </a:lvl9pPr>
          </a:lstStyle>
          <a:p>
            <a:pPr algn="ctr"/>
            <a:fld id="{8A2A3492-4B17-4248-AAF3-A07C1D5665B5}" type="slidenum">
              <a:rPr lang="en-US" altLang="zh-CN" sz="8000" smtClean="0">
                <a:solidFill>
                  <a:schemeClr val="bg2"/>
                </a:solidFill>
              </a:rPr>
              <a:pPr algn="ctr"/>
              <a:t>17</a:t>
            </a:fld>
            <a:endParaRPr lang="en-US" altLang="zh-CN" sz="8000">
              <a:solidFill>
                <a:schemeClr val="bg2"/>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ctrTitle" sz="quarter"/>
          </p:nvPr>
        </p:nvSpPr>
        <p:spPr>
          <a:xfrm>
            <a:off x="611188" y="1268413"/>
            <a:ext cx="7772400" cy="819150"/>
          </a:xfrm>
        </p:spPr>
        <p:txBody>
          <a:bodyPr/>
          <a:lstStyle/>
          <a:p>
            <a:r>
              <a:rPr lang="zh-CN" altLang="en-US" b="1" smtClean="0">
                <a:solidFill>
                  <a:schemeClr val="tx1"/>
                </a:solidFill>
                <a:ea typeface="黑体" pitchFamily="49" charset="-122"/>
              </a:rPr>
              <a:t>例题解答：</a:t>
            </a:r>
          </a:p>
        </p:txBody>
      </p:sp>
      <p:sp>
        <p:nvSpPr>
          <p:cNvPr id="19460" name="Line 3"/>
          <p:cNvSpPr>
            <a:spLocks noChangeShapeType="1"/>
          </p:cNvSpPr>
          <p:nvPr/>
        </p:nvSpPr>
        <p:spPr bwMode="auto">
          <a:xfrm>
            <a:off x="4211638" y="2779713"/>
            <a:ext cx="0" cy="321310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36" name="Text Box 4"/>
          <p:cNvSpPr txBox="1">
            <a:spLocks noChangeArrowheads="1"/>
          </p:cNvSpPr>
          <p:nvPr/>
        </p:nvSpPr>
        <p:spPr bwMode="auto">
          <a:xfrm>
            <a:off x="323850" y="2565400"/>
            <a:ext cx="3744913"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a:solidFill>
                  <a:schemeClr val="accent2"/>
                </a:solidFill>
                <a:effectLst>
                  <a:outerShdw blurRad="38100" dist="38100" dir="2700000" algn="tl">
                    <a:srgbClr val="C0C0C0"/>
                  </a:outerShdw>
                </a:effectLst>
                <a:latin typeface="黑体" pitchFamily="49" charset="-122"/>
                <a:ea typeface="黑体" pitchFamily="49" charset="-122"/>
              </a:rPr>
              <a:t>typedef struct  _b{</a:t>
            </a:r>
          </a:p>
          <a:p>
            <a:pPr>
              <a:defRPr/>
            </a:pPr>
            <a:r>
              <a:rPr lang="en-US" altLang="zh-CN" sz="2800" b="1">
                <a:solidFill>
                  <a:schemeClr val="accent2"/>
                </a:solidFill>
                <a:effectLst>
                  <a:outerShdw blurRad="38100" dist="38100" dir="2700000" algn="tl">
                    <a:srgbClr val="C0C0C0"/>
                  </a:outerShdw>
                </a:effectLst>
                <a:latin typeface="黑体" pitchFamily="49" charset="-122"/>
                <a:ea typeface="黑体" pitchFamily="49" charset="-122"/>
              </a:rPr>
              <a:t>	char 	c1;</a:t>
            </a:r>
          </a:p>
          <a:p>
            <a:pPr>
              <a:defRPr/>
            </a:pPr>
            <a:r>
              <a:rPr lang="en-US" altLang="zh-CN" sz="2800" b="1">
                <a:solidFill>
                  <a:schemeClr val="accent2"/>
                </a:solidFill>
                <a:effectLst>
                  <a:outerShdw blurRad="38100" dist="38100" dir="2700000" algn="tl">
                    <a:srgbClr val="C0C0C0"/>
                  </a:outerShdw>
                </a:effectLst>
                <a:latin typeface="黑体" pitchFamily="49" charset="-122"/>
                <a:ea typeface="黑体" pitchFamily="49" charset="-122"/>
              </a:rPr>
              <a:t>	char 	c2;</a:t>
            </a:r>
          </a:p>
          <a:p>
            <a:pPr>
              <a:defRPr/>
            </a:pPr>
            <a:r>
              <a:rPr lang="en-US" altLang="zh-CN" sz="2800" b="1">
                <a:solidFill>
                  <a:schemeClr val="accent2"/>
                </a:solidFill>
                <a:effectLst>
                  <a:outerShdw blurRad="38100" dist="38100" dir="2700000" algn="tl">
                    <a:srgbClr val="C0C0C0"/>
                  </a:outerShdw>
                </a:effectLst>
                <a:latin typeface="黑体" pitchFamily="49" charset="-122"/>
                <a:ea typeface="黑体" pitchFamily="49" charset="-122"/>
              </a:rPr>
              <a:t>	long	i;</a:t>
            </a:r>
          </a:p>
          <a:p>
            <a:pPr>
              <a:defRPr/>
            </a:pPr>
            <a:r>
              <a:rPr lang="en-US" altLang="zh-CN" sz="2800" b="1">
                <a:solidFill>
                  <a:schemeClr val="accent2"/>
                </a:solidFill>
                <a:effectLst>
                  <a:outerShdw blurRad="38100" dist="38100" dir="2700000" algn="tl">
                    <a:srgbClr val="C0C0C0"/>
                  </a:outerShdw>
                </a:effectLst>
                <a:latin typeface="黑体" pitchFamily="49" charset="-122"/>
                <a:ea typeface="黑体" pitchFamily="49" charset="-122"/>
              </a:rPr>
              <a:t>     double f;</a:t>
            </a:r>
          </a:p>
          <a:p>
            <a:pPr>
              <a:defRPr/>
            </a:pPr>
            <a:r>
              <a:rPr lang="en-US" altLang="zh-CN" sz="2800" b="1">
                <a:solidFill>
                  <a:schemeClr val="accent2"/>
                </a:solidFill>
                <a:effectLst>
                  <a:outerShdw blurRad="38100" dist="38100" dir="2700000" algn="tl">
                    <a:srgbClr val="C0C0C0"/>
                  </a:outerShdw>
                </a:effectLst>
                <a:latin typeface="黑体" pitchFamily="49" charset="-122"/>
                <a:ea typeface="黑体" pitchFamily="49" charset="-122"/>
              </a:rPr>
              <a:t>}b;	</a:t>
            </a:r>
            <a:r>
              <a:rPr lang="en-US" altLang="zh-CN" sz="2800" b="1">
                <a:solidFill>
                  <a:srgbClr val="009900"/>
                </a:solidFill>
                <a:latin typeface="Tahoma" pitchFamily="34" charset="0"/>
              </a:rPr>
              <a:t>				</a:t>
            </a:r>
            <a:endParaRPr lang="en-US" altLang="zh-CN" sz="2800">
              <a:latin typeface="Tahoma" pitchFamily="34" charset="0"/>
            </a:endParaRPr>
          </a:p>
        </p:txBody>
      </p:sp>
      <p:grpSp>
        <p:nvGrpSpPr>
          <p:cNvPr id="19462" name="Group 5"/>
          <p:cNvGrpSpPr>
            <a:grpSpLocks/>
          </p:cNvGrpSpPr>
          <p:nvPr/>
        </p:nvGrpSpPr>
        <p:grpSpPr bwMode="auto">
          <a:xfrm>
            <a:off x="4643438" y="2563813"/>
            <a:ext cx="4176712" cy="1681162"/>
            <a:chOff x="2517" y="1979"/>
            <a:chExt cx="2631" cy="1059"/>
          </a:xfrm>
        </p:grpSpPr>
        <p:sp>
          <p:nvSpPr>
            <p:cNvPr id="19464" name="Text Box 6"/>
            <p:cNvSpPr txBox="1">
              <a:spLocks noChangeArrowheads="1"/>
            </p:cNvSpPr>
            <p:nvPr/>
          </p:nvSpPr>
          <p:spPr bwMode="auto">
            <a:xfrm>
              <a:off x="2585" y="2749"/>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009900"/>
                  </a:solidFill>
                  <a:latin typeface="Tahoma" pitchFamily="34" charset="0"/>
                </a:rPr>
                <a:t>0</a:t>
              </a:r>
            </a:p>
          </p:txBody>
        </p:sp>
        <p:sp>
          <p:nvSpPr>
            <p:cNvPr id="19465" name="Text Box 7"/>
            <p:cNvSpPr txBox="1">
              <a:spLocks noChangeArrowheads="1"/>
            </p:cNvSpPr>
            <p:nvPr/>
          </p:nvSpPr>
          <p:spPr bwMode="auto">
            <a:xfrm>
              <a:off x="2517" y="2432"/>
              <a:ext cx="4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996633"/>
                  </a:solidFill>
                  <a:latin typeface="Tahoma" pitchFamily="34" charset="0"/>
                </a:rPr>
                <a:t>c1</a:t>
              </a:r>
            </a:p>
          </p:txBody>
        </p:sp>
        <p:grpSp>
          <p:nvGrpSpPr>
            <p:cNvPr id="19466" name="Group 8"/>
            <p:cNvGrpSpPr>
              <a:grpSpLocks/>
            </p:cNvGrpSpPr>
            <p:nvPr/>
          </p:nvGrpSpPr>
          <p:grpSpPr bwMode="auto">
            <a:xfrm>
              <a:off x="2675" y="1979"/>
              <a:ext cx="2473" cy="1059"/>
              <a:chOff x="2675" y="1979"/>
              <a:chExt cx="2473" cy="1059"/>
            </a:xfrm>
          </p:grpSpPr>
          <p:sp>
            <p:nvSpPr>
              <p:cNvPr id="19467" name="Line 9"/>
              <p:cNvSpPr>
                <a:spLocks noChangeShapeType="1"/>
              </p:cNvSpPr>
              <p:nvPr/>
            </p:nvSpPr>
            <p:spPr bwMode="auto">
              <a:xfrm flipV="1">
                <a:off x="2675" y="2379"/>
                <a:ext cx="2283" cy="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8" name="Line 10"/>
              <p:cNvSpPr>
                <a:spLocks noChangeShapeType="1"/>
              </p:cNvSpPr>
              <p:nvPr/>
            </p:nvSpPr>
            <p:spPr bwMode="auto">
              <a:xfrm>
                <a:off x="2675" y="2704"/>
                <a:ext cx="22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9" name="Line 11"/>
              <p:cNvSpPr>
                <a:spLocks noChangeShapeType="1"/>
              </p:cNvSpPr>
              <p:nvPr/>
            </p:nvSpPr>
            <p:spPr bwMode="auto">
              <a:xfrm>
                <a:off x="2675" y="2386"/>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0" name="Line 12"/>
              <p:cNvSpPr>
                <a:spLocks noChangeShapeType="1"/>
              </p:cNvSpPr>
              <p:nvPr/>
            </p:nvSpPr>
            <p:spPr bwMode="auto">
              <a:xfrm>
                <a:off x="3310" y="2386"/>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1" name="Line 13"/>
              <p:cNvSpPr>
                <a:spLocks noChangeShapeType="1"/>
              </p:cNvSpPr>
              <p:nvPr/>
            </p:nvSpPr>
            <p:spPr bwMode="auto">
              <a:xfrm>
                <a:off x="3900" y="2386"/>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2" name="Line 14"/>
              <p:cNvSpPr>
                <a:spLocks noChangeShapeType="1"/>
              </p:cNvSpPr>
              <p:nvPr/>
            </p:nvSpPr>
            <p:spPr bwMode="auto">
              <a:xfrm>
                <a:off x="4967" y="2387"/>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3" name="Text Box 15"/>
              <p:cNvSpPr txBox="1">
                <a:spLocks noChangeArrowheads="1"/>
              </p:cNvSpPr>
              <p:nvPr/>
            </p:nvSpPr>
            <p:spPr bwMode="auto">
              <a:xfrm>
                <a:off x="3198" y="2750"/>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009900"/>
                    </a:solidFill>
                    <a:latin typeface="Tahoma" pitchFamily="34" charset="0"/>
                  </a:rPr>
                  <a:t>4</a:t>
                </a:r>
              </a:p>
            </p:txBody>
          </p:sp>
          <p:sp>
            <p:nvSpPr>
              <p:cNvPr id="19474" name="Text Box 16"/>
              <p:cNvSpPr txBox="1">
                <a:spLocks noChangeArrowheads="1"/>
              </p:cNvSpPr>
              <p:nvPr/>
            </p:nvSpPr>
            <p:spPr bwMode="auto">
              <a:xfrm>
                <a:off x="3764" y="2749"/>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009900"/>
                    </a:solidFill>
                    <a:latin typeface="Tahoma" pitchFamily="34" charset="0"/>
                  </a:rPr>
                  <a:t>8</a:t>
                </a:r>
              </a:p>
            </p:txBody>
          </p:sp>
          <p:sp>
            <p:nvSpPr>
              <p:cNvPr id="19475" name="Text Box 17"/>
              <p:cNvSpPr txBox="1">
                <a:spLocks noChangeArrowheads="1"/>
              </p:cNvSpPr>
              <p:nvPr/>
            </p:nvSpPr>
            <p:spPr bwMode="auto">
              <a:xfrm>
                <a:off x="4785" y="2750"/>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009900"/>
                    </a:solidFill>
                    <a:latin typeface="Tahoma" pitchFamily="34" charset="0"/>
                  </a:rPr>
                  <a:t>16</a:t>
                </a:r>
              </a:p>
            </p:txBody>
          </p:sp>
          <p:sp>
            <p:nvSpPr>
              <p:cNvPr id="19476" name="Line 18"/>
              <p:cNvSpPr>
                <a:spLocks noChangeShapeType="1"/>
              </p:cNvSpPr>
              <p:nvPr/>
            </p:nvSpPr>
            <p:spPr bwMode="auto">
              <a:xfrm>
                <a:off x="2857" y="2386"/>
                <a:ext cx="0" cy="31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7" name="Text Box 19"/>
              <p:cNvSpPr txBox="1">
                <a:spLocks noChangeArrowheads="1"/>
              </p:cNvSpPr>
              <p:nvPr/>
            </p:nvSpPr>
            <p:spPr bwMode="auto">
              <a:xfrm>
                <a:off x="3446" y="2432"/>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996633"/>
                    </a:solidFill>
                    <a:latin typeface="Tahoma" pitchFamily="34" charset="0"/>
                  </a:rPr>
                  <a:t>i</a:t>
                </a:r>
              </a:p>
            </p:txBody>
          </p:sp>
          <p:sp>
            <p:nvSpPr>
              <p:cNvPr id="19478" name="Text Box 20"/>
              <p:cNvSpPr txBox="1">
                <a:spLocks noChangeArrowheads="1"/>
              </p:cNvSpPr>
              <p:nvPr/>
            </p:nvSpPr>
            <p:spPr bwMode="auto">
              <a:xfrm>
                <a:off x="2744" y="2432"/>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996633"/>
                    </a:solidFill>
                    <a:latin typeface="Tahoma" pitchFamily="34" charset="0"/>
                  </a:rPr>
                  <a:t>c2</a:t>
                </a:r>
              </a:p>
            </p:txBody>
          </p:sp>
          <p:sp>
            <p:nvSpPr>
              <p:cNvPr id="19479" name="Text Box 21"/>
              <p:cNvSpPr txBox="1">
                <a:spLocks noChangeArrowheads="1"/>
              </p:cNvSpPr>
              <p:nvPr/>
            </p:nvSpPr>
            <p:spPr bwMode="auto">
              <a:xfrm>
                <a:off x="4286" y="2387"/>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996633"/>
                    </a:solidFill>
                    <a:latin typeface="Tahoma" pitchFamily="34" charset="0"/>
                  </a:rPr>
                  <a:t>f</a:t>
                </a:r>
              </a:p>
            </p:txBody>
          </p:sp>
          <p:sp>
            <p:nvSpPr>
              <p:cNvPr id="19480" name="Line 22"/>
              <p:cNvSpPr>
                <a:spLocks noChangeShapeType="1"/>
              </p:cNvSpPr>
              <p:nvPr/>
            </p:nvSpPr>
            <p:spPr bwMode="auto">
              <a:xfrm>
                <a:off x="3016" y="2387"/>
                <a:ext cx="0" cy="31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1" name="AutoShape 23"/>
              <p:cNvSpPr>
                <a:spLocks/>
              </p:cNvSpPr>
              <p:nvPr/>
            </p:nvSpPr>
            <p:spPr bwMode="auto">
              <a:xfrm rot="-5400000">
                <a:off x="3084" y="2183"/>
                <a:ext cx="136" cy="272"/>
              </a:xfrm>
              <a:prstGeom prst="rightBrace">
                <a:avLst>
                  <a:gd name="adj1" fmla="val 1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2" name="Rectangle 24" descr="苏格兰方格呢"/>
              <p:cNvSpPr>
                <a:spLocks noChangeArrowheads="1"/>
              </p:cNvSpPr>
              <p:nvPr/>
            </p:nvSpPr>
            <p:spPr bwMode="auto">
              <a:xfrm>
                <a:off x="3016" y="2387"/>
                <a:ext cx="271" cy="317"/>
              </a:xfrm>
              <a:prstGeom prst="rect">
                <a:avLst/>
              </a:prstGeom>
              <a:pattFill prst="plaid">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3" name="Text Box 25"/>
              <p:cNvSpPr txBox="1">
                <a:spLocks noChangeArrowheads="1"/>
              </p:cNvSpPr>
              <p:nvPr/>
            </p:nvSpPr>
            <p:spPr bwMode="auto">
              <a:xfrm>
                <a:off x="2835" y="1979"/>
                <a:ext cx="10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zh-CN" altLang="en-US" b="1">
                    <a:solidFill>
                      <a:srgbClr val="996633"/>
                    </a:solidFill>
                    <a:latin typeface="Tahoma" pitchFamily="34" charset="0"/>
                    <a:ea typeface="黑体" pitchFamily="49" charset="-122"/>
                  </a:rPr>
                  <a:t>衬垫空白区</a:t>
                </a:r>
              </a:p>
            </p:txBody>
          </p:sp>
          <p:sp>
            <p:nvSpPr>
              <p:cNvPr id="19484" name="Text Box 26"/>
              <p:cNvSpPr txBox="1">
                <a:spLocks noChangeArrowheads="1"/>
              </p:cNvSpPr>
              <p:nvPr/>
            </p:nvSpPr>
            <p:spPr bwMode="auto">
              <a:xfrm>
                <a:off x="2766" y="2749"/>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009900"/>
                    </a:solidFill>
                    <a:latin typeface="Tahoma" pitchFamily="34" charset="0"/>
                  </a:rPr>
                  <a:t>1</a:t>
                </a:r>
              </a:p>
            </p:txBody>
          </p:sp>
          <p:sp>
            <p:nvSpPr>
              <p:cNvPr id="19485" name="Text Box 27"/>
              <p:cNvSpPr txBox="1">
                <a:spLocks noChangeArrowheads="1"/>
              </p:cNvSpPr>
              <p:nvPr/>
            </p:nvSpPr>
            <p:spPr bwMode="auto">
              <a:xfrm>
                <a:off x="2925" y="2750"/>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009900"/>
                    </a:solidFill>
                    <a:latin typeface="Tahoma" pitchFamily="34" charset="0"/>
                  </a:rPr>
                  <a:t>2</a:t>
                </a:r>
              </a:p>
            </p:txBody>
          </p:sp>
        </p:grpSp>
      </p:grpSp>
      <p:sp>
        <p:nvSpPr>
          <p:cNvPr id="19463" name="Rectangle 28"/>
          <p:cNvSpPr>
            <a:spLocks noChangeArrowheads="1"/>
          </p:cNvSpPr>
          <p:nvPr/>
        </p:nvSpPr>
        <p:spPr bwMode="auto">
          <a:xfrm>
            <a:off x="5327650" y="862807"/>
            <a:ext cx="3529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b="1" dirty="0">
                <a:solidFill>
                  <a:srgbClr val="996633"/>
                </a:solidFill>
                <a:latin typeface="Tahoma" pitchFamily="34" charset="0"/>
              </a:rPr>
              <a:t>第一部分 存储区（内存）的划分</a:t>
            </a:r>
          </a:p>
        </p:txBody>
      </p:sp>
      <p:sp>
        <p:nvSpPr>
          <p:cNvPr id="30" name="灯片编号占位符 5"/>
          <p:cNvSpPr txBox="1">
            <a:spLocks/>
          </p:cNvSpPr>
          <p:nvPr/>
        </p:nvSpPr>
        <p:spPr>
          <a:xfrm>
            <a:off x="7524328" y="5517232"/>
            <a:ext cx="1619672" cy="1296144"/>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2000" kern="1200">
                <a:solidFill>
                  <a:schemeClr val="tx1"/>
                </a:solidFill>
                <a:latin typeface="Arial" charset="0"/>
                <a:ea typeface="宋体" pitchFamily="2" charset="-122"/>
                <a:cs typeface="+mn-cs"/>
              </a:defRPr>
            </a:lvl1pPr>
            <a:lvl2pPr marL="457200" algn="l" rtl="0" fontAlgn="base">
              <a:spcBef>
                <a:spcPct val="0"/>
              </a:spcBef>
              <a:spcAft>
                <a:spcPct val="0"/>
              </a:spcAft>
              <a:defRPr sz="2000" kern="1200">
                <a:solidFill>
                  <a:schemeClr val="tx1"/>
                </a:solidFill>
                <a:latin typeface="Arial" charset="0"/>
                <a:ea typeface="宋体" pitchFamily="2" charset="-122"/>
                <a:cs typeface="+mn-cs"/>
              </a:defRPr>
            </a:lvl2pPr>
            <a:lvl3pPr marL="914400" algn="l" rtl="0" fontAlgn="base">
              <a:spcBef>
                <a:spcPct val="0"/>
              </a:spcBef>
              <a:spcAft>
                <a:spcPct val="0"/>
              </a:spcAft>
              <a:defRPr sz="2000" kern="1200">
                <a:solidFill>
                  <a:schemeClr val="tx1"/>
                </a:solidFill>
                <a:latin typeface="Arial" charset="0"/>
                <a:ea typeface="宋体" pitchFamily="2" charset="-122"/>
                <a:cs typeface="+mn-cs"/>
              </a:defRPr>
            </a:lvl3pPr>
            <a:lvl4pPr marL="1371600" algn="l" rtl="0" fontAlgn="base">
              <a:spcBef>
                <a:spcPct val="0"/>
              </a:spcBef>
              <a:spcAft>
                <a:spcPct val="0"/>
              </a:spcAft>
              <a:defRPr sz="2000" kern="1200">
                <a:solidFill>
                  <a:schemeClr val="tx1"/>
                </a:solidFill>
                <a:latin typeface="Arial" charset="0"/>
                <a:ea typeface="宋体" pitchFamily="2" charset="-122"/>
                <a:cs typeface="+mn-cs"/>
              </a:defRPr>
            </a:lvl4pPr>
            <a:lvl5pPr marL="1828800" algn="l" rtl="0" fontAlgn="base">
              <a:spcBef>
                <a:spcPct val="0"/>
              </a:spcBef>
              <a:spcAft>
                <a:spcPct val="0"/>
              </a:spcAft>
              <a:defRPr sz="2000" kern="1200">
                <a:solidFill>
                  <a:schemeClr val="tx1"/>
                </a:solidFill>
                <a:latin typeface="Arial" charset="0"/>
                <a:ea typeface="宋体" pitchFamily="2" charset="-122"/>
                <a:cs typeface="+mn-cs"/>
              </a:defRPr>
            </a:lvl5pPr>
            <a:lvl6pPr marL="2286000" algn="l" defTabSz="914400" rtl="0" eaLnBrk="1" latinLnBrk="0" hangingPunct="1">
              <a:defRPr sz="2000" kern="1200">
                <a:solidFill>
                  <a:schemeClr val="tx1"/>
                </a:solidFill>
                <a:latin typeface="Arial" charset="0"/>
                <a:ea typeface="宋体" pitchFamily="2" charset="-122"/>
                <a:cs typeface="+mn-cs"/>
              </a:defRPr>
            </a:lvl6pPr>
            <a:lvl7pPr marL="2743200" algn="l" defTabSz="914400" rtl="0" eaLnBrk="1" latinLnBrk="0" hangingPunct="1">
              <a:defRPr sz="2000" kern="1200">
                <a:solidFill>
                  <a:schemeClr val="tx1"/>
                </a:solidFill>
                <a:latin typeface="Arial" charset="0"/>
                <a:ea typeface="宋体" pitchFamily="2" charset="-122"/>
                <a:cs typeface="+mn-cs"/>
              </a:defRPr>
            </a:lvl7pPr>
            <a:lvl8pPr marL="3200400" algn="l" defTabSz="914400" rtl="0" eaLnBrk="1" latinLnBrk="0" hangingPunct="1">
              <a:defRPr sz="2000" kern="1200">
                <a:solidFill>
                  <a:schemeClr val="tx1"/>
                </a:solidFill>
                <a:latin typeface="Arial" charset="0"/>
                <a:ea typeface="宋体" pitchFamily="2" charset="-122"/>
                <a:cs typeface="+mn-cs"/>
              </a:defRPr>
            </a:lvl8pPr>
            <a:lvl9pPr marL="3657600" algn="l" defTabSz="914400" rtl="0" eaLnBrk="1" latinLnBrk="0" hangingPunct="1">
              <a:defRPr sz="2000" kern="1200">
                <a:solidFill>
                  <a:schemeClr val="tx1"/>
                </a:solidFill>
                <a:latin typeface="Arial" charset="0"/>
                <a:ea typeface="宋体" pitchFamily="2" charset="-122"/>
                <a:cs typeface="+mn-cs"/>
              </a:defRPr>
            </a:lvl9pPr>
          </a:lstStyle>
          <a:p>
            <a:pPr algn="ctr"/>
            <a:fld id="{8A2A3492-4B17-4248-AAF3-A07C1D5665B5}" type="slidenum">
              <a:rPr lang="en-US" altLang="zh-CN" sz="8000" smtClean="0">
                <a:solidFill>
                  <a:schemeClr val="bg2"/>
                </a:solidFill>
              </a:rPr>
              <a:pPr algn="ctr"/>
              <a:t>18</a:t>
            </a:fld>
            <a:endParaRPr lang="en-US" altLang="zh-CN" sz="8000" dirty="0">
              <a:solidFill>
                <a:schemeClr val="bg2"/>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76" name="Rectangle 20"/>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6.1</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ea typeface="宋体" pitchFamily="2" charset="-122"/>
              </a:rPr>
              <a:t>局部存储分配策略</a:t>
            </a:r>
          </a:p>
        </p:txBody>
      </p:sp>
      <p:sp>
        <p:nvSpPr>
          <p:cNvPr id="454659" name="Rectangle 3"/>
          <p:cNvSpPr>
            <a:spLocks noGrp="1" noChangeArrowheads="1"/>
          </p:cNvSpPr>
          <p:nvPr>
            <p:ph idx="1"/>
          </p:nvPr>
        </p:nvSpPr>
        <p:spPr>
          <a:xfrm>
            <a:off x="457200" y="980728"/>
            <a:ext cx="6096000" cy="5248275"/>
          </a:xfrm>
        </p:spPr>
        <p:txBody>
          <a:bodyPr/>
          <a:lstStyle/>
          <a:p>
            <a:pPr algn="just">
              <a:lnSpc>
                <a:spcPct val="90000"/>
              </a:lnSpc>
              <a:spcBef>
                <a:spcPct val="10000"/>
              </a:spcBef>
              <a:buFontTx/>
              <a:buNone/>
              <a:defRPr/>
            </a:pPr>
            <a:r>
              <a:rPr lang="zh-CN" altLang="en-US" b="1" dirty="0" smtClean="0">
                <a:effectLst>
                  <a:outerShdw blurRad="38100" dist="38100" dir="2700000" algn="tl">
                    <a:srgbClr val="C0C0C0"/>
                  </a:outerShdw>
                </a:effectLst>
                <a:ea typeface="宋体" pitchFamily="2" charset="-122"/>
              </a:rPr>
              <a:t>6.1.5</a:t>
            </a:r>
            <a:r>
              <a:rPr lang="zh-CN" altLang="en-US" b="1" dirty="0" smtClean="0">
                <a:effectLst>
                  <a:outerShdw blurRad="38100" dist="38100" dir="2700000" algn="tl">
                    <a:srgbClr val="C0C0C0"/>
                  </a:outerShdw>
                </a:effectLst>
                <a:latin typeface="宋体" pitchFamily="2" charset="-122"/>
                <a:ea typeface="宋体" pitchFamily="2" charset="-122"/>
              </a:rPr>
              <a:t> </a:t>
            </a:r>
            <a:r>
              <a:rPr lang="zh-CN" altLang="en-US" b="1" dirty="0" smtClean="0">
                <a:effectLst>
                  <a:outerShdw blurRad="38100" dist="38100" dir="2700000" algn="tl">
                    <a:srgbClr val="C0C0C0"/>
                  </a:outerShdw>
                </a:effectLst>
                <a:ea typeface="宋体" pitchFamily="2" charset="-122"/>
              </a:rPr>
              <a:t>程序块</a:t>
            </a:r>
            <a:endParaRPr lang="zh-CN" altLang="en-US" b="1" dirty="0" smtClean="0">
              <a:effectLst>
                <a:outerShdw blurRad="38100" dist="38100" dir="2700000" algn="tl">
                  <a:srgbClr val="C0C0C0"/>
                </a:outerShdw>
              </a:effectLst>
              <a:latin typeface="宋体" pitchFamily="2" charset="-122"/>
              <a:ea typeface="宋体" pitchFamily="2" charset="-122"/>
            </a:endParaRPr>
          </a:p>
          <a:p>
            <a:pPr algn="just">
              <a:lnSpc>
                <a:spcPct val="90000"/>
              </a:lnSpc>
              <a:spcBef>
                <a:spcPct val="10000"/>
              </a:spcBef>
              <a:defRPr/>
            </a:pPr>
            <a:r>
              <a:rPr lang="zh-CN" altLang="en-US" sz="2800" b="1" dirty="0" smtClean="0">
                <a:effectLst>
                  <a:outerShdw blurRad="38100" dist="38100" dir="2700000" algn="tl">
                    <a:srgbClr val="C0C0C0"/>
                  </a:outerShdw>
                </a:effectLst>
                <a:latin typeface="宋体" pitchFamily="2" charset="-122"/>
                <a:ea typeface="宋体" pitchFamily="2" charset="-122"/>
              </a:rPr>
              <a:t>语法如</a:t>
            </a:r>
            <a:r>
              <a:rPr lang="en-US" altLang="zh-CN" sz="2800" b="1" dirty="0" smtClean="0">
                <a:effectLst>
                  <a:outerShdw blurRad="38100" dist="38100" dir="2700000" algn="tl">
                    <a:srgbClr val="C0C0C0"/>
                  </a:outerShdw>
                </a:effectLst>
                <a:latin typeface="宋体" pitchFamily="2" charset="-122"/>
                <a:ea typeface="宋体" pitchFamily="2" charset="-122"/>
              </a:rPr>
              <a:t>{</a:t>
            </a:r>
            <a:r>
              <a:rPr lang="zh-CN" altLang="en-US" sz="2800" b="1" dirty="0" smtClean="0">
                <a:effectLst>
                  <a:outerShdw blurRad="38100" dist="38100" dir="2700000" algn="tl">
                    <a:srgbClr val="C0C0C0"/>
                  </a:outerShdw>
                </a:effectLst>
                <a:latin typeface="宋体" pitchFamily="2" charset="-122"/>
                <a:ea typeface="宋体" pitchFamily="2" charset="-122"/>
              </a:rPr>
              <a:t>声明 语句</a:t>
            </a:r>
            <a:r>
              <a:rPr lang="en-US" altLang="zh-CN" sz="2800" b="1" dirty="0" smtClean="0">
                <a:effectLst>
                  <a:outerShdw blurRad="38100" dist="38100" dir="2700000" algn="tl">
                    <a:srgbClr val="C0C0C0"/>
                  </a:outerShdw>
                </a:effectLst>
                <a:latin typeface="宋体" pitchFamily="2" charset="-122"/>
                <a:ea typeface="宋体" pitchFamily="2" charset="-122"/>
              </a:rPr>
              <a:t>}</a:t>
            </a:r>
          </a:p>
          <a:p>
            <a:pPr algn="just">
              <a:lnSpc>
                <a:spcPct val="90000"/>
              </a:lnSpc>
              <a:spcBef>
                <a:spcPct val="10000"/>
              </a:spcBef>
              <a:defRPr/>
            </a:pPr>
            <a:r>
              <a:rPr lang="zh-CN" altLang="en-US" sz="2400" b="1" dirty="0" smtClean="0">
                <a:effectLst>
                  <a:outerShdw blurRad="38100" dist="38100" dir="2700000" algn="tl">
                    <a:srgbClr val="C0C0C0"/>
                  </a:outerShdw>
                </a:effectLst>
                <a:latin typeface="宋体" pitchFamily="2" charset="-122"/>
                <a:ea typeface="宋体" pitchFamily="2" charset="-122"/>
              </a:rPr>
              <a:t>本身含有局部变量声明的语句，可以嵌套</a:t>
            </a:r>
          </a:p>
          <a:p>
            <a:pPr algn="just">
              <a:lnSpc>
                <a:spcPct val="90000"/>
              </a:lnSpc>
              <a:spcBef>
                <a:spcPct val="10000"/>
              </a:spcBef>
              <a:defRPr/>
            </a:pPr>
            <a:r>
              <a:rPr lang="zh-CN" altLang="en-US" sz="2800" b="1" dirty="0" smtClean="0">
                <a:solidFill>
                  <a:srgbClr val="FF3300"/>
                </a:solidFill>
                <a:effectLst>
                  <a:outerShdw blurRad="38100" dist="38100" dir="2700000" algn="tl">
                    <a:srgbClr val="C0C0C0"/>
                  </a:outerShdw>
                </a:effectLst>
                <a:ea typeface="宋体" pitchFamily="2" charset="-122"/>
              </a:rPr>
              <a:t>最接近的嵌套</a:t>
            </a:r>
            <a:r>
              <a:rPr lang="zh-CN" altLang="en-US" sz="2800" b="1" dirty="0" smtClean="0">
                <a:solidFill>
                  <a:srgbClr val="FF3300"/>
                </a:solidFill>
                <a:effectLst>
                  <a:outerShdw blurRad="38100" dist="38100" dir="2700000" algn="tl">
                    <a:srgbClr val="C0C0C0"/>
                  </a:outerShdw>
                </a:effectLst>
                <a:latin typeface="宋体" pitchFamily="2" charset="-122"/>
                <a:ea typeface="宋体" pitchFamily="2" charset="-122"/>
              </a:rPr>
              <a:t>作用域规则</a:t>
            </a:r>
          </a:p>
          <a:p>
            <a:pPr lvl="1" algn="just">
              <a:lnSpc>
                <a:spcPct val="90000"/>
              </a:lnSpc>
              <a:spcBef>
                <a:spcPct val="10000"/>
              </a:spcBef>
              <a:defRPr/>
            </a:pP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程序块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B</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中声明的作用域包括</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B</a:t>
            </a:r>
          </a:p>
          <a:p>
            <a:pPr lvl="1" algn="just">
              <a:lnSpc>
                <a:spcPct val="90000"/>
              </a:lnSpc>
              <a:spcBef>
                <a:spcPct val="10000"/>
              </a:spcBef>
              <a:defRPr/>
            </a:pP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如果名字</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x</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没有在</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B</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中声明，那么</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B</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中</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x</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的出现是在外围程序块</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B</a:t>
            </a:r>
            <a:r>
              <a:rPr lang="en-US" altLang="zh-CN" sz="2400" b="1" dirty="0" smtClean="0">
                <a:solidFill>
                  <a:schemeClr val="accent2"/>
                </a:solidFill>
                <a:effectLst>
                  <a:outerShdw blurRad="38100" dist="38100" dir="2700000" algn="tl">
                    <a:srgbClr val="C0C0C0"/>
                  </a:outerShdw>
                </a:effectLst>
                <a:ea typeface="宋体" pitchFamily="2" charset="-122"/>
              </a:rPr>
              <a:t>’</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的</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x</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声明的作用域中，且满足</a:t>
            </a:r>
          </a:p>
          <a:p>
            <a:pPr lvl="2" algn="just">
              <a:lnSpc>
                <a:spcPct val="90000"/>
              </a:lnSpc>
              <a:spcBef>
                <a:spcPct val="10000"/>
              </a:spcBef>
              <a:defRPr/>
            </a:pPr>
            <a:r>
              <a:rPr lang="en-US" altLang="zh-CN" sz="2000" b="1" dirty="0" smtClean="0">
                <a:solidFill>
                  <a:schemeClr val="accent2"/>
                </a:solidFill>
                <a:effectLst>
                  <a:outerShdw blurRad="38100" dist="38100" dir="2700000" algn="tl">
                    <a:srgbClr val="C0C0C0"/>
                  </a:outerShdw>
                </a:effectLst>
                <a:latin typeface="宋体" pitchFamily="2" charset="-122"/>
                <a:ea typeface="宋体" pitchFamily="2" charset="-122"/>
              </a:rPr>
              <a:t>B</a:t>
            </a:r>
            <a:r>
              <a:rPr lang="en-US" altLang="zh-CN" sz="2000" b="1" dirty="0" smtClean="0">
                <a:solidFill>
                  <a:schemeClr val="accent2"/>
                </a:solidFill>
                <a:effectLst>
                  <a:outerShdw blurRad="38100" dist="38100" dir="2700000" algn="tl">
                    <a:srgbClr val="C0C0C0"/>
                  </a:outerShdw>
                </a:effectLst>
                <a:ea typeface="宋体" pitchFamily="2" charset="-122"/>
              </a:rPr>
              <a:t>’</a:t>
            </a:r>
            <a:r>
              <a:rPr lang="zh-CN" altLang="en-US" sz="2000" b="1" dirty="0" smtClean="0">
                <a:solidFill>
                  <a:schemeClr val="accent2"/>
                </a:solidFill>
                <a:effectLst>
                  <a:outerShdw blurRad="38100" dist="38100" dir="2700000" algn="tl">
                    <a:srgbClr val="C0C0C0"/>
                  </a:outerShdw>
                </a:effectLst>
                <a:latin typeface="宋体" pitchFamily="2" charset="-122"/>
                <a:ea typeface="宋体" pitchFamily="2" charset="-122"/>
              </a:rPr>
              <a:t>有</a:t>
            </a:r>
            <a:r>
              <a:rPr lang="en-US" altLang="zh-CN" sz="2000" b="1" dirty="0" smtClean="0">
                <a:solidFill>
                  <a:schemeClr val="accent2"/>
                </a:solidFill>
                <a:effectLst>
                  <a:outerShdw blurRad="38100" dist="38100" dir="2700000" algn="tl">
                    <a:srgbClr val="C0C0C0"/>
                  </a:outerShdw>
                </a:effectLst>
                <a:latin typeface="宋体" pitchFamily="2" charset="-122"/>
                <a:ea typeface="宋体" pitchFamily="2" charset="-122"/>
              </a:rPr>
              <a:t>x</a:t>
            </a:r>
            <a:r>
              <a:rPr lang="zh-CN" altLang="en-US" sz="2000" b="1" dirty="0" smtClean="0">
                <a:solidFill>
                  <a:schemeClr val="accent2"/>
                </a:solidFill>
                <a:effectLst>
                  <a:outerShdw blurRad="38100" dist="38100" dir="2700000" algn="tl">
                    <a:srgbClr val="C0C0C0"/>
                  </a:outerShdw>
                </a:effectLst>
                <a:latin typeface="宋体" pitchFamily="2" charset="-122"/>
                <a:ea typeface="宋体" pitchFamily="2" charset="-122"/>
              </a:rPr>
              <a:t>的声明</a:t>
            </a:r>
          </a:p>
          <a:p>
            <a:pPr lvl="2" algn="just">
              <a:lnSpc>
                <a:spcPct val="90000"/>
              </a:lnSpc>
              <a:spcBef>
                <a:spcPct val="10000"/>
              </a:spcBef>
              <a:defRPr/>
            </a:pPr>
            <a:r>
              <a:rPr lang="en-US" altLang="zh-CN" sz="2000" b="1" dirty="0" smtClean="0">
                <a:solidFill>
                  <a:schemeClr val="accent2"/>
                </a:solidFill>
                <a:effectLst>
                  <a:outerShdw blurRad="38100" dist="38100" dir="2700000" algn="tl">
                    <a:srgbClr val="C0C0C0"/>
                  </a:outerShdw>
                </a:effectLst>
                <a:latin typeface="宋体" pitchFamily="2" charset="-122"/>
                <a:ea typeface="宋体" pitchFamily="2" charset="-122"/>
              </a:rPr>
              <a:t>B</a:t>
            </a:r>
            <a:r>
              <a:rPr lang="en-US" altLang="zh-CN" sz="2000" b="1" dirty="0" smtClean="0">
                <a:solidFill>
                  <a:schemeClr val="accent2"/>
                </a:solidFill>
                <a:effectLst>
                  <a:outerShdw blurRad="38100" dist="38100" dir="2700000" algn="tl">
                    <a:srgbClr val="C0C0C0"/>
                  </a:outerShdw>
                </a:effectLst>
                <a:ea typeface="宋体" pitchFamily="2" charset="-122"/>
              </a:rPr>
              <a:t>’</a:t>
            </a:r>
            <a:r>
              <a:rPr lang="zh-CN" altLang="en-US" sz="2000" b="1" dirty="0" smtClean="0">
                <a:solidFill>
                  <a:schemeClr val="accent2"/>
                </a:solidFill>
                <a:effectLst>
                  <a:outerShdw blurRad="38100" dist="38100" dir="2700000" algn="tl">
                    <a:srgbClr val="C0C0C0"/>
                  </a:outerShdw>
                </a:effectLst>
                <a:latin typeface="宋体" pitchFamily="2" charset="-122"/>
                <a:ea typeface="宋体" pitchFamily="2" charset="-122"/>
              </a:rPr>
              <a:t>比其他任何包含</a:t>
            </a:r>
            <a:r>
              <a:rPr lang="en-US" altLang="zh-CN" sz="2000" b="1" dirty="0" smtClean="0">
                <a:solidFill>
                  <a:schemeClr val="accent2"/>
                </a:solidFill>
                <a:effectLst>
                  <a:outerShdw blurRad="38100" dist="38100" dir="2700000" algn="tl">
                    <a:srgbClr val="C0C0C0"/>
                  </a:outerShdw>
                </a:effectLst>
                <a:latin typeface="宋体" pitchFamily="2" charset="-122"/>
                <a:ea typeface="宋体" pitchFamily="2" charset="-122"/>
              </a:rPr>
              <a:t>x</a:t>
            </a:r>
            <a:r>
              <a:rPr lang="zh-CN" altLang="en-US" sz="2000" b="1" dirty="0" smtClean="0">
                <a:solidFill>
                  <a:schemeClr val="accent2"/>
                </a:solidFill>
                <a:effectLst>
                  <a:outerShdw blurRad="38100" dist="38100" dir="2700000" algn="tl">
                    <a:srgbClr val="C0C0C0"/>
                  </a:outerShdw>
                </a:effectLst>
                <a:latin typeface="宋体" pitchFamily="2" charset="-122"/>
                <a:ea typeface="宋体" pitchFamily="2" charset="-122"/>
              </a:rPr>
              <a:t>声明的程序块更接近被嵌套的</a:t>
            </a:r>
            <a:r>
              <a:rPr lang="en-US" altLang="zh-CN" sz="2000" b="1" dirty="0" smtClean="0">
                <a:solidFill>
                  <a:schemeClr val="accent2"/>
                </a:solidFill>
                <a:effectLst>
                  <a:outerShdw blurRad="38100" dist="38100" dir="2700000" algn="tl">
                    <a:srgbClr val="C0C0C0"/>
                  </a:outerShdw>
                </a:effectLst>
                <a:latin typeface="宋体" pitchFamily="2" charset="-122"/>
                <a:ea typeface="宋体" pitchFamily="2" charset="-122"/>
              </a:rPr>
              <a:t>B</a:t>
            </a:r>
          </a:p>
          <a:p>
            <a:pPr algn="just">
              <a:lnSpc>
                <a:spcPct val="90000"/>
              </a:lnSpc>
              <a:spcBef>
                <a:spcPct val="10000"/>
              </a:spcBef>
              <a:defRPr/>
            </a:pPr>
            <a:r>
              <a:rPr lang="zh-CN" altLang="en-US" sz="2800" b="1" dirty="0" smtClean="0">
                <a:effectLst>
                  <a:outerShdw blurRad="38100" dist="38100" dir="2700000" algn="tl">
                    <a:srgbClr val="C0C0C0"/>
                  </a:outerShdw>
                </a:effectLst>
                <a:latin typeface="宋体" pitchFamily="2" charset="-122"/>
                <a:ea typeface="宋体" pitchFamily="2" charset="-122"/>
              </a:rPr>
              <a:t>并列程序块不会同时活跃</a:t>
            </a:r>
          </a:p>
          <a:p>
            <a:pPr algn="just">
              <a:lnSpc>
                <a:spcPct val="90000"/>
              </a:lnSpc>
              <a:spcBef>
                <a:spcPct val="10000"/>
              </a:spcBef>
              <a:defRPr/>
            </a:pPr>
            <a:r>
              <a:rPr lang="zh-CN" altLang="en-US" sz="2800" b="1" dirty="0" smtClean="0">
                <a:effectLst>
                  <a:outerShdw blurRad="38100" dist="38100" dir="2700000" algn="tl">
                    <a:srgbClr val="C0C0C0"/>
                  </a:outerShdw>
                </a:effectLst>
                <a:latin typeface="宋体" pitchFamily="2" charset="-122"/>
                <a:ea typeface="宋体" pitchFamily="2" charset="-122"/>
              </a:rPr>
              <a:t>并列程序块的变量可以重叠分配</a:t>
            </a:r>
          </a:p>
        </p:txBody>
      </p:sp>
      <p:sp>
        <p:nvSpPr>
          <p:cNvPr id="2048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A65278C9-FF74-4C24-87E9-54FDC3C97568}" type="slidenum">
              <a:rPr lang="en-US" altLang="zh-CN" sz="8000">
                <a:solidFill>
                  <a:schemeClr val="bg2"/>
                </a:solidFill>
                <a:latin typeface="Arial" charset="0"/>
                <a:ea typeface="宋体" pitchFamily="2" charset="-122"/>
              </a:rPr>
              <a:pPr/>
              <a:t>19</a:t>
            </a:fld>
            <a:endParaRPr lang="en-US" altLang="zh-CN" sz="8000">
              <a:solidFill>
                <a:schemeClr val="bg2"/>
              </a:solidFill>
              <a:latin typeface="Arial" charset="0"/>
              <a:ea typeface="宋体" pitchFamily="2" charset="-122"/>
            </a:endParaRPr>
          </a:p>
        </p:txBody>
      </p:sp>
      <p:sp>
        <p:nvSpPr>
          <p:cNvPr id="454660" name="Text Box 4"/>
          <p:cNvSpPr txBox="1">
            <a:spLocks noChangeArrowheads="1"/>
          </p:cNvSpPr>
          <p:nvPr/>
        </p:nvSpPr>
        <p:spPr bwMode="auto">
          <a:xfrm>
            <a:off x="7380288" y="1954213"/>
            <a:ext cx="1584325" cy="325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a:t>
            </a:r>
          </a:p>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   </a:t>
            </a:r>
            <a:r>
              <a:rPr lang="en-US" altLang="zh-CN" sz="1800" b="1">
                <a:solidFill>
                  <a:srgbClr val="996633"/>
                </a:solidFill>
                <a:effectLst>
                  <a:outerShdw blurRad="38100" dist="38100" dir="2700000" algn="tl">
                    <a:srgbClr val="C0C0C0"/>
                  </a:outerShdw>
                </a:effectLst>
                <a:latin typeface="Arial"/>
              </a:rPr>
              <a:t>…</a:t>
            </a:r>
            <a:r>
              <a:rPr lang="en-US" altLang="zh-CN" sz="1800" b="1">
                <a:solidFill>
                  <a:srgbClr val="996633"/>
                </a:solidFill>
                <a:effectLst>
                  <a:outerShdw blurRad="38100" dist="38100" dir="2700000" algn="tl">
                    <a:srgbClr val="C0C0C0"/>
                  </a:outerShdw>
                </a:effectLst>
                <a:latin typeface="Tahoma" pitchFamily="34" charset="0"/>
              </a:rPr>
              <a:t>int a;</a:t>
            </a:r>
          </a:p>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   {</a:t>
            </a:r>
            <a:r>
              <a:rPr lang="en-US" altLang="zh-CN" sz="1800" b="1">
                <a:solidFill>
                  <a:srgbClr val="996633"/>
                </a:solidFill>
                <a:effectLst>
                  <a:outerShdw blurRad="38100" dist="38100" dir="2700000" algn="tl">
                    <a:srgbClr val="C0C0C0"/>
                  </a:outerShdw>
                </a:effectLst>
                <a:latin typeface="Arial"/>
              </a:rPr>
              <a:t>…</a:t>
            </a:r>
            <a:r>
              <a:rPr lang="en-US" altLang="zh-CN" sz="1800" b="1">
                <a:solidFill>
                  <a:srgbClr val="996633"/>
                </a:solidFill>
                <a:effectLst>
                  <a:outerShdw blurRad="38100" dist="38100" dir="2700000" algn="tl">
                    <a:srgbClr val="C0C0C0"/>
                  </a:outerShdw>
                </a:effectLst>
                <a:latin typeface="Tahoma" pitchFamily="34" charset="0"/>
              </a:rPr>
              <a:t>.int b;</a:t>
            </a:r>
          </a:p>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     a = 3;</a:t>
            </a:r>
            <a:endParaRPr lang="zh-CN" altLang="en-US" sz="1800" b="1">
              <a:solidFill>
                <a:srgbClr val="996633"/>
              </a:solidFill>
              <a:effectLst>
                <a:outerShdw blurRad="38100" dist="38100" dir="2700000" algn="tl">
                  <a:srgbClr val="C0C0C0"/>
                </a:outerShdw>
              </a:effectLst>
              <a:latin typeface="Tahoma" pitchFamily="34" charset="0"/>
            </a:endParaRPr>
          </a:p>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   }</a:t>
            </a:r>
          </a:p>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   {</a:t>
            </a:r>
            <a:r>
              <a:rPr lang="en-US" altLang="zh-CN" sz="1800" b="1">
                <a:solidFill>
                  <a:srgbClr val="996633"/>
                </a:solidFill>
                <a:effectLst>
                  <a:outerShdw blurRad="38100" dist="38100" dir="2700000" algn="tl">
                    <a:srgbClr val="C0C0C0"/>
                  </a:outerShdw>
                </a:effectLst>
                <a:latin typeface="Arial"/>
              </a:rPr>
              <a:t>…</a:t>
            </a:r>
            <a:r>
              <a:rPr lang="en-US" altLang="zh-CN" sz="1800" b="1">
                <a:solidFill>
                  <a:srgbClr val="996633"/>
                </a:solidFill>
                <a:effectLst>
                  <a:outerShdw blurRad="38100" dist="38100" dir="2700000" algn="tl">
                    <a:srgbClr val="C0C0C0"/>
                  </a:outerShdw>
                </a:effectLst>
                <a:latin typeface="Tahoma" pitchFamily="34" charset="0"/>
              </a:rPr>
              <a:t>.int a</a:t>
            </a:r>
          </a:p>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   }	</a:t>
            </a:r>
          </a:p>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a:t>
            </a:r>
          </a:p>
        </p:txBody>
      </p:sp>
      <p:sp>
        <p:nvSpPr>
          <p:cNvPr id="20485" name="Line 5"/>
          <p:cNvSpPr>
            <a:spLocks noChangeShapeType="1"/>
          </p:cNvSpPr>
          <p:nvPr/>
        </p:nvSpPr>
        <p:spPr bwMode="auto">
          <a:xfrm>
            <a:off x="6948488" y="2025650"/>
            <a:ext cx="2159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6" name="Line 6"/>
          <p:cNvSpPr>
            <a:spLocks noChangeShapeType="1"/>
          </p:cNvSpPr>
          <p:nvPr/>
        </p:nvSpPr>
        <p:spPr bwMode="auto">
          <a:xfrm>
            <a:off x="6948488" y="5122863"/>
            <a:ext cx="2159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7" name="Line 7"/>
          <p:cNvSpPr>
            <a:spLocks noChangeShapeType="1"/>
          </p:cNvSpPr>
          <p:nvPr/>
        </p:nvSpPr>
        <p:spPr bwMode="auto">
          <a:xfrm>
            <a:off x="7056438" y="2025650"/>
            <a:ext cx="0" cy="719138"/>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8" name="Line 8"/>
          <p:cNvSpPr>
            <a:spLocks noChangeShapeType="1"/>
          </p:cNvSpPr>
          <p:nvPr/>
        </p:nvSpPr>
        <p:spPr bwMode="auto">
          <a:xfrm flipH="1" flipV="1">
            <a:off x="7056438" y="3754438"/>
            <a:ext cx="0" cy="1368425"/>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4665" name="Text Box 9"/>
          <p:cNvSpPr txBox="1">
            <a:spLocks noChangeArrowheads="1"/>
          </p:cNvSpPr>
          <p:nvPr/>
        </p:nvSpPr>
        <p:spPr bwMode="auto">
          <a:xfrm>
            <a:off x="6769100" y="3106738"/>
            <a:ext cx="3603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B</a:t>
            </a:r>
          </a:p>
        </p:txBody>
      </p:sp>
      <p:sp>
        <p:nvSpPr>
          <p:cNvPr id="20490" name="Line 10"/>
          <p:cNvSpPr>
            <a:spLocks noChangeShapeType="1"/>
          </p:cNvSpPr>
          <p:nvPr/>
        </p:nvSpPr>
        <p:spPr bwMode="auto">
          <a:xfrm>
            <a:off x="7416800" y="2817813"/>
            <a:ext cx="215900" cy="0"/>
          </a:xfrm>
          <a:prstGeom prst="line">
            <a:avLst/>
          </a:prstGeom>
          <a:noFill/>
          <a:ln w="254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91" name="Line 11"/>
          <p:cNvSpPr>
            <a:spLocks noChangeShapeType="1"/>
          </p:cNvSpPr>
          <p:nvPr/>
        </p:nvSpPr>
        <p:spPr bwMode="auto">
          <a:xfrm>
            <a:off x="7451725" y="3898900"/>
            <a:ext cx="217488" cy="0"/>
          </a:xfrm>
          <a:prstGeom prst="line">
            <a:avLst/>
          </a:prstGeom>
          <a:noFill/>
          <a:ln w="254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92" name="Line 12"/>
          <p:cNvSpPr>
            <a:spLocks noChangeShapeType="1"/>
          </p:cNvSpPr>
          <p:nvPr/>
        </p:nvSpPr>
        <p:spPr bwMode="auto">
          <a:xfrm>
            <a:off x="7524750" y="2817813"/>
            <a:ext cx="0" cy="1008062"/>
          </a:xfrm>
          <a:prstGeom prst="line">
            <a:avLst/>
          </a:prstGeom>
          <a:noFill/>
          <a:ln w="254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4669" name="Text Box 13"/>
          <p:cNvSpPr txBox="1">
            <a:spLocks noChangeArrowheads="1"/>
          </p:cNvSpPr>
          <p:nvPr/>
        </p:nvSpPr>
        <p:spPr bwMode="auto">
          <a:xfrm>
            <a:off x="7092950" y="3249613"/>
            <a:ext cx="5762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B1</a:t>
            </a:r>
          </a:p>
        </p:txBody>
      </p:sp>
      <p:sp>
        <p:nvSpPr>
          <p:cNvPr id="20494" name="Line 14"/>
          <p:cNvSpPr>
            <a:spLocks noChangeShapeType="1"/>
          </p:cNvSpPr>
          <p:nvPr/>
        </p:nvSpPr>
        <p:spPr bwMode="auto">
          <a:xfrm>
            <a:off x="7451725" y="4114800"/>
            <a:ext cx="215900" cy="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95" name="Line 15"/>
          <p:cNvSpPr>
            <a:spLocks noChangeShapeType="1"/>
          </p:cNvSpPr>
          <p:nvPr/>
        </p:nvSpPr>
        <p:spPr bwMode="auto">
          <a:xfrm>
            <a:off x="7451725" y="4691063"/>
            <a:ext cx="215900" cy="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96" name="Line 16"/>
          <p:cNvSpPr>
            <a:spLocks noChangeShapeType="1"/>
          </p:cNvSpPr>
          <p:nvPr/>
        </p:nvSpPr>
        <p:spPr bwMode="auto">
          <a:xfrm>
            <a:off x="7596188" y="4186238"/>
            <a:ext cx="0" cy="503237"/>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4673" name="Text Box 17"/>
          <p:cNvSpPr txBox="1">
            <a:spLocks noChangeArrowheads="1"/>
          </p:cNvSpPr>
          <p:nvPr/>
        </p:nvSpPr>
        <p:spPr bwMode="auto">
          <a:xfrm>
            <a:off x="7092950" y="4221163"/>
            <a:ext cx="5762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B2</a:t>
            </a:r>
          </a:p>
        </p:txBody>
      </p:sp>
      <p:sp>
        <p:nvSpPr>
          <p:cNvPr id="454674" name="AutoShape 18" descr="可以把程序块看成是没有参数和返回值的函数"/>
          <p:cNvSpPr>
            <a:spLocks noChangeArrowheads="1"/>
          </p:cNvSpPr>
          <p:nvPr/>
        </p:nvSpPr>
        <p:spPr bwMode="auto">
          <a:xfrm>
            <a:off x="5508625" y="5373688"/>
            <a:ext cx="3851275" cy="935037"/>
          </a:xfrm>
          <a:prstGeom prst="cloudCallout">
            <a:avLst>
              <a:gd name="adj1" fmla="val -72384"/>
              <a:gd name="adj2" fmla="val 29116"/>
            </a:avLst>
          </a:prstGeom>
          <a:solidFill>
            <a:schemeClr val="accent1">
              <a:alpha val="20000"/>
            </a:schemeClr>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a:solidFill>
                  <a:srgbClr val="FF3300"/>
                </a:solidFill>
                <a:effectLst>
                  <a:outerShdw blurRad="38100" dist="38100" dir="2700000" algn="tl">
                    <a:srgbClr val="000000"/>
                  </a:outerShdw>
                </a:effectLst>
                <a:latin typeface="Tahoma" pitchFamily="34" charset="0"/>
              </a:rPr>
              <a:t>可以把程序块看成是不带参数和返回值的函数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4659">
                                            <p:txEl>
                                              <p:pRg st="3" end="3"/>
                                            </p:txEl>
                                          </p:spTgt>
                                        </p:tgtEl>
                                        <p:attrNameLst>
                                          <p:attrName>style.visibility</p:attrName>
                                        </p:attrNameLst>
                                      </p:cBhvr>
                                      <p:to>
                                        <p:strVal val="visible"/>
                                      </p:to>
                                    </p:set>
                                    <p:animEffect transition="in" filter="blinds(horizontal)">
                                      <p:cBhvr>
                                        <p:cTn id="7" dur="500"/>
                                        <p:tgtEl>
                                          <p:spTgt spid="454659">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4659">
                                            <p:txEl>
                                              <p:pRg st="4" end="4"/>
                                            </p:txEl>
                                          </p:spTgt>
                                        </p:tgtEl>
                                        <p:attrNameLst>
                                          <p:attrName>style.visibility</p:attrName>
                                        </p:attrNameLst>
                                      </p:cBhvr>
                                      <p:to>
                                        <p:strVal val="visible"/>
                                      </p:to>
                                    </p:set>
                                    <p:animEffect transition="in" filter="blinds(horizontal)">
                                      <p:cBhvr>
                                        <p:cTn id="10" dur="500"/>
                                        <p:tgtEl>
                                          <p:spTgt spid="454659">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54659">
                                            <p:txEl>
                                              <p:pRg st="5" end="5"/>
                                            </p:txEl>
                                          </p:spTgt>
                                        </p:tgtEl>
                                        <p:attrNameLst>
                                          <p:attrName>style.visibility</p:attrName>
                                        </p:attrNameLst>
                                      </p:cBhvr>
                                      <p:to>
                                        <p:strVal val="visible"/>
                                      </p:to>
                                    </p:set>
                                    <p:animEffect transition="in" filter="blinds(horizontal)">
                                      <p:cBhvr>
                                        <p:cTn id="13" dur="500"/>
                                        <p:tgtEl>
                                          <p:spTgt spid="454659">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54659">
                                            <p:txEl>
                                              <p:pRg st="6" end="6"/>
                                            </p:txEl>
                                          </p:spTgt>
                                        </p:tgtEl>
                                        <p:attrNameLst>
                                          <p:attrName>style.visibility</p:attrName>
                                        </p:attrNameLst>
                                      </p:cBhvr>
                                      <p:to>
                                        <p:strVal val="visible"/>
                                      </p:to>
                                    </p:set>
                                    <p:animEffect transition="in" filter="blinds(horizontal)">
                                      <p:cBhvr>
                                        <p:cTn id="16" dur="500"/>
                                        <p:tgtEl>
                                          <p:spTgt spid="454659">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54659">
                                            <p:txEl>
                                              <p:pRg st="7" end="7"/>
                                            </p:txEl>
                                          </p:spTgt>
                                        </p:tgtEl>
                                        <p:attrNameLst>
                                          <p:attrName>style.visibility</p:attrName>
                                        </p:attrNameLst>
                                      </p:cBhvr>
                                      <p:to>
                                        <p:strVal val="visible"/>
                                      </p:to>
                                    </p:set>
                                    <p:animEffect transition="in" filter="blinds(horizontal)">
                                      <p:cBhvr>
                                        <p:cTn id="19" dur="500"/>
                                        <p:tgtEl>
                                          <p:spTgt spid="454659">
                                            <p:txEl>
                                              <p:pRg st="7" end="7"/>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454659">
                                            <p:txEl>
                                              <p:pRg st="8" end="8"/>
                                            </p:txEl>
                                          </p:spTgt>
                                        </p:tgtEl>
                                        <p:attrNameLst>
                                          <p:attrName>style.visibility</p:attrName>
                                        </p:attrNameLst>
                                      </p:cBhvr>
                                      <p:to>
                                        <p:strVal val="visible"/>
                                      </p:to>
                                    </p:set>
                                    <p:animEffect transition="in" filter="blinds(horizontal)">
                                      <p:cBhvr>
                                        <p:cTn id="24" dur="500"/>
                                        <p:tgtEl>
                                          <p:spTgt spid="454659">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54659">
                                            <p:txEl>
                                              <p:pRg st="9" end="9"/>
                                            </p:txEl>
                                          </p:spTgt>
                                        </p:tgtEl>
                                        <p:attrNameLst>
                                          <p:attrName>style.visibility</p:attrName>
                                        </p:attrNameLst>
                                      </p:cBhvr>
                                      <p:to>
                                        <p:strVal val="visible"/>
                                      </p:to>
                                    </p:set>
                                    <p:animEffect transition="in" filter="blinds(horizontal)">
                                      <p:cBhvr>
                                        <p:cTn id="27" dur="500"/>
                                        <p:tgtEl>
                                          <p:spTgt spid="454659">
                                            <p:txEl>
                                              <p:pRg st="9" end="9"/>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54674"/>
                                        </p:tgtEl>
                                        <p:attrNameLst>
                                          <p:attrName>style.visibility</p:attrName>
                                        </p:attrNameLst>
                                      </p:cBhvr>
                                      <p:to>
                                        <p:strVal val="visible"/>
                                      </p:to>
                                    </p:set>
                                    <p:animEffect transition="in" filter="blinds(horizontal)">
                                      <p:cBhvr>
                                        <p:cTn id="32" dur="500"/>
                                        <p:tgtEl>
                                          <p:spTgt spid="454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7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pPr>
              <a:defRPr/>
            </a:pPr>
            <a:r>
              <a:rPr lang="zh-CN" altLang="en-US" sz="3600" b="1" dirty="0" smtClean="0">
                <a:effectLst>
                  <a:outerShdw blurRad="38100" dist="38100" dir="2700000" algn="tl">
                    <a:srgbClr val="C0C0C0"/>
                  </a:outerShdw>
                </a:effectLst>
                <a:latin typeface="宋体" pitchFamily="2" charset="-122"/>
                <a:ea typeface="宋体" pitchFamily="2" charset="-122"/>
              </a:rPr>
              <a:t>第六章 运行时存储空间的组织和管理</a:t>
            </a:r>
          </a:p>
        </p:txBody>
      </p:sp>
      <p:sp>
        <p:nvSpPr>
          <p:cNvPr id="578563" name="Rectangle 3"/>
          <p:cNvSpPr>
            <a:spLocks noGrp="1" noChangeArrowheads="1"/>
          </p:cNvSpPr>
          <p:nvPr>
            <p:ph idx="1"/>
          </p:nvPr>
        </p:nvSpPr>
        <p:spPr>
          <a:xfrm>
            <a:off x="446088" y="1196975"/>
            <a:ext cx="8229600" cy="4608513"/>
          </a:xfrm>
        </p:spPr>
        <p:txBody>
          <a:bodyPr/>
          <a:lstStyle/>
          <a:p>
            <a:r>
              <a:rPr lang="zh-CN" altLang="en-US" sz="2400" b="1" dirty="0" smtClean="0">
                <a:ea typeface="宋体" pitchFamily="2" charset="-122"/>
              </a:rPr>
              <a:t>编译程序在完成词法、语法和语义分析后，在生成目标代码之前，需要把程序的</a:t>
            </a:r>
            <a:r>
              <a:rPr lang="zh-CN" altLang="en-US" sz="2400" b="1" dirty="0" smtClean="0">
                <a:solidFill>
                  <a:srgbClr val="CC0000"/>
                </a:solidFill>
                <a:ea typeface="宋体" pitchFamily="2" charset="-122"/>
              </a:rPr>
              <a:t>静态正文</a:t>
            </a:r>
            <a:r>
              <a:rPr lang="zh-CN" altLang="en-US" sz="2400" b="1" dirty="0" smtClean="0">
                <a:ea typeface="宋体" pitchFamily="2" charset="-122"/>
              </a:rPr>
              <a:t>和实现这个程序的</a:t>
            </a:r>
            <a:r>
              <a:rPr lang="zh-CN" altLang="en-US" sz="2400" b="1" dirty="0" smtClean="0">
                <a:solidFill>
                  <a:srgbClr val="CC0000"/>
                </a:solidFill>
                <a:ea typeface="宋体" pitchFamily="2" charset="-122"/>
              </a:rPr>
              <a:t>运行时的活动</a:t>
            </a:r>
            <a:r>
              <a:rPr lang="zh-CN" altLang="en-US" sz="2400" b="1" dirty="0" smtClean="0">
                <a:ea typeface="宋体" pitchFamily="2" charset="-122"/>
              </a:rPr>
              <a:t>联系起来弄清楚将来在代码运行时刻，源代码中的各种变量、常量等用户定义的量是如何</a:t>
            </a:r>
            <a:r>
              <a:rPr lang="zh-CN" altLang="en-US" sz="2400" b="1" dirty="0" smtClean="0">
                <a:solidFill>
                  <a:srgbClr val="CC0000"/>
                </a:solidFill>
                <a:ea typeface="宋体" pitchFamily="2" charset="-122"/>
              </a:rPr>
              <a:t>存放</a:t>
            </a:r>
            <a:r>
              <a:rPr lang="zh-CN" altLang="en-US" sz="2400" b="1" dirty="0" smtClean="0">
                <a:ea typeface="宋体" pitchFamily="2" charset="-122"/>
              </a:rPr>
              <a:t>的，如何去</a:t>
            </a:r>
            <a:r>
              <a:rPr lang="zh-CN" altLang="en-US" sz="2400" b="1" dirty="0" smtClean="0">
                <a:solidFill>
                  <a:srgbClr val="CC0000"/>
                </a:solidFill>
                <a:ea typeface="宋体" pitchFamily="2" charset="-122"/>
              </a:rPr>
              <a:t>访问</a:t>
            </a:r>
            <a:r>
              <a:rPr lang="zh-CN" altLang="en-US" sz="2400" b="1" dirty="0" smtClean="0">
                <a:ea typeface="宋体" pitchFamily="2" charset="-122"/>
              </a:rPr>
              <a:t>它们。</a:t>
            </a:r>
          </a:p>
          <a:p>
            <a:r>
              <a:rPr lang="zh-CN" altLang="en-US" sz="2400" b="1" dirty="0" smtClean="0">
                <a:ea typeface="宋体" pitchFamily="2" charset="-122"/>
              </a:rPr>
              <a:t>在程序的执行过程中，程序中数据的存取是通过与之对应的存储单元来进行的。</a:t>
            </a:r>
          </a:p>
          <a:p>
            <a:r>
              <a:rPr lang="zh-CN" altLang="en-US" sz="2400" b="1" dirty="0" smtClean="0">
                <a:ea typeface="宋体" pitchFamily="2" charset="-122"/>
              </a:rPr>
              <a:t>在程序语言中，程序使用的存储单元都是由标识符来表示的。它们对应的内存地址都是由编译程序在编译时或由其生成的目标程序运行时进行分配。</a:t>
            </a:r>
          </a:p>
          <a:p>
            <a:r>
              <a:rPr lang="zh-CN" altLang="en-US" sz="2400" b="1" dirty="0" smtClean="0">
                <a:ea typeface="宋体" pitchFamily="2" charset="-122"/>
              </a:rPr>
              <a:t>对于编译程序来说</a:t>
            </a:r>
            <a:r>
              <a:rPr lang="zh-CN" altLang="en-US" sz="2400" b="1" dirty="0" smtClean="0">
                <a:solidFill>
                  <a:srgbClr val="CC0000"/>
                </a:solidFill>
                <a:ea typeface="宋体" pitchFamily="2" charset="-122"/>
              </a:rPr>
              <a:t>存储组织与管理</a:t>
            </a:r>
            <a:r>
              <a:rPr lang="zh-CN" altLang="en-US" sz="2400" b="1" dirty="0" smtClean="0">
                <a:ea typeface="宋体" pitchFamily="2" charset="-122"/>
              </a:rPr>
              <a:t>是一个复杂而又十分重要的问题。</a:t>
            </a:r>
            <a:endParaRPr lang="zh-CN" altLang="en-US" sz="2400" dirty="0" smtClean="0">
              <a:ea typeface="宋体" pitchFamily="2" charset="-122"/>
            </a:endParaRPr>
          </a:p>
        </p:txBody>
      </p:sp>
      <p:sp>
        <p:nvSpPr>
          <p:cNvPr id="307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520E4EC8-5456-409B-A47C-3D3C8BA8C824}" type="slidenum">
              <a:rPr lang="en-US" altLang="zh-CN" sz="8000">
                <a:solidFill>
                  <a:schemeClr val="bg2"/>
                </a:solidFill>
                <a:latin typeface="Arial" charset="0"/>
                <a:ea typeface="宋体" pitchFamily="2" charset="-122"/>
              </a:rPr>
              <a:pPr/>
              <a:t>2</a:t>
            </a:fld>
            <a:endParaRPr lang="en-US" altLang="zh-CN" sz="8000">
              <a:solidFill>
                <a:schemeClr val="bg2"/>
              </a:solidFill>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78563">
                                            <p:txEl>
                                              <p:pRg st="0" end="0"/>
                                            </p:txEl>
                                          </p:spTgt>
                                        </p:tgtEl>
                                        <p:attrNameLst>
                                          <p:attrName>style.visibility</p:attrName>
                                        </p:attrNameLst>
                                      </p:cBhvr>
                                      <p:to>
                                        <p:strVal val="visible"/>
                                      </p:to>
                                    </p:set>
                                    <p:animEffect transition="in" filter="wipe(left)">
                                      <p:cBhvr>
                                        <p:cTn id="7" dur="500"/>
                                        <p:tgtEl>
                                          <p:spTgt spid="578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8563">
                                            <p:txEl>
                                              <p:pRg st="1" end="1"/>
                                            </p:txEl>
                                          </p:spTgt>
                                        </p:tgtEl>
                                        <p:attrNameLst>
                                          <p:attrName>style.visibility</p:attrName>
                                        </p:attrNameLst>
                                      </p:cBhvr>
                                      <p:to>
                                        <p:strVal val="visible"/>
                                      </p:to>
                                    </p:set>
                                    <p:animEffect transition="in" filter="wipe(left)">
                                      <p:cBhvr>
                                        <p:cTn id="12" dur="500"/>
                                        <p:tgtEl>
                                          <p:spTgt spid="5785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78563">
                                            <p:txEl>
                                              <p:pRg st="2" end="2"/>
                                            </p:txEl>
                                          </p:spTgt>
                                        </p:tgtEl>
                                        <p:attrNameLst>
                                          <p:attrName>style.visibility</p:attrName>
                                        </p:attrNameLst>
                                      </p:cBhvr>
                                      <p:to>
                                        <p:strVal val="visible"/>
                                      </p:to>
                                    </p:set>
                                    <p:animEffect transition="in" filter="wipe(left)">
                                      <p:cBhvr>
                                        <p:cTn id="17" dur="500"/>
                                        <p:tgtEl>
                                          <p:spTgt spid="5785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78563">
                                            <p:txEl>
                                              <p:pRg st="3" end="3"/>
                                            </p:txEl>
                                          </p:spTgt>
                                        </p:tgtEl>
                                        <p:attrNameLst>
                                          <p:attrName>style.visibility</p:attrName>
                                        </p:attrNameLst>
                                      </p:cBhvr>
                                      <p:to>
                                        <p:strVal val="visible"/>
                                      </p:to>
                                    </p:set>
                                    <p:animEffect transition="in" filter="wipe(left)">
                                      <p:cBhvr>
                                        <p:cTn id="22" dur="500"/>
                                        <p:tgtEl>
                                          <p:spTgt spid="5785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7" name="Rectangle 37"/>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6.1</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ea typeface="宋体" pitchFamily="2" charset="-122"/>
              </a:rPr>
              <a:t>局部存储分配策略</a:t>
            </a:r>
          </a:p>
        </p:txBody>
      </p:sp>
      <p:sp>
        <p:nvSpPr>
          <p:cNvPr id="460803" name="Rectangle 3"/>
          <p:cNvSpPr>
            <a:spLocks noGrp="1" noChangeArrowheads="1"/>
          </p:cNvSpPr>
          <p:nvPr>
            <p:ph idx="1"/>
          </p:nvPr>
        </p:nvSpPr>
        <p:spPr>
          <a:xfrm>
            <a:off x="304800" y="1114425"/>
            <a:ext cx="4122738" cy="5410200"/>
          </a:xfrm>
        </p:spPr>
        <p:txBody>
          <a:bodyPr/>
          <a:lstStyle/>
          <a:p>
            <a:pPr algn="just">
              <a:lnSpc>
                <a:spcPct val="80000"/>
              </a:lnSpc>
              <a:spcBef>
                <a:spcPct val="1000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main()</a:t>
            </a:r>
          </a:p>
          <a:p>
            <a:pPr algn="just">
              <a:lnSpc>
                <a:spcPct val="80000"/>
              </a:lnSpc>
              <a:spcBef>
                <a:spcPct val="1000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begin of </a:t>
            </a:r>
            <a:r>
              <a:rPr lang="en-US" altLang="zh-CN" sz="2400" b="1" i="1" dirty="0" smtClean="0">
                <a:solidFill>
                  <a:schemeClr val="accent2"/>
                </a:solidFill>
                <a:effectLst>
                  <a:outerShdw blurRad="38100" dist="38100" dir="2700000" algn="tl">
                    <a:srgbClr val="C0C0C0"/>
                  </a:outerShdw>
                </a:effectLst>
                <a:ea typeface="宋体" pitchFamily="2" charset="-122"/>
              </a:rPr>
              <a:t>B</a:t>
            </a:r>
            <a:r>
              <a:rPr lang="en-US" altLang="zh-CN" sz="2400" b="1" baseline="-30000" dirty="0" smtClean="0">
                <a:solidFill>
                  <a:schemeClr val="accent2"/>
                </a:solidFill>
                <a:effectLst>
                  <a:outerShdw blurRad="38100" dist="38100" dir="2700000" algn="tl">
                    <a:srgbClr val="C0C0C0"/>
                  </a:outerShdw>
                </a:effectLst>
                <a:ea typeface="宋体" pitchFamily="2" charset="-122"/>
              </a:rPr>
              <a:t>0</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a:t>
            </a:r>
          </a:p>
          <a:p>
            <a:pPr algn="just">
              <a:lnSpc>
                <a:spcPct val="80000"/>
              </a:lnSpc>
              <a:spcBef>
                <a:spcPct val="1000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err="1" smtClean="0">
                <a:solidFill>
                  <a:schemeClr val="accent2"/>
                </a:solidFill>
                <a:effectLst>
                  <a:outerShdw blurRad="38100" dist="38100" dir="2700000" algn="tl">
                    <a:srgbClr val="C0C0C0"/>
                  </a:outerShdw>
                </a:effectLst>
                <a:ea typeface="宋体" pitchFamily="2" charset="-122"/>
              </a:rPr>
              <a:t>int</a:t>
            </a:r>
            <a:r>
              <a:rPr lang="en-US" altLang="zh-CN" sz="2400" b="1" dirty="0" smtClean="0">
                <a:solidFill>
                  <a:schemeClr val="accent2"/>
                </a:solidFill>
                <a:effectLst>
                  <a:outerShdw blurRad="38100" dist="38100" dir="2700000" algn="tl">
                    <a:srgbClr val="C0C0C0"/>
                  </a:outerShdw>
                </a:effectLst>
                <a:ea typeface="宋体" pitchFamily="2" charset="-122"/>
              </a:rPr>
              <a:t> a = 0;</a:t>
            </a:r>
          </a:p>
          <a:p>
            <a:pPr algn="just">
              <a:lnSpc>
                <a:spcPct val="80000"/>
              </a:lnSpc>
              <a:spcBef>
                <a:spcPct val="1000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err="1" smtClean="0">
                <a:solidFill>
                  <a:schemeClr val="accent2"/>
                </a:solidFill>
                <a:effectLst>
                  <a:outerShdw blurRad="38100" dist="38100" dir="2700000" algn="tl">
                    <a:srgbClr val="C0C0C0"/>
                  </a:outerShdw>
                </a:effectLst>
                <a:ea typeface="宋体" pitchFamily="2" charset="-122"/>
              </a:rPr>
              <a:t>int</a:t>
            </a:r>
            <a:r>
              <a:rPr lang="en-US" altLang="zh-CN" sz="2400" b="1" dirty="0" smtClean="0">
                <a:solidFill>
                  <a:schemeClr val="accent2"/>
                </a:solidFill>
                <a:effectLst>
                  <a:outerShdw blurRad="38100" dist="38100" dir="2700000" algn="tl">
                    <a:srgbClr val="C0C0C0"/>
                  </a:outerShdw>
                </a:effectLst>
                <a:ea typeface="宋体" pitchFamily="2" charset="-122"/>
              </a:rPr>
              <a:t> b = 0;</a:t>
            </a:r>
          </a:p>
          <a:p>
            <a:pPr algn="just">
              <a:lnSpc>
                <a:spcPct val="80000"/>
              </a:lnSpc>
              <a:spcBef>
                <a:spcPct val="10000"/>
              </a:spcBef>
              <a:buFontTx/>
              <a:buNone/>
              <a:defRPr/>
            </a:pPr>
            <a:r>
              <a:rPr lang="en-US" altLang="zh-CN" sz="2400" b="1" dirty="0" smtClean="0">
                <a:solidFill>
                  <a:srgbClr val="FF3300"/>
                </a:solidFill>
                <a:effectLst>
                  <a:outerShdw blurRad="38100" dist="38100" dir="2700000" algn="tl">
                    <a:srgbClr val="C0C0C0"/>
                  </a:outerShdw>
                </a:effectLst>
                <a:ea typeface="宋体" pitchFamily="2" charset="-122"/>
              </a:rPr>
              <a:t>	{ /</a:t>
            </a:r>
            <a:r>
              <a:rPr lang="en-US" altLang="zh-CN" sz="2400" b="1" dirty="0" smtClean="0">
                <a:solidFill>
                  <a:srgbClr val="FF3300"/>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rgbClr val="FF3300"/>
                </a:solidFill>
                <a:effectLst>
                  <a:outerShdw blurRad="38100" dist="38100" dir="2700000" algn="tl">
                    <a:srgbClr val="C0C0C0"/>
                  </a:outerShdw>
                </a:effectLst>
                <a:ea typeface="宋体" pitchFamily="2" charset="-122"/>
              </a:rPr>
              <a:t> begin of </a:t>
            </a:r>
            <a:r>
              <a:rPr lang="en-US" altLang="zh-CN" sz="2400" b="1" i="1" dirty="0" smtClean="0">
                <a:solidFill>
                  <a:srgbClr val="FF3300"/>
                </a:solidFill>
                <a:effectLst>
                  <a:outerShdw blurRad="38100" dist="38100" dir="2700000" algn="tl">
                    <a:srgbClr val="C0C0C0"/>
                  </a:outerShdw>
                </a:effectLst>
                <a:ea typeface="宋体" pitchFamily="2" charset="-122"/>
              </a:rPr>
              <a:t>B</a:t>
            </a:r>
            <a:r>
              <a:rPr lang="en-US" altLang="zh-CN" sz="2400" b="1" baseline="-30000" dirty="0" smtClean="0">
                <a:solidFill>
                  <a:srgbClr val="FF3300"/>
                </a:solidFill>
                <a:effectLst>
                  <a:outerShdw blurRad="38100" dist="38100" dir="2700000" algn="tl">
                    <a:srgbClr val="C0C0C0"/>
                  </a:outerShdw>
                </a:effectLst>
                <a:ea typeface="宋体" pitchFamily="2" charset="-122"/>
              </a:rPr>
              <a:t>1</a:t>
            </a:r>
            <a:r>
              <a:rPr lang="en-US" altLang="zh-CN" sz="2400" b="1" dirty="0" smtClean="0">
                <a:solidFill>
                  <a:srgbClr val="FF3300"/>
                </a:solidFill>
                <a:effectLst>
                  <a:outerShdw blurRad="38100" dist="38100" dir="2700000" algn="tl">
                    <a:srgbClr val="C0C0C0"/>
                  </a:outerShdw>
                </a:effectLst>
                <a:ea typeface="宋体" pitchFamily="2" charset="-122"/>
              </a:rPr>
              <a:t> </a:t>
            </a:r>
            <a:r>
              <a:rPr lang="en-US" altLang="zh-CN" sz="2400" b="1" dirty="0" smtClean="0">
                <a:solidFill>
                  <a:srgbClr val="FF3300"/>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rgbClr val="FF3300"/>
                </a:solidFill>
                <a:effectLst>
                  <a:outerShdw blurRad="38100" dist="38100" dir="2700000" algn="tl">
                    <a:srgbClr val="C0C0C0"/>
                  </a:outerShdw>
                </a:effectLst>
                <a:ea typeface="宋体" pitchFamily="2" charset="-122"/>
              </a:rPr>
              <a:t>/</a:t>
            </a:r>
          </a:p>
          <a:p>
            <a:pPr algn="just">
              <a:lnSpc>
                <a:spcPct val="80000"/>
              </a:lnSpc>
              <a:spcBef>
                <a:spcPct val="10000"/>
              </a:spcBef>
              <a:buFontTx/>
              <a:buNone/>
              <a:defRPr/>
            </a:pPr>
            <a:r>
              <a:rPr lang="en-US" altLang="zh-CN" sz="2400" b="1" dirty="0" smtClean="0">
                <a:solidFill>
                  <a:srgbClr val="FF3300"/>
                </a:solidFill>
                <a:effectLst>
                  <a:outerShdw blurRad="38100" dist="38100" dir="2700000" algn="tl">
                    <a:srgbClr val="C0C0C0"/>
                  </a:outerShdw>
                </a:effectLst>
                <a:ea typeface="宋体" pitchFamily="2" charset="-122"/>
              </a:rPr>
              <a:t>	    </a:t>
            </a:r>
            <a:r>
              <a:rPr lang="en-US" altLang="zh-CN" sz="2400" b="1" dirty="0" err="1" smtClean="0">
                <a:solidFill>
                  <a:srgbClr val="FF3300"/>
                </a:solidFill>
                <a:effectLst>
                  <a:outerShdw blurRad="38100" dist="38100" dir="2700000" algn="tl">
                    <a:srgbClr val="C0C0C0"/>
                  </a:outerShdw>
                </a:effectLst>
                <a:ea typeface="宋体" pitchFamily="2" charset="-122"/>
              </a:rPr>
              <a:t>int</a:t>
            </a:r>
            <a:r>
              <a:rPr lang="en-US" altLang="zh-CN" sz="2400" b="1" dirty="0" smtClean="0">
                <a:solidFill>
                  <a:srgbClr val="FF3300"/>
                </a:solidFill>
                <a:effectLst>
                  <a:outerShdw blurRad="38100" dist="38100" dir="2700000" algn="tl">
                    <a:srgbClr val="C0C0C0"/>
                  </a:outerShdw>
                </a:effectLst>
                <a:ea typeface="宋体" pitchFamily="2" charset="-122"/>
              </a:rPr>
              <a:t> b = 1;</a:t>
            </a:r>
          </a:p>
          <a:p>
            <a:pPr algn="just">
              <a:lnSpc>
                <a:spcPct val="80000"/>
              </a:lnSpc>
              <a:spcBef>
                <a:spcPct val="10000"/>
              </a:spcBef>
              <a:buFontTx/>
              <a:buNone/>
              <a:defRPr/>
            </a:pPr>
            <a:r>
              <a:rPr lang="en-US" altLang="zh-CN" sz="2400" b="1" dirty="0" smtClean="0">
                <a:solidFill>
                  <a:srgbClr val="996633"/>
                </a:solidFill>
                <a:effectLst>
                  <a:outerShdw blurRad="38100" dist="38100" dir="2700000" algn="tl">
                    <a:srgbClr val="C0C0C0"/>
                  </a:outerShdw>
                </a:effectLst>
                <a:ea typeface="宋体" pitchFamily="2" charset="-122"/>
              </a:rPr>
              <a:t>	    {/</a:t>
            </a:r>
            <a:r>
              <a:rPr lang="en-US" altLang="zh-CN" sz="2400" b="1" dirty="0" smtClean="0">
                <a:solidFill>
                  <a:srgbClr val="996633"/>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rgbClr val="996633"/>
                </a:solidFill>
                <a:effectLst>
                  <a:outerShdw blurRad="38100" dist="38100" dir="2700000" algn="tl">
                    <a:srgbClr val="C0C0C0"/>
                  </a:outerShdw>
                </a:effectLst>
                <a:ea typeface="宋体" pitchFamily="2" charset="-122"/>
              </a:rPr>
              <a:t> begin of </a:t>
            </a:r>
            <a:r>
              <a:rPr lang="en-US" altLang="zh-CN" sz="2400" b="1" i="1" dirty="0" smtClean="0">
                <a:solidFill>
                  <a:srgbClr val="996633"/>
                </a:solidFill>
                <a:effectLst>
                  <a:outerShdw blurRad="38100" dist="38100" dir="2700000" algn="tl">
                    <a:srgbClr val="C0C0C0"/>
                  </a:outerShdw>
                </a:effectLst>
                <a:ea typeface="宋体" pitchFamily="2" charset="-122"/>
              </a:rPr>
              <a:t>B</a:t>
            </a:r>
            <a:r>
              <a:rPr lang="en-US" altLang="zh-CN" sz="2400" b="1" baseline="-30000" dirty="0" smtClean="0">
                <a:solidFill>
                  <a:srgbClr val="996633"/>
                </a:solidFill>
                <a:effectLst>
                  <a:outerShdw blurRad="38100" dist="38100" dir="2700000" algn="tl">
                    <a:srgbClr val="C0C0C0"/>
                  </a:outerShdw>
                </a:effectLst>
                <a:ea typeface="宋体" pitchFamily="2" charset="-122"/>
              </a:rPr>
              <a:t>2</a:t>
            </a:r>
            <a:r>
              <a:rPr lang="en-US" altLang="zh-CN" sz="2400" b="1" dirty="0" smtClean="0">
                <a:solidFill>
                  <a:srgbClr val="996633"/>
                </a:solidFill>
                <a:effectLst>
                  <a:outerShdw blurRad="38100" dist="38100" dir="2700000" algn="tl">
                    <a:srgbClr val="C0C0C0"/>
                  </a:outerShdw>
                </a:effectLst>
                <a:ea typeface="宋体" pitchFamily="2" charset="-122"/>
              </a:rPr>
              <a:t> </a:t>
            </a:r>
            <a:r>
              <a:rPr lang="en-US" altLang="zh-CN" sz="2400" b="1" dirty="0" smtClean="0">
                <a:solidFill>
                  <a:srgbClr val="996633"/>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rgbClr val="996633"/>
                </a:solidFill>
                <a:effectLst>
                  <a:outerShdw blurRad="38100" dist="38100" dir="2700000" algn="tl">
                    <a:srgbClr val="C0C0C0"/>
                  </a:outerShdw>
                </a:effectLst>
                <a:ea typeface="宋体" pitchFamily="2" charset="-122"/>
              </a:rPr>
              <a:t>/</a:t>
            </a:r>
          </a:p>
          <a:p>
            <a:pPr algn="just">
              <a:lnSpc>
                <a:spcPct val="80000"/>
              </a:lnSpc>
              <a:spcBef>
                <a:spcPct val="10000"/>
              </a:spcBef>
              <a:buFontTx/>
              <a:buNone/>
              <a:defRPr/>
            </a:pPr>
            <a:r>
              <a:rPr lang="en-US" altLang="zh-CN" sz="2400" b="1" dirty="0" smtClean="0">
                <a:solidFill>
                  <a:srgbClr val="996633"/>
                </a:solidFill>
                <a:effectLst>
                  <a:outerShdw blurRad="38100" dist="38100" dir="2700000" algn="tl">
                    <a:srgbClr val="C0C0C0"/>
                  </a:outerShdw>
                </a:effectLst>
                <a:ea typeface="宋体" pitchFamily="2" charset="-122"/>
              </a:rPr>
              <a:t>		  </a:t>
            </a:r>
            <a:r>
              <a:rPr lang="en-US" altLang="zh-CN" sz="2400" b="1" dirty="0" err="1" smtClean="0">
                <a:solidFill>
                  <a:srgbClr val="996633"/>
                </a:solidFill>
                <a:effectLst>
                  <a:outerShdw blurRad="38100" dist="38100" dir="2700000" algn="tl">
                    <a:srgbClr val="C0C0C0"/>
                  </a:outerShdw>
                </a:effectLst>
                <a:ea typeface="宋体" pitchFamily="2" charset="-122"/>
              </a:rPr>
              <a:t>int</a:t>
            </a:r>
            <a:r>
              <a:rPr lang="en-US" altLang="zh-CN" sz="2400" b="1" dirty="0" smtClean="0">
                <a:solidFill>
                  <a:srgbClr val="996633"/>
                </a:solidFill>
                <a:effectLst>
                  <a:outerShdw blurRad="38100" dist="38100" dir="2700000" algn="tl">
                    <a:srgbClr val="C0C0C0"/>
                  </a:outerShdw>
                </a:effectLst>
                <a:ea typeface="宋体" pitchFamily="2" charset="-122"/>
              </a:rPr>
              <a:t> a = 2;	</a:t>
            </a:r>
          </a:p>
          <a:p>
            <a:pPr algn="just">
              <a:lnSpc>
                <a:spcPct val="80000"/>
              </a:lnSpc>
              <a:spcBef>
                <a:spcPct val="10000"/>
              </a:spcBef>
              <a:buFontTx/>
              <a:buNone/>
              <a:defRPr/>
            </a:pPr>
            <a:r>
              <a:rPr lang="en-US" altLang="zh-CN" sz="2400" b="1" dirty="0" smtClean="0">
                <a:solidFill>
                  <a:srgbClr val="996633"/>
                </a:solidFill>
                <a:effectLst>
                  <a:outerShdw blurRad="38100" dist="38100" dir="2700000" algn="tl">
                    <a:srgbClr val="C0C0C0"/>
                  </a:outerShdw>
                </a:effectLst>
                <a:ea typeface="宋体" pitchFamily="2" charset="-122"/>
              </a:rPr>
              <a:t>	    }/</a:t>
            </a:r>
            <a:r>
              <a:rPr lang="en-US" altLang="zh-CN" sz="2400" b="1" dirty="0" smtClean="0">
                <a:solidFill>
                  <a:srgbClr val="996633"/>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rgbClr val="996633"/>
                </a:solidFill>
                <a:effectLst>
                  <a:outerShdw blurRad="38100" dist="38100" dir="2700000" algn="tl">
                    <a:srgbClr val="C0C0C0"/>
                  </a:outerShdw>
                </a:effectLst>
                <a:ea typeface="宋体" pitchFamily="2" charset="-122"/>
              </a:rPr>
              <a:t> end of </a:t>
            </a:r>
            <a:r>
              <a:rPr lang="en-US" altLang="zh-CN" sz="2400" b="1" i="1" dirty="0" smtClean="0">
                <a:solidFill>
                  <a:srgbClr val="996633"/>
                </a:solidFill>
                <a:effectLst>
                  <a:outerShdw blurRad="38100" dist="38100" dir="2700000" algn="tl">
                    <a:srgbClr val="C0C0C0"/>
                  </a:outerShdw>
                </a:effectLst>
                <a:ea typeface="宋体" pitchFamily="2" charset="-122"/>
              </a:rPr>
              <a:t>B</a:t>
            </a:r>
            <a:r>
              <a:rPr lang="en-US" altLang="zh-CN" sz="2400" b="1" baseline="-30000" dirty="0" smtClean="0">
                <a:solidFill>
                  <a:srgbClr val="996633"/>
                </a:solidFill>
                <a:effectLst>
                  <a:outerShdw blurRad="38100" dist="38100" dir="2700000" algn="tl">
                    <a:srgbClr val="C0C0C0"/>
                  </a:outerShdw>
                </a:effectLst>
                <a:ea typeface="宋体" pitchFamily="2" charset="-122"/>
              </a:rPr>
              <a:t>2</a:t>
            </a:r>
            <a:r>
              <a:rPr lang="en-US" altLang="zh-CN" sz="2400" b="1" dirty="0" smtClean="0">
                <a:solidFill>
                  <a:srgbClr val="996633"/>
                </a:solidFill>
                <a:effectLst>
                  <a:outerShdw blurRad="38100" dist="38100" dir="2700000" algn="tl">
                    <a:srgbClr val="C0C0C0"/>
                  </a:outerShdw>
                </a:effectLst>
                <a:ea typeface="宋体" pitchFamily="2" charset="-122"/>
              </a:rPr>
              <a:t> </a:t>
            </a:r>
            <a:r>
              <a:rPr lang="en-US" altLang="zh-CN" sz="2400" b="1" dirty="0" smtClean="0">
                <a:solidFill>
                  <a:srgbClr val="996633"/>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rgbClr val="996633"/>
                </a:solidFill>
                <a:effectLst>
                  <a:outerShdw blurRad="38100" dist="38100" dir="2700000" algn="tl">
                    <a:srgbClr val="C0C0C0"/>
                  </a:outerShdw>
                </a:effectLst>
                <a:ea typeface="宋体" pitchFamily="2" charset="-122"/>
              </a:rPr>
              <a:t>/</a:t>
            </a:r>
          </a:p>
          <a:p>
            <a:pPr algn="just">
              <a:lnSpc>
                <a:spcPct val="80000"/>
              </a:lnSpc>
              <a:spcBef>
                <a:spcPct val="10000"/>
              </a:spcBef>
              <a:buFontTx/>
              <a:buNone/>
              <a:defRPr/>
            </a:pPr>
            <a:r>
              <a:rPr lang="en-US" altLang="zh-CN" sz="2400" b="1" dirty="0" smtClean="0">
                <a:solidFill>
                  <a:srgbClr val="FF3399"/>
                </a:solidFill>
                <a:effectLst>
                  <a:outerShdw blurRad="38100" dist="38100" dir="2700000" algn="tl">
                    <a:srgbClr val="C0C0C0"/>
                  </a:outerShdw>
                </a:effectLst>
                <a:ea typeface="宋体" pitchFamily="2" charset="-122"/>
              </a:rPr>
              <a:t>	    {/</a:t>
            </a:r>
            <a:r>
              <a:rPr lang="en-US" altLang="zh-CN" sz="2400" b="1" dirty="0" smtClean="0">
                <a:solidFill>
                  <a:srgbClr val="FF3399"/>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rgbClr val="FF3399"/>
                </a:solidFill>
                <a:effectLst>
                  <a:outerShdw blurRad="38100" dist="38100" dir="2700000" algn="tl">
                    <a:srgbClr val="C0C0C0"/>
                  </a:outerShdw>
                </a:effectLst>
                <a:ea typeface="宋体" pitchFamily="2" charset="-122"/>
              </a:rPr>
              <a:t> begin of </a:t>
            </a:r>
            <a:r>
              <a:rPr lang="en-US" altLang="zh-CN" sz="2400" b="1" i="1" dirty="0" smtClean="0">
                <a:solidFill>
                  <a:srgbClr val="FF3399"/>
                </a:solidFill>
                <a:effectLst>
                  <a:outerShdw blurRad="38100" dist="38100" dir="2700000" algn="tl">
                    <a:srgbClr val="C0C0C0"/>
                  </a:outerShdw>
                </a:effectLst>
                <a:ea typeface="宋体" pitchFamily="2" charset="-122"/>
              </a:rPr>
              <a:t>B</a:t>
            </a:r>
            <a:r>
              <a:rPr lang="en-US" altLang="zh-CN" sz="2400" b="1" baseline="-30000" dirty="0" smtClean="0">
                <a:solidFill>
                  <a:srgbClr val="FF3399"/>
                </a:solidFill>
                <a:effectLst>
                  <a:outerShdw blurRad="38100" dist="38100" dir="2700000" algn="tl">
                    <a:srgbClr val="C0C0C0"/>
                  </a:outerShdw>
                </a:effectLst>
                <a:ea typeface="宋体" pitchFamily="2" charset="-122"/>
              </a:rPr>
              <a:t>3 </a:t>
            </a:r>
            <a:r>
              <a:rPr lang="en-US" altLang="zh-CN" sz="2400" b="1" dirty="0" smtClean="0">
                <a:solidFill>
                  <a:srgbClr val="FF3399"/>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rgbClr val="FF3399"/>
                </a:solidFill>
                <a:effectLst>
                  <a:outerShdw blurRad="38100" dist="38100" dir="2700000" algn="tl">
                    <a:srgbClr val="C0C0C0"/>
                  </a:outerShdw>
                </a:effectLst>
                <a:ea typeface="宋体" pitchFamily="2" charset="-122"/>
              </a:rPr>
              <a:t>/</a:t>
            </a:r>
          </a:p>
          <a:p>
            <a:pPr algn="just">
              <a:lnSpc>
                <a:spcPct val="80000"/>
              </a:lnSpc>
              <a:spcBef>
                <a:spcPct val="10000"/>
              </a:spcBef>
              <a:buFontTx/>
              <a:buNone/>
              <a:defRPr/>
            </a:pPr>
            <a:r>
              <a:rPr lang="en-US" altLang="zh-CN" sz="2400" b="1" dirty="0" smtClean="0">
                <a:solidFill>
                  <a:srgbClr val="FF3399"/>
                </a:solidFill>
                <a:effectLst>
                  <a:outerShdw blurRad="38100" dist="38100" dir="2700000" algn="tl">
                    <a:srgbClr val="C0C0C0"/>
                  </a:outerShdw>
                </a:effectLst>
                <a:ea typeface="宋体" pitchFamily="2" charset="-122"/>
              </a:rPr>
              <a:t>		  </a:t>
            </a:r>
            <a:r>
              <a:rPr lang="en-US" altLang="zh-CN" sz="2400" b="1" dirty="0" err="1" smtClean="0">
                <a:solidFill>
                  <a:srgbClr val="FF3399"/>
                </a:solidFill>
                <a:effectLst>
                  <a:outerShdw blurRad="38100" dist="38100" dir="2700000" algn="tl">
                    <a:srgbClr val="C0C0C0"/>
                  </a:outerShdw>
                </a:effectLst>
                <a:ea typeface="宋体" pitchFamily="2" charset="-122"/>
              </a:rPr>
              <a:t>int</a:t>
            </a:r>
            <a:r>
              <a:rPr lang="en-US" altLang="zh-CN" sz="2400" b="1" dirty="0" smtClean="0">
                <a:solidFill>
                  <a:srgbClr val="FF3399"/>
                </a:solidFill>
                <a:effectLst>
                  <a:outerShdw blurRad="38100" dist="38100" dir="2700000" algn="tl">
                    <a:srgbClr val="C0C0C0"/>
                  </a:outerShdw>
                </a:effectLst>
                <a:ea typeface="宋体" pitchFamily="2" charset="-122"/>
              </a:rPr>
              <a:t> b = 3;</a:t>
            </a:r>
          </a:p>
          <a:p>
            <a:pPr algn="just">
              <a:lnSpc>
                <a:spcPct val="80000"/>
              </a:lnSpc>
              <a:spcBef>
                <a:spcPct val="10000"/>
              </a:spcBef>
              <a:buFontTx/>
              <a:buNone/>
              <a:defRPr/>
            </a:pPr>
            <a:r>
              <a:rPr lang="en-US" altLang="zh-CN" sz="2400" b="1" dirty="0" smtClean="0">
                <a:solidFill>
                  <a:srgbClr val="FF3399"/>
                </a:solidFill>
                <a:effectLst>
                  <a:outerShdw blurRad="38100" dist="38100" dir="2700000" algn="tl">
                    <a:srgbClr val="C0C0C0"/>
                  </a:outerShdw>
                </a:effectLst>
                <a:ea typeface="宋体" pitchFamily="2" charset="-122"/>
              </a:rPr>
              <a:t>	    }/</a:t>
            </a:r>
            <a:r>
              <a:rPr lang="en-US" altLang="zh-CN" sz="2400" b="1" dirty="0" smtClean="0">
                <a:solidFill>
                  <a:srgbClr val="FF3399"/>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rgbClr val="FF3399"/>
                </a:solidFill>
                <a:effectLst>
                  <a:outerShdw blurRad="38100" dist="38100" dir="2700000" algn="tl">
                    <a:srgbClr val="C0C0C0"/>
                  </a:outerShdw>
                </a:effectLst>
                <a:ea typeface="宋体" pitchFamily="2" charset="-122"/>
              </a:rPr>
              <a:t> end of </a:t>
            </a:r>
            <a:r>
              <a:rPr lang="en-US" altLang="zh-CN" sz="2400" b="1" i="1" dirty="0" smtClean="0">
                <a:solidFill>
                  <a:srgbClr val="FF3399"/>
                </a:solidFill>
                <a:effectLst>
                  <a:outerShdw blurRad="38100" dist="38100" dir="2700000" algn="tl">
                    <a:srgbClr val="C0C0C0"/>
                  </a:outerShdw>
                </a:effectLst>
                <a:ea typeface="宋体" pitchFamily="2" charset="-122"/>
              </a:rPr>
              <a:t>B</a:t>
            </a:r>
            <a:r>
              <a:rPr lang="en-US" altLang="zh-CN" sz="2400" b="1" baseline="-30000" dirty="0" smtClean="0">
                <a:solidFill>
                  <a:srgbClr val="FF3399"/>
                </a:solidFill>
                <a:effectLst>
                  <a:outerShdw blurRad="38100" dist="38100" dir="2700000" algn="tl">
                    <a:srgbClr val="C0C0C0"/>
                  </a:outerShdw>
                </a:effectLst>
                <a:ea typeface="宋体" pitchFamily="2" charset="-122"/>
              </a:rPr>
              <a:t>3</a:t>
            </a:r>
            <a:r>
              <a:rPr lang="en-US" altLang="zh-CN" sz="2400" b="1" dirty="0" smtClean="0">
                <a:solidFill>
                  <a:srgbClr val="FF3399"/>
                </a:solidFill>
                <a:effectLst>
                  <a:outerShdw blurRad="38100" dist="38100" dir="2700000" algn="tl">
                    <a:srgbClr val="C0C0C0"/>
                  </a:outerShdw>
                </a:effectLst>
                <a:ea typeface="宋体" pitchFamily="2" charset="-122"/>
              </a:rPr>
              <a:t> </a:t>
            </a:r>
            <a:r>
              <a:rPr lang="en-US" altLang="zh-CN" sz="2400" b="1" dirty="0" smtClean="0">
                <a:solidFill>
                  <a:srgbClr val="FF3399"/>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rgbClr val="FF3399"/>
                </a:solidFill>
                <a:effectLst>
                  <a:outerShdw blurRad="38100" dist="38100" dir="2700000" algn="tl">
                    <a:srgbClr val="C0C0C0"/>
                  </a:outerShdw>
                </a:effectLst>
                <a:ea typeface="宋体" pitchFamily="2" charset="-122"/>
              </a:rPr>
              <a:t>/</a:t>
            </a:r>
          </a:p>
          <a:p>
            <a:pPr algn="just">
              <a:lnSpc>
                <a:spcPct val="80000"/>
              </a:lnSpc>
              <a:spcBef>
                <a:spcPct val="10000"/>
              </a:spcBef>
              <a:buFontTx/>
              <a:buNone/>
              <a:defRPr/>
            </a:pPr>
            <a:r>
              <a:rPr lang="en-US" altLang="zh-CN" sz="2400" b="1" dirty="0" smtClean="0">
                <a:solidFill>
                  <a:srgbClr val="FF3300"/>
                </a:solidFill>
                <a:effectLst>
                  <a:outerShdw blurRad="38100" dist="38100" dir="2700000" algn="tl">
                    <a:srgbClr val="C0C0C0"/>
                  </a:outerShdw>
                </a:effectLst>
                <a:ea typeface="宋体" pitchFamily="2" charset="-122"/>
              </a:rPr>
              <a:t>	}/</a:t>
            </a:r>
            <a:r>
              <a:rPr lang="en-US" altLang="zh-CN" sz="2400" b="1" dirty="0" smtClean="0">
                <a:solidFill>
                  <a:srgbClr val="FF3300"/>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rgbClr val="FF3300"/>
                </a:solidFill>
                <a:effectLst>
                  <a:outerShdw blurRad="38100" dist="38100" dir="2700000" algn="tl">
                    <a:srgbClr val="C0C0C0"/>
                  </a:outerShdw>
                </a:effectLst>
                <a:ea typeface="宋体" pitchFamily="2" charset="-122"/>
              </a:rPr>
              <a:t> end of </a:t>
            </a:r>
            <a:r>
              <a:rPr lang="en-US" altLang="zh-CN" sz="2400" b="1" i="1" dirty="0" smtClean="0">
                <a:solidFill>
                  <a:srgbClr val="FF3300"/>
                </a:solidFill>
                <a:effectLst>
                  <a:outerShdw blurRad="38100" dist="38100" dir="2700000" algn="tl">
                    <a:srgbClr val="C0C0C0"/>
                  </a:outerShdw>
                </a:effectLst>
                <a:ea typeface="宋体" pitchFamily="2" charset="-122"/>
              </a:rPr>
              <a:t>B</a:t>
            </a:r>
            <a:r>
              <a:rPr lang="en-US" altLang="zh-CN" sz="2400" b="1" baseline="-30000" dirty="0" smtClean="0">
                <a:solidFill>
                  <a:srgbClr val="FF3300"/>
                </a:solidFill>
                <a:effectLst>
                  <a:outerShdw blurRad="38100" dist="38100" dir="2700000" algn="tl">
                    <a:srgbClr val="C0C0C0"/>
                  </a:outerShdw>
                </a:effectLst>
                <a:ea typeface="宋体" pitchFamily="2" charset="-122"/>
              </a:rPr>
              <a:t>1</a:t>
            </a:r>
            <a:r>
              <a:rPr lang="en-US" altLang="zh-CN" sz="2400" b="1" dirty="0" smtClean="0">
                <a:solidFill>
                  <a:srgbClr val="FF3300"/>
                </a:solidFill>
                <a:effectLst>
                  <a:outerShdw blurRad="38100" dist="38100" dir="2700000" algn="tl">
                    <a:srgbClr val="C0C0C0"/>
                  </a:outerShdw>
                </a:effectLst>
                <a:ea typeface="宋体" pitchFamily="2" charset="-122"/>
              </a:rPr>
              <a:t> </a:t>
            </a:r>
            <a:r>
              <a:rPr lang="en-US" altLang="zh-CN" sz="2400" b="1" dirty="0" smtClean="0">
                <a:solidFill>
                  <a:srgbClr val="FF3300"/>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rgbClr val="FF3300"/>
                </a:solidFill>
                <a:effectLst>
                  <a:outerShdw blurRad="38100" dist="38100" dir="2700000" algn="tl">
                    <a:srgbClr val="C0C0C0"/>
                  </a:outerShdw>
                </a:effectLst>
                <a:ea typeface="宋体" pitchFamily="2" charset="-122"/>
              </a:rPr>
              <a:t>/</a:t>
            </a:r>
          </a:p>
          <a:p>
            <a:pPr algn="just">
              <a:lnSpc>
                <a:spcPct val="80000"/>
              </a:lnSpc>
              <a:spcBef>
                <a:spcPct val="1000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end of </a:t>
            </a:r>
            <a:r>
              <a:rPr lang="en-US" altLang="zh-CN" sz="2400" b="1" i="1" dirty="0" smtClean="0">
                <a:solidFill>
                  <a:schemeClr val="accent2"/>
                </a:solidFill>
                <a:effectLst>
                  <a:outerShdw blurRad="38100" dist="38100" dir="2700000" algn="tl">
                    <a:srgbClr val="C0C0C0"/>
                  </a:outerShdw>
                </a:effectLst>
                <a:ea typeface="宋体" pitchFamily="2" charset="-122"/>
              </a:rPr>
              <a:t>B</a:t>
            </a:r>
            <a:r>
              <a:rPr lang="en-US" altLang="zh-CN" sz="2400" b="1" baseline="-30000" dirty="0" smtClean="0">
                <a:solidFill>
                  <a:schemeClr val="accent2"/>
                </a:solidFill>
                <a:effectLst>
                  <a:outerShdw blurRad="38100" dist="38100" dir="2700000" algn="tl">
                    <a:srgbClr val="C0C0C0"/>
                  </a:outerShdw>
                </a:effectLst>
                <a:ea typeface="宋体" pitchFamily="2" charset="-122"/>
              </a:rPr>
              <a:t>0</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a:t>
            </a:r>
          </a:p>
        </p:txBody>
      </p:sp>
      <p:sp>
        <p:nvSpPr>
          <p:cNvPr id="2150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1DBB637D-7BC5-49D4-B096-EB1F7E2CE999}" type="slidenum">
              <a:rPr lang="en-US" altLang="zh-CN" sz="8000">
                <a:solidFill>
                  <a:schemeClr val="bg2"/>
                </a:solidFill>
                <a:latin typeface="Arial" charset="0"/>
                <a:ea typeface="宋体" pitchFamily="2" charset="-122"/>
              </a:rPr>
              <a:pPr/>
              <a:t>20</a:t>
            </a:fld>
            <a:endParaRPr lang="en-US" altLang="zh-CN" sz="8000">
              <a:solidFill>
                <a:schemeClr val="bg2"/>
              </a:solidFill>
              <a:latin typeface="Arial" charset="0"/>
              <a:ea typeface="宋体" pitchFamily="2" charset="-122"/>
            </a:endParaRPr>
          </a:p>
        </p:txBody>
      </p:sp>
      <p:graphicFrame>
        <p:nvGraphicFramePr>
          <p:cNvPr id="460838" name="Group 38"/>
          <p:cNvGraphicFramePr>
            <a:graphicFrameLocks noGrp="1"/>
          </p:cNvGraphicFramePr>
          <p:nvPr/>
        </p:nvGraphicFramePr>
        <p:xfrm>
          <a:off x="4495800" y="1219200"/>
          <a:ext cx="3657600" cy="3117903"/>
        </p:xfrm>
        <a:graphic>
          <a:graphicData uri="http://schemas.openxmlformats.org/drawingml/2006/table">
            <a:tbl>
              <a:tblPr/>
              <a:tblGrid>
                <a:gridCol w="1828800"/>
                <a:gridCol w="1828800"/>
              </a:tblGrid>
              <a:tr h="51812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宋体" pitchFamily="2" charset="-122"/>
                        </a:rPr>
                        <a:t>声</a:t>
                      </a:r>
                      <a:r>
                        <a:rPr kumimoji="0" lang="zh-CN" altLang="en-US" sz="2800" b="1" i="0"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rPr>
                        <a:t>    </a:t>
                      </a:r>
                      <a:r>
                        <a:rPr kumimoji="0" lang="zh-CN" altLang="en-US" sz="2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宋体" pitchFamily="2" charset="-122"/>
                        </a:rPr>
                        <a:t>明</a:t>
                      </a:r>
                      <a:r>
                        <a:rPr kumimoji="0" lang="zh-CN" altLang="en-US" sz="2800" b="1" i="0"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rPr>
                        <a:t> </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宋体" pitchFamily="2" charset="-122"/>
                        </a:rPr>
                        <a:t>作</a:t>
                      </a:r>
                      <a:r>
                        <a:rPr kumimoji="0" lang="zh-CN" altLang="en-US" sz="2800" b="1" i="0"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rPr>
                        <a:t>  </a:t>
                      </a:r>
                      <a:r>
                        <a:rPr kumimoji="0" lang="zh-CN" altLang="en-US" sz="2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宋体" pitchFamily="2" charset="-122"/>
                        </a:rPr>
                        <a:t>用</a:t>
                      </a:r>
                      <a:r>
                        <a:rPr kumimoji="0" lang="zh-CN" altLang="en-US" sz="2800" b="1" i="0"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rPr>
                        <a:t>  </a:t>
                      </a:r>
                      <a:r>
                        <a:rPr kumimoji="0" lang="zh-CN" altLang="en-US" sz="2800" b="1" i="0" u="none" strike="noStrike" cap="none" normalizeH="0" baseline="0" smtClean="0">
                          <a:ln>
                            <a:noFill/>
                          </a:ln>
                          <a:solidFill>
                            <a:schemeClr val="tx1"/>
                          </a:solidFill>
                          <a:effectLst>
                            <a:outerShdw blurRad="38100" dist="38100" dir="2700000" algn="tl">
                              <a:srgbClr val="C0C0C0"/>
                            </a:outerShdw>
                          </a:effectLst>
                          <a:latin typeface="宋体" pitchFamily="2" charset="-122"/>
                          <a:ea typeface="宋体" pitchFamily="2" charset="-122"/>
                        </a:rPr>
                        <a:t>域</a:t>
                      </a:r>
                      <a:r>
                        <a:rPr kumimoji="0" lang="zh-CN" altLang="en-US" sz="2800" b="1" i="0"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rPr>
                        <a:t> </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03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rPr>
                        <a:t>int a = 0; </a:t>
                      </a:r>
                      <a:endParaRPr kumimoji="0" lang="zh-CN" altLang="en-US" sz="2800" b="1" i="0"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rPr>
                        <a:t>B</a:t>
                      </a:r>
                      <a:r>
                        <a:rPr kumimoji="0" lang="en-US" altLang="zh-CN" sz="2800" b="1" i="0" u="none" strike="noStrike" cap="none" normalizeH="0" baseline="-30000" smtClean="0">
                          <a:ln>
                            <a:noFill/>
                          </a:ln>
                          <a:solidFill>
                            <a:schemeClr val="tx1"/>
                          </a:solidFill>
                          <a:effectLst>
                            <a:outerShdw blurRad="38100" dist="38100" dir="2700000" algn="tl">
                              <a:srgbClr val="C0C0C0"/>
                            </a:outerShdw>
                          </a:effectLst>
                          <a:latin typeface="Arial" charset="0"/>
                          <a:ea typeface="宋体" pitchFamily="2" charset="-122"/>
                        </a:rPr>
                        <a:t>0 </a:t>
                      </a: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rPr>
                        <a:t> </a:t>
                      </a:r>
                      <a:r>
                        <a:rPr kumimoji="0" lang="en-US" altLang="zh-CN" sz="2800" b="1" i="1"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rPr>
                        <a:t>B</a:t>
                      </a:r>
                      <a:r>
                        <a:rPr kumimoji="0" lang="en-US" altLang="zh-CN" sz="2800" b="1" i="0" u="none" strike="noStrike" cap="none" normalizeH="0" baseline="-30000" smtClean="0">
                          <a:ln>
                            <a:noFill/>
                          </a:ln>
                          <a:solidFill>
                            <a:schemeClr val="tx1"/>
                          </a:solidFill>
                          <a:effectLst>
                            <a:outerShdw blurRad="38100" dist="38100" dir="2700000" algn="tl">
                              <a:srgbClr val="C0C0C0"/>
                            </a:outerShdw>
                          </a:effectLst>
                          <a:latin typeface="Arial" charset="0"/>
                          <a:ea typeface="宋体" pitchFamily="2" charset="-122"/>
                        </a:rPr>
                        <a:t>2</a:t>
                      </a: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rPr>
                        <a:t> </a:t>
                      </a:r>
                      <a:endParaRPr kumimoji="0" lang="zh-CN" altLang="en-US" sz="2800" b="1" i="0"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38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rPr>
                        <a:t>int b = 0; </a:t>
                      </a:r>
                      <a:endParaRPr kumimoji="0" lang="zh-CN" altLang="en-US" sz="2800" b="1" i="0"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rPr>
                        <a:t>B</a:t>
                      </a:r>
                      <a:r>
                        <a:rPr kumimoji="0" lang="en-US" altLang="zh-CN" sz="2800" b="1" i="0" u="none" strike="noStrike" cap="none" normalizeH="0" baseline="-30000" smtClean="0">
                          <a:ln>
                            <a:noFill/>
                          </a:ln>
                          <a:solidFill>
                            <a:schemeClr val="tx1"/>
                          </a:solidFill>
                          <a:effectLst>
                            <a:outerShdw blurRad="38100" dist="38100" dir="2700000" algn="tl">
                              <a:srgbClr val="C0C0C0"/>
                            </a:outerShdw>
                          </a:effectLst>
                          <a:latin typeface="Arial" charset="0"/>
                          <a:ea typeface="宋体" pitchFamily="2" charset="-122"/>
                        </a:rPr>
                        <a:t>0 </a:t>
                      </a: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rPr>
                        <a:t> </a:t>
                      </a:r>
                      <a:r>
                        <a:rPr kumimoji="0" lang="en-US" altLang="zh-CN" sz="2800" b="1" i="1"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rPr>
                        <a:t>B</a:t>
                      </a:r>
                      <a:r>
                        <a:rPr kumimoji="0" lang="en-US" altLang="zh-CN" sz="2800" b="1" i="0" u="none" strike="noStrike" cap="none" normalizeH="0" baseline="-30000" smtClean="0">
                          <a:ln>
                            <a:noFill/>
                          </a:ln>
                          <a:solidFill>
                            <a:schemeClr val="tx1"/>
                          </a:solidFill>
                          <a:effectLst>
                            <a:outerShdw blurRad="38100" dist="38100" dir="2700000" algn="tl">
                              <a:srgbClr val="C0C0C0"/>
                            </a:outerShdw>
                          </a:effectLst>
                          <a:latin typeface="Arial" charset="0"/>
                          <a:ea typeface="宋体" pitchFamily="2" charset="-122"/>
                        </a:rPr>
                        <a:t>1</a:t>
                      </a: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rPr>
                        <a:t> </a:t>
                      </a:r>
                      <a:endParaRPr kumimoji="0" lang="zh-CN" altLang="en-US" sz="2800" b="1" i="0"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03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rPr>
                        <a:t>int b = 1; </a:t>
                      </a:r>
                      <a:endParaRPr kumimoji="0" lang="zh-CN" altLang="en-US" sz="2800" b="1" i="0"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rPr>
                        <a:t>B</a:t>
                      </a:r>
                      <a:r>
                        <a:rPr kumimoji="0" lang="en-US" altLang="zh-CN" sz="2800" b="1" i="0" u="none" strike="noStrike" cap="none" normalizeH="0" baseline="-30000" smtClean="0">
                          <a:ln>
                            <a:noFill/>
                          </a:ln>
                          <a:solidFill>
                            <a:schemeClr val="tx1"/>
                          </a:solidFill>
                          <a:effectLst>
                            <a:outerShdw blurRad="38100" dist="38100" dir="2700000" algn="tl">
                              <a:srgbClr val="C0C0C0"/>
                            </a:outerShdw>
                          </a:effectLst>
                          <a:latin typeface="Arial" charset="0"/>
                          <a:ea typeface="宋体" pitchFamily="2" charset="-122"/>
                        </a:rPr>
                        <a:t>1</a:t>
                      </a: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rPr>
                        <a:t> </a:t>
                      </a:r>
                      <a:r>
                        <a:rPr kumimoji="0" lang="en-US" altLang="zh-CN" sz="2800" b="1" i="1"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rPr>
                        <a:t>B</a:t>
                      </a:r>
                      <a:r>
                        <a:rPr kumimoji="0" lang="en-US" altLang="zh-CN" sz="2800" b="1" i="0" u="none" strike="noStrike" cap="none" normalizeH="0" baseline="-30000" smtClean="0">
                          <a:ln>
                            <a:noFill/>
                          </a:ln>
                          <a:solidFill>
                            <a:schemeClr val="tx1"/>
                          </a:solidFill>
                          <a:effectLst>
                            <a:outerShdw blurRad="38100" dist="38100" dir="2700000" algn="tl">
                              <a:srgbClr val="C0C0C0"/>
                            </a:outerShdw>
                          </a:effectLst>
                          <a:latin typeface="Arial" charset="0"/>
                          <a:ea typeface="宋体" pitchFamily="2" charset="-122"/>
                        </a:rPr>
                        <a:t>3</a:t>
                      </a: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rPr>
                        <a:t> </a:t>
                      </a:r>
                      <a:endParaRPr kumimoji="0" lang="zh-CN" altLang="en-US" sz="2800" b="1" i="0"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rPr>
                        <a:t>int a = 2;</a:t>
                      </a:r>
                      <a:endParaRPr kumimoji="0" lang="zh-CN" altLang="en-US" sz="2800" b="1" i="0"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rPr>
                        <a:t>B</a:t>
                      </a:r>
                      <a:r>
                        <a:rPr kumimoji="0" lang="en-US" altLang="zh-CN" sz="2800" b="1" i="0" u="none" strike="noStrike" cap="none" normalizeH="0" baseline="-30000" smtClean="0">
                          <a:ln>
                            <a:noFill/>
                          </a:ln>
                          <a:solidFill>
                            <a:schemeClr val="tx1"/>
                          </a:solidFill>
                          <a:effectLst>
                            <a:outerShdw blurRad="38100" dist="38100" dir="2700000" algn="tl">
                              <a:srgbClr val="C0C0C0"/>
                            </a:outerShdw>
                          </a:effectLst>
                          <a:latin typeface="Arial" charset="0"/>
                          <a:ea typeface="宋体" pitchFamily="2" charset="-122"/>
                        </a:rPr>
                        <a:t>2</a:t>
                      </a:r>
                      <a:endParaRPr kumimoji="0" lang="zh-CN" altLang="en-US" sz="2800" b="1" i="0" u="none" strike="noStrike" cap="none" normalizeH="0" baseline="-30000" smtClean="0">
                        <a:ln>
                          <a:noFill/>
                        </a:ln>
                        <a:solidFill>
                          <a:schemeClr val="tx1"/>
                        </a:solidFill>
                        <a:effectLst>
                          <a:outerShdw blurRad="38100" dist="38100" dir="2700000" algn="tl">
                            <a:srgbClr val="C0C0C0"/>
                          </a:outerShdw>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rPr>
                        <a:t>int b = 3; </a:t>
                      </a:r>
                      <a:endParaRPr kumimoji="0" lang="zh-CN" altLang="en-US" sz="2800" b="1" i="0"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rPr>
                        <a:t>B</a:t>
                      </a:r>
                      <a:r>
                        <a:rPr kumimoji="0" lang="en-US" altLang="zh-CN" sz="2800" b="1" i="0" u="none" strike="noStrike" cap="none" normalizeH="0" baseline="-30000" smtClean="0">
                          <a:ln>
                            <a:noFill/>
                          </a:ln>
                          <a:solidFill>
                            <a:schemeClr val="tx1"/>
                          </a:solidFill>
                          <a:effectLst>
                            <a:outerShdw blurRad="38100" dist="38100" dir="2700000" algn="tl">
                              <a:srgbClr val="C0C0C0"/>
                            </a:outerShdw>
                          </a:effectLst>
                          <a:latin typeface="Arial" charset="0"/>
                          <a:ea typeface="宋体" pitchFamily="2" charset="-122"/>
                        </a:rPr>
                        <a:t>3</a:t>
                      </a:r>
                      <a:r>
                        <a:rPr kumimoji="0" lang="en-US" altLang="zh-CN" sz="2800" b="1" i="0"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rPr>
                        <a:t> </a:t>
                      </a:r>
                      <a:endParaRPr kumimoji="0" lang="zh-CN" altLang="en-US" sz="2800" b="1" i="0"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460827" name="Group 27"/>
          <p:cNvGrpSpPr>
            <a:grpSpLocks/>
          </p:cNvGrpSpPr>
          <p:nvPr/>
        </p:nvGrpSpPr>
        <p:grpSpPr bwMode="auto">
          <a:xfrm>
            <a:off x="4495800" y="4235450"/>
            <a:ext cx="3962400" cy="2362200"/>
            <a:chOff x="2832" y="2832"/>
            <a:chExt cx="2496" cy="1488"/>
          </a:xfrm>
        </p:grpSpPr>
        <p:sp>
          <p:nvSpPr>
            <p:cNvPr id="21533" name="Rectangle 28"/>
            <p:cNvSpPr>
              <a:spLocks noChangeArrowheads="1"/>
            </p:cNvSpPr>
            <p:nvPr/>
          </p:nvSpPr>
          <p:spPr bwMode="auto">
            <a:xfrm>
              <a:off x="3406" y="2925"/>
              <a:ext cx="1272" cy="100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829" name="Rectangle 29"/>
            <p:cNvSpPr>
              <a:spLocks noChangeArrowheads="1"/>
            </p:cNvSpPr>
            <p:nvPr/>
          </p:nvSpPr>
          <p:spPr bwMode="auto">
            <a:xfrm>
              <a:off x="3432" y="2832"/>
              <a:ext cx="121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a</a:t>
              </a:r>
              <a:r>
                <a:rPr lang="en-US" altLang="zh-CN" sz="2800" b="1" baseline="-25000">
                  <a:solidFill>
                    <a:srgbClr val="996633"/>
                  </a:solidFill>
                  <a:effectLst>
                    <a:outerShdw blurRad="38100" dist="38100" dir="2700000" algn="tl">
                      <a:srgbClr val="C0C0C0"/>
                    </a:outerShdw>
                  </a:effectLst>
                  <a:latin typeface="Times New Roman" pitchFamily="18" charset="0"/>
                </a:rPr>
                <a:t>0</a:t>
              </a:r>
            </a:p>
          </p:txBody>
        </p:sp>
        <p:sp>
          <p:nvSpPr>
            <p:cNvPr id="21535" name="Line 30"/>
            <p:cNvSpPr>
              <a:spLocks noChangeShapeType="1"/>
            </p:cNvSpPr>
            <p:nvPr/>
          </p:nvSpPr>
          <p:spPr bwMode="auto">
            <a:xfrm>
              <a:off x="3421" y="3176"/>
              <a:ext cx="1256"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31" name="Rectangle 31"/>
            <p:cNvSpPr>
              <a:spLocks noChangeArrowheads="1"/>
            </p:cNvSpPr>
            <p:nvPr/>
          </p:nvSpPr>
          <p:spPr bwMode="auto">
            <a:xfrm>
              <a:off x="3433" y="3094"/>
              <a:ext cx="121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b</a:t>
              </a:r>
              <a:r>
                <a:rPr lang="en-US" altLang="zh-CN" sz="2800" b="1" baseline="-25000">
                  <a:solidFill>
                    <a:srgbClr val="996633"/>
                  </a:solidFill>
                  <a:effectLst>
                    <a:outerShdw blurRad="38100" dist="38100" dir="2700000" algn="tl">
                      <a:srgbClr val="C0C0C0"/>
                    </a:outerShdw>
                  </a:effectLst>
                  <a:latin typeface="Times New Roman" pitchFamily="18" charset="0"/>
                </a:rPr>
                <a:t>0</a:t>
              </a:r>
            </a:p>
          </p:txBody>
        </p:sp>
        <p:sp>
          <p:nvSpPr>
            <p:cNvPr id="21537" name="Line 32"/>
            <p:cNvSpPr>
              <a:spLocks noChangeShapeType="1"/>
            </p:cNvSpPr>
            <p:nvPr/>
          </p:nvSpPr>
          <p:spPr bwMode="auto">
            <a:xfrm>
              <a:off x="3415" y="3418"/>
              <a:ext cx="126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33" name="Rectangle 33"/>
            <p:cNvSpPr>
              <a:spLocks noChangeArrowheads="1"/>
            </p:cNvSpPr>
            <p:nvPr/>
          </p:nvSpPr>
          <p:spPr bwMode="auto">
            <a:xfrm>
              <a:off x="3441" y="3336"/>
              <a:ext cx="121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b</a:t>
              </a:r>
              <a:r>
                <a:rPr lang="en-US" altLang="zh-CN" sz="2800" b="1" baseline="-25000">
                  <a:solidFill>
                    <a:srgbClr val="996633"/>
                  </a:solidFill>
                  <a:effectLst>
                    <a:outerShdw blurRad="38100" dist="38100" dir="2700000" algn="tl">
                      <a:srgbClr val="C0C0C0"/>
                    </a:outerShdw>
                  </a:effectLst>
                  <a:latin typeface="Times New Roman" pitchFamily="18" charset="0"/>
                </a:rPr>
                <a:t>1</a:t>
              </a:r>
              <a:endParaRPr lang="en-US" altLang="zh-CN" sz="2800" b="1">
                <a:solidFill>
                  <a:srgbClr val="996633"/>
                </a:solidFill>
                <a:effectLst>
                  <a:outerShdw blurRad="38100" dist="38100" dir="2700000" algn="tl">
                    <a:srgbClr val="C0C0C0"/>
                  </a:outerShdw>
                </a:effectLst>
                <a:latin typeface="Times New Roman" pitchFamily="18" charset="0"/>
              </a:endParaRPr>
            </a:p>
          </p:txBody>
        </p:sp>
        <p:sp>
          <p:nvSpPr>
            <p:cNvPr id="21539" name="Line 34"/>
            <p:cNvSpPr>
              <a:spLocks noChangeShapeType="1"/>
            </p:cNvSpPr>
            <p:nvPr/>
          </p:nvSpPr>
          <p:spPr bwMode="auto">
            <a:xfrm>
              <a:off x="3423" y="3680"/>
              <a:ext cx="126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35" name="Rectangle 35"/>
            <p:cNvSpPr>
              <a:spLocks noChangeArrowheads="1"/>
            </p:cNvSpPr>
            <p:nvPr/>
          </p:nvSpPr>
          <p:spPr bwMode="auto">
            <a:xfrm>
              <a:off x="3441" y="3588"/>
              <a:ext cx="121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a</a:t>
              </a:r>
              <a:r>
                <a:rPr lang="en-US" altLang="zh-CN" sz="2800" b="1" baseline="-25000">
                  <a:solidFill>
                    <a:srgbClr val="996633"/>
                  </a:solidFill>
                  <a:effectLst>
                    <a:outerShdw blurRad="38100" dist="38100" dir="2700000" algn="tl">
                      <a:srgbClr val="C0C0C0"/>
                    </a:outerShdw>
                  </a:effectLst>
                  <a:latin typeface="Times New Roman" pitchFamily="18" charset="0"/>
                </a:rPr>
                <a:t>2</a:t>
              </a:r>
              <a:r>
                <a:rPr lang="en-US" altLang="zh-CN" sz="2800" b="1">
                  <a:solidFill>
                    <a:srgbClr val="996633"/>
                  </a:solidFill>
                  <a:effectLst>
                    <a:outerShdw blurRad="38100" dist="38100" dir="2700000" algn="tl">
                      <a:srgbClr val="C0C0C0"/>
                    </a:outerShdw>
                  </a:effectLst>
                  <a:latin typeface="Times New Roman" pitchFamily="18" charset="0"/>
                </a:rPr>
                <a:t>, b</a:t>
              </a:r>
              <a:r>
                <a:rPr lang="en-US" altLang="zh-CN" sz="2800" b="1" baseline="-25000">
                  <a:solidFill>
                    <a:srgbClr val="996633"/>
                  </a:solidFill>
                  <a:effectLst>
                    <a:outerShdw blurRad="38100" dist="38100" dir="2700000" algn="tl">
                      <a:srgbClr val="C0C0C0"/>
                    </a:outerShdw>
                  </a:effectLst>
                  <a:latin typeface="Times New Roman" pitchFamily="18" charset="0"/>
                </a:rPr>
                <a:t>3</a:t>
              </a:r>
              <a:endParaRPr lang="en-US" altLang="zh-CN" sz="2800" b="1">
                <a:solidFill>
                  <a:srgbClr val="996633"/>
                </a:solidFill>
                <a:effectLst>
                  <a:outerShdw blurRad="38100" dist="38100" dir="2700000" algn="tl">
                    <a:srgbClr val="C0C0C0"/>
                  </a:outerShdw>
                </a:effectLst>
                <a:latin typeface="Times New Roman" pitchFamily="18" charset="0"/>
              </a:endParaRPr>
            </a:p>
          </p:txBody>
        </p:sp>
        <p:sp>
          <p:nvSpPr>
            <p:cNvPr id="460836" name="Rectangle 36"/>
            <p:cNvSpPr>
              <a:spLocks noChangeArrowheads="1"/>
            </p:cNvSpPr>
            <p:nvPr/>
          </p:nvSpPr>
          <p:spPr bwMode="auto">
            <a:xfrm>
              <a:off x="2832" y="3984"/>
              <a:ext cx="24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eaLnBrk="0" hangingPunct="0">
                <a:defRPr/>
              </a:pPr>
              <a:r>
                <a:rPr lang="zh-CN" altLang="en-US" sz="2800" b="1">
                  <a:solidFill>
                    <a:srgbClr val="996633"/>
                  </a:solidFill>
                  <a:effectLst>
                    <a:outerShdw blurRad="38100" dist="38100" dir="2700000" algn="tl">
                      <a:srgbClr val="C0C0C0"/>
                    </a:outerShdw>
                  </a:effectLst>
                  <a:latin typeface="宋体" pitchFamily="2" charset="-122"/>
                </a:rPr>
                <a:t>重叠分配存储单元</a:t>
              </a:r>
              <a:r>
                <a:rPr lang="zh-CN" altLang="en-US" sz="2800" b="1">
                  <a:solidFill>
                    <a:srgbClr val="996633"/>
                  </a:solidFill>
                  <a:effectLst>
                    <a:outerShdw blurRad="38100" dist="38100" dir="2700000" algn="tl">
                      <a:srgbClr val="C0C0C0"/>
                    </a:outerShdw>
                  </a:effectLst>
                  <a:latin typeface="Times New Roman" pitchFamily="18" charset="0"/>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0838"/>
                                        </p:tgtEl>
                                        <p:attrNameLst>
                                          <p:attrName>style.visibility</p:attrName>
                                        </p:attrNameLst>
                                      </p:cBhvr>
                                      <p:to>
                                        <p:strVal val="visible"/>
                                      </p:to>
                                    </p:set>
                                    <p:animEffect transition="in" filter="blinds(horizontal)">
                                      <p:cBhvr>
                                        <p:cTn id="7" dur="500"/>
                                        <p:tgtEl>
                                          <p:spTgt spid="4608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0827"/>
                                        </p:tgtEl>
                                        <p:attrNameLst>
                                          <p:attrName>style.visibility</p:attrName>
                                        </p:attrNameLst>
                                      </p:cBhvr>
                                      <p:to>
                                        <p:strVal val="visible"/>
                                      </p:to>
                                    </p:set>
                                    <p:animEffect transition="in" filter="blinds(horizontal)">
                                      <p:cBhvr>
                                        <p:cTn id="12" dur="500"/>
                                        <p:tgtEl>
                                          <p:spTgt spid="460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6" name="Rectangle 20"/>
          <p:cNvSpPr>
            <a:spLocks noGrp="1" noChangeArrowheads="1"/>
          </p:cNvSpPr>
          <p:nvPr>
            <p:ph type="title"/>
          </p:nvPr>
        </p:nvSpPr>
        <p:spPr/>
        <p:txBody>
          <a:bodyPr/>
          <a:lstStyle/>
          <a:p>
            <a:r>
              <a:rPr lang="zh-CN" altLang="en-US" dirty="0">
                <a:ea typeface="黑体" pitchFamily="49" charset="-122"/>
              </a:rPr>
              <a:t>6.2</a:t>
            </a:r>
            <a:r>
              <a:rPr lang="zh-CN" altLang="en-US" dirty="0">
                <a:latin typeface="宋体" charset="-122"/>
                <a:ea typeface="黑体" pitchFamily="49" charset="-122"/>
              </a:rPr>
              <a:t> </a:t>
            </a:r>
            <a:r>
              <a:rPr lang="zh-CN" altLang="en-US" dirty="0"/>
              <a:t>全局栈式存储分配</a:t>
            </a:r>
            <a:endParaRPr lang="zh-CN" altLang="en-US" dirty="0" smtClean="0">
              <a:ea typeface="宋体" pitchFamily="2" charset="-122"/>
            </a:endParaRPr>
          </a:p>
        </p:txBody>
      </p:sp>
      <p:sp>
        <p:nvSpPr>
          <p:cNvPr id="462851" name="Rectangle 3"/>
          <p:cNvSpPr>
            <a:spLocks noGrp="1" noChangeArrowheads="1"/>
          </p:cNvSpPr>
          <p:nvPr>
            <p:ph idx="1"/>
          </p:nvPr>
        </p:nvSpPr>
        <p:spPr/>
        <p:txBody>
          <a:bodyPr/>
          <a:lstStyle/>
          <a:p>
            <a:pPr algn="just">
              <a:defRPr/>
            </a:pPr>
            <a:r>
              <a:rPr lang="zh-CN" altLang="en-US" sz="3200" b="1" dirty="0" smtClean="0">
                <a:effectLst>
                  <a:outerShdw blurRad="38100" dist="38100" dir="2700000" algn="tl">
                    <a:srgbClr val="C0C0C0"/>
                  </a:outerShdw>
                </a:effectLst>
                <a:latin typeface="宋体" pitchFamily="2" charset="-122"/>
                <a:ea typeface="宋体" pitchFamily="2" charset="-122"/>
              </a:rPr>
              <a:t>介绍程序运行时所需的各个活动记录在存储空间的分配策略</a:t>
            </a:r>
          </a:p>
          <a:p>
            <a:pPr algn="just">
              <a:defRPr/>
            </a:pPr>
            <a:r>
              <a:rPr lang="zh-CN" altLang="en-US" sz="3200" b="1" dirty="0" smtClean="0">
                <a:effectLst>
                  <a:outerShdw blurRad="38100" dist="38100" dir="2700000" algn="tl">
                    <a:srgbClr val="C0C0C0"/>
                  </a:outerShdw>
                </a:effectLst>
                <a:latin typeface="宋体" pitchFamily="2" charset="-122"/>
                <a:ea typeface="宋体" pitchFamily="2" charset="-122"/>
              </a:rPr>
              <a:t>描述过程的目标代码怎样访问绑定到局部名字的存储单元</a:t>
            </a:r>
          </a:p>
          <a:p>
            <a:pPr algn="just">
              <a:defRPr/>
            </a:pPr>
            <a:r>
              <a:rPr lang="zh-CN" altLang="en-US" sz="3200" b="1" dirty="0" smtClean="0">
                <a:effectLst>
                  <a:outerShdw blurRad="38100" dist="38100" dir="2700000" algn="tl">
                    <a:srgbClr val="C0C0C0"/>
                  </a:outerShdw>
                </a:effectLst>
                <a:latin typeface="宋体" pitchFamily="2" charset="-122"/>
                <a:ea typeface="宋体" pitchFamily="2" charset="-122"/>
              </a:rPr>
              <a:t>介绍三种分配策略</a:t>
            </a:r>
          </a:p>
          <a:p>
            <a:pPr lvl="1" algn="just">
              <a:defRPr/>
            </a:pPr>
            <a:r>
              <a:rPr lang="zh-CN" altLang="en-US" sz="2800" b="1" dirty="0" smtClean="0">
                <a:solidFill>
                  <a:schemeClr val="accent2"/>
                </a:solidFill>
                <a:effectLst>
                  <a:outerShdw blurRad="38100" dist="38100" dir="2700000" algn="tl">
                    <a:srgbClr val="C0C0C0"/>
                  </a:outerShdw>
                </a:effectLst>
                <a:ea typeface="宋体" pitchFamily="2" charset="-122"/>
              </a:rPr>
              <a:t>静态分配策略</a:t>
            </a:r>
            <a:endPar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endParaRPr>
          </a:p>
          <a:p>
            <a:pPr lvl="1" algn="just">
              <a:defRPr/>
            </a:pPr>
            <a:r>
              <a:rPr lang="zh-CN" altLang="en-US" sz="2800" b="1" dirty="0" smtClean="0">
                <a:solidFill>
                  <a:schemeClr val="accent2"/>
                </a:solidFill>
                <a:effectLst>
                  <a:outerShdw blurRad="38100" dist="38100" dir="2700000" algn="tl">
                    <a:srgbClr val="C0C0C0"/>
                  </a:outerShdw>
                </a:effectLst>
                <a:ea typeface="宋体" pitchFamily="2" charset="-122"/>
              </a:rPr>
              <a:t>堆式分配策略</a:t>
            </a:r>
            <a:endPar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endParaRPr>
          </a:p>
          <a:p>
            <a:pPr lvl="1" algn="just">
              <a:defRPr/>
            </a:pPr>
            <a:r>
              <a:rPr lang="zh-CN" altLang="en-US" sz="2800" b="1" dirty="0" smtClean="0">
                <a:solidFill>
                  <a:schemeClr val="accent2"/>
                </a:solidFill>
                <a:effectLst>
                  <a:outerShdw blurRad="38100" dist="38100" dir="2700000" algn="tl">
                    <a:srgbClr val="C0C0C0"/>
                  </a:outerShdw>
                </a:effectLst>
                <a:ea typeface="宋体" pitchFamily="2" charset="-122"/>
              </a:rPr>
              <a:t>栈式分配策略</a:t>
            </a:r>
            <a:endParaRPr lang="en-US" altLang="zh-CN" sz="2800" b="1" dirty="0" smtClean="0">
              <a:solidFill>
                <a:schemeClr val="accent2"/>
              </a:solidFill>
              <a:effectLst>
                <a:outerShdw blurRad="38100" dist="38100" dir="2700000" algn="tl">
                  <a:srgbClr val="C0C0C0"/>
                </a:outerShdw>
              </a:effectLst>
              <a:ea typeface="宋体" pitchFamily="2" charset="-122"/>
            </a:endParaRPr>
          </a:p>
        </p:txBody>
      </p:sp>
      <p:sp>
        <p:nvSpPr>
          <p:cNvPr id="2253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9548741F-45D6-4D39-A0D7-04B35D1A68B8}" type="slidenum">
              <a:rPr lang="en-US" altLang="zh-CN" sz="8000">
                <a:solidFill>
                  <a:schemeClr val="bg2"/>
                </a:solidFill>
                <a:latin typeface="Arial" charset="0"/>
                <a:ea typeface="宋体" pitchFamily="2" charset="-122"/>
              </a:rPr>
              <a:pPr/>
              <a:t>21</a:t>
            </a:fld>
            <a:endParaRPr lang="en-US" altLang="zh-CN" sz="8000">
              <a:solidFill>
                <a:schemeClr val="bg2"/>
              </a:solidFill>
              <a:latin typeface="Arial" charset="0"/>
              <a:ea typeface="宋体" pitchFamily="2" charset="-122"/>
            </a:endParaRPr>
          </a:p>
        </p:txBody>
      </p:sp>
      <p:grpSp>
        <p:nvGrpSpPr>
          <p:cNvPr id="462852" name="Group 4"/>
          <p:cNvGrpSpPr>
            <a:grpSpLocks noChangeAspect="1"/>
          </p:cNvGrpSpPr>
          <p:nvPr/>
        </p:nvGrpSpPr>
        <p:grpSpPr bwMode="auto">
          <a:xfrm>
            <a:off x="4804693" y="3501008"/>
            <a:ext cx="2287587" cy="2635250"/>
            <a:chOff x="1952" y="1344"/>
            <a:chExt cx="2059" cy="2372"/>
          </a:xfrm>
        </p:grpSpPr>
        <p:sp>
          <p:nvSpPr>
            <p:cNvPr id="22537" name="Rectangle 5"/>
            <p:cNvSpPr>
              <a:spLocks noChangeAspect="1" noChangeArrowheads="1"/>
            </p:cNvSpPr>
            <p:nvPr/>
          </p:nvSpPr>
          <p:spPr bwMode="auto">
            <a:xfrm>
              <a:off x="1964" y="1344"/>
              <a:ext cx="2045" cy="237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38" name="Rectangle 6"/>
            <p:cNvSpPr>
              <a:spLocks noChangeAspect="1" noChangeArrowheads="1"/>
            </p:cNvSpPr>
            <p:nvPr/>
          </p:nvSpPr>
          <p:spPr bwMode="auto">
            <a:xfrm>
              <a:off x="2006" y="1359"/>
              <a:ext cx="194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r>
                <a:rPr lang="zh-CN" altLang="en-US" b="1">
                  <a:solidFill>
                    <a:srgbClr val="996633"/>
                  </a:solidFill>
                  <a:latin typeface="Times New Roman" pitchFamily="18" charset="0"/>
                </a:rPr>
                <a:t>代   码</a:t>
              </a:r>
            </a:p>
          </p:txBody>
        </p:sp>
        <p:sp>
          <p:nvSpPr>
            <p:cNvPr id="22539" name="Line 7"/>
            <p:cNvSpPr>
              <a:spLocks noChangeAspect="1" noChangeShapeType="1"/>
            </p:cNvSpPr>
            <p:nvPr/>
          </p:nvSpPr>
          <p:spPr bwMode="auto">
            <a:xfrm>
              <a:off x="1977" y="1780"/>
              <a:ext cx="201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0" name="Rectangle 8"/>
            <p:cNvSpPr>
              <a:spLocks noChangeAspect="1" noChangeArrowheads="1"/>
            </p:cNvSpPr>
            <p:nvPr/>
          </p:nvSpPr>
          <p:spPr bwMode="auto">
            <a:xfrm>
              <a:off x="2008" y="1794"/>
              <a:ext cx="194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r>
                <a:rPr lang="zh-CN" altLang="en-US" b="1" dirty="0">
                  <a:solidFill>
                    <a:srgbClr val="996633"/>
                  </a:solidFill>
                  <a:latin typeface="Times New Roman" pitchFamily="18" charset="0"/>
                </a:rPr>
                <a:t>静 态 数 据</a:t>
              </a:r>
            </a:p>
          </p:txBody>
        </p:sp>
        <p:sp>
          <p:nvSpPr>
            <p:cNvPr id="22541" name="Line 9"/>
            <p:cNvSpPr>
              <a:spLocks noChangeAspect="1" noChangeShapeType="1"/>
            </p:cNvSpPr>
            <p:nvPr/>
          </p:nvSpPr>
          <p:spPr bwMode="auto">
            <a:xfrm>
              <a:off x="1952" y="2216"/>
              <a:ext cx="20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2" name="Rectangle 10"/>
            <p:cNvSpPr>
              <a:spLocks noChangeAspect="1" noChangeArrowheads="1"/>
            </p:cNvSpPr>
            <p:nvPr/>
          </p:nvSpPr>
          <p:spPr bwMode="auto">
            <a:xfrm>
              <a:off x="2021" y="2206"/>
              <a:ext cx="194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r>
                <a:rPr lang="zh-CN" altLang="en-US" b="1" dirty="0">
                  <a:solidFill>
                    <a:srgbClr val="996633"/>
                  </a:solidFill>
                </a:rPr>
                <a:t>堆</a:t>
              </a:r>
            </a:p>
          </p:txBody>
        </p:sp>
        <p:sp>
          <p:nvSpPr>
            <p:cNvPr id="22543" name="Line 11"/>
            <p:cNvSpPr>
              <a:spLocks noChangeAspect="1" noChangeShapeType="1"/>
            </p:cNvSpPr>
            <p:nvPr/>
          </p:nvSpPr>
          <p:spPr bwMode="auto">
            <a:xfrm>
              <a:off x="1979" y="3305"/>
              <a:ext cx="20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4" name="Line 12"/>
            <p:cNvSpPr>
              <a:spLocks noChangeAspect="1" noChangeShapeType="1"/>
            </p:cNvSpPr>
            <p:nvPr/>
          </p:nvSpPr>
          <p:spPr bwMode="auto">
            <a:xfrm>
              <a:off x="1979" y="2639"/>
              <a:ext cx="20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5" name="Rectangle 13"/>
            <p:cNvSpPr>
              <a:spLocks noChangeAspect="1" noChangeArrowheads="1"/>
            </p:cNvSpPr>
            <p:nvPr/>
          </p:nvSpPr>
          <p:spPr bwMode="auto">
            <a:xfrm>
              <a:off x="2021" y="2654"/>
              <a:ext cx="194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endParaRPr lang="zh-CN" altLang="en-US" b="1">
                <a:solidFill>
                  <a:srgbClr val="996633"/>
                </a:solidFill>
                <a:latin typeface="Times New Roman" pitchFamily="18" charset="0"/>
              </a:endParaRPr>
            </a:p>
          </p:txBody>
        </p:sp>
        <p:sp>
          <p:nvSpPr>
            <p:cNvPr id="22546" name="Rectangle 14"/>
            <p:cNvSpPr>
              <a:spLocks noChangeAspect="1" noChangeArrowheads="1"/>
            </p:cNvSpPr>
            <p:nvPr/>
          </p:nvSpPr>
          <p:spPr bwMode="auto">
            <a:xfrm>
              <a:off x="1995" y="3332"/>
              <a:ext cx="194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r>
                <a:rPr lang="zh-CN" altLang="en-US" b="1">
                  <a:solidFill>
                    <a:srgbClr val="996633"/>
                  </a:solidFill>
                </a:rPr>
                <a:t>栈</a:t>
              </a:r>
            </a:p>
          </p:txBody>
        </p:sp>
        <p:sp>
          <p:nvSpPr>
            <p:cNvPr id="22547" name="Line 15"/>
            <p:cNvSpPr>
              <a:spLocks noChangeAspect="1" noChangeShapeType="1"/>
            </p:cNvSpPr>
            <p:nvPr/>
          </p:nvSpPr>
          <p:spPr bwMode="auto">
            <a:xfrm>
              <a:off x="2954" y="2651"/>
              <a:ext cx="3" cy="26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2548" name="Line 16"/>
            <p:cNvSpPr>
              <a:spLocks noChangeAspect="1" noChangeShapeType="1"/>
            </p:cNvSpPr>
            <p:nvPr/>
          </p:nvSpPr>
          <p:spPr bwMode="auto">
            <a:xfrm flipV="1">
              <a:off x="2968" y="3027"/>
              <a:ext cx="2" cy="26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462865" name="Line 17"/>
          <p:cNvSpPr>
            <a:spLocks noChangeShapeType="1"/>
          </p:cNvSpPr>
          <p:nvPr/>
        </p:nvSpPr>
        <p:spPr bwMode="auto">
          <a:xfrm>
            <a:off x="3436268" y="4026471"/>
            <a:ext cx="1511300" cy="215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2866" name="Line 18"/>
          <p:cNvSpPr>
            <a:spLocks noChangeShapeType="1"/>
          </p:cNvSpPr>
          <p:nvPr/>
        </p:nvSpPr>
        <p:spPr bwMode="auto">
          <a:xfrm>
            <a:off x="3507705" y="4602733"/>
            <a:ext cx="1512888" cy="1444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2867" name="Line 19"/>
          <p:cNvSpPr>
            <a:spLocks noChangeShapeType="1"/>
          </p:cNvSpPr>
          <p:nvPr/>
        </p:nvSpPr>
        <p:spPr bwMode="auto">
          <a:xfrm>
            <a:off x="3436268" y="5034533"/>
            <a:ext cx="1584325" cy="863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Rectangle 10"/>
          <p:cNvSpPr>
            <a:spLocks noChangeAspect="1" noChangeArrowheads="1"/>
          </p:cNvSpPr>
          <p:nvPr/>
        </p:nvSpPr>
        <p:spPr bwMode="auto">
          <a:xfrm>
            <a:off x="4872230" y="5084863"/>
            <a:ext cx="2164264" cy="41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r>
              <a:rPr lang="zh-CN" altLang="en-US" b="1" dirty="0" smtClean="0">
                <a:solidFill>
                  <a:srgbClr val="996633"/>
                </a:solidFill>
              </a:rPr>
              <a:t>空闲内存</a:t>
            </a:r>
            <a:endParaRPr lang="zh-CN" altLang="en-US" b="1" dirty="0">
              <a:solidFill>
                <a:srgbClr val="996633"/>
              </a:solidFill>
            </a:endParaRPr>
          </a:p>
        </p:txBody>
      </p:sp>
      <p:sp>
        <p:nvSpPr>
          <p:cNvPr id="4" name="圆角矩形标注 3"/>
          <p:cNvSpPr/>
          <p:nvPr/>
        </p:nvSpPr>
        <p:spPr>
          <a:xfrm>
            <a:off x="6300192" y="2708920"/>
            <a:ext cx="2496947" cy="576064"/>
          </a:xfrm>
          <a:prstGeom prst="wedgeRoundRectCallout">
            <a:avLst>
              <a:gd name="adj1" fmla="val -43431"/>
              <a:gd name="adj2" fmla="val 83868"/>
              <a:gd name="adj3" fmla="val 16667"/>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effectLst>
                  <a:outerShdw blurRad="38100" dist="38100" dir="2700000" algn="tl">
                    <a:srgbClr val="C0C0C0"/>
                  </a:outerShdw>
                </a:effectLst>
              </a:rPr>
              <a:t>运行时内存的</a:t>
            </a:r>
            <a:r>
              <a:rPr lang="zh-CN" altLang="en-US" b="1" dirty="0" smtClean="0">
                <a:solidFill>
                  <a:srgbClr val="C00000"/>
                </a:solidFill>
                <a:effectLst>
                  <a:outerShdw blurRad="38100" dist="38100" dir="2700000" algn="tl">
                    <a:srgbClr val="C0C0C0"/>
                  </a:outerShdw>
                </a:effectLst>
              </a:rPr>
              <a:t>划分</a:t>
            </a:r>
            <a:endParaRPr lang="zh-CN" altLang="en-US" b="1" dirty="0">
              <a:solidFill>
                <a:srgbClr val="C00000"/>
              </a:solidFill>
              <a:effectLst>
                <a:outerShdw blurRad="38100" dist="38100" dir="2700000" algn="tl">
                  <a:srgbClr val="C0C0C0"/>
                </a:outerShdw>
              </a:effectLst>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2851">
                                            <p:txEl>
                                              <p:pRg st="2" end="2"/>
                                            </p:txEl>
                                          </p:spTgt>
                                        </p:tgtEl>
                                        <p:attrNameLst>
                                          <p:attrName>style.visibility</p:attrName>
                                        </p:attrNameLst>
                                      </p:cBhvr>
                                      <p:to>
                                        <p:strVal val="visible"/>
                                      </p:to>
                                    </p:set>
                                    <p:animEffect transition="in" filter="blinds(horizontal)">
                                      <p:cBhvr>
                                        <p:cTn id="7" dur="500"/>
                                        <p:tgtEl>
                                          <p:spTgt spid="46285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62851">
                                            <p:txEl>
                                              <p:pRg st="3" end="3"/>
                                            </p:txEl>
                                          </p:spTgt>
                                        </p:tgtEl>
                                        <p:attrNameLst>
                                          <p:attrName>style.visibility</p:attrName>
                                        </p:attrNameLst>
                                      </p:cBhvr>
                                      <p:to>
                                        <p:strVal val="visible"/>
                                      </p:to>
                                    </p:set>
                                    <p:animEffect transition="in" filter="blinds(horizontal)">
                                      <p:cBhvr>
                                        <p:cTn id="10" dur="500"/>
                                        <p:tgtEl>
                                          <p:spTgt spid="462851">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62851">
                                            <p:txEl>
                                              <p:pRg st="4" end="4"/>
                                            </p:txEl>
                                          </p:spTgt>
                                        </p:tgtEl>
                                        <p:attrNameLst>
                                          <p:attrName>style.visibility</p:attrName>
                                        </p:attrNameLst>
                                      </p:cBhvr>
                                      <p:to>
                                        <p:strVal val="visible"/>
                                      </p:to>
                                    </p:set>
                                    <p:animEffect transition="in" filter="blinds(horizontal)">
                                      <p:cBhvr>
                                        <p:cTn id="13" dur="500"/>
                                        <p:tgtEl>
                                          <p:spTgt spid="462851">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62851">
                                            <p:txEl>
                                              <p:pRg st="5" end="5"/>
                                            </p:txEl>
                                          </p:spTgt>
                                        </p:tgtEl>
                                        <p:attrNameLst>
                                          <p:attrName>style.visibility</p:attrName>
                                        </p:attrNameLst>
                                      </p:cBhvr>
                                      <p:to>
                                        <p:strVal val="visible"/>
                                      </p:to>
                                    </p:set>
                                    <p:animEffect transition="in" filter="blinds(horizontal)">
                                      <p:cBhvr>
                                        <p:cTn id="16" dur="500"/>
                                        <p:tgtEl>
                                          <p:spTgt spid="462851">
                                            <p:txEl>
                                              <p:pRg st="5" end="5"/>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462852"/>
                                        </p:tgtEl>
                                        <p:attrNameLst>
                                          <p:attrName>style.visibility</p:attrName>
                                        </p:attrNameLst>
                                      </p:cBhvr>
                                      <p:to>
                                        <p:strVal val="visible"/>
                                      </p:to>
                                    </p:set>
                                    <p:animEffect transition="in" filter="blinds(horizontal)">
                                      <p:cBhvr>
                                        <p:cTn id="21" dur="500"/>
                                        <p:tgtEl>
                                          <p:spTgt spid="46285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62865"/>
                                        </p:tgtEl>
                                        <p:attrNameLst>
                                          <p:attrName>style.visibility</p:attrName>
                                        </p:attrNameLst>
                                      </p:cBhvr>
                                      <p:to>
                                        <p:strVal val="visible"/>
                                      </p:to>
                                    </p:set>
                                    <p:animEffect transition="in" filter="blinds(horizontal)">
                                      <p:cBhvr>
                                        <p:cTn id="24" dur="500"/>
                                        <p:tgtEl>
                                          <p:spTgt spid="46286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62866"/>
                                        </p:tgtEl>
                                        <p:attrNameLst>
                                          <p:attrName>style.visibility</p:attrName>
                                        </p:attrNameLst>
                                      </p:cBhvr>
                                      <p:to>
                                        <p:strVal val="visible"/>
                                      </p:to>
                                    </p:set>
                                    <p:animEffect transition="in" filter="blinds(horizontal)">
                                      <p:cBhvr>
                                        <p:cTn id="27" dur="500"/>
                                        <p:tgtEl>
                                          <p:spTgt spid="46286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62867"/>
                                        </p:tgtEl>
                                        <p:attrNameLst>
                                          <p:attrName>style.visibility</p:attrName>
                                        </p:attrNameLst>
                                      </p:cBhvr>
                                      <p:to>
                                        <p:strVal val="visible"/>
                                      </p:to>
                                    </p:set>
                                    <p:animEffect transition="in" filter="blinds(horizontal)">
                                      <p:cBhvr>
                                        <p:cTn id="30" dur="500"/>
                                        <p:tgtEl>
                                          <p:spTgt spid="46286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blinds(horizontal)">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1000"/>
                                        <p:tgtEl>
                                          <p:spTgt spid="4"/>
                                        </p:tgtEl>
                                      </p:cBhvr>
                                    </p:animEffect>
                                    <p:anim calcmode="lin" valueType="num">
                                      <p:cBhvr>
                                        <p:cTn id="39" dur="1000" fill="hold"/>
                                        <p:tgtEl>
                                          <p:spTgt spid="4"/>
                                        </p:tgtEl>
                                        <p:attrNameLst>
                                          <p:attrName>ppt_x</p:attrName>
                                        </p:attrNameLst>
                                      </p:cBhvr>
                                      <p:tavLst>
                                        <p:tav tm="0">
                                          <p:val>
                                            <p:strVal val="#ppt_x"/>
                                          </p:val>
                                        </p:tav>
                                        <p:tav tm="100000">
                                          <p:val>
                                            <p:strVal val="#ppt_x"/>
                                          </p:val>
                                        </p:tav>
                                      </p:tavLst>
                                    </p:anim>
                                    <p:anim calcmode="lin" valueType="num">
                                      <p:cBhvr>
                                        <p:cTn id="4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65" grpId="0" animBg="1"/>
      <p:bldP spid="462866" grpId="0" animBg="1"/>
      <p:bldP spid="462867" grpId="0" animBg="1"/>
      <p:bldP spid="21" grpId="0"/>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p:txBody>
          <a:bodyPr/>
          <a:lstStyle/>
          <a:p>
            <a:r>
              <a:rPr lang="zh-CN" altLang="en-US" dirty="0">
                <a:ea typeface="黑体" pitchFamily="49" charset="-122"/>
              </a:rPr>
              <a:t>6.2</a:t>
            </a:r>
            <a:r>
              <a:rPr lang="zh-CN" altLang="en-US" dirty="0">
                <a:latin typeface="宋体" charset="-122"/>
                <a:ea typeface="黑体" pitchFamily="49" charset="-122"/>
              </a:rPr>
              <a:t> </a:t>
            </a:r>
            <a:r>
              <a:rPr lang="zh-CN" altLang="en-US" dirty="0"/>
              <a:t>全局栈式存储分配</a:t>
            </a:r>
            <a:endParaRPr lang="zh-CN" altLang="en-US" dirty="0" smtClean="0">
              <a:ea typeface="宋体" pitchFamily="2" charset="-122"/>
            </a:endParaRPr>
          </a:p>
        </p:txBody>
      </p:sp>
      <p:sp>
        <p:nvSpPr>
          <p:cNvPr id="466947" name="Rectangle 3"/>
          <p:cNvSpPr>
            <a:spLocks noGrp="1" noChangeArrowheads="1"/>
          </p:cNvSpPr>
          <p:nvPr>
            <p:ph idx="1"/>
          </p:nvPr>
        </p:nvSpPr>
        <p:spPr/>
        <p:txBody>
          <a:bodyPr/>
          <a:lstStyle/>
          <a:p>
            <a:pPr algn="just">
              <a:buFontTx/>
              <a:buNone/>
              <a:defRPr/>
            </a:pPr>
            <a:r>
              <a:rPr lang="zh-CN" altLang="en-US" sz="3200" b="0" dirty="0" smtClean="0">
                <a:latin typeface="微软雅黑" pitchFamily="34" charset="-122"/>
                <a:ea typeface="微软雅黑" pitchFamily="34" charset="-122"/>
              </a:rPr>
              <a:t>静态分配</a:t>
            </a:r>
          </a:p>
          <a:p>
            <a:pPr lvl="1" algn="just">
              <a:defRPr/>
            </a:pPr>
            <a:r>
              <a:rPr lang="zh-CN" altLang="en-US" sz="2800" b="0" dirty="0" smtClean="0">
                <a:solidFill>
                  <a:schemeClr val="accent2"/>
                </a:solidFill>
                <a:latin typeface="微软雅黑" pitchFamily="34" charset="-122"/>
                <a:ea typeface="微软雅黑" pitchFamily="34" charset="-122"/>
              </a:rPr>
              <a:t>名字在程序被编译时绑定到存储单元，不需要运行时的任何支持。</a:t>
            </a:r>
          </a:p>
          <a:p>
            <a:pPr lvl="1" algn="just">
              <a:defRPr/>
            </a:pPr>
            <a:r>
              <a:rPr lang="zh-CN" altLang="en-US" sz="2800" b="0" dirty="0" smtClean="0">
                <a:solidFill>
                  <a:srgbClr val="FF3300"/>
                </a:solidFill>
                <a:latin typeface="微软雅黑" pitchFamily="34" charset="-122"/>
                <a:ea typeface="微软雅黑" pitchFamily="34" charset="-122"/>
              </a:rPr>
              <a:t>绑定的生存期</a:t>
            </a:r>
            <a:r>
              <a:rPr lang="zh-CN" altLang="en-US" sz="2800" b="0" dirty="0" smtClean="0">
                <a:solidFill>
                  <a:schemeClr val="accent2"/>
                </a:solidFill>
                <a:latin typeface="微软雅黑" pitchFamily="34" charset="-122"/>
                <a:ea typeface="微软雅黑" pitchFamily="34" charset="-122"/>
              </a:rPr>
              <a:t>是程序的整个运行时间。</a:t>
            </a:r>
          </a:p>
          <a:p>
            <a:pPr lvl="1" algn="just">
              <a:defRPr/>
            </a:pPr>
            <a:r>
              <a:rPr lang="zh-CN" altLang="en-US" sz="2800" b="0" dirty="0" smtClean="0">
                <a:solidFill>
                  <a:schemeClr val="accent2"/>
                </a:solidFill>
                <a:latin typeface="微软雅黑" pitchFamily="34" charset="-122"/>
                <a:ea typeface="微软雅黑" pitchFamily="34" charset="-122"/>
              </a:rPr>
              <a:t>控制再次进入该过程时，局部变量的值和控制上一次离开时的一样。</a:t>
            </a:r>
          </a:p>
          <a:p>
            <a:pPr lvl="1" algn="just">
              <a:defRPr/>
            </a:pPr>
            <a:r>
              <a:rPr lang="zh-CN" altLang="en-US" sz="2800" b="0" dirty="0" smtClean="0">
                <a:solidFill>
                  <a:schemeClr val="accent2"/>
                </a:solidFill>
                <a:latin typeface="微软雅黑" pitchFamily="34" charset="-122"/>
                <a:ea typeface="微软雅黑" pitchFamily="34" charset="-122"/>
              </a:rPr>
              <a:t>每个活动记录的大小是固定的。</a:t>
            </a:r>
          </a:p>
          <a:p>
            <a:pPr lvl="1" algn="just">
              <a:defRPr/>
            </a:pPr>
            <a:r>
              <a:rPr lang="zh-CN" altLang="en-US" sz="2800" b="0" dirty="0" smtClean="0">
                <a:solidFill>
                  <a:schemeClr val="accent2"/>
                </a:solidFill>
                <a:latin typeface="微软雅黑" pitchFamily="34" charset="-122"/>
                <a:ea typeface="微软雅黑" pitchFamily="34" charset="-122"/>
              </a:rPr>
              <a:t>过程调用时保存信息的地址在编译时也是已知的。</a:t>
            </a:r>
            <a:endParaRPr lang="en-US" altLang="zh-CN" sz="2800" b="0" dirty="0" smtClean="0">
              <a:solidFill>
                <a:schemeClr val="accent2"/>
              </a:solidFill>
              <a:latin typeface="微软雅黑" pitchFamily="34" charset="-122"/>
              <a:ea typeface="微软雅黑" pitchFamily="34" charset="-122"/>
            </a:endParaRPr>
          </a:p>
        </p:txBody>
      </p:sp>
      <p:sp>
        <p:nvSpPr>
          <p:cNvPr id="2457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005E48AD-0C44-4A79-A159-8B4946755F50}" type="slidenum">
              <a:rPr lang="en-US" altLang="zh-CN" sz="8000">
                <a:solidFill>
                  <a:schemeClr val="bg2"/>
                </a:solidFill>
                <a:latin typeface="Arial" charset="0"/>
                <a:ea typeface="宋体" pitchFamily="2" charset="-122"/>
              </a:rPr>
              <a:pPr/>
              <a:t>22</a:t>
            </a:fld>
            <a:endParaRPr lang="en-US" altLang="zh-CN" sz="8000">
              <a:solidFill>
                <a:schemeClr val="bg2"/>
              </a:solidFill>
              <a:latin typeface="Arial" charset="0"/>
              <a:ea typeface="宋体"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ChangeArrowheads="1"/>
          </p:cNvSpPr>
          <p:nvPr>
            <p:ph type="title"/>
          </p:nvPr>
        </p:nvSpPr>
        <p:spPr/>
        <p:txBody>
          <a:bodyPr/>
          <a:lstStyle/>
          <a:p>
            <a:r>
              <a:rPr lang="zh-CN" altLang="en-US" dirty="0">
                <a:ea typeface="黑体" pitchFamily="49" charset="-122"/>
              </a:rPr>
              <a:t>6.2</a:t>
            </a:r>
            <a:r>
              <a:rPr lang="zh-CN" altLang="en-US" dirty="0">
                <a:latin typeface="宋体" charset="-122"/>
                <a:ea typeface="黑体" pitchFamily="49" charset="-122"/>
              </a:rPr>
              <a:t> </a:t>
            </a:r>
            <a:r>
              <a:rPr lang="zh-CN" altLang="en-US" dirty="0"/>
              <a:t>全局栈式存储分配</a:t>
            </a:r>
            <a:endParaRPr lang="zh-CN" altLang="en-US" dirty="0" smtClean="0">
              <a:ea typeface="宋体" pitchFamily="2" charset="-122"/>
            </a:endParaRPr>
          </a:p>
        </p:txBody>
      </p:sp>
      <p:sp>
        <p:nvSpPr>
          <p:cNvPr id="471043" name="Rectangle 3"/>
          <p:cNvSpPr>
            <a:spLocks noGrp="1" noChangeArrowheads="1"/>
          </p:cNvSpPr>
          <p:nvPr>
            <p:ph idx="1"/>
          </p:nvPr>
        </p:nvSpPr>
        <p:spPr/>
        <p:txBody>
          <a:bodyPr/>
          <a:lstStyle/>
          <a:p>
            <a:pPr algn="just">
              <a:lnSpc>
                <a:spcPct val="90000"/>
              </a:lnSpc>
              <a:buFontTx/>
              <a:buNone/>
              <a:defRPr/>
            </a:pPr>
            <a:r>
              <a:rPr lang="zh-CN" altLang="en-US" sz="3200" b="0" dirty="0" smtClean="0">
                <a:effectLst>
                  <a:outerShdw blurRad="38100" dist="38100" dir="2700000" algn="tl">
                    <a:srgbClr val="C0C0C0"/>
                  </a:outerShdw>
                </a:effectLst>
                <a:latin typeface="微软雅黑" pitchFamily="34" charset="-122"/>
                <a:ea typeface="微软雅黑" pitchFamily="34" charset="-122"/>
              </a:rPr>
              <a:t>静态分配的应用：</a:t>
            </a:r>
          </a:p>
          <a:p>
            <a:pPr algn="just">
              <a:lnSpc>
                <a:spcPct val="90000"/>
              </a:lnSpc>
              <a:defRPr/>
            </a:pPr>
            <a:r>
              <a:rPr lang="zh-CN" altLang="en-US" sz="2800" b="0" dirty="0" smtClean="0">
                <a:effectLst>
                  <a:outerShdw blurRad="38100" dist="38100" dir="2700000" algn="tl">
                    <a:srgbClr val="C0C0C0"/>
                  </a:outerShdw>
                </a:effectLst>
                <a:latin typeface="微软雅黑" pitchFamily="34" charset="-122"/>
                <a:ea typeface="微软雅黑" pitchFamily="34" charset="-122"/>
              </a:rPr>
              <a:t>早期的</a:t>
            </a:r>
            <a:r>
              <a:rPr lang="en-US" altLang="zh-CN" sz="2800" b="0" dirty="0" smtClean="0">
                <a:effectLst>
                  <a:outerShdw blurRad="38100" dist="38100" dir="2700000" algn="tl">
                    <a:srgbClr val="C0C0C0"/>
                  </a:outerShdw>
                </a:effectLst>
                <a:latin typeface="微软雅黑" pitchFamily="34" charset="-122"/>
                <a:ea typeface="微软雅黑" pitchFamily="34" charset="-122"/>
              </a:rPr>
              <a:t>Fortran</a:t>
            </a:r>
            <a:r>
              <a:rPr lang="zh-CN" altLang="en-US" sz="2800" b="0" dirty="0" smtClean="0">
                <a:effectLst>
                  <a:outerShdw blurRad="38100" dist="38100" dir="2700000" algn="tl">
                    <a:srgbClr val="C0C0C0"/>
                  </a:outerShdw>
                </a:effectLst>
                <a:latin typeface="微软雅黑" pitchFamily="34" charset="-122"/>
                <a:ea typeface="微软雅黑" pitchFamily="34" charset="-122"/>
              </a:rPr>
              <a:t>语言被设计成允许静态存储分配（不允许递归）</a:t>
            </a:r>
            <a:endParaRPr lang="en-US" altLang="zh-CN" sz="2800" b="0" dirty="0" smtClean="0">
              <a:effectLst>
                <a:outerShdw blurRad="38100" dist="38100" dir="2700000" algn="tl">
                  <a:srgbClr val="C0C0C0"/>
                </a:outerShdw>
              </a:effectLst>
              <a:latin typeface="微软雅黑" pitchFamily="34" charset="-122"/>
              <a:ea typeface="微软雅黑" pitchFamily="34" charset="-122"/>
            </a:endParaRPr>
          </a:p>
          <a:p>
            <a:pPr algn="just">
              <a:lnSpc>
                <a:spcPct val="90000"/>
              </a:lnSpc>
              <a:defRPr/>
            </a:pPr>
            <a:endParaRPr lang="en-US" altLang="zh-CN" sz="2800" b="0" dirty="0" smtClean="0">
              <a:effectLst>
                <a:outerShdw blurRad="38100" dist="38100" dir="2700000" algn="tl">
                  <a:srgbClr val="C0C0C0"/>
                </a:outerShdw>
              </a:effectLst>
              <a:latin typeface="微软雅黑" pitchFamily="34" charset="-122"/>
              <a:ea typeface="微软雅黑" pitchFamily="34" charset="-122"/>
            </a:endParaRPr>
          </a:p>
          <a:p>
            <a:pPr algn="just">
              <a:lnSpc>
                <a:spcPct val="90000"/>
              </a:lnSpc>
              <a:defRPr/>
            </a:pPr>
            <a:r>
              <a:rPr lang="en-US" altLang="zh-CN" sz="2800" b="0" dirty="0" smtClean="0">
                <a:effectLst>
                  <a:outerShdw blurRad="38100" dist="38100" dir="2700000" algn="tl">
                    <a:srgbClr val="C0C0C0"/>
                  </a:outerShdw>
                </a:effectLst>
                <a:latin typeface="微软雅黑" pitchFamily="34" charset="-122"/>
                <a:ea typeface="微软雅黑" pitchFamily="34" charset="-122"/>
              </a:rPr>
              <a:t>C</a:t>
            </a:r>
            <a:r>
              <a:rPr lang="zh-CN" altLang="en-US" sz="2800" b="0" dirty="0" smtClean="0">
                <a:effectLst>
                  <a:outerShdw blurRad="38100" dist="38100" dir="2700000" algn="tl">
                    <a:srgbClr val="C0C0C0"/>
                  </a:outerShdw>
                </a:effectLst>
                <a:latin typeface="微软雅黑" pitchFamily="34" charset="-122"/>
                <a:ea typeface="微软雅黑" pitchFamily="34" charset="-122"/>
              </a:rPr>
              <a:t>语言程序的外部变量和程序中出现的常量都可以静态分配。</a:t>
            </a:r>
          </a:p>
          <a:p>
            <a:pPr lvl="1" algn="just">
              <a:lnSpc>
                <a:spcPct val="90000"/>
              </a:lnSpc>
              <a:defRPr/>
            </a:pPr>
            <a:r>
              <a:rPr lang="zh-CN" altLang="en-US" b="0" dirty="0" smtClean="0">
                <a:solidFill>
                  <a:schemeClr val="accent2"/>
                </a:solidFill>
                <a:effectLst>
                  <a:outerShdw blurRad="38100" dist="38100" dir="2700000" algn="tl">
                    <a:srgbClr val="C0C0C0"/>
                  </a:outerShdw>
                </a:effectLst>
                <a:latin typeface="微软雅黑" pitchFamily="34" charset="-122"/>
                <a:ea typeface="微软雅黑" pitchFamily="34" charset="-122"/>
              </a:rPr>
              <a:t>声明在函数外面</a:t>
            </a:r>
          </a:p>
          <a:p>
            <a:pPr lvl="2" algn="just">
              <a:lnSpc>
                <a:spcPct val="90000"/>
              </a:lnSpc>
              <a:defRPr/>
            </a:pPr>
            <a:r>
              <a:rPr lang="zh-CN" altLang="en-US" b="0" dirty="0" smtClean="0">
                <a:solidFill>
                  <a:schemeClr val="accent2"/>
                </a:solidFill>
                <a:effectLst>
                  <a:outerShdw blurRad="38100" dist="38100" dir="2700000" algn="tl">
                    <a:srgbClr val="C0C0C0"/>
                  </a:outerShdw>
                </a:effectLst>
                <a:latin typeface="微软雅黑" pitchFamily="34" charset="-122"/>
                <a:ea typeface="微软雅黑" pitchFamily="34" charset="-122"/>
              </a:rPr>
              <a:t>外部变量</a:t>
            </a:r>
          </a:p>
          <a:p>
            <a:pPr lvl="1" algn="just">
              <a:lnSpc>
                <a:spcPct val="90000"/>
              </a:lnSpc>
              <a:defRPr/>
            </a:pPr>
            <a:r>
              <a:rPr lang="zh-CN" altLang="en-US" b="0" dirty="0" smtClean="0">
                <a:solidFill>
                  <a:schemeClr val="accent2"/>
                </a:solidFill>
                <a:effectLst>
                  <a:outerShdw blurRad="38100" dist="38100" dir="2700000" algn="tl">
                    <a:srgbClr val="C0C0C0"/>
                  </a:outerShdw>
                </a:effectLst>
                <a:latin typeface="微软雅黑" pitchFamily="34" charset="-122"/>
                <a:ea typeface="微软雅黑" pitchFamily="34" charset="-122"/>
              </a:rPr>
              <a:t>声明在函数里面</a:t>
            </a:r>
          </a:p>
          <a:p>
            <a:pPr lvl="2" algn="just">
              <a:lnSpc>
                <a:spcPct val="90000"/>
              </a:lnSpc>
              <a:defRPr/>
            </a:pPr>
            <a:r>
              <a:rPr lang="zh-CN" altLang="en-US" b="0" dirty="0" smtClean="0">
                <a:solidFill>
                  <a:schemeClr val="accent2"/>
                </a:solidFill>
                <a:effectLst>
                  <a:outerShdw blurRad="38100" dist="38100" dir="2700000" algn="tl">
                    <a:srgbClr val="C0C0C0"/>
                  </a:outerShdw>
                </a:effectLst>
                <a:latin typeface="微软雅黑" pitchFamily="34" charset="-122"/>
                <a:ea typeface="微软雅黑" pitchFamily="34" charset="-122"/>
              </a:rPr>
              <a:t>静态局部变量</a:t>
            </a:r>
          </a:p>
          <a:p>
            <a:pPr lvl="2" algn="just">
              <a:lnSpc>
                <a:spcPct val="90000"/>
              </a:lnSpc>
              <a:defRPr/>
            </a:pPr>
            <a:r>
              <a:rPr lang="zh-CN" altLang="en-US" b="0" dirty="0" smtClean="0">
                <a:solidFill>
                  <a:schemeClr val="accent2"/>
                </a:solidFill>
                <a:effectLst>
                  <a:outerShdw blurRad="38100" dist="38100" dir="2700000" algn="tl">
                    <a:srgbClr val="C0C0C0"/>
                  </a:outerShdw>
                </a:effectLst>
                <a:latin typeface="微软雅黑" pitchFamily="34" charset="-122"/>
                <a:ea typeface="微软雅黑" pitchFamily="34" charset="-122"/>
              </a:rPr>
              <a:t>常量</a:t>
            </a:r>
          </a:p>
        </p:txBody>
      </p:sp>
      <p:sp>
        <p:nvSpPr>
          <p:cNvPr id="2560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951D5133-FF25-4B1C-B588-F14D87FFFDFB}" type="slidenum">
              <a:rPr lang="en-US" altLang="zh-CN" sz="8000">
                <a:solidFill>
                  <a:schemeClr val="bg2"/>
                </a:solidFill>
                <a:latin typeface="Arial" charset="0"/>
                <a:ea typeface="宋体" pitchFamily="2" charset="-122"/>
              </a:rPr>
              <a:pPr/>
              <a:t>23</a:t>
            </a:fld>
            <a:endParaRPr lang="en-US" altLang="zh-CN" sz="8000">
              <a:solidFill>
                <a:schemeClr val="bg2"/>
              </a:solidFill>
              <a:latin typeface="Arial" charset="0"/>
              <a:ea typeface="宋体"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zh-CN" altLang="en-US" dirty="0">
                <a:ea typeface="黑体" pitchFamily="49" charset="-122"/>
              </a:rPr>
              <a:t>6.2</a:t>
            </a:r>
            <a:r>
              <a:rPr lang="zh-CN" altLang="en-US" dirty="0">
                <a:latin typeface="宋体" charset="-122"/>
                <a:ea typeface="黑体" pitchFamily="49" charset="-122"/>
              </a:rPr>
              <a:t> </a:t>
            </a:r>
            <a:r>
              <a:rPr lang="zh-CN" altLang="en-US" dirty="0"/>
              <a:t>全局栈式存储分配</a:t>
            </a:r>
            <a:endParaRPr lang="zh-CN" altLang="en-US" dirty="0" smtClean="0">
              <a:ea typeface="宋体" pitchFamily="2" charset="-122"/>
            </a:endParaRPr>
          </a:p>
        </p:txBody>
      </p:sp>
      <p:sp>
        <p:nvSpPr>
          <p:cNvPr id="468995" name="Rectangle 3"/>
          <p:cNvSpPr>
            <a:spLocks noGrp="1" noChangeArrowheads="1"/>
          </p:cNvSpPr>
          <p:nvPr>
            <p:ph idx="1"/>
          </p:nvPr>
        </p:nvSpPr>
        <p:spPr/>
        <p:txBody>
          <a:bodyPr/>
          <a:lstStyle/>
          <a:p>
            <a:pPr algn="just">
              <a:buFontTx/>
              <a:buNone/>
              <a:defRPr/>
            </a:pPr>
            <a:r>
              <a:rPr lang="zh-CN" altLang="en-US" sz="3200" b="0" dirty="0" smtClean="0">
                <a:effectLst>
                  <a:outerShdw blurRad="38100" dist="38100" dir="2700000" algn="tl">
                    <a:srgbClr val="C0C0C0"/>
                  </a:outerShdw>
                </a:effectLst>
                <a:latin typeface="微软雅黑" pitchFamily="34" charset="-122"/>
                <a:ea typeface="微软雅黑" pitchFamily="34" charset="-122"/>
              </a:rPr>
              <a:t>静态分配给语言带来限制</a:t>
            </a:r>
          </a:p>
          <a:p>
            <a:pPr algn="just">
              <a:buFontTx/>
              <a:buNone/>
              <a:defRPr/>
            </a:pPr>
            <a:endParaRPr lang="zh-CN" altLang="en-US" sz="3200" b="0" dirty="0" smtClean="0">
              <a:effectLst>
                <a:outerShdw blurRad="38100" dist="38100" dir="2700000" algn="tl">
                  <a:srgbClr val="C0C0C0"/>
                </a:outerShdw>
              </a:effectLst>
              <a:latin typeface="微软雅黑" pitchFamily="34" charset="-122"/>
              <a:ea typeface="微软雅黑" pitchFamily="34" charset="-122"/>
            </a:endParaRPr>
          </a:p>
          <a:p>
            <a:pPr lvl="1" algn="just">
              <a:defRPr/>
            </a:pPr>
            <a:r>
              <a:rPr lang="zh-CN" altLang="en-US" sz="2800" b="0" dirty="0" smtClean="0">
                <a:solidFill>
                  <a:schemeClr val="accent2"/>
                </a:solidFill>
                <a:effectLst>
                  <a:outerShdw blurRad="38100" dist="38100" dir="2700000" algn="tl">
                    <a:srgbClr val="C0C0C0"/>
                  </a:outerShdw>
                </a:effectLst>
                <a:latin typeface="微软雅黑" pitchFamily="34" charset="-122"/>
                <a:ea typeface="微软雅黑" pitchFamily="34" charset="-122"/>
              </a:rPr>
              <a:t>递归过程不被允许</a:t>
            </a:r>
          </a:p>
          <a:p>
            <a:pPr lvl="1" algn="just">
              <a:defRPr/>
            </a:pPr>
            <a:r>
              <a:rPr lang="zh-CN" altLang="en-US" sz="2800" b="0" dirty="0" smtClean="0">
                <a:solidFill>
                  <a:schemeClr val="accent2"/>
                </a:solidFill>
                <a:effectLst>
                  <a:outerShdw blurRad="38100" dist="38100" dir="2700000" algn="tl">
                    <a:srgbClr val="C0C0C0"/>
                  </a:outerShdw>
                </a:effectLst>
                <a:latin typeface="微软雅黑" pitchFamily="34" charset="-122"/>
                <a:ea typeface="微软雅黑" pitchFamily="34" charset="-122"/>
              </a:rPr>
              <a:t>数据对象的长度和它在内存中位置，必须是在编译时可以知道的</a:t>
            </a:r>
          </a:p>
          <a:p>
            <a:pPr lvl="1" algn="just">
              <a:defRPr/>
            </a:pPr>
            <a:r>
              <a:rPr lang="zh-CN" altLang="en-US" sz="2800" b="0" dirty="0" smtClean="0">
                <a:solidFill>
                  <a:schemeClr val="accent2"/>
                </a:solidFill>
                <a:effectLst>
                  <a:outerShdw blurRad="38100" dist="38100" dir="2700000" algn="tl">
                    <a:srgbClr val="C0C0C0"/>
                  </a:outerShdw>
                </a:effectLst>
                <a:latin typeface="微软雅黑" pitchFamily="34" charset="-122"/>
                <a:ea typeface="微软雅黑" pitchFamily="34" charset="-122"/>
              </a:rPr>
              <a:t>数据结构不能动态建立</a:t>
            </a:r>
            <a:endParaRPr lang="en-US" altLang="zh-CN" sz="2800" b="0" dirty="0" smtClean="0">
              <a:solidFill>
                <a:schemeClr val="accent2"/>
              </a:solidFill>
              <a:effectLst>
                <a:outerShdw blurRad="38100" dist="38100" dir="2700000" algn="tl">
                  <a:srgbClr val="C0C0C0"/>
                </a:outerShdw>
              </a:effectLst>
              <a:latin typeface="微软雅黑" pitchFamily="34" charset="-122"/>
              <a:ea typeface="微软雅黑" pitchFamily="34" charset="-122"/>
            </a:endParaRPr>
          </a:p>
        </p:txBody>
      </p:sp>
      <p:sp>
        <p:nvSpPr>
          <p:cNvPr id="2662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517B4AEE-4223-4A3F-A51A-E6087E092F5E}" type="slidenum">
              <a:rPr lang="en-US" altLang="zh-CN" sz="8000">
                <a:solidFill>
                  <a:schemeClr val="bg2"/>
                </a:solidFill>
                <a:latin typeface="Arial" charset="0"/>
                <a:ea typeface="宋体" pitchFamily="2" charset="-122"/>
              </a:rPr>
              <a:pPr/>
              <a:t>24</a:t>
            </a:fld>
            <a:endParaRPr lang="en-US" altLang="zh-CN" sz="8000">
              <a:solidFill>
                <a:schemeClr val="bg2"/>
              </a:solidFill>
              <a:latin typeface="Arial" charset="0"/>
              <a:ea typeface="宋体"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p:txBody>
          <a:bodyPr/>
          <a:lstStyle/>
          <a:p>
            <a:r>
              <a:rPr lang="zh-CN" altLang="en-US" dirty="0">
                <a:ea typeface="黑体" pitchFamily="49" charset="-122"/>
              </a:rPr>
              <a:t>6.2</a:t>
            </a:r>
            <a:r>
              <a:rPr lang="zh-CN" altLang="en-US" dirty="0">
                <a:latin typeface="宋体" charset="-122"/>
                <a:ea typeface="黑体" pitchFamily="49" charset="-122"/>
              </a:rPr>
              <a:t> </a:t>
            </a:r>
            <a:r>
              <a:rPr lang="zh-CN" altLang="en-US" dirty="0"/>
              <a:t>全局栈式存储分配</a:t>
            </a:r>
            <a:endParaRPr lang="zh-CN" altLang="en-US" dirty="0" smtClean="0">
              <a:ea typeface="宋体" pitchFamily="2" charset="-122"/>
            </a:endParaRPr>
          </a:p>
        </p:txBody>
      </p:sp>
      <p:sp>
        <p:nvSpPr>
          <p:cNvPr id="473091" name="Rectangle 3"/>
          <p:cNvSpPr>
            <a:spLocks noGrp="1" noChangeArrowheads="1"/>
          </p:cNvSpPr>
          <p:nvPr>
            <p:ph idx="1"/>
          </p:nvPr>
        </p:nvSpPr>
        <p:spPr/>
        <p:txBody>
          <a:bodyPr/>
          <a:lstStyle/>
          <a:p>
            <a:pPr algn="just">
              <a:buFontTx/>
              <a:buNone/>
              <a:defRPr/>
            </a:pPr>
            <a:r>
              <a:rPr lang="en-US" altLang="zh-CN" b="1" dirty="0" smtClean="0">
                <a:effectLst>
                  <a:outerShdw blurRad="38100" dist="38100" dir="2700000" algn="tl">
                    <a:srgbClr val="C0C0C0"/>
                  </a:outerShdw>
                </a:effectLst>
                <a:ea typeface="宋体" pitchFamily="2" charset="-122"/>
              </a:rPr>
              <a:t>6.2.2</a:t>
            </a:r>
            <a:r>
              <a:rPr lang="en-US" altLang="zh-CN" b="1" dirty="0" smtClean="0">
                <a:effectLst>
                  <a:outerShdw blurRad="38100" dist="38100" dir="2700000" algn="tl">
                    <a:srgbClr val="C0C0C0"/>
                  </a:outerShdw>
                </a:effectLst>
                <a:latin typeface="宋体" pitchFamily="2" charset="-122"/>
                <a:ea typeface="宋体" pitchFamily="2" charset="-122"/>
              </a:rPr>
              <a:t> </a:t>
            </a:r>
            <a:r>
              <a:rPr lang="zh-CN" altLang="en-US" b="1" dirty="0" smtClean="0">
                <a:effectLst>
                  <a:outerShdw blurRad="38100" dist="38100" dir="2700000" algn="tl">
                    <a:srgbClr val="C0C0C0"/>
                  </a:outerShdw>
                </a:effectLst>
                <a:ea typeface="宋体" pitchFamily="2" charset="-122"/>
              </a:rPr>
              <a:t>活动树和运行栈</a:t>
            </a:r>
          </a:p>
          <a:p>
            <a:pPr algn="just">
              <a:buFontTx/>
              <a:buNone/>
              <a:defRPr/>
            </a:pPr>
            <a:endParaRPr lang="zh-CN" altLang="en-US" b="1" dirty="0" smtClean="0">
              <a:effectLst>
                <a:outerShdw blurRad="38100" dist="38100" dir="2700000" algn="tl">
                  <a:srgbClr val="C0C0C0"/>
                </a:outerShdw>
              </a:effectLst>
              <a:ea typeface="宋体" pitchFamily="2" charset="-122"/>
            </a:endParaRPr>
          </a:p>
          <a:p>
            <a:pPr lvl="1" algn="just">
              <a:defRPr/>
            </a:pPr>
            <a:r>
              <a:rPr lang="zh-CN" altLang="en-US" sz="2800" b="0" dirty="0" smtClean="0">
                <a:solidFill>
                  <a:schemeClr val="accent2"/>
                </a:solidFill>
                <a:effectLst>
                  <a:outerShdw blurRad="38100" dist="38100" dir="2700000" algn="tl">
                    <a:srgbClr val="C0C0C0"/>
                  </a:outerShdw>
                </a:effectLst>
                <a:latin typeface="黑体" pitchFamily="49" charset="-122"/>
                <a:ea typeface="黑体" pitchFamily="49" charset="-122"/>
              </a:rPr>
              <a:t>栈式分配主要用于管理过程的活动记录。</a:t>
            </a:r>
          </a:p>
          <a:p>
            <a:pPr lvl="1" algn="just">
              <a:defRPr/>
            </a:pPr>
            <a:r>
              <a:rPr lang="zh-CN" altLang="en-US" sz="2800" b="0" dirty="0" smtClean="0">
                <a:solidFill>
                  <a:schemeClr val="accent2"/>
                </a:solidFill>
                <a:effectLst>
                  <a:outerShdw blurRad="38100" dist="38100" dir="2700000" algn="tl">
                    <a:srgbClr val="C0C0C0"/>
                  </a:outerShdw>
                </a:effectLst>
                <a:latin typeface="黑体" pitchFamily="49" charset="-122"/>
                <a:ea typeface="黑体" pitchFamily="49" charset="-122"/>
              </a:rPr>
              <a:t>局部变量的生存期是过程活动的时间。</a:t>
            </a:r>
          </a:p>
          <a:p>
            <a:pPr lvl="1" algn="just">
              <a:defRPr/>
            </a:pPr>
            <a:r>
              <a:rPr lang="zh-CN" altLang="en-US" sz="2800" b="0" dirty="0" smtClean="0">
                <a:solidFill>
                  <a:schemeClr val="accent2"/>
                </a:solidFill>
                <a:effectLst>
                  <a:outerShdw blurRad="38100" dist="38100" dir="2700000" algn="tl">
                    <a:srgbClr val="C0C0C0"/>
                  </a:outerShdw>
                </a:effectLst>
                <a:latin typeface="黑体" pitchFamily="49" charset="-122"/>
                <a:ea typeface="黑体" pitchFamily="49" charset="-122"/>
              </a:rPr>
              <a:t>控制进入该过程时，局部变量绑定到存储单元，过程活动结束后，局部变量的空间释放。</a:t>
            </a:r>
          </a:p>
        </p:txBody>
      </p:sp>
      <p:sp>
        <p:nvSpPr>
          <p:cNvPr id="2765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3A518290-B01C-4E07-BCDC-3D1251AC797D}" type="slidenum">
              <a:rPr lang="en-US" altLang="zh-CN" sz="8000">
                <a:solidFill>
                  <a:schemeClr val="bg2"/>
                </a:solidFill>
                <a:latin typeface="Arial" charset="0"/>
                <a:ea typeface="宋体" pitchFamily="2" charset="-122"/>
              </a:rPr>
              <a:pPr/>
              <a:t>25</a:t>
            </a:fld>
            <a:endParaRPr lang="en-US" altLang="zh-CN" sz="8000">
              <a:solidFill>
                <a:schemeClr val="bg2"/>
              </a:solidFill>
              <a:latin typeface="Arial" charset="0"/>
              <a:ea typeface="宋体" pitchFamily="2" charset="-122"/>
            </a:endParaRPr>
          </a:p>
        </p:txBody>
      </p:sp>
      <p:sp>
        <p:nvSpPr>
          <p:cNvPr id="5" name="圆角矩形标注 4"/>
          <p:cNvSpPr/>
          <p:nvPr/>
        </p:nvSpPr>
        <p:spPr>
          <a:xfrm>
            <a:off x="5364088" y="1548553"/>
            <a:ext cx="1296143" cy="576064"/>
          </a:xfrm>
          <a:prstGeom prst="wedgeRoundRectCallout">
            <a:avLst>
              <a:gd name="adj1" fmla="val -68784"/>
              <a:gd name="adj2" fmla="val -73338"/>
              <a:gd name="adj3" fmla="val 16667"/>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effectLst>
                  <a:outerShdw blurRad="38100" dist="38100" dir="2700000" algn="tl">
                    <a:srgbClr val="C0C0C0"/>
                  </a:outerShdw>
                </a:effectLst>
              </a:rPr>
              <a:t>栈式分配</a:t>
            </a:r>
            <a:endParaRPr lang="zh-CN" altLang="en-US" b="1" dirty="0">
              <a:solidFill>
                <a:srgbClr val="C00000"/>
              </a:solidFill>
              <a:effectLst>
                <a:outerShdw blurRad="38100" dist="38100" dir="2700000" algn="tl">
                  <a:srgbClr val="C0C0C0"/>
                </a:outerShdw>
              </a:effectLst>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0" name="Rectangle 20"/>
          <p:cNvSpPr>
            <a:spLocks noGrp="1" noChangeArrowheads="1"/>
          </p:cNvSpPr>
          <p:nvPr>
            <p:ph type="title"/>
          </p:nvPr>
        </p:nvSpPr>
        <p:spPr/>
        <p:txBody>
          <a:bodyPr/>
          <a:lstStyle/>
          <a:p>
            <a:r>
              <a:rPr lang="zh-CN" altLang="en-US" dirty="0">
                <a:ea typeface="黑体" pitchFamily="49" charset="-122"/>
              </a:rPr>
              <a:t>6.2</a:t>
            </a:r>
            <a:r>
              <a:rPr lang="zh-CN" altLang="en-US" dirty="0">
                <a:latin typeface="宋体" charset="-122"/>
                <a:ea typeface="黑体" pitchFamily="49" charset="-122"/>
              </a:rPr>
              <a:t> </a:t>
            </a:r>
            <a:r>
              <a:rPr lang="zh-CN" altLang="en-US" dirty="0"/>
              <a:t>全局栈式存储分配</a:t>
            </a:r>
            <a:endParaRPr lang="zh-CN" altLang="en-US" dirty="0" smtClean="0">
              <a:ea typeface="宋体" pitchFamily="2" charset="-122"/>
            </a:endParaRPr>
          </a:p>
        </p:txBody>
      </p:sp>
      <p:sp>
        <p:nvSpPr>
          <p:cNvPr id="475139" name="Rectangle 3"/>
          <p:cNvSpPr>
            <a:spLocks noGrp="1" noChangeArrowheads="1"/>
          </p:cNvSpPr>
          <p:nvPr>
            <p:ph idx="1"/>
          </p:nvPr>
        </p:nvSpPr>
        <p:spPr/>
        <p:txBody>
          <a:bodyPr/>
          <a:lstStyle/>
          <a:p>
            <a:pPr algn="just">
              <a:buFontTx/>
              <a:buNone/>
              <a:defRPr/>
            </a:pPr>
            <a:r>
              <a:rPr lang="en-US" altLang="zh-CN" b="1" dirty="0" smtClean="0">
                <a:effectLst>
                  <a:outerShdw blurRad="38100" dist="38100" dir="2700000" algn="tl">
                    <a:srgbClr val="C0C0C0"/>
                  </a:outerShdw>
                </a:effectLst>
                <a:ea typeface="宋体" pitchFamily="2" charset="-122"/>
              </a:rPr>
              <a:t>6.2.2 </a:t>
            </a:r>
            <a:r>
              <a:rPr lang="zh-CN" altLang="en-US" dirty="0" smtClean="0">
                <a:effectLst>
                  <a:outerShdw blurRad="38100" dist="38100" dir="2700000" algn="tl">
                    <a:srgbClr val="C0C0C0"/>
                  </a:outerShdw>
                </a:effectLst>
                <a:ea typeface="宋体" pitchFamily="2" charset="-122"/>
              </a:rPr>
              <a:t>活动</a:t>
            </a:r>
            <a:r>
              <a:rPr lang="zh-CN" altLang="en-US" dirty="0">
                <a:effectLst>
                  <a:outerShdw blurRad="38100" dist="38100" dir="2700000" algn="tl">
                    <a:srgbClr val="C0C0C0"/>
                  </a:outerShdw>
                </a:effectLst>
                <a:ea typeface="宋体" pitchFamily="2" charset="-122"/>
              </a:rPr>
              <a:t>树和运</a:t>
            </a:r>
            <a:r>
              <a:rPr lang="zh-CN" altLang="en-US" dirty="0" smtClean="0">
                <a:effectLst>
                  <a:outerShdw blurRad="38100" dist="38100" dir="2700000" algn="tl">
                    <a:srgbClr val="C0C0C0"/>
                  </a:outerShdw>
                </a:effectLst>
                <a:ea typeface="宋体" pitchFamily="2" charset="-122"/>
              </a:rPr>
              <a:t>行栈</a:t>
            </a:r>
            <a:endParaRPr lang="zh-CN" altLang="en-US" b="1" dirty="0" smtClean="0">
              <a:effectLst>
                <a:outerShdw blurRad="38100" dist="38100" dir="2700000" algn="tl">
                  <a:srgbClr val="C0C0C0"/>
                </a:outerShdw>
              </a:effectLst>
              <a:ea typeface="宋体" pitchFamily="2" charset="-122"/>
            </a:endParaRPr>
          </a:p>
        </p:txBody>
      </p:sp>
      <p:sp>
        <p:nvSpPr>
          <p:cNvPr id="2867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7F0B0C1E-B3D2-4284-A127-49E782E9A116}" type="slidenum">
              <a:rPr lang="en-US" altLang="zh-CN" sz="8000">
                <a:solidFill>
                  <a:schemeClr val="bg2"/>
                </a:solidFill>
                <a:latin typeface="Arial" charset="0"/>
                <a:ea typeface="宋体" pitchFamily="2" charset="-122"/>
              </a:rPr>
              <a:pPr/>
              <a:t>26</a:t>
            </a:fld>
            <a:endParaRPr lang="en-US" altLang="zh-CN" sz="8000">
              <a:solidFill>
                <a:schemeClr val="bg2"/>
              </a:solidFill>
              <a:latin typeface="Arial" charset="0"/>
              <a:ea typeface="宋体" pitchFamily="2" charset="-122"/>
            </a:endParaRPr>
          </a:p>
        </p:txBody>
      </p:sp>
      <p:sp>
        <p:nvSpPr>
          <p:cNvPr id="475140" name="Rectangle 4"/>
          <p:cNvSpPr>
            <a:spLocks noChangeArrowheads="1"/>
          </p:cNvSpPr>
          <p:nvPr/>
        </p:nvSpPr>
        <p:spPr bwMode="auto">
          <a:xfrm>
            <a:off x="250824" y="1628800"/>
            <a:ext cx="8893175"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20000"/>
              </a:spcBef>
              <a:defRPr/>
            </a:pPr>
            <a:r>
              <a:rPr lang="en-US" altLang="zh-CN" sz="3200" b="1" dirty="0" smtClean="0">
                <a:solidFill>
                  <a:srgbClr val="FF3300"/>
                </a:solidFill>
                <a:effectLst>
                  <a:outerShdw blurRad="38100" dist="38100" dir="2700000" algn="tl">
                    <a:srgbClr val="C0C0C0"/>
                  </a:outerShdw>
                </a:effectLst>
                <a:latin typeface="黑体" pitchFamily="49" charset="-122"/>
                <a:ea typeface="黑体" pitchFamily="49" charset="-122"/>
              </a:rPr>
              <a:t>1.</a:t>
            </a:r>
            <a:r>
              <a:rPr lang="zh-CN" altLang="en-US" sz="3200" b="1" dirty="0" smtClean="0">
                <a:solidFill>
                  <a:srgbClr val="FF3300"/>
                </a:solidFill>
                <a:effectLst>
                  <a:outerShdw blurRad="38100" dist="38100" dir="2700000" algn="tl">
                    <a:srgbClr val="C0C0C0"/>
                  </a:outerShdw>
                </a:effectLst>
                <a:latin typeface="黑体" pitchFamily="49" charset="-122"/>
                <a:ea typeface="黑体" pitchFamily="49" charset="-122"/>
              </a:rPr>
              <a:t>活动</a:t>
            </a:r>
            <a:r>
              <a:rPr lang="zh-CN" altLang="en-US" sz="3200" b="1" dirty="0">
                <a:solidFill>
                  <a:srgbClr val="FF3300"/>
                </a:solidFill>
                <a:effectLst>
                  <a:outerShdw blurRad="38100" dist="38100" dir="2700000" algn="tl">
                    <a:srgbClr val="C0C0C0"/>
                  </a:outerShdw>
                </a:effectLst>
                <a:latin typeface="黑体" pitchFamily="49" charset="-122"/>
                <a:ea typeface="黑体" pitchFamily="49" charset="-122"/>
              </a:rPr>
              <a:t>树</a:t>
            </a:r>
            <a:r>
              <a:rPr lang="en-US" altLang="zh-CN" sz="3200" b="1" dirty="0" smtClean="0">
                <a:effectLst>
                  <a:outerShdw blurRad="38100" dist="38100" dir="2700000" algn="tl">
                    <a:srgbClr val="C0C0C0"/>
                  </a:outerShdw>
                </a:effectLst>
                <a:latin typeface="黑体" pitchFamily="49" charset="-122"/>
                <a:ea typeface="黑体" pitchFamily="49" charset="-122"/>
              </a:rPr>
              <a:t>:</a:t>
            </a:r>
          </a:p>
          <a:p>
            <a:pPr eaLnBrk="0" hangingPunct="0">
              <a:spcBef>
                <a:spcPct val="20000"/>
              </a:spcBef>
              <a:defRPr/>
            </a:pPr>
            <a:r>
              <a:rPr lang="zh-CN" altLang="en-US" sz="3200" b="1" dirty="0" smtClean="0">
                <a:effectLst>
                  <a:outerShdw blurRad="38100" dist="38100" dir="2700000" algn="tl">
                    <a:srgbClr val="C0C0C0"/>
                  </a:outerShdw>
                </a:effectLst>
                <a:latin typeface="黑体" pitchFamily="49" charset="-122"/>
                <a:ea typeface="黑体" pitchFamily="49" charset="-122"/>
              </a:rPr>
              <a:t>用</a:t>
            </a:r>
            <a:r>
              <a:rPr lang="zh-CN" altLang="en-US" sz="3200" b="1" dirty="0">
                <a:effectLst>
                  <a:outerShdw blurRad="38100" dist="38100" dir="2700000" algn="tl">
                    <a:srgbClr val="C0C0C0"/>
                  </a:outerShdw>
                </a:effectLst>
                <a:latin typeface="黑体" pitchFamily="49" charset="-122"/>
                <a:ea typeface="黑体" pitchFamily="49" charset="-122"/>
              </a:rPr>
              <a:t>树来描绘控制进入和离开活动的方式</a:t>
            </a:r>
          </a:p>
        </p:txBody>
      </p:sp>
      <p:sp>
        <p:nvSpPr>
          <p:cNvPr id="475141" name="Rectangle 5"/>
          <p:cNvSpPr>
            <a:spLocks noRot="1" noChangeArrowheads="1"/>
          </p:cNvSpPr>
          <p:nvPr/>
        </p:nvSpPr>
        <p:spPr bwMode="auto">
          <a:xfrm>
            <a:off x="323850" y="2457450"/>
            <a:ext cx="8820150"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eaLnBrk="0" hangingPunct="0">
              <a:spcBef>
                <a:spcPct val="20000"/>
              </a:spcBef>
              <a:buFontTx/>
              <a:buChar char="•"/>
              <a:defRPr/>
            </a:pPr>
            <a:endParaRPr lang="zh-CN" altLang="en-US" sz="3200" b="1">
              <a:effectLst>
                <a:outerShdw blurRad="38100" dist="38100" dir="2700000" algn="tl">
                  <a:srgbClr val="C0C0C0"/>
                </a:outerShdw>
              </a:effectLst>
              <a:latin typeface="黑体" pitchFamily="49" charset="-122"/>
              <a:ea typeface="黑体" pitchFamily="49" charset="-122"/>
            </a:endParaRPr>
          </a:p>
        </p:txBody>
      </p:sp>
      <p:grpSp>
        <p:nvGrpSpPr>
          <p:cNvPr id="28678" name="Group 6"/>
          <p:cNvGrpSpPr>
            <a:grpSpLocks/>
          </p:cNvGrpSpPr>
          <p:nvPr/>
        </p:nvGrpSpPr>
        <p:grpSpPr bwMode="auto">
          <a:xfrm>
            <a:off x="539750" y="2852738"/>
            <a:ext cx="3648075" cy="2646362"/>
            <a:chOff x="853" y="2296"/>
            <a:chExt cx="2298" cy="1667"/>
          </a:xfrm>
        </p:grpSpPr>
        <p:sp>
          <p:nvSpPr>
            <p:cNvPr id="475143" name="Rectangle 7"/>
            <p:cNvSpPr>
              <a:spLocks noChangeArrowheads="1"/>
            </p:cNvSpPr>
            <p:nvPr/>
          </p:nvSpPr>
          <p:spPr bwMode="auto">
            <a:xfrm>
              <a:off x="1927" y="2296"/>
              <a:ext cx="367"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en-US" altLang="zh-CN" sz="2800" b="1" dirty="0">
                  <a:solidFill>
                    <a:srgbClr val="996633"/>
                  </a:solidFill>
                  <a:effectLst>
                    <a:outerShdw blurRad="38100" dist="38100" dir="2700000" algn="tl">
                      <a:srgbClr val="C0C0C0"/>
                    </a:outerShdw>
                  </a:effectLst>
                  <a:latin typeface="Times New Roman" pitchFamily="18" charset="0"/>
                </a:rPr>
                <a:t>m</a:t>
              </a:r>
            </a:p>
          </p:txBody>
        </p:sp>
        <p:sp>
          <p:nvSpPr>
            <p:cNvPr id="475144" name="Rectangle 8"/>
            <p:cNvSpPr>
              <a:spLocks noChangeArrowheads="1"/>
            </p:cNvSpPr>
            <p:nvPr/>
          </p:nvSpPr>
          <p:spPr bwMode="auto">
            <a:xfrm>
              <a:off x="853" y="2892"/>
              <a:ext cx="365"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r</a:t>
              </a:r>
            </a:p>
          </p:txBody>
        </p:sp>
        <p:sp>
          <p:nvSpPr>
            <p:cNvPr id="28683" name="Line 9"/>
            <p:cNvSpPr>
              <a:spLocks noChangeShapeType="1"/>
            </p:cNvSpPr>
            <p:nvPr/>
          </p:nvSpPr>
          <p:spPr bwMode="auto">
            <a:xfrm flipH="1">
              <a:off x="2044" y="2656"/>
              <a:ext cx="0" cy="24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4" name="Line 10"/>
            <p:cNvSpPr>
              <a:spLocks noChangeShapeType="1"/>
            </p:cNvSpPr>
            <p:nvPr/>
          </p:nvSpPr>
          <p:spPr bwMode="auto">
            <a:xfrm flipH="1">
              <a:off x="1066" y="2659"/>
              <a:ext cx="919" cy="45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5" name="Line 11"/>
            <p:cNvSpPr>
              <a:spLocks noChangeShapeType="1"/>
            </p:cNvSpPr>
            <p:nvPr/>
          </p:nvSpPr>
          <p:spPr bwMode="auto">
            <a:xfrm flipH="1">
              <a:off x="1989" y="3280"/>
              <a:ext cx="0" cy="24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5148" name="Rectangle 12"/>
            <p:cNvSpPr>
              <a:spLocks noChangeArrowheads="1"/>
            </p:cNvSpPr>
            <p:nvPr/>
          </p:nvSpPr>
          <p:spPr bwMode="auto">
            <a:xfrm>
              <a:off x="1701" y="2886"/>
              <a:ext cx="720"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q(2,3)</a:t>
              </a:r>
            </a:p>
          </p:txBody>
        </p:sp>
        <p:sp>
          <p:nvSpPr>
            <p:cNvPr id="28687" name="Line 13"/>
            <p:cNvSpPr>
              <a:spLocks noChangeShapeType="1"/>
            </p:cNvSpPr>
            <p:nvPr/>
          </p:nvSpPr>
          <p:spPr bwMode="auto">
            <a:xfrm flipH="1">
              <a:off x="1364" y="3195"/>
              <a:ext cx="448" cy="3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8" name="Line 14"/>
            <p:cNvSpPr>
              <a:spLocks noChangeShapeType="1"/>
            </p:cNvSpPr>
            <p:nvPr/>
          </p:nvSpPr>
          <p:spPr bwMode="auto">
            <a:xfrm>
              <a:off x="2228" y="3195"/>
              <a:ext cx="448" cy="3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5151" name="Rectangle 15"/>
            <p:cNvSpPr>
              <a:spLocks noChangeArrowheads="1"/>
            </p:cNvSpPr>
            <p:nvPr/>
          </p:nvSpPr>
          <p:spPr bwMode="auto">
            <a:xfrm>
              <a:off x="1677" y="3483"/>
              <a:ext cx="720"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q(2,1)</a:t>
              </a:r>
            </a:p>
          </p:txBody>
        </p:sp>
        <p:sp>
          <p:nvSpPr>
            <p:cNvPr id="475152" name="Rectangle 16"/>
            <p:cNvSpPr>
              <a:spLocks noChangeArrowheads="1"/>
            </p:cNvSpPr>
            <p:nvPr/>
          </p:nvSpPr>
          <p:spPr bwMode="auto">
            <a:xfrm>
              <a:off x="2432" y="3512"/>
              <a:ext cx="719"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q(3,3)</a:t>
              </a:r>
            </a:p>
          </p:txBody>
        </p:sp>
        <p:sp>
          <p:nvSpPr>
            <p:cNvPr id="475153" name="Rectangle 17"/>
            <p:cNvSpPr>
              <a:spLocks noChangeArrowheads="1"/>
            </p:cNvSpPr>
            <p:nvPr/>
          </p:nvSpPr>
          <p:spPr bwMode="auto">
            <a:xfrm>
              <a:off x="996" y="3527"/>
              <a:ext cx="719"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p(2,3)</a:t>
              </a:r>
            </a:p>
          </p:txBody>
        </p:sp>
      </p:grpSp>
      <p:sp>
        <p:nvSpPr>
          <p:cNvPr id="475154" name="Rectangle 18"/>
          <p:cNvSpPr>
            <a:spLocks noRot="1" noChangeArrowheads="1"/>
          </p:cNvSpPr>
          <p:nvPr/>
        </p:nvSpPr>
        <p:spPr bwMode="auto">
          <a:xfrm>
            <a:off x="3563938" y="2925861"/>
            <a:ext cx="5130800" cy="251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eaLnBrk="0" hangingPunct="0">
              <a:spcBef>
                <a:spcPct val="20000"/>
              </a:spcBef>
              <a:defRPr/>
            </a:pPr>
            <a:r>
              <a:rPr lang="zh-CN" altLang="en-US" sz="2400" b="1" dirty="0">
                <a:effectLst>
                  <a:outerShdw blurRad="38100" dist="38100" dir="2700000" algn="tl">
                    <a:srgbClr val="C0C0C0"/>
                  </a:outerShdw>
                </a:effectLst>
                <a:latin typeface="黑体" pitchFamily="49" charset="-122"/>
                <a:ea typeface="黑体" pitchFamily="49" charset="-122"/>
              </a:rPr>
              <a:t>    活动树的特点</a:t>
            </a:r>
          </a:p>
          <a:p>
            <a:pPr marL="1143000" lvl="2" indent="-228600" algn="just" eaLnBrk="0" hangingPunct="0">
              <a:spcBef>
                <a:spcPct val="20000"/>
              </a:spcBef>
              <a:buFontTx/>
              <a:buChar char="•"/>
              <a:defRPr/>
            </a:pPr>
            <a:r>
              <a:rPr lang="zh-CN" altLang="en-US" b="1" dirty="0">
                <a:solidFill>
                  <a:schemeClr val="accent2"/>
                </a:solidFill>
                <a:effectLst>
                  <a:outerShdw blurRad="38100" dist="38100" dir="2700000" algn="tl">
                    <a:srgbClr val="C0C0C0"/>
                  </a:outerShdw>
                </a:effectLst>
                <a:latin typeface="黑体" pitchFamily="49" charset="-122"/>
                <a:ea typeface="黑体" pitchFamily="49" charset="-122"/>
              </a:rPr>
              <a:t>每个结点代表某过程的一个活动</a:t>
            </a:r>
          </a:p>
          <a:p>
            <a:pPr marL="1143000" lvl="2" indent="-228600" algn="just" eaLnBrk="0" hangingPunct="0">
              <a:spcBef>
                <a:spcPct val="20000"/>
              </a:spcBef>
              <a:buFontTx/>
              <a:buChar char="•"/>
              <a:defRPr/>
            </a:pPr>
            <a:r>
              <a:rPr lang="zh-CN" altLang="en-US" b="1" dirty="0">
                <a:solidFill>
                  <a:srgbClr val="FF3300"/>
                </a:solidFill>
                <a:effectLst>
                  <a:outerShdw blurRad="38100" dist="38100" dir="2700000" algn="tl">
                    <a:srgbClr val="C0C0C0"/>
                  </a:outerShdw>
                </a:effectLst>
                <a:latin typeface="黑体" pitchFamily="49" charset="-122"/>
                <a:ea typeface="黑体" pitchFamily="49" charset="-122"/>
              </a:rPr>
              <a:t>根结点</a:t>
            </a:r>
            <a:r>
              <a:rPr lang="zh-CN" altLang="en-US" b="1" dirty="0">
                <a:solidFill>
                  <a:schemeClr val="accent2"/>
                </a:solidFill>
                <a:effectLst>
                  <a:outerShdw blurRad="38100" dist="38100" dir="2700000" algn="tl">
                    <a:srgbClr val="C0C0C0"/>
                  </a:outerShdw>
                </a:effectLst>
                <a:latin typeface="黑体" pitchFamily="49" charset="-122"/>
                <a:ea typeface="黑体" pitchFamily="49" charset="-122"/>
              </a:rPr>
              <a:t>代表主程序的活动</a:t>
            </a:r>
          </a:p>
          <a:p>
            <a:pPr marL="1143000" lvl="2" indent="-228600" algn="just" eaLnBrk="0" hangingPunct="0">
              <a:spcBef>
                <a:spcPct val="20000"/>
              </a:spcBef>
              <a:buFontTx/>
              <a:buChar char="•"/>
              <a:defRPr/>
            </a:pPr>
            <a:r>
              <a:rPr lang="zh-CN" altLang="en-US" b="1" dirty="0">
                <a:solidFill>
                  <a:schemeClr val="accent2"/>
                </a:solidFill>
                <a:effectLst>
                  <a:outerShdw blurRad="38100" dist="38100" dir="2700000" algn="tl">
                    <a:srgbClr val="C0C0C0"/>
                  </a:outerShdw>
                </a:effectLst>
                <a:latin typeface="黑体" pitchFamily="49" charset="-122"/>
                <a:ea typeface="黑体" pitchFamily="49" charset="-122"/>
              </a:rPr>
              <a:t>结点</a:t>
            </a:r>
            <a:r>
              <a:rPr lang="en-US" altLang="zh-CN" b="1" dirty="0">
                <a:solidFill>
                  <a:schemeClr val="accent2"/>
                </a:solidFill>
                <a:effectLst>
                  <a:outerShdw blurRad="38100" dist="38100" dir="2700000" algn="tl">
                    <a:srgbClr val="C0C0C0"/>
                  </a:outerShdw>
                </a:effectLst>
                <a:latin typeface="黑体" pitchFamily="49" charset="-122"/>
                <a:ea typeface="黑体" pitchFamily="49" charset="-122"/>
              </a:rPr>
              <a:t>a</a:t>
            </a:r>
            <a:r>
              <a:rPr lang="zh-CN" altLang="en-US" b="1" dirty="0">
                <a:solidFill>
                  <a:schemeClr val="accent2"/>
                </a:solidFill>
                <a:effectLst>
                  <a:outerShdw blurRad="38100" dist="38100" dir="2700000" algn="tl">
                    <a:srgbClr val="C0C0C0"/>
                  </a:outerShdw>
                </a:effectLst>
                <a:latin typeface="黑体" pitchFamily="49" charset="-122"/>
                <a:ea typeface="黑体" pitchFamily="49" charset="-122"/>
              </a:rPr>
              <a:t>是结点</a:t>
            </a:r>
            <a:r>
              <a:rPr lang="en-US" altLang="zh-CN" b="1" dirty="0">
                <a:solidFill>
                  <a:schemeClr val="accent2"/>
                </a:solidFill>
                <a:effectLst>
                  <a:outerShdw blurRad="38100" dist="38100" dir="2700000" algn="tl">
                    <a:srgbClr val="C0C0C0"/>
                  </a:outerShdw>
                </a:effectLst>
                <a:latin typeface="黑体" pitchFamily="49" charset="-122"/>
                <a:ea typeface="黑体" pitchFamily="49" charset="-122"/>
              </a:rPr>
              <a:t>b</a:t>
            </a:r>
            <a:r>
              <a:rPr lang="zh-CN" altLang="en-US" b="1" dirty="0">
                <a:solidFill>
                  <a:schemeClr val="accent2"/>
                </a:solidFill>
                <a:effectLst>
                  <a:outerShdw blurRad="38100" dist="38100" dir="2700000" algn="tl">
                    <a:srgbClr val="C0C0C0"/>
                  </a:outerShdw>
                </a:effectLst>
                <a:latin typeface="黑体" pitchFamily="49" charset="-122"/>
                <a:ea typeface="黑体" pitchFamily="49" charset="-122"/>
              </a:rPr>
              <a:t>的父结点，当且仅当控制流从</a:t>
            </a:r>
            <a:r>
              <a:rPr lang="en-US" altLang="zh-CN" b="1" dirty="0">
                <a:solidFill>
                  <a:schemeClr val="accent2"/>
                </a:solidFill>
                <a:effectLst>
                  <a:outerShdw blurRad="38100" dist="38100" dir="2700000" algn="tl">
                    <a:srgbClr val="C0C0C0"/>
                  </a:outerShdw>
                </a:effectLst>
                <a:latin typeface="黑体" pitchFamily="49" charset="-122"/>
                <a:ea typeface="黑体" pitchFamily="49" charset="-122"/>
              </a:rPr>
              <a:t>a</a:t>
            </a:r>
            <a:r>
              <a:rPr lang="zh-CN" altLang="en-US" b="1" dirty="0">
                <a:solidFill>
                  <a:schemeClr val="accent2"/>
                </a:solidFill>
                <a:effectLst>
                  <a:outerShdw blurRad="38100" dist="38100" dir="2700000" algn="tl">
                    <a:srgbClr val="C0C0C0"/>
                  </a:outerShdw>
                </a:effectLst>
                <a:latin typeface="黑体" pitchFamily="49" charset="-122"/>
                <a:ea typeface="黑体" pitchFamily="49" charset="-122"/>
              </a:rPr>
              <a:t>的活动进入</a:t>
            </a:r>
            <a:r>
              <a:rPr lang="en-US" altLang="zh-CN" b="1" dirty="0">
                <a:solidFill>
                  <a:schemeClr val="accent2"/>
                </a:solidFill>
                <a:effectLst>
                  <a:outerShdw blurRad="38100" dist="38100" dir="2700000" algn="tl">
                    <a:srgbClr val="C0C0C0"/>
                  </a:outerShdw>
                </a:effectLst>
                <a:latin typeface="黑体" pitchFamily="49" charset="-122"/>
                <a:ea typeface="黑体" pitchFamily="49" charset="-122"/>
              </a:rPr>
              <a:t>b</a:t>
            </a:r>
            <a:r>
              <a:rPr lang="zh-CN" altLang="en-US" b="1" dirty="0">
                <a:solidFill>
                  <a:schemeClr val="accent2"/>
                </a:solidFill>
                <a:effectLst>
                  <a:outerShdw blurRad="38100" dist="38100" dir="2700000" algn="tl">
                    <a:srgbClr val="C0C0C0"/>
                  </a:outerShdw>
                </a:effectLst>
                <a:latin typeface="黑体" pitchFamily="49" charset="-122"/>
                <a:ea typeface="黑体" pitchFamily="49" charset="-122"/>
              </a:rPr>
              <a:t>的活动</a:t>
            </a:r>
          </a:p>
          <a:p>
            <a:pPr marL="1143000" lvl="2" indent="-228600" algn="just" eaLnBrk="0" hangingPunct="0">
              <a:spcBef>
                <a:spcPct val="20000"/>
              </a:spcBef>
              <a:buFontTx/>
              <a:buChar char="•"/>
              <a:defRPr/>
            </a:pPr>
            <a:r>
              <a:rPr lang="zh-CN" altLang="en-US" b="1" dirty="0">
                <a:solidFill>
                  <a:schemeClr val="accent2"/>
                </a:solidFill>
                <a:effectLst>
                  <a:outerShdw blurRad="38100" dist="38100" dir="2700000" algn="tl">
                    <a:srgbClr val="C0C0C0"/>
                  </a:outerShdw>
                </a:effectLst>
                <a:latin typeface="黑体" pitchFamily="49" charset="-122"/>
                <a:ea typeface="黑体" pitchFamily="49" charset="-122"/>
              </a:rPr>
              <a:t>结点</a:t>
            </a:r>
            <a:r>
              <a:rPr lang="en-US" altLang="zh-CN" b="1" dirty="0">
                <a:solidFill>
                  <a:schemeClr val="accent2"/>
                </a:solidFill>
                <a:effectLst>
                  <a:outerShdw blurRad="38100" dist="38100" dir="2700000" algn="tl">
                    <a:srgbClr val="C0C0C0"/>
                  </a:outerShdw>
                </a:effectLst>
                <a:latin typeface="黑体" pitchFamily="49" charset="-122"/>
                <a:ea typeface="黑体" pitchFamily="49" charset="-122"/>
              </a:rPr>
              <a:t>a </a:t>
            </a:r>
            <a:r>
              <a:rPr lang="zh-CN" altLang="en-US" b="1" dirty="0">
                <a:solidFill>
                  <a:schemeClr val="accent2"/>
                </a:solidFill>
                <a:effectLst>
                  <a:outerShdw blurRad="38100" dist="38100" dir="2700000" algn="tl">
                    <a:srgbClr val="C0C0C0"/>
                  </a:outerShdw>
                </a:effectLst>
                <a:latin typeface="黑体" pitchFamily="49" charset="-122"/>
                <a:ea typeface="黑体" pitchFamily="49" charset="-122"/>
              </a:rPr>
              <a:t>处于结点</a:t>
            </a:r>
            <a:r>
              <a:rPr lang="en-US" altLang="zh-CN" b="1" dirty="0">
                <a:solidFill>
                  <a:schemeClr val="accent2"/>
                </a:solidFill>
                <a:effectLst>
                  <a:outerShdw blurRad="38100" dist="38100" dir="2700000" algn="tl">
                    <a:srgbClr val="C0C0C0"/>
                  </a:outerShdw>
                </a:effectLst>
                <a:latin typeface="黑体" pitchFamily="49" charset="-122"/>
                <a:ea typeface="黑体" pitchFamily="49" charset="-122"/>
              </a:rPr>
              <a:t>b </a:t>
            </a:r>
            <a:r>
              <a:rPr lang="zh-CN" altLang="en-US" b="1" dirty="0">
                <a:solidFill>
                  <a:schemeClr val="accent2"/>
                </a:solidFill>
                <a:effectLst>
                  <a:outerShdw blurRad="38100" dist="38100" dir="2700000" algn="tl">
                    <a:srgbClr val="C0C0C0"/>
                  </a:outerShdw>
                </a:effectLst>
                <a:latin typeface="黑体" pitchFamily="49" charset="-122"/>
                <a:ea typeface="黑体" pitchFamily="49" charset="-122"/>
              </a:rPr>
              <a:t>的左边，当且仅当</a:t>
            </a:r>
            <a:r>
              <a:rPr lang="en-US" altLang="zh-CN" b="1" dirty="0">
                <a:solidFill>
                  <a:schemeClr val="accent2"/>
                </a:solidFill>
                <a:effectLst>
                  <a:outerShdw blurRad="38100" dist="38100" dir="2700000" algn="tl">
                    <a:srgbClr val="C0C0C0"/>
                  </a:outerShdw>
                </a:effectLst>
                <a:latin typeface="黑体" pitchFamily="49" charset="-122"/>
                <a:ea typeface="黑体" pitchFamily="49" charset="-122"/>
              </a:rPr>
              <a:t>a</a:t>
            </a:r>
            <a:r>
              <a:rPr lang="zh-CN" altLang="en-US" b="1" dirty="0">
                <a:solidFill>
                  <a:schemeClr val="accent2"/>
                </a:solidFill>
                <a:effectLst>
                  <a:outerShdw blurRad="38100" dist="38100" dir="2700000" algn="tl">
                    <a:srgbClr val="C0C0C0"/>
                  </a:outerShdw>
                </a:effectLst>
                <a:latin typeface="黑体" pitchFamily="49" charset="-122"/>
                <a:ea typeface="黑体" pitchFamily="49" charset="-122"/>
              </a:rPr>
              <a:t>的生存期先于</a:t>
            </a:r>
            <a:r>
              <a:rPr lang="en-US" altLang="zh-CN" b="1" dirty="0">
                <a:solidFill>
                  <a:schemeClr val="accent2"/>
                </a:solidFill>
                <a:effectLst>
                  <a:outerShdw blurRad="38100" dist="38100" dir="2700000" algn="tl">
                    <a:srgbClr val="C0C0C0"/>
                  </a:outerShdw>
                </a:effectLst>
                <a:latin typeface="黑体" pitchFamily="49" charset="-122"/>
                <a:ea typeface="黑体" pitchFamily="49" charset="-122"/>
              </a:rPr>
              <a:t>b</a:t>
            </a:r>
            <a:r>
              <a:rPr lang="zh-CN" altLang="en-US" b="1" dirty="0">
                <a:solidFill>
                  <a:schemeClr val="accent2"/>
                </a:solidFill>
                <a:effectLst>
                  <a:outerShdw blurRad="38100" dist="38100" dir="2700000" algn="tl">
                    <a:srgbClr val="C0C0C0"/>
                  </a:outerShdw>
                </a:effectLst>
                <a:latin typeface="黑体" pitchFamily="49" charset="-122"/>
                <a:ea typeface="黑体" pitchFamily="49" charset="-122"/>
              </a:rPr>
              <a:t>的生存期</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16"/>
          <p:cNvSpPr>
            <a:spLocks noGrp="1" noChangeArrowheads="1"/>
          </p:cNvSpPr>
          <p:nvPr>
            <p:ph type="title"/>
          </p:nvPr>
        </p:nvSpPr>
        <p:spPr/>
        <p:txBody>
          <a:bodyPr/>
          <a:lstStyle/>
          <a:p>
            <a:r>
              <a:rPr lang="zh-CN" altLang="en-US" dirty="0">
                <a:ea typeface="黑体" pitchFamily="49" charset="-122"/>
              </a:rPr>
              <a:t>6.2</a:t>
            </a:r>
            <a:r>
              <a:rPr lang="zh-CN" altLang="en-US" dirty="0">
                <a:latin typeface="宋体" charset="-122"/>
                <a:ea typeface="黑体" pitchFamily="49" charset="-122"/>
              </a:rPr>
              <a:t> </a:t>
            </a:r>
            <a:r>
              <a:rPr lang="zh-CN" altLang="en-US" dirty="0"/>
              <a:t>全局栈式存储分配</a:t>
            </a:r>
            <a:endParaRPr lang="zh-CN" altLang="en-US" dirty="0" smtClean="0">
              <a:ea typeface="宋体" pitchFamily="2" charset="-122"/>
            </a:endParaRPr>
          </a:p>
        </p:txBody>
      </p:sp>
      <p:sp>
        <p:nvSpPr>
          <p:cNvPr id="477187" name="Rectangle 3"/>
          <p:cNvSpPr>
            <a:spLocks noGrp="1" noChangeArrowheads="1"/>
          </p:cNvSpPr>
          <p:nvPr>
            <p:ph idx="1"/>
          </p:nvPr>
        </p:nvSpPr>
        <p:spPr>
          <a:xfrm>
            <a:off x="304800" y="1196975"/>
            <a:ext cx="8534400" cy="1549400"/>
          </a:xfrm>
        </p:spPr>
        <p:txBody>
          <a:bodyPr/>
          <a:lstStyle/>
          <a:p>
            <a:pPr algn="just">
              <a:buFontTx/>
              <a:buNone/>
              <a:defRPr/>
            </a:pPr>
            <a:r>
              <a:rPr lang="zh-CN" altLang="en-US" sz="3200" b="1" dirty="0" smtClean="0">
                <a:effectLst>
                  <a:outerShdw blurRad="38100" dist="38100" dir="2700000" algn="tl">
                    <a:srgbClr val="C0C0C0"/>
                  </a:outerShdw>
                </a:effectLst>
                <a:latin typeface="宋体" pitchFamily="2" charset="-122"/>
                <a:ea typeface="宋体" pitchFamily="2" charset="-122"/>
              </a:rPr>
              <a:t>当前活跃着的过程活动可以保存在一个栈中</a:t>
            </a:r>
            <a:endParaRPr lang="zh-CN" altLang="en-US" sz="3200" b="1" dirty="0" smtClean="0">
              <a:effectLst>
                <a:outerShdw blurRad="38100" dist="38100" dir="2700000" algn="tl">
                  <a:srgbClr val="C0C0C0"/>
                </a:outerShdw>
              </a:effectLst>
              <a:ea typeface="宋体" pitchFamily="2" charset="-122"/>
            </a:endParaRPr>
          </a:p>
          <a:p>
            <a:pPr algn="just">
              <a:buFontTx/>
              <a:buNone/>
              <a:defRPr/>
            </a:pPr>
            <a:r>
              <a:rPr lang="zh-CN" altLang="en-US" sz="3200" b="1" dirty="0" smtClean="0">
                <a:solidFill>
                  <a:srgbClr val="FF3300"/>
                </a:solidFill>
                <a:effectLst>
                  <a:outerShdw blurRad="38100" dist="38100" dir="2700000" algn="tl">
                    <a:srgbClr val="C0C0C0"/>
                  </a:outerShdw>
                </a:effectLst>
                <a:ea typeface="宋体" pitchFamily="2" charset="-122"/>
              </a:rPr>
              <a:t>控制栈</a:t>
            </a:r>
            <a:r>
              <a:rPr lang="zh-CN" altLang="en-US" sz="3200" b="1" dirty="0" smtClean="0">
                <a:effectLst>
                  <a:outerShdw blurRad="38100" dist="38100" dir="2700000" algn="tl">
                    <a:srgbClr val="C0C0C0"/>
                  </a:outerShdw>
                </a:effectLst>
                <a:ea typeface="宋体" pitchFamily="2" charset="-122"/>
              </a:rPr>
              <a:t>的内容：</a:t>
            </a:r>
            <a:r>
              <a:rPr lang="en-US" altLang="zh-CN" sz="3200" dirty="0">
                <a:effectLst>
                  <a:outerShdw blurRad="38100" dist="38100" dir="2700000" algn="tl">
                    <a:srgbClr val="C0C0C0"/>
                  </a:outerShdw>
                </a:effectLst>
                <a:ea typeface="宋体" pitchFamily="2" charset="-122"/>
              </a:rPr>
              <a:t>m</a:t>
            </a:r>
            <a:r>
              <a:rPr lang="en-US" altLang="zh-CN" sz="3200" b="1" dirty="0" smtClean="0">
                <a:effectLst>
                  <a:outerShdw blurRad="38100" dist="38100" dir="2700000" algn="tl">
                    <a:srgbClr val="C0C0C0"/>
                  </a:outerShdw>
                </a:effectLst>
                <a:ea typeface="宋体" pitchFamily="2" charset="-122"/>
              </a:rPr>
              <a:t>, q(2, 3), p(2, 3)</a:t>
            </a:r>
            <a:r>
              <a:rPr lang="en-US" altLang="zh-CN" sz="3200" b="1" dirty="0" smtClean="0">
                <a:effectLst>
                  <a:outerShdw blurRad="38100" dist="38100" dir="2700000" algn="tl">
                    <a:srgbClr val="C0C0C0"/>
                  </a:outerShdw>
                </a:effectLst>
                <a:latin typeface="宋体" pitchFamily="2" charset="-122"/>
                <a:ea typeface="宋体" pitchFamily="2" charset="-122"/>
              </a:rPr>
              <a:t> </a:t>
            </a:r>
          </a:p>
        </p:txBody>
      </p:sp>
      <p:sp>
        <p:nvSpPr>
          <p:cNvPr id="2969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82424DD0-72F5-4D84-A2B5-42989753E5D5}" type="slidenum">
              <a:rPr lang="en-US" altLang="zh-CN" sz="8000">
                <a:solidFill>
                  <a:schemeClr val="bg2"/>
                </a:solidFill>
                <a:latin typeface="Arial" charset="0"/>
                <a:ea typeface="宋体" pitchFamily="2" charset="-122"/>
              </a:rPr>
              <a:pPr/>
              <a:t>27</a:t>
            </a:fld>
            <a:endParaRPr lang="en-US" altLang="zh-CN" sz="8000">
              <a:solidFill>
                <a:schemeClr val="bg2"/>
              </a:solidFill>
              <a:latin typeface="Arial" charset="0"/>
              <a:ea typeface="宋体" pitchFamily="2" charset="-122"/>
            </a:endParaRPr>
          </a:p>
        </p:txBody>
      </p:sp>
      <p:grpSp>
        <p:nvGrpSpPr>
          <p:cNvPr id="29700" name="Group 4"/>
          <p:cNvGrpSpPr>
            <a:grpSpLocks/>
          </p:cNvGrpSpPr>
          <p:nvPr/>
        </p:nvGrpSpPr>
        <p:grpSpPr bwMode="auto">
          <a:xfrm>
            <a:off x="539750" y="2852738"/>
            <a:ext cx="3648075" cy="2646362"/>
            <a:chOff x="853" y="2296"/>
            <a:chExt cx="2298" cy="1667"/>
          </a:xfrm>
        </p:grpSpPr>
        <p:sp>
          <p:nvSpPr>
            <p:cNvPr id="477189" name="Rectangle 5"/>
            <p:cNvSpPr>
              <a:spLocks noChangeArrowheads="1"/>
            </p:cNvSpPr>
            <p:nvPr/>
          </p:nvSpPr>
          <p:spPr bwMode="auto">
            <a:xfrm>
              <a:off x="1927" y="2296"/>
              <a:ext cx="367"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en-US" altLang="zh-CN" sz="2800" b="1" dirty="0" smtClean="0">
                  <a:solidFill>
                    <a:srgbClr val="FF3300"/>
                  </a:solidFill>
                  <a:effectLst>
                    <a:outerShdw blurRad="38100" dist="38100" dir="2700000" algn="tl">
                      <a:srgbClr val="C0C0C0"/>
                    </a:outerShdw>
                  </a:effectLst>
                  <a:latin typeface="Times New Roman" pitchFamily="18" charset="0"/>
                </a:rPr>
                <a:t>m</a:t>
              </a:r>
              <a:endParaRPr lang="en-US" altLang="zh-CN" sz="2800" b="1" dirty="0">
                <a:solidFill>
                  <a:srgbClr val="FF3300"/>
                </a:solidFill>
                <a:effectLst>
                  <a:outerShdw blurRad="38100" dist="38100" dir="2700000" algn="tl">
                    <a:srgbClr val="C0C0C0"/>
                  </a:outerShdw>
                </a:effectLst>
                <a:latin typeface="Times New Roman" pitchFamily="18" charset="0"/>
              </a:endParaRPr>
            </a:p>
          </p:txBody>
        </p:sp>
        <p:sp>
          <p:nvSpPr>
            <p:cNvPr id="477190" name="Rectangle 6"/>
            <p:cNvSpPr>
              <a:spLocks noChangeArrowheads="1"/>
            </p:cNvSpPr>
            <p:nvPr/>
          </p:nvSpPr>
          <p:spPr bwMode="auto">
            <a:xfrm>
              <a:off x="853" y="2892"/>
              <a:ext cx="365"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r</a:t>
              </a:r>
            </a:p>
          </p:txBody>
        </p:sp>
        <p:sp>
          <p:nvSpPr>
            <p:cNvPr id="29708" name="Line 7"/>
            <p:cNvSpPr>
              <a:spLocks noChangeShapeType="1"/>
            </p:cNvSpPr>
            <p:nvPr/>
          </p:nvSpPr>
          <p:spPr bwMode="auto">
            <a:xfrm flipH="1">
              <a:off x="2044" y="2656"/>
              <a:ext cx="0" cy="24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9" name="Line 8"/>
            <p:cNvSpPr>
              <a:spLocks noChangeShapeType="1"/>
            </p:cNvSpPr>
            <p:nvPr/>
          </p:nvSpPr>
          <p:spPr bwMode="auto">
            <a:xfrm flipH="1">
              <a:off x="1066" y="2659"/>
              <a:ext cx="919" cy="45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0" name="Line 9"/>
            <p:cNvSpPr>
              <a:spLocks noChangeShapeType="1"/>
            </p:cNvSpPr>
            <p:nvPr/>
          </p:nvSpPr>
          <p:spPr bwMode="auto">
            <a:xfrm flipH="1">
              <a:off x="1989" y="3280"/>
              <a:ext cx="0" cy="24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7194" name="Rectangle 10"/>
            <p:cNvSpPr>
              <a:spLocks noChangeArrowheads="1"/>
            </p:cNvSpPr>
            <p:nvPr/>
          </p:nvSpPr>
          <p:spPr bwMode="auto">
            <a:xfrm>
              <a:off x="1701" y="2886"/>
              <a:ext cx="720"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en-US" altLang="zh-CN" sz="2800" b="1">
                  <a:solidFill>
                    <a:srgbClr val="FF3300"/>
                  </a:solidFill>
                  <a:effectLst>
                    <a:outerShdw blurRad="38100" dist="38100" dir="2700000" algn="tl">
                      <a:srgbClr val="C0C0C0"/>
                    </a:outerShdw>
                  </a:effectLst>
                  <a:latin typeface="Times New Roman" pitchFamily="18" charset="0"/>
                </a:rPr>
                <a:t>q(2,3)</a:t>
              </a:r>
            </a:p>
          </p:txBody>
        </p:sp>
        <p:sp>
          <p:nvSpPr>
            <p:cNvPr id="29712" name="Line 11"/>
            <p:cNvSpPr>
              <a:spLocks noChangeShapeType="1"/>
            </p:cNvSpPr>
            <p:nvPr/>
          </p:nvSpPr>
          <p:spPr bwMode="auto">
            <a:xfrm flipH="1">
              <a:off x="1364" y="3195"/>
              <a:ext cx="448" cy="3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3" name="Line 12"/>
            <p:cNvSpPr>
              <a:spLocks noChangeShapeType="1"/>
            </p:cNvSpPr>
            <p:nvPr/>
          </p:nvSpPr>
          <p:spPr bwMode="auto">
            <a:xfrm>
              <a:off x="2228" y="3195"/>
              <a:ext cx="448" cy="3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7197" name="Rectangle 13"/>
            <p:cNvSpPr>
              <a:spLocks noChangeArrowheads="1"/>
            </p:cNvSpPr>
            <p:nvPr/>
          </p:nvSpPr>
          <p:spPr bwMode="auto">
            <a:xfrm>
              <a:off x="1677" y="3483"/>
              <a:ext cx="720"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q(2,1)</a:t>
              </a:r>
            </a:p>
          </p:txBody>
        </p:sp>
        <p:sp>
          <p:nvSpPr>
            <p:cNvPr id="477198" name="Rectangle 14"/>
            <p:cNvSpPr>
              <a:spLocks noChangeArrowheads="1"/>
            </p:cNvSpPr>
            <p:nvPr/>
          </p:nvSpPr>
          <p:spPr bwMode="auto">
            <a:xfrm>
              <a:off x="2432" y="3512"/>
              <a:ext cx="719"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q(3,3)</a:t>
              </a:r>
            </a:p>
          </p:txBody>
        </p:sp>
        <p:sp>
          <p:nvSpPr>
            <p:cNvPr id="477199" name="Rectangle 15"/>
            <p:cNvSpPr>
              <a:spLocks noChangeArrowheads="1"/>
            </p:cNvSpPr>
            <p:nvPr/>
          </p:nvSpPr>
          <p:spPr bwMode="auto">
            <a:xfrm>
              <a:off x="996" y="3527"/>
              <a:ext cx="719"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en-US" altLang="zh-CN" sz="2800" b="1">
                  <a:solidFill>
                    <a:srgbClr val="FF3300"/>
                  </a:solidFill>
                  <a:effectLst>
                    <a:outerShdw blurRad="38100" dist="38100" dir="2700000" algn="tl">
                      <a:srgbClr val="C0C0C0"/>
                    </a:outerShdw>
                  </a:effectLst>
                  <a:latin typeface="Times New Roman" pitchFamily="18" charset="0"/>
                </a:rPr>
                <a:t>p(2,3)</a:t>
              </a:r>
            </a:p>
          </p:txBody>
        </p:sp>
      </p:grpSp>
      <p:sp>
        <p:nvSpPr>
          <p:cNvPr id="477201" name="AutoShape 17"/>
          <p:cNvSpPr>
            <a:spLocks noChangeArrowheads="1"/>
          </p:cNvSpPr>
          <p:nvPr/>
        </p:nvSpPr>
        <p:spPr bwMode="auto">
          <a:xfrm>
            <a:off x="5219700" y="2565400"/>
            <a:ext cx="3024188" cy="792163"/>
          </a:xfrm>
          <a:prstGeom prst="cloudCallout">
            <a:avLst>
              <a:gd name="adj1" fmla="val -131731"/>
              <a:gd name="adj2" fmla="val 81060"/>
            </a:avLst>
          </a:prstGeom>
          <a:solidFill>
            <a:schemeClr val="accent1">
              <a:alpha val="20000"/>
            </a:schemeClr>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zh-CN" altLang="en-US" sz="1800" b="1">
                <a:solidFill>
                  <a:srgbClr val="996633"/>
                </a:solidFill>
                <a:effectLst>
                  <a:outerShdw blurRad="38100" dist="38100" dir="2700000" algn="tl">
                    <a:srgbClr val="000000"/>
                  </a:outerShdw>
                </a:effectLst>
                <a:latin typeface="Tahoma" pitchFamily="34" charset="0"/>
              </a:rPr>
              <a:t>活动执行的顺序？</a:t>
            </a:r>
          </a:p>
        </p:txBody>
      </p:sp>
      <p:grpSp>
        <p:nvGrpSpPr>
          <p:cNvPr id="477202" name="Group 18"/>
          <p:cNvGrpSpPr>
            <a:grpSpLocks/>
          </p:cNvGrpSpPr>
          <p:nvPr/>
        </p:nvGrpSpPr>
        <p:grpSpPr bwMode="auto">
          <a:xfrm>
            <a:off x="5003800" y="3644900"/>
            <a:ext cx="3168650" cy="1871663"/>
            <a:chOff x="3470" y="1933"/>
            <a:chExt cx="1995" cy="1542"/>
          </a:xfrm>
        </p:grpSpPr>
        <p:sp>
          <p:nvSpPr>
            <p:cNvPr id="29704" name="AutoShape 19"/>
            <p:cNvSpPr>
              <a:spLocks noChangeArrowheads="1"/>
            </p:cNvSpPr>
            <p:nvPr/>
          </p:nvSpPr>
          <p:spPr bwMode="auto">
            <a:xfrm>
              <a:off x="3470" y="1933"/>
              <a:ext cx="1995" cy="1542"/>
            </a:xfrm>
            <a:prstGeom prst="irregularSeal1">
              <a:avLst/>
            </a:prstGeom>
            <a:solidFill>
              <a:schemeClr val="accent2">
                <a:lumMod val="20000"/>
                <a:lumOff val="80000"/>
              </a:schemeClr>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477204" name="Rectangle 20"/>
            <p:cNvSpPr>
              <a:spLocks noChangeArrowheads="1"/>
            </p:cNvSpPr>
            <p:nvPr/>
          </p:nvSpPr>
          <p:spPr bwMode="auto">
            <a:xfrm>
              <a:off x="4060" y="2297"/>
              <a:ext cx="998" cy="71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defRPr/>
              </a:pPr>
              <a:r>
                <a:rPr lang="zh-CN" altLang="en-US" sz="2400" b="1" dirty="0">
                  <a:solidFill>
                    <a:schemeClr val="tx1">
                      <a:lumMod val="75000"/>
                    </a:schemeClr>
                  </a:solidFill>
                  <a:effectLst>
                    <a:outerShdw blurRad="38100" dist="38100" dir="2700000" algn="tl">
                      <a:srgbClr val="C0C0C0"/>
                    </a:outerShdw>
                  </a:effectLst>
                  <a:latin typeface="宋体" pitchFamily="2" charset="-122"/>
                </a:rPr>
                <a:t>深度</a:t>
              </a:r>
              <a:r>
                <a:rPr lang="zh-CN" altLang="en-US" sz="2400" b="1" dirty="0" smtClean="0">
                  <a:solidFill>
                    <a:schemeClr val="tx1">
                      <a:lumMod val="75000"/>
                    </a:schemeClr>
                  </a:solidFill>
                  <a:effectLst>
                    <a:outerShdw blurRad="38100" dist="38100" dir="2700000" algn="tl">
                      <a:srgbClr val="C0C0C0"/>
                    </a:outerShdw>
                  </a:effectLst>
                  <a:latin typeface="宋体" pitchFamily="2" charset="-122"/>
                </a:rPr>
                <a:t>优先</a:t>
              </a:r>
              <a:endParaRPr lang="en-US" altLang="zh-CN" sz="2400" b="1" dirty="0" smtClean="0">
                <a:solidFill>
                  <a:schemeClr val="tx1">
                    <a:lumMod val="75000"/>
                  </a:schemeClr>
                </a:solidFill>
                <a:effectLst>
                  <a:outerShdw blurRad="38100" dist="38100" dir="2700000" algn="tl">
                    <a:srgbClr val="C0C0C0"/>
                  </a:outerShdw>
                </a:effectLst>
                <a:latin typeface="宋体" pitchFamily="2" charset="-122"/>
              </a:endParaRPr>
            </a:p>
            <a:p>
              <a:pPr eaLnBrk="0" hangingPunct="0">
                <a:defRPr/>
              </a:pPr>
              <a:r>
                <a:rPr lang="zh-CN" altLang="en-US" sz="2400" b="1" dirty="0" smtClean="0">
                  <a:solidFill>
                    <a:schemeClr val="tx1">
                      <a:lumMod val="75000"/>
                    </a:schemeClr>
                  </a:solidFill>
                  <a:effectLst>
                    <a:outerShdw blurRad="38100" dist="38100" dir="2700000" algn="tl">
                      <a:srgbClr val="C0C0C0"/>
                    </a:outerShdw>
                  </a:effectLst>
                  <a:latin typeface="宋体" pitchFamily="2" charset="-122"/>
                </a:rPr>
                <a:t>搜索</a:t>
              </a:r>
              <a:endParaRPr lang="zh-CN" altLang="en-US" sz="2400" b="1" dirty="0">
                <a:solidFill>
                  <a:schemeClr val="tx1">
                    <a:lumMod val="75000"/>
                  </a:schemeClr>
                </a:solidFill>
                <a:effectLst>
                  <a:outerShdw blurRad="38100" dist="38100" dir="2700000" algn="tl">
                    <a:srgbClr val="C0C0C0"/>
                  </a:outerShdw>
                </a:effectLst>
                <a:latin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7201"/>
                                        </p:tgtEl>
                                        <p:attrNameLst>
                                          <p:attrName>style.visibility</p:attrName>
                                        </p:attrNameLst>
                                      </p:cBhvr>
                                      <p:to>
                                        <p:strVal val="visible"/>
                                      </p:to>
                                    </p:set>
                                    <p:anim calcmode="lin" valueType="num">
                                      <p:cBhvr additive="base">
                                        <p:cTn id="7" dur="500" fill="hold"/>
                                        <p:tgtEl>
                                          <p:spTgt spid="477201"/>
                                        </p:tgtEl>
                                        <p:attrNameLst>
                                          <p:attrName>ppt_x</p:attrName>
                                        </p:attrNameLst>
                                      </p:cBhvr>
                                      <p:tavLst>
                                        <p:tav tm="0">
                                          <p:val>
                                            <p:strVal val="1+#ppt_w/2"/>
                                          </p:val>
                                        </p:tav>
                                        <p:tav tm="100000">
                                          <p:val>
                                            <p:strVal val="#ppt_x"/>
                                          </p:val>
                                        </p:tav>
                                      </p:tavLst>
                                    </p:anim>
                                    <p:anim calcmode="lin" valueType="num">
                                      <p:cBhvr additive="base">
                                        <p:cTn id="8" dur="500" fill="hold"/>
                                        <p:tgtEl>
                                          <p:spTgt spid="47720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477202"/>
                                        </p:tgtEl>
                                        <p:attrNameLst>
                                          <p:attrName>style.visibility</p:attrName>
                                        </p:attrNameLst>
                                      </p:cBhvr>
                                      <p:to>
                                        <p:strVal val="visible"/>
                                      </p:to>
                                    </p:set>
                                    <p:animEffect transition="in" filter="fade">
                                      <p:cBhvr>
                                        <p:cTn id="13" dur="2000"/>
                                        <p:tgtEl>
                                          <p:spTgt spid="477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0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b="1" dirty="0" smtClean="0">
                <a:ea typeface="黑体" pitchFamily="49" charset="-122"/>
              </a:rPr>
              <a:t>6.2</a:t>
            </a:r>
            <a:r>
              <a:rPr lang="zh-CN" altLang="en-US" b="1" dirty="0" smtClean="0">
                <a:latin typeface="宋体" charset="-122"/>
                <a:ea typeface="黑体" pitchFamily="49" charset="-122"/>
              </a:rPr>
              <a:t> </a:t>
            </a:r>
            <a:r>
              <a:rPr lang="zh-CN" altLang="en-US" b="1" dirty="0" smtClean="0"/>
              <a:t>全局栈式存储分配</a:t>
            </a:r>
          </a:p>
        </p:txBody>
      </p:sp>
      <p:sp>
        <p:nvSpPr>
          <p:cNvPr id="26627" name="Rectangle 3"/>
          <p:cNvSpPr>
            <a:spLocks noGrp="1" noChangeArrowheads="1"/>
          </p:cNvSpPr>
          <p:nvPr>
            <p:ph idx="1"/>
          </p:nvPr>
        </p:nvSpPr>
        <p:spPr>
          <a:noFill/>
        </p:spPr>
        <p:txBody>
          <a:bodyPr/>
          <a:lstStyle/>
          <a:p>
            <a:pPr algn="just">
              <a:buFontTx/>
              <a:buNone/>
            </a:pPr>
            <a:r>
              <a:rPr lang="en-US" altLang="zh-CN" sz="3200" b="1" dirty="0" smtClean="0"/>
              <a:t>2</a:t>
            </a:r>
            <a:r>
              <a:rPr lang="zh-CN" altLang="en-US" sz="3200" b="1" dirty="0" smtClean="0"/>
              <a:t>、运行栈：</a:t>
            </a:r>
            <a:r>
              <a:rPr lang="zh-CN" altLang="en-US" sz="3200" b="1" dirty="0" smtClean="0">
                <a:latin typeface="宋体" charset="-122"/>
              </a:rPr>
              <a:t>把控制栈中的信息拓广到包括过程活动所需的所有局部信息（即活动记录）</a:t>
            </a:r>
            <a:r>
              <a:rPr lang="zh-CN" altLang="en-US" sz="3200" b="1" dirty="0" smtClean="0"/>
              <a:t> </a:t>
            </a:r>
          </a:p>
        </p:txBody>
      </p:sp>
    </p:spTree>
    <p:extLst>
      <p:ext uri="{BB962C8B-B14F-4D97-AF65-F5344CB8AC3E}">
        <p14:creationId xmlns:p14="http://schemas.microsoft.com/office/powerpoint/2010/main" val="6321817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b="1" smtClean="0">
                <a:ea typeface="黑体" pitchFamily="49" charset="-122"/>
              </a:rPr>
              <a:t>6.2</a:t>
            </a:r>
            <a:r>
              <a:rPr lang="zh-CN" altLang="en-US" b="1" smtClean="0">
                <a:latin typeface="宋体" charset="-122"/>
                <a:ea typeface="黑体" pitchFamily="49" charset="-122"/>
              </a:rPr>
              <a:t> </a:t>
            </a:r>
            <a:r>
              <a:rPr lang="zh-CN" altLang="en-US" b="1" smtClean="0"/>
              <a:t>全局栈式存储分配</a:t>
            </a:r>
          </a:p>
        </p:txBody>
      </p:sp>
      <p:sp>
        <p:nvSpPr>
          <p:cNvPr id="27651" name="Rectangle 3"/>
          <p:cNvSpPr>
            <a:spLocks noGrp="1" noChangeArrowheads="1"/>
          </p:cNvSpPr>
          <p:nvPr>
            <p:ph idx="1"/>
          </p:nvPr>
        </p:nvSpPr>
        <p:spPr>
          <a:noFill/>
        </p:spPr>
        <p:txBody>
          <a:bodyPr/>
          <a:lstStyle/>
          <a:p>
            <a:pPr algn="just">
              <a:spcBef>
                <a:spcPct val="0"/>
              </a:spcBef>
              <a:buFontTx/>
              <a:buNone/>
            </a:pPr>
            <a:r>
              <a:rPr lang="en-US" altLang="zh-CN" sz="3200" b="1" dirty="0" smtClean="0"/>
              <a:t>2</a:t>
            </a:r>
            <a:r>
              <a:rPr lang="zh-CN" altLang="en-US" sz="3200" b="1" dirty="0" smtClean="0"/>
              <a:t>、运行栈：</a:t>
            </a:r>
            <a:r>
              <a:rPr lang="zh-CN" altLang="en-US" sz="3200" b="1" dirty="0" smtClean="0">
                <a:latin typeface="宋体" charset="-122"/>
              </a:rPr>
              <a:t>把控制栈中的信息拓广到包括过程活动所需的所有局部信息（即活动记录）</a:t>
            </a:r>
            <a:r>
              <a:rPr lang="zh-CN" altLang="en-US" sz="3200" b="1" dirty="0" smtClean="0"/>
              <a:t> </a:t>
            </a:r>
          </a:p>
        </p:txBody>
      </p:sp>
      <p:grpSp>
        <p:nvGrpSpPr>
          <p:cNvPr id="27652" name="组合 29"/>
          <p:cNvGrpSpPr>
            <a:grpSpLocks/>
          </p:cNvGrpSpPr>
          <p:nvPr/>
        </p:nvGrpSpPr>
        <p:grpSpPr bwMode="auto">
          <a:xfrm>
            <a:off x="495300" y="2357438"/>
            <a:ext cx="3463925" cy="4357687"/>
            <a:chOff x="495246" y="2357430"/>
            <a:chExt cx="3464705" cy="4357718"/>
          </a:xfrm>
        </p:grpSpPr>
        <p:sp>
          <p:nvSpPr>
            <p:cNvPr id="27655" name="Rectangle 5"/>
            <p:cNvSpPr>
              <a:spLocks noChangeArrowheads="1"/>
            </p:cNvSpPr>
            <p:nvPr/>
          </p:nvSpPr>
          <p:spPr bwMode="auto">
            <a:xfrm>
              <a:off x="1142976" y="2571744"/>
              <a:ext cx="2814639" cy="4143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56" name="Rectangle 6"/>
            <p:cNvSpPr>
              <a:spLocks noChangeArrowheads="1"/>
            </p:cNvSpPr>
            <p:nvPr/>
          </p:nvSpPr>
          <p:spPr bwMode="auto">
            <a:xfrm>
              <a:off x="1183212" y="6143644"/>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main</a:t>
              </a:r>
            </a:p>
          </p:txBody>
        </p:sp>
        <p:sp>
          <p:nvSpPr>
            <p:cNvPr id="27657" name="Line 9"/>
            <p:cNvSpPr>
              <a:spLocks noChangeShapeType="1"/>
            </p:cNvSpPr>
            <p:nvPr/>
          </p:nvSpPr>
          <p:spPr bwMode="auto">
            <a:xfrm>
              <a:off x="1138188" y="6643710"/>
              <a:ext cx="279558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8" name="Line 15"/>
            <p:cNvSpPr>
              <a:spLocks noChangeShapeType="1"/>
            </p:cNvSpPr>
            <p:nvPr/>
          </p:nvSpPr>
          <p:spPr bwMode="auto">
            <a:xfrm>
              <a:off x="1147212" y="6286520"/>
              <a:ext cx="277812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27659" name="直接箭头连接符 16"/>
            <p:cNvCxnSpPr>
              <a:cxnSpLocks noChangeShapeType="1"/>
            </p:cNvCxnSpPr>
            <p:nvPr/>
          </p:nvCxnSpPr>
          <p:spPr bwMode="auto">
            <a:xfrm rot="5400000">
              <a:off x="-326291" y="4107661"/>
              <a:ext cx="2214578" cy="1588"/>
            </a:xfrm>
            <a:prstGeom prst="straightConnector1">
              <a:avLst/>
            </a:prstGeom>
            <a:noFill/>
            <a:ln w="25400" algn="ctr">
              <a:solidFill>
                <a:schemeClr val="tx1"/>
              </a:solidFill>
              <a:round/>
              <a:headEnd type="stealth" w="lg" len="lg"/>
              <a:tailEnd/>
            </a:ln>
            <a:extLst>
              <a:ext uri="{909E8E84-426E-40DD-AFC4-6F175D3DCCD1}">
                <a14:hiddenFill xmlns:a14="http://schemas.microsoft.com/office/drawing/2010/main">
                  <a:noFill/>
                </a14:hiddenFill>
              </a:ext>
            </a:extLst>
          </p:spPr>
        </p:cxnSp>
        <p:sp>
          <p:nvSpPr>
            <p:cNvPr id="17" name="矩形 16"/>
            <p:cNvSpPr/>
            <p:nvPr/>
          </p:nvSpPr>
          <p:spPr bwMode="auto">
            <a:xfrm>
              <a:off x="495246" y="5357826"/>
              <a:ext cx="571629" cy="857256"/>
            </a:xfrm>
            <a:prstGeom prst="rect">
              <a:avLst/>
            </a:prstGeom>
            <a:noFill/>
            <a:ln w="12700" cap="flat" cmpd="sng" algn="ctr">
              <a:noFill/>
              <a:prstDash val="solid"/>
              <a:round/>
              <a:headEnd type="none" w="sm" len="sm"/>
              <a:tailEnd type="none" w="sm" len="sm"/>
            </a:ln>
            <a:effectLst/>
            <a:extLst/>
          </p:spPr>
          <p:txBody>
            <a:bodyPr/>
            <a:lstStyle/>
            <a:p>
              <a:pPr>
                <a:spcBef>
                  <a:spcPct val="20000"/>
                </a:spcBef>
                <a:defRPr/>
              </a:pPr>
              <a:r>
                <a:rPr lang="zh-CN" altLang="en-US" sz="2800" dirty="0">
                  <a:latin typeface="+mn-ea"/>
                  <a:ea typeface="+mn-ea"/>
                </a:rPr>
                <a:t>栈</a:t>
              </a:r>
            </a:p>
          </p:txBody>
        </p:sp>
        <p:cxnSp>
          <p:nvCxnSpPr>
            <p:cNvPr id="27661" name="直接连接符 18"/>
            <p:cNvCxnSpPr>
              <a:cxnSpLocks noChangeShapeType="1"/>
            </p:cNvCxnSpPr>
            <p:nvPr/>
          </p:nvCxnSpPr>
          <p:spPr bwMode="auto">
            <a:xfrm rot="5400000">
              <a:off x="1036613" y="2463793"/>
              <a:ext cx="214314" cy="1588"/>
            </a:xfrm>
            <a:prstGeom prst="line">
              <a:avLst/>
            </a:prstGeom>
            <a:noFill/>
            <a:ln w="254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7662" name="直接连接符 19"/>
            <p:cNvCxnSpPr>
              <a:cxnSpLocks noChangeShapeType="1"/>
            </p:cNvCxnSpPr>
            <p:nvPr/>
          </p:nvCxnSpPr>
          <p:spPr bwMode="auto">
            <a:xfrm rot="5400000">
              <a:off x="3852000" y="2463793"/>
              <a:ext cx="214314" cy="1588"/>
            </a:xfrm>
            <a:prstGeom prst="line">
              <a:avLst/>
            </a:prstGeom>
            <a:noFill/>
            <a:ln w="254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27663" name="Line 15"/>
            <p:cNvSpPr>
              <a:spLocks noChangeShapeType="1"/>
            </p:cNvSpPr>
            <p:nvPr/>
          </p:nvSpPr>
          <p:spPr bwMode="auto">
            <a:xfrm>
              <a:off x="1148400" y="2571744"/>
              <a:ext cx="2793600" cy="0"/>
            </a:xfrm>
            <a:prstGeom prst="line">
              <a:avLst/>
            </a:prstGeom>
            <a:noFill/>
            <a:ln w="444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653" name="Rectangle 10"/>
          <p:cNvSpPr>
            <a:spLocks noChangeArrowheads="1"/>
          </p:cNvSpPr>
          <p:nvPr/>
        </p:nvSpPr>
        <p:spPr bwMode="auto">
          <a:xfrm>
            <a:off x="7183438" y="2743200"/>
            <a:ext cx="960437"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main</a:t>
            </a:r>
          </a:p>
        </p:txBody>
      </p:sp>
      <p:sp>
        <p:nvSpPr>
          <p:cNvPr id="27654" name="矩形 10"/>
          <p:cNvSpPr>
            <a:spLocks noChangeArrowheads="1"/>
          </p:cNvSpPr>
          <p:nvPr/>
        </p:nvSpPr>
        <p:spPr bwMode="auto">
          <a:xfrm>
            <a:off x="5929313" y="2430463"/>
            <a:ext cx="27146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p>
            <a:pPr>
              <a:spcBef>
                <a:spcPct val="20000"/>
              </a:spcBef>
            </a:pPr>
            <a:r>
              <a:rPr lang="zh-CN" altLang="en-US" sz="2800">
                <a:latin typeface="Courier New" pitchFamily="49" charset="0"/>
              </a:rPr>
              <a:t>函数调用关系树</a:t>
            </a:r>
          </a:p>
        </p:txBody>
      </p:sp>
    </p:spTree>
    <p:extLst>
      <p:ext uri="{BB962C8B-B14F-4D97-AF65-F5344CB8AC3E}">
        <p14:creationId xmlns:p14="http://schemas.microsoft.com/office/powerpoint/2010/main" val="3600193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4" name="Rectangle 4"/>
          <p:cNvSpPr>
            <a:spLocks noGrp="1" noChangeArrowheads="1"/>
          </p:cNvSpPr>
          <p:nvPr>
            <p:ph type="title"/>
          </p:nvPr>
        </p:nvSpPr>
        <p:spPr/>
        <p:txBody>
          <a:bodyPr/>
          <a:lstStyle/>
          <a:p>
            <a:pPr>
              <a:defRPr/>
            </a:pPr>
            <a:r>
              <a:rPr lang="zh-CN" altLang="en-US" sz="3600" dirty="0" smtClean="0">
                <a:effectLst>
                  <a:outerShdw blurRad="38100" dist="38100" dir="2700000" algn="tl">
                    <a:srgbClr val="C0C0C0"/>
                  </a:outerShdw>
                </a:effectLst>
                <a:latin typeface="宋体" pitchFamily="2" charset="-122"/>
                <a:ea typeface="宋体" pitchFamily="2" charset="-122"/>
              </a:rPr>
              <a:t>第六章 运行时存储空间的组织和管理</a:t>
            </a:r>
          </a:p>
        </p:txBody>
      </p:sp>
      <p:sp>
        <p:nvSpPr>
          <p:cNvPr id="517123" name="Rectangle 3"/>
          <p:cNvSpPr>
            <a:spLocks noGrp="1" noChangeArrowheads="1"/>
          </p:cNvSpPr>
          <p:nvPr>
            <p:ph idx="1"/>
          </p:nvPr>
        </p:nvSpPr>
        <p:spPr/>
        <p:txBody>
          <a:bodyPr/>
          <a:lstStyle/>
          <a:p>
            <a:pPr>
              <a:lnSpc>
                <a:spcPct val="90000"/>
              </a:lnSpc>
              <a:defRPr/>
            </a:pPr>
            <a:r>
              <a:rPr lang="zh-CN" altLang="en-US" sz="3200" b="0" dirty="0" smtClean="0">
                <a:latin typeface="微软雅黑" pitchFamily="34" charset="-122"/>
                <a:ea typeface="微软雅黑" pitchFamily="34" charset="-122"/>
              </a:rPr>
              <a:t>两个概念</a:t>
            </a:r>
          </a:p>
          <a:p>
            <a:pPr lvl="1">
              <a:lnSpc>
                <a:spcPct val="90000"/>
              </a:lnSpc>
              <a:defRPr/>
            </a:pPr>
            <a:r>
              <a:rPr lang="zh-CN" altLang="en-US" b="0" dirty="0" smtClean="0">
                <a:solidFill>
                  <a:srgbClr val="FF3300"/>
                </a:solidFill>
                <a:latin typeface="微软雅黑" pitchFamily="34" charset="-122"/>
                <a:ea typeface="微软雅黑" pitchFamily="34" charset="-122"/>
              </a:rPr>
              <a:t>过程的活动</a:t>
            </a:r>
          </a:p>
          <a:p>
            <a:pPr lvl="2">
              <a:lnSpc>
                <a:spcPct val="90000"/>
              </a:lnSpc>
              <a:defRPr/>
            </a:pPr>
            <a:r>
              <a:rPr lang="zh-CN" altLang="en-US" b="0" dirty="0" smtClean="0">
                <a:latin typeface="微软雅黑" pitchFamily="34" charset="-122"/>
                <a:ea typeface="微软雅黑" pitchFamily="34" charset="-122"/>
              </a:rPr>
              <a:t>过程的一次执行被称为过程的一次活动</a:t>
            </a:r>
          </a:p>
          <a:p>
            <a:pPr lvl="1">
              <a:lnSpc>
                <a:spcPct val="90000"/>
              </a:lnSpc>
              <a:defRPr/>
            </a:pPr>
            <a:r>
              <a:rPr lang="zh-CN" altLang="en-US" b="0" dirty="0" smtClean="0">
                <a:solidFill>
                  <a:srgbClr val="FF3300"/>
                </a:solidFill>
                <a:latin typeface="微软雅黑" pitchFamily="34" charset="-122"/>
                <a:ea typeface="微软雅黑" pitchFamily="34" charset="-122"/>
              </a:rPr>
              <a:t>活动记录</a:t>
            </a:r>
          </a:p>
          <a:p>
            <a:pPr lvl="2">
              <a:lnSpc>
                <a:spcPct val="90000"/>
              </a:lnSpc>
              <a:defRPr/>
            </a:pPr>
            <a:r>
              <a:rPr lang="zh-CN" altLang="en-US" b="0" dirty="0" smtClean="0">
                <a:latin typeface="微软雅黑" pitchFamily="34" charset="-122"/>
                <a:ea typeface="微软雅黑" pitchFamily="34" charset="-122"/>
              </a:rPr>
              <a:t>过程活动时用于存放所需信息的存储空间</a:t>
            </a:r>
          </a:p>
          <a:p>
            <a:pPr>
              <a:lnSpc>
                <a:spcPct val="90000"/>
              </a:lnSpc>
              <a:defRPr/>
            </a:pPr>
            <a:endParaRPr lang="zh-CN" altLang="en-US" b="0" dirty="0" smtClean="0">
              <a:latin typeface="微软雅黑" pitchFamily="34" charset="-122"/>
              <a:ea typeface="微软雅黑" pitchFamily="34" charset="-122"/>
            </a:endParaRPr>
          </a:p>
          <a:p>
            <a:pPr>
              <a:lnSpc>
                <a:spcPct val="90000"/>
              </a:lnSpc>
              <a:defRPr/>
            </a:pPr>
            <a:r>
              <a:rPr lang="zh-CN" altLang="en-US" sz="3200" b="0" dirty="0" smtClean="0">
                <a:latin typeface="微软雅黑" pitchFamily="34" charset="-122"/>
                <a:ea typeface="微软雅黑" pitchFamily="34" charset="-122"/>
              </a:rPr>
              <a:t>本章内容</a:t>
            </a:r>
          </a:p>
          <a:p>
            <a:pPr lvl="1">
              <a:lnSpc>
                <a:spcPct val="90000"/>
              </a:lnSpc>
              <a:defRPr/>
            </a:pPr>
            <a:r>
              <a:rPr lang="zh-CN" altLang="en-US" sz="2800" b="0" dirty="0" smtClean="0">
                <a:solidFill>
                  <a:schemeClr val="accent2"/>
                </a:solidFill>
                <a:latin typeface="微软雅黑" pitchFamily="34" charset="-122"/>
                <a:ea typeface="微软雅黑" pitchFamily="34" charset="-122"/>
              </a:rPr>
              <a:t>讨论一个活动记录中的数据安排</a:t>
            </a:r>
          </a:p>
          <a:p>
            <a:pPr lvl="1">
              <a:lnSpc>
                <a:spcPct val="90000"/>
              </a:lnSpc>
              <a:defRPr/>
            </a:pPr>
            <a:r>
              <a:rPr lang="zh-CN" altLang="en-US" sz="2800" b="0" dirty="0" smtClean="0">
                <a:solidFill>
                  <a:schemeClr val="accent2"/>
                </a:solidFill>
                <a:latin typeface="微软雅黑" pitchFamily="34" charset="-122"/>
                <a:ea typeface="微软雅黑" pitchFamily="34" charset="-122"/>
              </a:rPr>
              <a:t>程序执行过程中，所有活动记录的组织方式</a:t>
            </a:r>
          </a:p>
        </p:txBody>
      </p:sp>
      <p:sp>
        <p:nvSpPr>
          <p:cNvPr id="409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99E2F4DD-C4FD-4779-B897-82A4743FEBDD}" type="slidenum">
              <a:rPr lang="en-US" altLang="zh-CN" sz="8000">
                <a:solidFill>
                  <a:schemeClr val="bg2"/>
                </a:solidFill>
                <a:latin typeface="Arial" charset="0"/>
                <a:ea typeface="宋体" pitchFamily="2" charset="-122"/>
              </a:rPr>
              <a:pPr/>
              <a:t>3</a:t>
            </a:fld>
            <a:endParaRPr lang="en-US" altLang="zh-CN" sz="8000">
              <a:solidFill>
                <a:schemeClr val="bg2"/>
              </a:solidFill>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7123">
                                            <p:txEl>
                                              <p:pRg st="2" end="2"/>
                                            </p:txEl>
                                          </p:spTgt>
                                        </p:tgtEl>
                                        <p:attrNameLst>
                                          <p:attrName>style.visibility</p:attrName>
                                        </p:attrNameLst>
                                      </p:cBhvr>
                                      <p:to>
                                        <p:strVal val="visible"/>
                                      </p:to>
                                    </p:set>
                                    <p:animEffect transition="in" filter="wipe(left)">
                                      <p:cBhvr>
                                        <p:cTn id="7" dur="500"/>
                                        <p:tgtEl>
                                          <p:spTgt spid="51712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17123">
                                            <p:txEl>
                                              <p:pRg st="4" end="4"/>
                                            </p:txEl>
                                          </p:spTgt>
                                        </p:tgtEl>
                                        <p:attrNameLst>
                                          <p:attrName>style.visibility</p:attrName>
                                        </p:attrNameLst>
                                      </p:cBhvr>
                                      <p:to>
                                        <p:strVal val="visible"/>
                                      </p:to>
                                    </p:set>
                                    <p:animEffect transition="in" filter="wipe(left)">
                                      <p:cBhvr>
                                        <p:cTn id="12" dur="500"/>
                                        <p:tgtEl>
                                          <p:spTgt spid="51712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17123">
                                            <p:txEl>
                                              <p:pRg st="6" end="6"/>
                                            </p:txEl>
                                          </p:spTgt>
                                        </p:tgtEl>
                                        <p:attrNameLst>
                                          <p:attrName>style.visibility</p:attrName>
                                        </p:attrNameLst>
                                      </p:cBhvr>
                                      <p:to>
                                        <p:strVal val="visible"/>
                                      </p:to>
                                    </p:set>
                                    <p:animEffect transition="in" filter="wipe(left)">
                                      <p:cBhvr>
                                        <p:cTn id="17" dur="500"/>
                                        <p:tgtEl>
                                          <p:spTgt spid="517123">
                                            <p:txEl>
                                              <p:pRg st="6" end="6"/>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17123">
                                            <p:txEl>
                                              <p:pRg st="7" end="7"/>
                                            </p:txEl>
                                          </p:spTgt>
                                        </p:tgtEl>
                                        <p:attrNameLst>
                                          <p:attrName>style.visibility</p:attrName>
                                        </p:attrNameLst>
                                      </p:cBhvr>
                                      <p:to>
                                        <p:strVal val="visible"/>
                                      </p:to>
                                    </p:set>
                                    <p:animEffect transition="in" filter="wipe(left)">
                                      <p:cBhvr>
                                        <p:cTn id="21" dur="500"/>
                                        <p:tgtEl>
                                          <p:spTgt spid="517123">
                                            <p:txEl>
                                              <p:pRg st="7" end="7"/>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517123">
                                            <p:txEl>
                                              <p:pRg st="8" end="8"/>
                                            </p:txEl>
                                          </p:spTgt>
                                        </p:tgtEl>
                                        <p:attrNameLst>
                                          <p:attrName>style.visibility</p:attrName>
                                        </p:attrNameLst>
                                      </p:cBhvr>
                                      <p:to>
                                        <p:strVal val="visible"/>
                                      </p:to>
                                    </p:set>
                                    <p:animEffect transition="in" filter="wipe(left)">
                                      <p:cBhvr>
                                        <p:cTn id="24" dur="500"/>
                                        <p:tgtEl>
                                          <p:spTgt spid="5171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b="1" smtClean="0">
                <a:ea typeface="黑体" pitchFamily="49" charset="-122"/>
              </a:rPr>
              <a:t>6.2</a:t>
            </a:r>
            <a:r>
              <a:rPr lang="zh-CN" altLang="en-US" b="1" smtClean="0">
                <a:latin typeface="宋体" charset="-122"/>
                <a:ea typeface="黑体" pitchFamily="49" charset="-122"/>
              </a:rPr>
              <a:t> </a:t>
            </a:r>
            <a:r>
              <a:rPr lang="zh-CN" altLang="en-US" b="1" smtClean="0"/>
              <a:t>全局栈式存储分配</a:t>
            </a:r>
          </a:p>
        </p:txBody>
      </p:sp>
      <p:sp>
        <p:nvSpPr>
          <p:cNvPr id="28675" name="Rectangle 3"/>
          <p:cNvSpPr>
            <a:spLocks noGrp="1" noChangeArrowheads="1"/>
          </p:cNvSpPr>
          <p:nvPr>
            <p:ph idx="1"/>
          </p:nvPr>
        </p:nvSpPr>
        <p:spPr>
          <a:noFill/>
        </p:spPr>
        <p:txBody>
          <a:bodyPr/>
          <a:lstStyle/>
          <a:p>
            <a:pPr algn="just">
              <a:spcBef>
                <a:spcPct val="0"/>
              </a:spcBef>
              <a:buFontTx/>
              <a:buNone/>
            </a:pPr>
            <a:r>
              <a:rPr lang="en-US" altLang="zh-CN" sz="3200" b="1" dirty="0" smtClean="0"/>
              <a:t>2</a:t>
            </a:r>
            <a:r>
              <a:rPr lang="zh-CN" altLang="en-US" sz="3200" b="1" dirty="0" smtClean="0"/>
              <a:t>、运行栈：</a:t>
            </a:r>
            <a:r>
              <a:rPr lang="zh-CN" altLang="en-US" sz="3200" b="1" dirty="0" smtClean="0">
                <a:latin typeface="宋体" charset="-122"/>
              </a:rPr>
              <a:t>把控制栈中的信息拓广到包括过程活动所需的所有局部信息（即活动记录）</a:t>
            </a:r>
            <a:r>
              <a:rPr lang="zh-CN" altLang="en-US" sz="3200" b="1" dirty="0" smtClean="0"/>
              <a:t> </a:t>
            </a:r>
          </a:p>
        </p:txBody>
      </p:sp>
      <p:grpSp>
        <p:nvGrpSpPr>
          <p:cNvPr id="28676" name="Group 17"/>
          <p:cNvGrpSpPr>
            <a:grpSpLocks/>
          </p:cNvGrpSpPr>
          <p:nvPr/>
        </p:nvGrpSpPr>
        <p:grpSpPr bwMode="auto">
          <a:xfrm>
            <a:off x="5773738" y="2743200"/>
            <a:ext cx="2441575" cy="1466850"/>
            <a:chOff x="3637" y="1728"/>
            <a:chExt cx="1538" cy="924"/>
          </a:xfrm>
        </p:grpSpPr>
        <p:sp>
          <p:nvSpPr>
            <p:cNvPr id="28692" name="Rectangle 13"/>
            <p:cNvSpPr>
              <a:spLocks noChangeArrowheads="1"/>
            </p:cNvSpPr>
            <p:nvPr/>
          </p:nvSpPr>
          <p:spPr bwMode="auto">
            <a:xfrm>
              <a:off x="4525" y="1728"/>
              <a:ext cx="650"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main</a:t>
              </a:r>
            </a:p>
          </p:txBody>
        </p:sp>
        <p:sp>
          <p:nvSpPr>
            <p:cNvPr id="28693" name="Rectangle 14"/>
            <p:cNvSpPr>
              <a:spLocks noChangeArrowheads="1"/>
            </p:cNvSpPr>
            <p:nvPr/>
          </p:nvSpPr>
          <p:spPr bwMode="auto">
            <a:xfrm>
              <a:off x="3637" y="2264"/>
              <a:ext cx="41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28694" name="Line 15"/>
            <p:cNvSpPr>
              <a:spLocks noChangeShapeType="1"/>
            </p:cNvSpPr>
            <p:nvPr/>
          </p:nvSpPr>
          <p:spPr bwMode="auto">
            <a:xfrm flipH="1">
              <a:off x="3796" y="2026"/>
              <a:ext cx="784" cy="3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677" name="矩形 17"/>
          <p:cNvSpPr>
            <a:spLocks noChangeArrowheads="1"/>
          </p:cNvSpPr>
          <p:nvPr/>
        </p:nvSpPr>
        <p:spPr bwMode="auto">
          <a:xfrm>
            <a:off x="5929313" y="2430463"/>
            <a:ext cx="27146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p>
            <a:pPr>
              <a:spcBef>
                <a:spcPct val="20000"/>
              </a:spcBef>
            </a:pPr>
            <a:r>
              <a:rPr lang="zh-CN" altLang="en-US" sz="2800">
                <a:latin typeface="Courier New" pitchFamily="49" charset="0"/>
              </a:rPr>
              <a:t>函数调用关系树</a:t>
            </a:r>
          </a:p>
        </p:txBody>
      </p:sp>
      <p:grpSp>
        <p:nvGrpSpPr>
          <p:cNvPr id="28678" name="组合 35"/>
          <p:cNvGrpSpPr>
            <a:grpSpLocks/>
          </p:cNvGrpSpPr>
          <p:nvPr/>
        </p:nvGrpSpPr>
        <p:grpSpPr bwMode="auto">
          <a:xfrm>
            <a:off x="495300" y="2357438"/>
            <a:ext cx="3463925" cy="4357687"/>
            <a:chOff x="495246" y="2357430"/>
            <a:chExt cx="3464705" cy="4357718"/>
          </a:xfrm>
        </p:grpSpPr>
        <p:sp>
          <p:nvSpPr>
            <p:cNvPr id="28679" name="Rectangle 5"/>
            <p:cNvSpPr>
              <a:spLocks noChangeArrowheads="1"/>
            </p:cNvSpPr>
            <p:nvPr/>
          </p:nvSpPr>
          <p:spPr bwMode="auto">
            <a:xfrm>
              <a:off x="1142976" y="2571744"/>
              <a:ext cx="2814639" cy="4143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80" name="Rectangle 6"/>
            <p:cNvSpPr>
              <a:spLocks noChangeArrowheads="1"/>
            </p:cNvSpPr>
            <p:nvPr/>
          </p:nvSpPr>
          <p:spPr bwMode="auto">
            <a:xfrm>
              <a:off x="1183212" y="6143644"/>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main</a:t>
              </a:r>
            </a:p>
          </p:txBody>
        </p:sp>
        <p:sp>
          <p:nvSpPr>
            <p:cNvPr id="28681" name="Line 9"/>
            <p:cNvSpPr>
              <a:spLocks noChangeShapeType="1"/>
            </p:cNvSpPr>
            <p:nvPr/>
          </p:nvSpPr>
          <p:spPr bwMode="auto">
            <a:xfrm>
              <a:off x="1138188" y="6643710"/>
              <a:ext cx="279558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2" name="Rectangle 8"/>
            <p:cNvSpPr>
              <a:spLocks noChangeArrowheads="1"/>
            </p:cNvSpPr>
            <p:nvPr/>
          </p:nvSpPr>
          <p:spPr bwMode="auto">
            <a:xfrm>
              <a:off x="1214414" y="5286388"/>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int i</a:t>
              </a:r>
            </a:p>
          </p:txBody>
        </p:sp>
        <p:sp>
          <p:nvSpPr>
            <p:cNvPr id="28683" name="Rectangle 10"/>
            <p:cNvSpPr>
              <a:spLocks noChangeArrowheads="1"/>
            </p:cNvSpPr>
            <p:nvPr/>
          </p:nvSpPr>
          <p:spPr bwMode="auto">
            <a:xfrm>
              <a:off x="1142976" y="5715016"/>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r ( )</a:t>
              </a:r>
            </a:p>
          </p:txBody>
        </p:sp>
        <p:sp>
          <p:nvSpPr>
            <p:cNvPr id="28684" name="Line 15"/>
            <p:cNvSpPr>
              <a:spLocks noChangeShapeType="1"/>
            </p:cNvSpPr>
            <p:nvPr/>
          </p:nvSpPr>
          <p:spPr bwMode="auto">
            <a:xfrm>
              <a:off x="1152000" y="5397190"/>
              <a:ext cx="277812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5" name="Line 15"/>
            <p:cNvSpPr>
              <a:spLocks noChangeShapeType="1"/>
            </p:cNvSpPr>
            <p:nvPr/>
          </p:nvSpPr>
          <p:spPr bwMode="auto">
            <a:xfrm>
              <a:off x="1147212" y="6286520"/>
              <a:ext cx="2778127" cy="0"/>
            </a:xfrm>
            <a:prstGeom prst="line">
              <a:avLst/>
            </a:prstGeom>
            <a:noFill/>
            <a:ln w="254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6" name="Line 13"/>
            <p:cNvSpPr>
              <a:spLocks noChangeShapeType="1"/>
            </p:cNvSpPr>
            <p:nvPr/>
          </p:nvSpPr>
          <p:spPr bwMode="auto">
            <a:xfrm>
              <a:off x="1147764" y="5857892"/>
              <a:ext cx="277812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28687" name="直接箭头连接符 23"/>
            <p:cNvCxnSpPr>
              <a:cxnSpLocks noChangeShapeType="1"/>
            </p:cNvCxnSpPr>
            <p:nvPr/>
          </p:nvCxnSpPr>
          <p:spPr bwMode="auto">
            <a:xfrm rot="5400000">
              <a:off x="-326291" y="4107661"/>
              <a:ext cx="2214578" cy="1588"/>
            </a:xfrm>
            <a:prstGeom prst="straightConnector1">
              <a:avLst/>
            </a:prstGeom>
            <a:noFill/>
            <a:ln w="25400" algn="ctr">
              <a:solidFill>
                <a:schemeClr val="tx1"/>
              </a:solidFill>
              <a:round/>
              <a:headEnd type="stealth" w="lg" len="lg"/>
              <a:tailEnd/>
            </a:ln>
            <a:extLst>
              <a:ext uri="{909E8E84-426E-40DD-AFC4-6F175D3DCCD1}">
                <a14:hiddenFill xmlns:a14="http://schemas.microsoft.com/office/drawing/2010/main">
                  <a:noFill/>
                </a14:hiddenFill>
              </a:ext>
            </a:extLst>
          </p:spPr>
        </p:cxnSp>
        <p:sp>
          <p:nvSpPr>
            <p:cNvPr id="33" name="矩形 32"/>
            <p:cNvSpPr/>
            <p:nvPr/>
          </p:nvSpPr>
          <p:spPr bwMode="auto">
            <a:xfrm>
              <a:off x="495246" y="5357826"/>
              <a:ext cx="571629" cy="857256"/>
            </a:xfrm>
            <a:prstGeom prst="rect">
              <a:avLst/>
            </a:prstGeom>
            <a:noFill/>
            <a:ln w="12700" cap="flat" cmpd="sng" algn="ctr">
              <a:noFill/>
              <a:prstDash val="solid"/>
              <a:round/>
              <a:headEnd type="none" w="sm" len="sm"/>
              <a:tailEnd type="none" w="sm" len="sm"/>
            </a:ln>
            <a:effectLst/>
            <a:extLst/>
          </p:spPr>
          <p:txBody>
            <a:bodyPr/>
            <a:lstStyle/>
            <a:p>
              <a:pPr>
                <a:spcBef>
                  <a:spcPct val="20000"/>
                </a:spcBef>
                <a:defRPr/>
              </a:pPr>
              <a:r>
                <a:rPr lang="zh-CN" altLang="en-US" sz="2800" dirty="0">
                  <a:latin typeface="+mn-ea"/>
                  <a:ea typeface="+mn-ea"/>
                </a:rPr>
                <a:t>栈</a:t>
              </a:r>
            </a:p>
          </p:txBody>
        </p:sp>
        <p:cxnSp>
          <p:nvCxnSpPr>
            <p:cNvPr id="28689" name="直接连接符 25"/>
            <p:cNvCxnSpPr>
              <a:cxnSpLocks noChangeShapeType="1"/>
            </p:cNvCxnSpPr>
            <p:nvPr/>
          </p:nvCxnSpPr>
          <p:spPr bwMode="auto">
            <a:xfrm rot="5400000">
              <a:off x="1036613" y="2463793"/>
              <a:ext cx="214314" cy="1588"/>
            </a:xfrm>
            <a:prstGeom prst="line">
              <a:avLst/>
            </a:prstGeom>
            <a:noFill/>
            <a:ln w="254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8690" name="直接连接符 26"/>
            <p:cNvCxnSpPr>
              <a:cxnSpLocks noChangeShapeType="1"/>
            </p:cNvCxnSpPr>
            <p:nvPr/>
          </p:nvCxnSpPr>
          <p:spPr bwMode="auto">
            <a:xfrm rot="5400000">
              <a:off x="3852000" y="2463793"/>
              <a:ext cx="214314" cy="1588"/>
            </a:xfrm>
            <a:prstGeom prst="line">
              <a:avLst/>
            </a:prstGeom>
            <a:noFill/>
            <a:ln w="254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28691" name="Line 15"/>
            <p:cNvSpPr>
              <a:spLocks noChangeShapeType="1"/>
            </p:cNvSpPr>
            <p:nvPr/>
          </p:nvSpPr>
          <p:spPr bwMode="auto">
            <a:xfrm>
              <a:off x="1148400" y="2571744"/>
              <a:ext cx="2793600" cy="0"/>
            </a:xfrm>
            <a:prstGeom prst="line">
              <a:avLst/>
            </a:prstGeom>
            <a:noFill/>
            <a:ln w="444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7208351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b="1" smtClean="0">
                <a:ea typeface="黑体" pitchFamily="49" charset="-122"/>
              </a:rPr>
              <a:t>6.2</a:t>
            </a:r>
            <a:r>
              <a:rPr lang="zh-CN" altLang="en-US" b="1" smtClean="0">
                <a:latin typeface="宋体" charset="-122"/>
                <a:ea typeface="黑体" pitchFamily="49" charset="-122"/>
              </a:rPr>
              <a:t> </a:t>
            </a:r>
            <a:r>
              <a:rPr lang="zh-CN" altLang="en-US" b="1" smtClean="0"/>
              <a:t>全局栈式存储分配</a:t>
            </a:r>
          </a:p>
        </p:txBody>
      </p:sp>
      <p:sp>
        <p:nvSpPr>
          <p:cNvPr id="29699" name="Rectangle 3"/>
          <p:cNvSpPr>
            <a:spLocks noGrp="1" noChangeArrowheads="1"/>
          </p:cNvSpPr>
          <p:nvPr>
            <p:ph idx="1"/>
          </p:nvPr>
        </p:nvSpPr>
        <p:spPr>
          <a:noFill/>
        </p:spPr>
        <p:txBody>
          <a:bodyPr/>
          <a:lstStyle/>
          <a:p>
            <a:pPr algn="just">
              <a:spcBef>
                <a:spcPct val="0"/>
              </a:spcBef>
              <a:buFontTx/>
              <a:buNone/>
            </a:pPr>
            <a:r>
              <a:rPr lang="en-US" altLang="zh-CN" sz="3200" b="1" dirty="0" smtClean="0"/>
              <a:t>2</a:t>
            </a:r>
            <a:r>
              <a:rPr lang="zh-CN" altLang="en-US" sz="3200" b="1" dirty="0" smtClean="0"/>
              <a:t>、运行栈：</a:t>
            </a:r>
            <a:r>
              <a:rPr lang="zh-CN" altLang="en-US" sz="3200" b="1" dirty="0" smtClean="0">
                <a:latin typeface="宋体" charset="-122"/>
              </a:rPr>
              <a:t>把控制栈中的信息拓广到包括过程活动所需的所有局部信息（即活动记录）</a:t>
            </a:r>
            <a:r>
              <a:rPr lang="zh-CN" altLang="en-US" sz="3200" b="1" dirty="0" smtClean="0"/>
              <a:t> </a:t>
            </a:r>
          </a:p>
        </p:txBody>
      </p:sp>
      <p:grpSp>
        <p:nvGrpSpPr>
          <p:cNvPr id="29700" name="Group 19"/>
          <p:cNvGrpSpPr>
            <a:grpSpLocks/>
          </p:cNvGrpSpPr>
          <p:nvPr/>
        </p:nvGrpSpPr>
        <p:grpSpPr bwMode="auto">
          <a:xfrm>
            <a:off x="5773738" y="2743200"/>
            <a:ext cx="2441575" cy="1536700"/>
            <a:chOff x="3637" y="1728"/>
            <a:chExt cx="1538" cy="968"/>
          </a:xfrm>
        </p:grpSpPr>
        <p:sp>
          <p:nvSpPr>
            <p:cNvPr id="29719" name="Rectangle 13"/>
            <p:cNvSpPr>
              <a:spLocks noChangeArrowheads="1"/>
            </p:cNvSpPr>
            <p:nvPr/>
          </p:nvSpPr>
          <p:spPr bwMode="auto">
            <a:xfrm>
              <a:off x="4525" y="1728"/>
              <a:ext cx="650"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main</a:t>
              </a:r>
            </a:p>
          </p:txBody>
        </p:sp>
        <p:sp>
          <p:nvSpPr>
            <p:cNvPr id="29720" name="Rectangle 14"/>
            <p:cNvSpPr>
              <a:spLocks noChangeArrowheads="1"/>
            </p:cNvSpPr>
            <p:nvPr/>
          </p:nvSpPr>
          <p:spPr bwMode="auto">
            <a:xfrm>
              <a:off x="4299" y="2249"/>
              <a:ext cx="810"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q(1,9)</a:t>
              </a:r>
            </a:p>
          </p:txBody>
        </p:sp>
        <p:sp>
          <p:nvSpPr>
            <p:cNvPr id="29721" name="Rectangle 15"/>
            <p:cNvSpPr>
              <a:spLocks noChangeArrowheads="1"/>
            </p:cNvSpPr>
            <p:nvPr/>
          </p:nvSpPr>
          <p:spPr bwMode="auto">
            <a:xfrm>
              <a:off x="3637" y="2264"/>
              <a:ext cx="41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29722" name="Line 16"/>
            <p:cNvSpPr>
              <a:spLocks noChangeShapeType="1"/>
            </p:cNvSpPr>
            <p:nvPr/>
          </p:nvSpPr>
          <p:spPr bwMode="auto">
            <a:xfrm flipH="1">
              <a:off x="4676" y="2100"/>
              <a:ext cx="0" cy="2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3" name="Line 17"/>
            <p:cNvSpPr>
              <a:spLocks noChangeShapeType="1"/>
            </p:cNvSpPr>
            <p:nvPr/>
          </p:nvSpPr>
          <p:spPr bwMode="auto">
            <a:xfrm flipH="1">
              <a:off x="3796" y="2026"/>
              <a:ext cx="784" cy="328"/>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01" name="矩形 44"/>
          <p:cNvSpPr>
            <a:spLocks noChangeArrowheads="1"/>
          </p:cNvSpPr>
          <p:nvPr/>
        </p:nvSpPr>
        <p:spPr bwMode="auto">
          <a:xfrm>
            <a:off x="5929313" y="2430463"/>
            <a:ext cx="27146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p>
            <a:pPr>
              <a:spcBef>
                <a:spcPct val="20000"/>
              </a:spcBef>
            </a:pPr>
            <a:r>
              <a:rPr lang="zh-CN" altLang="en-US" sz="2800">
                <a:latin typeface="Courier New" pitchFamily="49" charset="0"/>
              </a:rPr>
              <a:t>函数调用关系树</a:t>
            </a:r>
          </a:p>
        </p:txBody>
      </p:sp>
      <p:grpSp>
        <p:nvGrpSpPr>
          <p:cNvPr id="29702" name="组合 75"/>
          <p:cNvGrpSpPr>
            <a:grpSpLocks/>
          </p:cNvGrpSpPr>
          <p:nvPr/>
        </p:nvGrpSpPr>
        <p:grpSpPr bwMode="auto">
          <a:xfrm>
            <a:off x="495300" y="2357438"/>
            <a:ext cx="3463925" cy="4357687"/>
            <a:chOff x="495246" y="2357430"/>
            <a:chExt cx="3464705" cy="4357718"/>
          </a:xfrm>
        </p:grpSpPr>
        <p:sp>
          <p:nvSpPr>
            <p:cNvPr id="29703" name="Rectangle 5"/>
            <p:cNvSpPr>
              <a:spLocks noChangeArrowheads="1"/>
            </p:cNvSpPr>
            <p:nvPr/>
          </p:nvSpPr>
          <p:spPr bwMode="auto">
            <a:xfrm>
              <a:off x="1142976" y="2571744"/>
              <a:ext cx="2814639" cy="4143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4" name="Rectangle 6"/>
            <p:cNvSpPr>
              <a:spLocks noChangeArrowheads="1"/>
            </p:cNvSpPr>
            <p:nvPr/>
          </p:nvSpPr>
          <p:spPr bwMode="auto">
            <a:xfrm>
              <a:off x="1183212" y="6143644"/>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main</a:t>
              </a:r>
            </a:p>
          </p:txBody>
        </p:sp>
        <p:sp>
          <p:nvSpPr>
            <p:cNvPr id="29705" name="Line 9"/>
            <p:cNvSpPr>
              <a:spLocks noChangeShapeType="1"/>
            </p:cNvSpPr>
            <p:nvPr/>
          </p:nvSpPr>
          <p:spPr bwMode="auto">
            <a:xfrm>
              <a:off x="1138188" y="6643710"/>
              <a:ext cx="279558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9706" name="组合 78"/>
            <p:cNvGrpSpPr>
              <a:grpSpLocks/>
            </p:cNvGrpSpPr>
            <p:nvPr/>
          </p:nvGrpSpPr>
          <p:grpSpPr bwMode="auto">
            <a:xfrm>
              <a:off x="1147212" y="5000636"/>
              <a:ext cx="2778127" cy="1357323"/>
              <a:chOff x="1152000" y="4929198"/>
              <a:chExt cx="2778127" cy="1357323"/>
            </a:xfrm>
          </p:grpSpPr>
          <p:sp>
            <p:nvSpPr>
              <p:cNvPr id="29712" name="Rectangle 8"/>
              <p:cNvSpPr>
                <a:spLocks noChangeArrowheads="1"/>
              </p:cNvSpPr>
              <p:nvPr/>
            </p:nvSpPr>
            <p:spPr bwMode="auto">
              <a:xfrm>
                <a:off x="1214414" y="4929198"/>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int i</a:t>
                </a:r>
              </a:p>
            </p:txBody>
          </p:sp>
          <p:sp>
            <p:nvSpPr>
              <p:cNvPr id="29713" name="Rectangle 10"/>
              <p:cNvSpPr>
                <a:spLocks noChangeArrowheads="1"/>
              </p:cNvSpPr>
              <p:nvPr/>
            </p:nvSpPr>
            <p:spPr bwMode="auto">
              <a:xfrm>
                <a:off x="1188000" y="5286388"/>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q (1, 9)</a:t>
                </a:r>
              </a:p>
            </p:txBody>
          </p:sp>
          <p:sp>
            <p:nvSpPr>
              <p:cNvPr id="29714" name="Line 14"/>
              <p:cNvSpPr>
                <a:spLocks noChangeShapeType="1"/>
              </p:cNvSpPr>
              <p:nvPr/>
            </p:nvSpPr>
            <p:spPr bwMode="auto">
              <a:xfrm>
                <a:off x="1152000" y="5857892"/>
                <a:ext cx="277812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5" name="Line 15"/>
              <p:cNvSpPr>
                <a:spLocks noChangeShapeType="1"/>
              </p:cNvSpPr>
              <p:nvPr/>
            </p:nvSpPr>
            <p:spPr bwMode="auto">
              <a:xfrm>
                <a:off x="1152000" y="5040000"/>
                <a:ext cx="277812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6" name="Rectangle 17"/>
              <p:cNvSpPr>
                <a:spLocks noChangeArrowheads="1"/>
              </p:cNvSpPr>
              <p:nvPr/>
            </p:nvSpPr>
            <p:spPr bwMode="auto">
              <a:xfrm>
                <a:off x="1188000" y="5715016"/>
                <a:ext cx="2681289" cy="571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int m, n</a:t>
                </a:r>
              </a:p>
            </p:txBody>
          </p:sp>
          <p:sp>
            <p:nvSpPr>
              <p:cNvPr id="29717" name="Line 15"/>
              <p:cNvSpPr>
                <a:spLocks noChangeShapeType="1"/>
              </p:cNvSpPr>
              <p:nvPr/>
            </p:nvSpPr>
            <p:spPr bwMode="auto">
              <a:xfrm>
                <a:off x="1152000" y="6215082"/>
                <a:ext cx="2778127" cy="0"/>
              </a:xfrm>
              <a:prstGeom prst="line">
                <a:avLst/>
              </a:prstGeom>
              <a:noFill/>
              <a:ln w="254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8" name="Line 13"/>
              <p:cNvSpPr>
                <a:spLocks noChangeShapeType="1"/>
              </p:cNvSpPr>
              <p:nvPr/>
            </p:nvSpPr>
            <p:spPr bwMode="auto">
              <a:xfrm>
                <a:off x="1152000" y="5436000"/>
                <a:ext cx="277812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cxnSp>
          <p:nvCxnSpPr>
            <p:cNvPr id="29707" name="直接箭头连接符 52"/>
            <p:cNvCxnSpPr>
              <a:cxnSpLocks noChangeShapeType="1"/>
            </p:cNvCxnSpPr>
            <p:nvPr/>
          </p:nvCxnSpPr>
          <p:spPr bwMode="auto">
            <a:xfrm rot="5400000">
              <a:off x="-326291" y="4107661"/>
              <a:ext cx="2214578" cy="1588"/>
            </a:xfrm>
            <a:prstGeom prst="straightConnector1">
              <a:avLst/>
            </a:prstGeom>
            <a:noFill/>
            <a:ln w="25400" algn="ctr">
              <a:solidFill>
                <a:schemeClr val="tx1"/>
              </a:solidFill>
              <a:round/>
              <a:headEnd type="stealth" w="lg" len="lg"/>
              <a:tailEnd/>
            </a:ln>
            <a:extLst>
              <a:ext uri="{909E8E84-426E-40DD-AFC4-6F175D3DCCD1}">
                <a14:hiddenFill xmlns:a14="http://schemas.microsoft.com/office/drawing/2010/main">
                  <a:noFill/>
                </a14:hiddenFill>
              </a:ext>
            </a:extLst>
          </p:spPr>
        </p:cxnSp>
        <p:sp>
          <p:nvSpPr>
            <p:cNvPr id="33" name="矩形 32"/>
            <p:cNvSpPr/>
            <p:nvPr/>
          </p:nvSpPr>
          <p:spPr bwMode="auto">
            <a:xfrm>
              <a:off x="495246" y="5357826"/>
              <a:ext cx="571629" cy="857256"/>
            </a:xfrm>
            <a:prstGeom prst="rect">
              <a:avLst/>
            </a:prstGeom>
            <a:noFill/>
            <a:ln w="12700" cap="flat" cmpd="sng" algn="ctr">
              <a:noFill/>
              <a:prstDash val="solid"/>
              <a:round/>
              <a:headEnd type="none" w="sm" len="sm"/>
              <a:tailEnd type="none" w="sm" len="sm"/>
            </a:ln>
            <a:effectLst/>
            <a:extLst/>
          </p:spPr>
          <p:txBody>
            <a:bodyPr/>
            <a:lstStyle/>
            <a:p>
              <a:pPr>
                <a:spcBef>
                  <a:spcPct val="20000"/>
                </a:spcBef>
                <a:defRPr/>
              </a:pPr>
              <a:r>
                <a:rPr lang="zh-CN" altLang="en-US" sz="2800" dirty="0">
                  <a:latin typeface="+mn-ea"/>
                  <a:ea typeface="+mn-ea"/>
                </a:rPr>
                <a:t>栈</a:t>
              </a:r>
            </a:p>
          </p:txBody>
        </p:sp>
        <p:cxnSp>
          <p:nvCxnSpPr>
            <p:cNvPr id="29709" name="直接连接符 54"/>
            <p:cNvCxnSpPr>
              <a:cxnSpLocks noChangeShapeType="1"/>
            </p:cNvCxnSpPr>
            <p:nvPr/>
          </p:nvCxnSpPr>
          <p:spPr bwMode="auto">
            <a:xfrm rot="5400000">
              <a:off x="1036613" y="2463793"/>
              <a:ext cx="214314" cy="1588"/>
            </a:xfrm>
            <a:prstGeom prst="line">
              <a:avLst/>
            </a:prstGeom>
            <a:noFill/>
            <a:ln w="254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9710" name="直接连接符 55"/>
            <p:cNvCxnSpPr>
              <a:cxnSpLocks noChangeShapeType="1"/>
            </p:cNvCxnSpPr>
            <p:nvPr/>
          </p:nvCxnSpPr>
          <p:spPr bwMode="auto">
            <a:xfrm rot="5400000">
              <a:off x="3852000" y="2463793"/>
              <a:ext cx="214314" cy="1588"/>
            </a:xfrm>
            <a:prstGeom prst="line">
              <a:avLst/>
            </a:prstGeom>
            <a:noFill/>
            <a:ln w="254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29711" name="Line 15"/>
            <p:cNvSpPr>
              <a:spLocks noChangeShapeType="1"/>
            </p:cNvSpPr>
            <p:nvPr/>
          </p:nvSpPr>
          <p:spPr bwMode="auto">
            <a:xfrm>
              <a:off x="1148400" y="2571744"/>
              <a:ext cx="2793600" cy="0"/>
            </a:xfrm>
            <a:prstGeom prst="line">
              <a:avLst/>
            </a:prstGeom>
            <a:noFill/>
            <a:ln w="444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0658825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b="1" smtClean="0">
                <a:ea typeface="黑体" pitchFamily="49" charset="-122"/>
              </a:rPr>
              <a:t>6.2</a:t>
            </a:r>
            <a:r>
              <a:rPr lang="zh-CN" altLang="en-US" b="1" smtClean="0">
                <a:latin typeface="宋体" charset="-122"/>
                <a:ea typeface="黑体" pitchFamily="49" charset="-122"/>
              </a:rPr>
              <a:t> </a:t>
            </a:r>
            <a:r>
              <a:rPr lang="zh-CN" altLang="en-US" b="1" smtClean="0"/>
              <a:t>全局栈式存储分配</a:t>
            </a:r>
          </a:p>
        </p:txBody>
      </p:sp>
      <p:sp>
        <p:nvSpPr>
          <p:cNvPr id="30723" name="Rectangle 3"/>
          <p:cNvSpPr>
            <a:spLocks noGrp="1" noChangeArrowheads="1"/>
          </p:cNvSpPr>
          <p:nvPr>
            <p:ph idx="1"/>
          </p:nvPr>
        </p:nvSpPr>
        <p:spPr>
          <a:noFill/>
        </p:spPr>
        <p:txBody>
          <a:bodyPr/>
          <a:lstStyle/>
          <a:p>
            <a:pPr algn="just">
              <a:spcBef>
                <a:spcPct val="0"/>
              </a:spcBef>
              <a:buFontTx/>
              <a:buNone/>
            </a:pPr>
            <a:r>
              <a:rPr lang="en-US" altLang="zh-CN" sz="3200" b="1" dirty="0" smtClean="0"/>
              <a:t>2</a:t>
            </a:r>
            <a:r>
              <a:rPr lang="zh-CN" altLang="en-US" sz="3200" b="1" dirty="0" smtClean="0"/>
              <a:t>、运行栈：</a:t>
            </a:r>
            <a:r>
              <a:rPr lang="zh-CN" altLang="en-US" sz="3200" b="1" dirty="0" smtClean="0">
                <a:latin typeface="宋体" charset="-122"/>
              </a:rPr>
              <a:t>把控制栈中的信息拓广到包括过程活动所需的所有局部信息（即活动记录）</a:t>
            </a:r>
            <a:r>
              <a:rPr lang="zh-CN" altLang="en-US" sz="3200" b="1" dirty="0" smtClean="0"/>
              <a:t> </a:t>
            </a:r>
          </a:p>
        </p:txBody>
      </p:sp>
      <p:grpSp>
        <p:nvGrpSpPr>
          <p:cNvPr id="30724" name="Group 18"/>
          <p:cNvGrpSpPr>
            <a:grpSpLocks/>
          </p:cNvGrpSpPr>
          <p:nvPr/>
        </p:nvGrpSpPr>
        <p:grpSpPr bwMode="auto">
          <a:xfrm>
            <a:off x="5562600" y="2743200"/>
            <a:ext cx="2581275" cy="2482850"/>
            <a:chOff x="3504" y="1728"/>
            <a:chExt cx="1626" cy="1564"/>
          </a:xfrm>
        </p:grpSpPr>
        <p:sp>
          <p:nvSpPr>
            <p:cNvPr id="30750" name="Rectangle 19"/>
            <p:cNvSpPr>
              <a:spLocks noChangeArrowheads="1"/>
            </p:cNvSpPr>
            <p:nvPr/>
          </p:nvSpPr>
          <p:spPr bwMode="auto">
            <a:xfrm>
              <a:off x="4525" y="1728"/>
              <a:ext cx="605"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main</a:t>
              </a:r>
            </a:p>
          </p:txBody>
        </p:sp>
        <p:sp>
          <p:nvSpPr>
            <p:cNvPr id="30751" name="Rectangle 20"/>
            <p:cNvSpPr>
              <a:spLocks noChangeArrowheads="1"/>
            </p:cNvSpPr>
            <p:nvPr/>
          </p:nvSpPr>
          <p:spPr bwMode="auto">
            <a:xfrm>
              <a:off x="4299" y="2249"/>
              <a:ext cx="810"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q(1,9)</a:t>
              </a:r>
            </a:p>
          </p:txBody>
        </p:sp>
        <p:sp>
          <p:nvSpPr>
            <p:cNvPr id="30752" name="Rectangle 21"/>
            <p:cNvSpPr>
              <a:spLocks noChangeArrowheads="1"/>
            </p:cNvSpPr>
            <p:nvPr/>
          </p:nvSpPr>
          <p:spPr bwMode="auto">
            <a:xfrm>
              <a:off x="3637" y="2264"/>
              <a:ext cx="41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30753" name="Line 22"/>
            <p:cNvSpPr>
              <a:spLocks noChangeShapeType="1"/>
            </p:cNvSpPr>
            <p:nvPr/>
          </p:nvSpPr>
          <p:spPr bwMode="auto">
            <a:xfrm flipH="1">
              <a:off x="4676" y="2100"/>
              <a:ext cx="0" cy="2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4" name="Line 23"/>
            <p:cNvSpPr>
              <a:spLocks noChangeShapeType="1"/>
            </p:cNvSpPr>
            <p:nvPr/>
          </p:nvSpPr>
          <p:spPr bwMode="auto">
            <a:xfrm flipH="1">
              <a:off x="3796" y="2026"/>
              <a:ext cx="784" cy="328"/>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5" name="Line 24"/>
            <p:cNvSpPr>
              <a:spLocks noChangeShapeType="1"/>
            </p:cNvSpPr>
            <p:nvPr/>
          </p:nvSpPr>
          <p:spPr bwMode="auto">
            <a:xfrm flipH="1">
              <a:off x="3798" y="2547"/>
              <a:ext cx="596" cy="298"/>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6" name="Line 25"/>
            <p:cNvSpPr>
              <a:spLocks noChangeShapeType="1"/>
            </p:cNvSpPr>
            <p:nvPr/>
          </p:nvSpPr>
          <p:spPr bwMode="auto">
            <a:xfrm flipH="1">
              <a:off x="4678" y="2652"/>
              <a:ext cx="0" cy="25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7" name="Rectangle 26"/>
            <p:cNvSpPr>
              <a:spLocks noChangeArrowheads="1"/>
            </p:cNvSpPr>
            <p:nvPr/>
          </p:nvSpPr>
          <p:spPr bwMode="auto">
            <a:xfrm>
              <a:off x="3504" y="2830"/>
              <a:ext cx="811"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p(1,9)</a:t>
              </a:r>
            </a:p>
          </p:txBody>
        </p:sp>
        <p:sp>
          <p:nvSpPr>
            <p:cNvPr id="30758" name="Rectangle 27"/>
            <p:cNvSpPr>
              <a:spLocks noChangeArrowheads="1"/>
            </p:cNvSpPr>
            <p:nvPr/>
          </p:nvSpPr>
          <p:spPr bwMode="auto">
            <a:xfrm>
              <a:off x="4313" y="2845"/>
              <a:ext cx="811"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q(1,3)</a:t>
              </a:r>
            </a:p>
          </p:txBody>
        </p:sp>
      </p:grpSp>
      <p:grpSp>
        <p:nvGrpSpPr>
          <p:cNvPr id="30725" name="组合 102"/>
          <p:cNvGrpSpPr>
            <a:grpSpLocks/>
          </p:cNvGrpSpPr>
          <p:nvPr/>
        </p:nvGrpSpPr>
        <p:grpSpPr bwMode="auto">
          <a:xfrm>
            <a:off x="495300" y="2357438"/>
            <a:ext cx="3463925" cy="4357687"/>
            <a:chOff x="495246" y="2357430"/>
            <a:chExt cx="3464705" cy="4357718"/>
          </a:xfrm>
        </p:grpSpPr>
        <p:sp>
          <p:nvSpPr>
            <p:cNvPr id="30728" name="Rectangle 5"/>
            <p:cNvSpPr>
              <a:spLocks noChangeArrowheads="1"/>
            </p:cNvSpPr>
            <p:nvPr/>
          </p:nvSpPr>
          <p:spPr bwMode="auto">
            <a:xfrm>
              <a:off x="1142976" y="2571744"/>
              <a:ext cx="2814639" cy="4143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29" name="Rectangle 6"/>
            <p:cNvSpPr>
              <a:spLocks noChangeArrowheads="1"/>
            </p:cNvSpPr>
            <p:nvPr/>
          </p:nvSpPr>
          <p:spPr bwMode="auto">
            <a:xfrm>
              <a:off x="1183212" y="6143644"/>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main</a:t>
              </a:r>
            </a:p>
          </p:txBody>
        </p:sp>
        <p:sp>
          <p:nvSpPr>
            <p:cNvPr id="30730" name="Line 9"/>
            <p:cNvSpPr>
              <a:spLocks noChangeShapeType="1"/>
            </p:cNvSpPr>
            <p:nvPr/>
          </p:nvSpPr>
          <p:spPr bwMode="auto">
            <a:xfrm>
              <a:off x="1138188" y="6643710"/>
              <a:ext cx="279558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0731" name="组合 78"/>
            <p:cNvGrpSpPr>
              <a:grpSpLocks/>
            </p:cNvGrpSpPr>
            <p:nvPr/>
          </p:nvGrpSpPr>
          <p:grpSpPr bwMode="auto">
            <a:xfrm>
              <a:off x="1147212" y="5000636"/>
              <a:ext cx="2778127" cy="1357323"/>
              <a:chOff x="1152000" y="4929198"/>
              <a:chExt cx="2778127" cy="1357323"/>
            </a:xfrm>
          </p:grpSpPr>
          <p:sp>
            <p:nvSpPr>
              <p:cNvPr id="30743" name="Rectangle 8"/>
              <p:cNvSpPr>
                <a:spLocks noChangeArrowheads="1"/>
              </p:cNvSpPr>
              <p:nvPr/>
            </p:nvSpPr>
            <p:spPr bwMode="auto">
              <a:xfrm>
                <a:off x="1214414" y="4929198"/>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int i</a:t>
                </a:r>
              </a:p>
            </p:txBody>
          </p:sp>
          <p:sp>
            <p:nvSpPr>
              <p:cNvPr id="30744" name="Rectangle 10"/>
              <p:cNvSpPr>
                <a:spLocks noChangeArrowheads="1"/>
              </p:cNvSpPr>
              <p:nvPr/>
            </p:nvSpPr>
            <p:spPr bwMode="auto">
              <a:xfrm>
                <a:off x="1188000" y="5286388"/>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q (1, 9)</a:t>
                </a:r>
              </a:p>
            </p:txBody>
          </p:sp>
          <p:sp>
            <p:nvSpPr>
              <p:cNvPr id="30745" name="Line 14"/>
              <p:cNvSpPr>
                <a:spLocks noChangeShapeType="1"/>
              </p:cNvSpPr>
              <p:nvPr/>
            </p:nvSpPr>
            <p:spPr bwMode="auto">
              <a:xfrm>
                <a:off x="1152000" y="5857892"/>
                <a:ext cx="277812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6" name="Line 15"/>
              <p:cNvSpPr>
                <a:spLocks noChangeShapeType="1"/>
              </p:cNvSpPr>
              <p:nvPr/>
            </p:nvSpPr>
            <p:spPr bwMode="auto">
              <a:xfrm>
                <a:off x="1152000" y="5040000"/>
                <a:ext cx="2778127" cy="0"/>
              </a:xfrm>
              <a:prstGeom prst="line">
                <a:avLst/>
              </a:prstGeom>
              <a:noFill/>
              <a:ln w="254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7" name="Rectangle 17"/>
              <p:cNvSpPr>
                <a:spLocks noChangeArrowheads="1"/>
              </p:cNvSpPr>
              <p:nvPr/>
            </p:nvSpPr>
            <p:spPr bwMode="auto">
              <a:xfrm>
                <a:off x="1188000" y="5715016"/>
                <a:ext cx="2681289" cy="571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int m, n</a:t>
                </a:r>
              </a:p>
            </p:txBody>
          </p:sp>
          <p:sp>
            <p:nvSpPr>
              <p:cNvPr id="30748" name="Line 15"/>
              <p:cNvSpPr>
                <a:spLocks noChangeShapeType="1"/>
              </p:cNvSpPr>
              <p:nvPr/>
            </p:nvSpPr>
            <p:spPr bwMode="auto">
              <a:xfrm>
                <a:off x="1152000" y="6215082"/>
                <a:ext cx="2778127" cy="0"/>
              </a:xfrm>
              <a:prstGeom prst="line">
                <a:avLst/>
              </a:prstGeom>
              <a:noFill/>
              <a:ln w="254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9" name="Line 13"/>
              <p:cNvSpPr>
                <a:spLocks noChangeShapeType="1"/>
              </p:cNvSpPr>
              <p:nvPr/>
            </p:nvSpPr>
            <p:spPr bwMode="auto">
              <a:xfrm>
                <a:off x="1152000" y="5436000"/>
                <a:ext cx="277812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732" name="组合 79"/>
            <p:cNvGrpSpPr>
              <a:grpSpLocks/>
            </p:cNvGrpSpPr>
            <p:nvPr/>
          </p:nvGrpSpPr>
          <p:grpSpPr bwMode="auto">
            <a:xfrm>
              <a:off x="1138188" y="3714752"/>
              <a:ext cx="2778127" cy="1357323"/>
              <a:chOff x="1152000" y="4929198"/>
              <a:chExt cx="2778127" cy="1357323"/>
            </a:xfrm>
          </p:grpSpPr>
          <p:sp>
            <p:nvSpPr>
              <p:cNvPr id="30737" name="Rectangle 8"/>
              <p:cNvSpPr>
                <a:spLocks noChangeArrowheads="1"/>
              </p:cNvSpPr>
              <p:nvPr/>
            </p:nvSpPr>
            <p:spPr bwMode="auto">
              <a:xfrm>
                <a:off x="1214414" y="4929198"/>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int i</a:t>
                </a:r>
              </a:p>
            </p:txBody>
          </p:sp>
          <p:sp>
            <p:nvSpPr>
              <p:cNvPr id="30738" name="Rectangle 10"/>
              <p:cNvSpPr>
                <a:spLocks noChangeArrowheads="1"/>
              </p:cNvSpPr>
              <p:nvPr/>
            </p:nvSpPr>
            <p:spPr bwMode="auto">
              <a:xfrm>
                <a:off x="1188000" y="5286388"/>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q (1, 3)</a:t>
                </a:r>
              </a:p>
            </p:txBody>
          </p:sp>
          <p:sp>
            <p:nvSpPr>
              <p:cNvPr id="30739" name="Line 14"/>
              <p:cNvSpPr>
                <a:spLocks noChangeShapeType="1"/>
              </p:cNvSpPr>
              <p:nvPr/>
            </p:nvSpPr>
            <p:spPr bwMode="auto">
              <a:xfrm>
                <a:off x="1152000" y="5857892"/>
                <a:ext cx="277812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0" name="Line 15"/>
              <p:cNvSpPr>
                <a:spLocks noChangeShapeType="1"/>
              </p:cNvSpPr>
              <p:nvPr/>
            </p:nvSpPr>
            <p:spPr bwMode="auto">
              <a:xfrm>
                <a:off x="1152000" y="5040000"/>
                <a:ext cx="277812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1" name="Rectangle 17"/>
              <p:cNvSpPr>
                <a:spLocks noChangeArrowheads="1"/>
              </p:cNvSpPr>
              <p:nvPr/>
            </p:nvSpPr>
            <p:spPr bwMode="auto">
              <a:xfrm>
                <a:off x="1188000" y="5715016"/>
                <a:ext cx="2681289" cy="571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int m, n</a:t>
                </a:r>
              </a:p>
            </p:txBody>
          </p:sp>
          <p:sp>
            <p:nvSpPr>
              <p:cNvPr id="30742" name="Line 13"/>
              <p:cNvSpPr>
                <a:spLocks noChangeShapeType="1"/>
              </p:cNvSpPr>
              <p:nvPr/>
            </p:nvSpPr>
            <p:spPr bwMode="auto">
              <a:xfrm>
                <a:off x="1152000" y="5436000"/>
                <a:ext cx="277812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cxnSp>
          <p:nvCxnSpPr>
            <p:cNvPr id="30733" name="直接箭头连接符 97"/>
            <p:cNvCxnSpPr>
              <a:cxnSpLocks noChangeShapeType="1"/>
            </p:cNvCxnSpPr>
            <p:nvPr/>
          </p:nvCxnSpPr>
          <p:spPr bwMode="auto">
            <a:xfrm rot="5400000">
              <a:off x="-326291" y="4107661"/>
              <a:ext cx="2214578" cy="1588"/>
            </a:xfrm>
            <a:prstGeom prst="straightConnector1">
              <a:avLst/>
            </a:prstGeom>
            <a:noFill/>
            <a:ln w="25400" algn="ctr">
              <a:solidFill>
                <a:schemeClr val="tx1"/>
              </a:solidFill>
              <a:round/>
              <a:headEnd type="stealth" w="lg" len="lg"/>
              <a:tailEnd/>
            </a:ln>
            <a:extLst>
              <a:ext uri="{909E8E84-426E-40DD-AFC4-6F175D3DCCD1}">
                <a14:hiddenFill xmlns:a14="http://schemas.microsoft.com/office/drawing/2010/main">
                  <a:noFill/>
                </a14:hiddenFill>
              </a:ext>
            </a:extLst>
          </p:spPr>
        </p:cxnSp>
        <p:sp>
          <p:nvSpPr>
            <p:cNvPr id="49" name="矩形 48"/>
            <p:cNvSpPr/>
            <p:nvPr/>
          </p:nvSpPr>
          <p:spPr bwMode="auto">
            <a:xfrm>
              <a:off x="495246" y="5357826"/>
              <a:ext cx="571629" cy="857256"/>
            </a:xfrm>
            <a:prstGeom prst="rect">
              <a:avLst/>
            </a:prstGeom>
            <a:noFill/>
            <a:ln w="12700" cap="flat" cmpd="sng" algn="ctr">
              <a:noFill/>
              <a:prstDash val="solid"/>
              <a:round/>
              <a:headEnd type="none" w="sm" len="sm"/>
              <a:tailEnd type="none" w="sm" len="sm"/>
            </a:ln>
            <a:effectLst/>
            <a:extLst/>
          </p:spPr>
          <p:txBody>
            <a:bodyPr/>
            <a:lstStyle/>
            <a:p>
              <a:pPr>
                <a:spcBef>
                  <a:spcPct val="20000"/>
                </a:spcBef>
                <a:defRPr/>
              </a:pPr>
              <a:r>
                <a:rPr lang="zh-CN" altLang="en-US" sz="2800" dirty="0">
                  <a:latin typeface="+mn-ea"/>
                  <a:ea typeface="+mn-ea"/>
                </a:rPr>
                <a:t>栈</a:t>
              </a:r>
            </a:p>
          </p:txBody>
        </p:sp>
        <p:cxnSp>
          <p:nvCxnSpPr>
            <p:cNvPr id="30735" name="直接连接符 100"/>
            <p:cNvCxnSpPr>
              <a:cxnSpLocks noChangeShapeType="1"/>
            </p:cNvCxnSpPr>
            <p:nvPr/>
          </p:nvCxnSpPr>
          <p:spPr bwMode="auto">
            <a:xfrm rot="5400000">
              <a:off x="1036613" y="2463793"/>
              <a:ext cx="214314" cy="1588"/>
            </a:xfrm>
            <a:prstGeom prst="line">
              <a:avLst/>
            </a:prstGeom>
            <a:noFill/>
            <a:ln w="254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0736" name="直接连接符 101"/>
            <p:cNvCxnSpPr>
              <a:cxnSpLocks noChangeShapeType="1"/>
            </p:cNvCxnSpPr>
            <p:nvPr/>
          </p:nvCxnSpPr>
          <p:spPr bwMode="auto">
            <a:xfrm rot="5400000">
              <a:off x="3852000" y="2463793"/>
              <a:ext cx="214314" cy="1588"/>
            </a:xfrm>
            <a:prstGeom prst="line">
              <a:avLst/>
            </a:prstGeom>
            <a:noFill/>
            <a:ln w="254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
        <p:nvSpPr>
          <p:cNvPr id="30726" name="矩形 103"/>
          <p:cNvSpPr>
            <a:spLocks noChangeArrowheads="1"/>
          </p:cNvSpPr>
          <p:nvPr/>
        </p:nvSpPr>
        <p:spPr bwMode="auto">
          <a:xfrm>
            <a:off x="5929313" y="2430463"/>
            <a:ext cx="27146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p>
            <a:pPr>
              <a:spcBef>
                <a:spcPct val="20000"/>
              </a:spcBef>
            </a:pPr>
            <a:r>
              <a:rPr lang="zh-CN" altLang="en-US" sz="2800">
                <a:latin typeface="Courier New" pitchFamily="49" charset="0"/>
              </a:rPr>
              <a:t>函数调用关系树</a:t>
            </a:r>
          </a:p>
        </p:txBody>
      </p:sp>
      <p:sp>
        <p:nvSpPr>
          <p:cNvPr id="30727" name="Line 15"/>
          <p:cNvSpPr>
            <a:spLocks noChangeShapeType="1"/>
          </p:cNvSpPr>
          <p:nvPr/>
        </p:nvSpPr>
        <p:spPr bwMode="auto">
          <a:xfrm>
            <a:off x="1147763" y="2571750"/>
            <a:ext cx="2805112" cy="0"/>
          </a:xfrm>
          <a:prstGeom prst="line">
            <a:avLst/>
          </a:prstGeom>
          <a:noFill/>
          <a:ln w="444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8583154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b="1" smtClean="0">
                <a:ea typeface="黑体" pitchFamily="49" charset="-122"/>
              </a:rPr>
              <a:t>6.2</a:t>
            </a:r>
            <a:r>
              <a:rPr lang="zh-CN" altLang="en-US" b="1" smtClean="0">
                <a:latin typeface="宋体" charset="-122"/>
                <a:ea typeface="黑体" pitchFamily="49" charset="-122"/>
              </a:rPr>
              <a:t> </a:t>
            </a:r>
            <a:r>
              <a:rPr lang="zh-CN" altLang="en-US" b="1" smtClean="0"/>
              <a:t>全局栈式存储分配</a:t>
            </a:r>
          </a:p>
        </p:txBody>
      </p:sp>
      <p:sp>
        <p:nvSpPr>
          <p:cNvPr id="31747" name="Rectangle 3"/>
          <p:cNvSpPr>
            <a:spLocks noGrp="1" noChangeArrowheads="1"/>
          </p:cNvSpPr>
          <p:nvPr>
            <p:ph idx="1"/>
          </p:nvPr>
        </p:nvSpPr>
        <p:spPr>
          <a:noFill/>
        </p:spPr>
        <p:txBody>
          <a:bodyPr/>
          <a:lstStyle/>
          <a:p>
            <a:pPr algn="just">
              <a:buFontTx/>
              <a:buNone/>
            </a:pPr>
            <a:r>
              <a:rPr lang="en-US" altLang="zh-CN" sz="3200" b="1" dirty="0" smtClean="0"/>
              <a:t>2</a:t>
            </a:r>
            <a:r>
              <a:rPr lang="zh-CN" altLang="en-US" sz="3200" b="1" dirty="0" smtClean="0"/>
              <a:t>、运行栈：</a:t>
            </a:r>
            <a:r>
              <a:rPr lang="zh-CN" altLang="en-US" sz="3200" b="1" dirty="0" smtClean="0">
                <a:latin typeface="宋体" charset="-122"/>
              </a:rPr>
              <a:t>把控制栈中的信息拓广到包括过程活动所需的所有局部信息（即活动记录）</a:t>
            </a:r>
            <a:r>
              <a:rPr lang="zh-CN" altLang="en-US" sz="3200" b="1" dirty="0" smtClean="0"/>
              <a:t> </a:t>
            </a:r>
          </a:p>
        </p:txBody>
      </p:sp>
      <p:grpSp>
        <p:nvGrpSpPr>
          <p:cNvPr id="31748" name="Group 18"/>
          <p:cNvGrpSpPr>
            <a:grpSpLocks/>
          </p:cNvGrpSpPr>
          <p:nvPr/>
        </p:nvGrpSpPr>
        <p:grpSpPr bwMode="auto">
          <a:xfrm>
            <a:off x="5562600" y="2743200"/>
            <a:ext cx="2590800" cy="3429000"/>
            <a:chOff x="3504" y="1728"/>
            <a:chExt cx="1632" cy="2160"/>
          </a:xfrm>
        </p:grpSpPr>
        <p:sp>
          <p:nvSpPr>
            <p:cNvPr id="31779" name="Rectangle 19"/>
            <p:cNvSpPr>
              <a:spLocks noChangeArrowheads="1"/>
            </p:cNvSpPr>
            <p:nvPr/>
          </p:nvSpPr>
          <p:spPr bwMode="auto">
            <a:xfrm>
              <a:off x="4525" y="1728"/>
              <a:ext cx="605"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main</a:t>
              </a:r>
            </a:p>
          </p:txBody>
        </p:sp>
        <p:sp>
          <p:nvSpPr>
            <p:cNvPr id="31780" name="Rectangle 20"/>
            <p:cNvSpPr>
              <a:spLocks noChangeArrowheads="1"/>
            </p:cNvSpPr>
            <p:nvPr/>
          </p:nvSpPr>
          <p:spPr bwMode="auto">
            <a:xfrm>
              <a:off x="4299" y="2249"/>
              <a:ext cx="810"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q(1,9)</a:t>
              </a:r>
            </a:p>
          </p:txBody>
        </p:sp>
        <p:sp>
          <p:nvSpPr>
            <p:cNvPr id="31781" name="Rectangle 21"/>
            <p:cNvSpPr>
              <a:spLocks noChangeArrowheads="1"/>
            </p:cNvSpPr>
            <p:nvPr/>
          </p:nvSpPr>
          <p:spPr bwMode="auto">
            <a:xfrm>
              <a:off x="3637" y="2264"/>
              <a:ext cx="41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31782" name="Line 22"/>
            <p:cNvSpPr>
              <a:spLocks noChangeShapeType="1"/>
            </p:cNvSpPr>
            <p:nvPr/>
          </p:nvSpPr>
          <p:spPr bwMode="auto">
            <a:xfrm flipH="1">
              <a:off x="4676" y="2100"/>
              <a:ext cx="0" cy="2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3" name="Line 23"/>
            <p:cNvSpPr>
              <a:spLocks noChangeShapeType="1"/>
            </p:cNvSpPr>
            <p:nvPr/>
          </p:nvSpPr>
          <p:spPr bwMode="auto">
            <a:xfrm flipH="1">
              <a:off x="3796" y="2026"/>
              <a:ext cx="784" cy="328"/>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4" name="Line 24"/>
            <p:cNvSpPr>
              <a:spLocks noChangeShapeType="1"/>
            </p:cNvSpPr>
            <p:nvPr/>
          </p:nvSpPr>
          <p:spPr bwMode="auto">
            <a:xfrm flipH="1">
              <a:off x="3798" y="2547"/>
              <a:ext cx="596" cy="298"/>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5" name="Line 25"/>
            <p:cNvSpPr>
              <a:spLocks noChangeShapeType="1"/>
            </p:cNvSpPr>
            <p:nvPr/>
          </p:nvSpPr>
          <p:spPr bwMode="auto">
            <a:xfrm flipH="1">
              <a:off x="4678" y="2652"/>
              <a:ext cx="0" cy="25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6" name="Rectangle 26"/>
            <p:cNvSpPr>
              <a:spLocks noChangeArrowheads="1"/>
            </p:cNvSpPr>
            <p:nvPr/>
          </p:nvSpPr>
          <p:spPr bwMode="auto">
            <a:xfrm>
              <a:off x="3504" y="2830"/>
              <a:ext cx="811"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p(1,9)</a:t>
              </a:r>
            </a:p>
          </p:txBody>
        </p:sp>
        <p:sp>
          <p:nvSpPr>
            <p:cNvPr id="31787" name="Rectangle 27"/>
            <p:cNvSpPr>
              <a:spLocks noChangeArrowheads="1"/>
            </p:cNvSpPr>
            <p:nvPr/>
          </p:nvSpPr>
          <p:spPr bwMode="auto">
            <a:xfrm>
              <a:off x="4313" y="2845"/>
              <a:ext cx="811"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q(1,3)</a:t>
              </a:r>
            </a:p>
          </p:txBody>
        </p:sp>
        <p:sp>
          <p:nvSpPr>
            <p:cNvPr id="31788" name="Line 28"/>
            <p:cNvSpPr>
              <a:spLocks noChangeShapeType="1"/>
            </p:cNvSpPr>
            <p:nvPr/>
          </p:nvSpPr>
          <p:spPr bwMode="auto">
            <a:xfrm flipH="1">
              <a:off x="4678" y="3218"/>
              <a:ext cx="0" cy="25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9" name="Rectangle 29"/>
            <p:cNvSpPr>
              <a:spLocks noChangeArrowheads="1"/>
            </p:cNvSpPr>
            <p:nvPr/>
          </p:nvSpPr>
          <p:spPr bwMode="auto">
            <a:xfrm>
              <a:off x="4325" y="3411"/>
              <a:ext cx="811"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q(1,0)</a:t>
              </a:r>
            </a:p>
          </p:txBody>
        </p:sp>
        <p:sp>
          <p:nvSpPr>
            <p:cNvPr id="31790" name="Rectangle 30"/>
            <p:cNvSpPr>
              <a:spLocks noChangeArrowheads="1"/>
            </p:cNvSpPr>
            <p:nvPr/>
          </p:nvSpPr>
          <p:spPr bwMode="auto">
            <a:xfrm>
              <a:off x="3504" y="3441"/>
              <a:ext cx="811"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p(1,3)</a:t>
              </a:r>
            </a:p>
          </p:txBody>
        </p:sp>
        <p:sp>
          <p:nvSpPr>
            <p:cNvPr id="31791" name="Line 31"/>
            <p:cNvSpPr>
              <a:spLocks noChangeShapeType="1"/>
            </p:cNvSpPr>
            <p:nvPr/>
          </p:nvSpPr>
          <p:spPr bwMode="auto">
            <a:xfrm flipH="1">
              <a:off x="3916" y="3188"/>
              <a:ext cx="505" cy="37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49" name="组合 102"/>
          <p:cNvGrpSpPr>
            <a:grpSpLocks/>
          </p:cNvGrpSpPr>
          <p:nvPr/>
        </p:nvGrpSpPr>
        <p:grpSpPr bwMode="auto">
          <a:xfrm>
            <a:off x="495300" y="2357438"/>
            <a:ext cx="3463925" cy="4357687"/>
            <a:chOff x="495246" y="2357430"/>
            <a:chExt cx="3464705" cy="4357718"/>
          </a:xfrm>
        </p:grpSpPr>
        <p:sp>
          <p:nvSpPr>
            <p:cNvPr id="31751" name="Rectangle 5"/>
            <p:cNvSpPr>
              <a:spLocks noChangeArrowheads="1"/>
            </p:cNvSpPr>
            <p:nvPr/>
          </p:nvSpPr>
          <p:spPr bwMode="auto">
            <a:xfrm>
              <a:off x="1142976" y="2571744"/>
              <a:ext cx="2814639" cy="4143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52" name="Rectangle 6"/>
            <p:cNvSpPr>
              <a:spLocks noChangeArrowheads="1"/>
            </p:cNvSpPr>
            <p:nvPr/>
          </p:nvSpPr>
          <p:spPr bwMode="auto">
            <a:xfrm>
              <a:off x="1183212" y="6143644"/>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main</a:t>
              </a:r>
            </a:p>
          </p:txBody>
        </p:sp>
        <p:sp>
          <p:nvSpPr>
            <p:cNvPr id="31753" name="Line 9"/>
            <p:cNvSpPr>
              <a:spLocks noChangeShapeType="1"/>
            </p:cNvSpPr>
            <p:nvPr/>
          </p:nvSpPr>
          <p:spPr bwMode="auto">
            <a:xfrm>
              <a:off x="1138188" y="6643710"/>
              <a:ext cx="279558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1754" name="组合 78"/>
            <p:cNvGrpSpPr>
              <a:grpSpLocks/>
            </p:cNvGrpSpPr>
            <p:nvPr/>
          </p:nvGrpSpPr>
          <p:grpSpPr bwMode="auto">
            <a:xfrm>
              <a:off x="1147212" y="5000636"/>
              <a:ext cx="2778127" cy="1357323"/>
              <a:chOff x="1152000" y="4929198"/>
              <a:chExt cx="2778127" cy="1357323"/>
            </a:xfrm>
          </p:grpSpPr>
          <p:sp>
            <p:nvSpPr>
              <p:cNvPr id="31772" name="Rectangle 8"/>
              <p:cNvSpPr>
                <a:spLocks noChangeArrowheads="1"/>
              </p:cNvSpPr>
              <p:nvPr/>
            </p:nvSpPr>
            <p:spPr bwMode="auto">
              <a:xfrm>
                <a:off x="1214414" y="4929198"/>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int i</a:t>
                </a:r>
              </a:p>
            </p:txBody>
          </p:sp>
          <p:sp>
            <p:nvSpPr>
              <p:cNvPr id="31773" name="Rectangle 10"/>
              <p:cNvSpPr>
                <a:spLocks noChangeArrowheads="1"/>
              </p:cNvSpPr>
              <p:nvPr/>
            </p:nvSpPr>
            <p:spPr bwMode="auto">
              <a:xfrm>
                <a:off x="1188000" y="5286388"/>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q (1, 9)</a:t>
                </a:r>
              </a:p>
            </p:txBody>
          </p:sp>
          <p:sp>
            <p:nvSpPr>
              <p:cNvPr id="31774" name="Line 14"/>
              <p:cNvSpPr>
                <a:spLocks noChangeShapeType="1"/>
              </p:cNvSpPr>
              <p:nvPr/>
            </p:nvSpPr>
            <p:spPr bwMode="auto">
              <a:xfrm>
                <a:off x="1152000" y="5857892"/>
                <a:ext cx="277812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5" name="Line 15"/>
              <p:cNvSpPr>
                <a:spLocks noChangeShapeType="1"/>
              </p:cNvSpPr>
              <p:nvPr/>
            </p:nvSpPr>
            <p:spPr bwMode="auto">
              <a:xfrm>
                <a:off x="1152000" y="5040000"/>
                <a:ext cx="2778127" cy="0"/>
              </a:xfrm>
              <a:prstGeom prst="line">
                <a:avLst/>
              </a:prstGeom>
              <a:noFill/>
              <a:ln w="254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6" name="Rectangle 17"/>
              <p:cNvSpPr>
                <a:spLocks noChangeArrowheads="1"/>
              </p:cNvSpPr>
              <p:nvPr/>
            </p:nvSpPr>
            <p:spPr bwMode="auto">
              <a:xfrm>
                <a:off x="1188000" y="5715016"/>
                <a:ext cx="2681289" cy="571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int m, n</a:t>
                </a:r>
              </a:p>
            </p:txBody>
          </p:sp>
          <p:sp>
            <p:nvSpPr>
              <p:cNvPr id="31777" name="Line 15"/>
              <p:cNvSpPr>
                <a:spLocks noChangeShapeType="1"/>
              </p:cNvSpPr>
              <p:nvPr/>
            </p:nvSpPr>
            <p:spPr bwMode="auto">
              <a:xfrm>
                <a:off x="1152000" y="6215082"/>
                <a:ext cx="2778127" cy="0"/>
              </a:xfrm>
              <a:prstGeom prst="line">
                <a:avLst/>
              </a:prstGeom>
              <a:noFill/>
              <a:ln w="254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8" name="Line 13"/>
              <p:cNvSpPr>
                <a:spLocks noChangeShapeType="1"/>
              </p:cNvSpPr>
              <p:nvPr/>
            </p:nvSpPr>
            <p:spPr bwMode="auto">
              <a:xfrm>
                <a:off x="1152000" y="5436000"/>
                <a:ext cx="277812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55" name="组合 79"/>
            <p:cNvGrpSpPr>
              <a:grpSpLocks/>
            </p:cNvGrpSpPr>
            <p:nvPr/>
          </p:nvGrpSpPr>
          <p:grpSpPr bwMode="auto">
            <a:xfrm>
              <a:off x="1138188" y="3714752"/>
              <a:ext cx="2778127" cy="1357323"/>
              <a:chOff x="1152000" y="4929198"/>
              <a:chExt cx="2778127" cy="1357323"/>
            </a:xfrm>
          </p:grpSpPr>
          <p:sp>
            <p:nvSpPr>
              <p:cNvPr id="31766" name="Rectangle 8"/>
              <p:cNvSpPr>
                <a:spLocks noChangeArrowheads="1"/>
              </p:cNvSpPr>
              <p:nvPr/>
            </p:nvSpPr>
            <p:spPr bwMode="auto">
              <a:xfrm>
                <a:off x="1214414" y="4929198"/>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int i</a:t>
                </a:r>
              </a:p>
            </p:txBody>
          </p:sp>
          <p:sp>
            <p:nvSpPr>
              <p:cNvPr id="31767" name="Rectangle 10"/>
              <p:cNvSpPr>
                <a:spLocks noChangeArrowheads="1"/>
              </p:cNvSpPr>
              <p:nvPr/>
            </p:nvSpPr>
            <p:spPr bwMode="auto">
              <a:xfrm>
                <a:off x="1188000" y="5286388"/>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q (1, 3)</a:t>
                </a:r>
              </a:p>
            </p:txBody>
          </p:sp>
          <p:sp>
            <p:nvSpPr>
              <p:cNvPr id="31768" name="Line 14"/>
              <p:cNvSpPr>
                <a:spLocks noChangeShapeType="1"/>
              </p:cNvSpPr>
              <p:nvPr/>
            </p:nvSpPr>
            <p:spPr bwMode="auto">
              <a:xfrm>
                <a:off x="1152000" y="5857892"/>
                <a:ext cx="277812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9" name="Line 15"/>
              <p:cNvSpPr>
                <a:spLocks noChangeShapeType="1"/>
              </p:cNvSpPr>
              <p:nvPr/>
            </p:nvSpPr>
            <p:spPr bwMode="auto">
              <a:xfrm>
                <a:off x="1152000" y="5040000"/>
                <a:ext cx="2778127" cy="0"/>
              </a:xfrm>
              <a:prstGeom prst="line">
                <a:avLst/>
              </a:prstGeom>
              <a:noFill/>
              <a:ln w="254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0" name="Rectangle 17"/>
              <p:cNvSpPr>
                <a:spLocks noChangeArrowheads="1"/>
              </p:cNvSpPr>
              <p:nvPr/>
            </p:nvSpPr>
            <p:spPr bwMode="auto">
              <a:xfrm>
                <a:off x="1188000" y="5715016"/>
                <a:ext cx="2681289" cy="571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int m, n</a:t>
                </a:r>
              </a:p>
            </p:txBody>
          </p:sp>
          <p:sp>
            <p:nvSpPr>
              <p:cNvPr id="31771" name="Line 13"/>
              <p:cNvSpPr>
                <a:spLocks noChangeShapeType="1"/>
              </p:cNvSpPr>
              <p:nvPr/>
            </p:nvSpPr>
            <p:spPr bwMode="auto">
              <a:xfrm>
                <a:off x="1152000" y="5436000"/>
                <a:ext cx="277812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56" name="组合 87"/>
            <p:cNvGrpSpPr>
              <a:grpSpLocks/>
            </p:cNvGrpSpPr>
            <p:nvPr/>
          </p:nvGrpSpPr>
          <p:grpSpPr bwMode="auto">
            <a:xfrm>
              <a:off x="1138188" y="2500306"/>
              <a:ext cx="2778127" cy="1357323"/>
              <a:chOff x="1152000" y="4929198"/>
              <a:chExt cx="2778127" cy="1357323"/>
            </a:xfrm>
          </p:grpSpPr>
          <p:sp>
            <p:nvSpPr>
              <p:cNvPr id="31761" name="Rectangle 8"/>
              <p:cNvSpPr>
                <a:spLocks noChangeArrowheads="1"/>
              </p:cNvSpPr>
              <p:nvPr/>
            </p:nvSpPr>
            <p:spPr bwMode="auto">
              <a:xfrm>
                <a:off x="1214414" y="4929198"/>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int i</a:t>
                </a:r>
              </a:p>
            </p:txBody>
          </p:sp>
          <p:sp>
            <p:nvSpPr>
              <p:cNvPr id="31762" name="Rectangle 10"/>
              <p:cNvSpPr>
                <a:spLocks noChangeArrowheads="1"/>
              </p:cNvSpPr>
              <p:nvPr/>
            </p:nvSpPr>
            <p:spPr bwMode="auto">
              <a:xfrm>
                <a:off x="1188000" y="5286388"/>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q (1, 0)</a:t>
                </a:r>
              </a:p>
            </p:txBody>
          </p:sp>
          <p:sp>
            <p:nvSpPr>
              <p:cNvPr id="31763" name="Line 14"/>
              <p:cNvSpPr>
                <a:spLocks noChangeShapeType="1"/>
              </p:cNvSpPr>
              <p:nvPr/>
            </p:nvSpPr>
            <p:spPr bwMode="auto">
              <a:xfrm>
                <a:off x="1152000" y="5857892"/>
                <a:ext cx="277812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4" name="Rectangle 17"/>
              <p:cNvSpPr>
                <a:spLocks noChangeArrowheads="1"/>
              </p:cNvSpPr>
              <p:nvPr/>
            </p:nvSpPr>
            <p:spPr bwMode="auto">
              <a:xfrm>
                <a:off x="1188000" y="5715016"/>
                <a:ext cx="2681289" cy="571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int m, n</a:t>
                </a:r>
              </a:p>
            </p:txBody>
          </p:sp>
          <p:sp>
            <p:nvSpPr>
              <p:cNvPr id="31765" name="Line 13"/>
              <p:cNvSpPr>
                <a:spLocks noChangeShapeType="1"/>
              </p:cNvSpPr>
              <p:nvPr/>
            </p:nvSpPr>
            <p:spPr bwMode="auto">
              <a:xfrm>
                <a:off x="1152000" y="5436000"/>
                <a:ext cx="277812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cxnSp>
          <p:nvCxnSpPr>
            <p:cNvPr id="31757" name="直接箭头连接符 97"/>
            <p:cNvCxnSpPr>
              <a:cxnSpLocks noChangeShapeType="1"/>
            </p:cNvCxnSpPr>
            <p:nvPr/>
          </p:nvCxnSpPr>
          <p:spPr bwMode="auto">
            <a:xfrm rot="5400000">
              <a:off x="-326291" y="4107661"/>
              <a:ext cx="2214578" cy="1588"/>
            </a:xfrm>
            <a:prstGeom prst="straightConnector1">
              <a:avLst/>
            </a:prstGeom>
            <a:noFill/>
            <a:ln w="25400" algn="ctr">
              <a:solidFill>
                <a:schemeClr val="tx1"/>
              </a:solidFill>
              <a:round/>
              <a:headEnd type="stealth" w="lg" len="lg"/>
              <a:tailEnd/>
            </a:ln>
            <a:extLst>
              <a:ext uri="{909E8E84-426E-40DD-AFC4-6F175D3DCCD1}">
                <a14:hiddenFill xmlns:a14="http://schemas.microsoft.com/office/drawing/2010/main">
                  <a:noFill/>
                </a14:hiddenFill>
              </a:ext>
            </a:extLst>
          </p:spPr>
        </p:cxnSp>
        <p:sp>
          <p:nvSpPr>
            <p:cNvPr id="96" name="矩形 95"/>
            <p:cNvSpPr/>
            <p:nvPr/>
          </p:nvSpPr>
          <p:spPr bwMode="auto">
            <a:xfrm>
              <a:off x="495246" y="5357826"/>
              <a:ext cx="571629" cy="857256"/>
            </a:xfrm>
            <a:prstGeom prst="rect">
              <a:avLst/>
            </a:prstGeom>
            <a:noFill/>
            <a:ln w="12700" cap="flat" cmpd="sng" algn="ctr">
              <a:noFill/>
              <a:prstDash val="solid"/>
              <a:round/>
              <a:headEnd type="none" w="sm" len="sm"/>
              <a:tailEnd type="none" w="sm" len="sm"/>
            </a:ln>
            <a:effectLst/>
            <a:extLst/>
          </p:spPr>
          <p:txBody>
            <a:bodyPr/>
            <a:lstStyle/>
            <a:p>
              <a:pPr>
                <a:spcBef>
                  <a:spcPct val="20000"/>
                </a:spcBef>
                <a:defRPr/>
              </a:pPr>
              <a:r>
                <a:rPr lang="zh-CN" altLang="en-US" sz="2800" dirty="0">
                  <a:latin typeface="+mn-ea"/>
                  <a:ea typeface="+mn-ea"/>
                </a:rPr>
                <a:t>栈</a:t>
              </a:r>
            </a:p>
          </p:txBody>
        </p:sp>
        <p:cxnSp>
          <p:nvCxnSpPr>
            <p:cNvPr id="31759" name="直接连接符 100"/>
            <p:cNvCxnSpPr>
              <a:cxnSpLocks noChangeShapeType="1"/>
            </p:cNvCxnSpPr>
            <p:nvPr/>
          </p:nvCxnSpPr>
          <p:spPr bwMode="auto">
            <a:xfrm rot="5400000">
              <a:off x="1036613" y="2463793"/>
              <a:ext cx="214314" cy="1588"/>
            </a:xfrm>
            <a:prstGeom prst="line">
              <a:avLst/>
            </a:prstGeom>
            <a:noFill/>
            <a:ln w="254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1760" name="直接连接符 101"/>
            <p:cNvCxnSpPr>
              <a:cxnSpLocks noChangeShapeType="1"/>
            </p:cNvCxnSpPr>
            <p:nvPr/>
          </p:nvCxnSpPr>
          <p:spPr bwMode="auto">
            <a:xfrm rot="5400000">
              <a:off x="3852000" y="2463793"/>
              <a:ext cx="214314" cy="1588"/>
            </a:xfrm>
            <a:prstGeom prst="line">
              <a:avLst/>
            </a:prstGeom>
            <a:noFill/>
            <a:ln w="254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
        <p:nvSpPr>
          <p:cNvPr id="31750" name="矩形 103"/>
          <p:cNvSpPr>
            <a:spLocks noChangeArrowheads="1"/>
          </p:cNvSpPr>
          <p:nvPr/>
        </p:nvSpPr>
        <p:spPr bwMode="auto">
          <a:xfrm>
            <a:off x="5929313" y="2430463"/>
            <a:ext cx="27146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p>
            <a:pPr>
              <a:spcBef>
                <a:spcPct val="20000"/>
              </a:spcBef>
            </a:pPr>
            <a:r>
              <a:rPr lang="zh-CN" altLang="en-US" sz="2800">
                <a:latin typeface="Courier New" pitchFamily="49" charset="0"/>
              </a:rPr>
              <a:t>函数调用关系树</a:t>
            </a:r>
          </a:p>
        </p:txBody>
      </p:sp>
    </p:spTree>
    <p:extLst>
      <p:ext uri="{BB962C8B-B14F-4D97-AF65-F5344CB8AC3E}">
        <p14:creationId xmlns:p14="http://schemas.microsoft.com/office/powerpoint/2010/main" val="13780531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b="1" smtClean="0">
                <a:ea typeface="黑体" pitchFamily="49" charset="-122"/>
              </a:rPr>
              <a:t>6.2</a:t>
            </a:r>
            <a:r>
              <a:rPr lang="zh-CN" altLang="en-US" b="1" smtClean="0">
                <a:latin typeface="宋体" charset="-122"/>
                <a:ea typeface="黑体" pitchFamily="49" charset="-122"/>
              </a:rPr>
              <a:t> </a:t>
            </a:r>
            <a:r>
              <a:rPr lang="zh-CN" altLang="en-US" b="1" smtClean="0"/>
              <a:t>全局栈式存储分配</a:t>
            </a:r>
          </a:p>
        </p:txBody>
      </p:sp>
      <p:sp>
        <p:nvSpPr>
          <p:cNvPr id="1402883" name="Rectangle 3"/>
          <p:cNvSpPr>
            <a:spLocks noGrp="1" noChangeArrowheads="1"/>
          </p:cNvSpPr>
          <p:nvPr>
            <p:ph idx="1"/>
          </p:nvPr>
        </p:nvSpPr>
        <p:spPr>
          <a:xfrm>
            <a:off x="457200" y="980728"/>
            <a:ext cx="6273998" cy="5248275"/>
          </a:xfrm>
          <a:noFill/>
        </p:spPr>
        <p:txBody>
          <a:bodyPr/>
          <a:lstStyle/>
          <a:p>
            <a:pPr algn="just">
              <a:buFontTx/>
              <a:buNone/>
            </a:pPr>
            <a:r>
              <a:rPr lang="en-US" altLang="zh-CN" sz="3200" b="1" dirty="0" smtClean="0"/>
              <a:t>6.2.3</a:t>
            </a:r>
            <a:r>
              <a:rPr lang="en-US" altLang="zh-CN" sz="3200" b="1" dirty="0" smtClean="0">
                <a:latin typeface="宋体" charset="-122"/>
              </a:rPr>
              <a:t> </a:t>
            </a:r>
            <a:r>
              <a:rPr lang="zh-CN" altLang="en-US" sz="3200" b="1" dirty="0" smtClean="0"/>
              <a:t>调用序列</a:t>
            </a:r>
            <a:endParaRPr lang="zh-CN" altLang="en-US" sz="3200" b="1" dirty="0" smtClean="0">
              <a:latin typeface="宋体" charset="-122"/>
            </a:endParaRPr>
          </a:p>
          <a:p>
            <a:pPr algn="just">
              <a:lnSpc>
                <a:spcPct val="90000"/>
              </a:lnSpc>
              <a:spcBef>
                <a:spcPct val="15000"/>
              </a:spcBef>
            </a:pPr>
            <a:r>
              <a:rPr lang="zh-CN" altLang="en-US" sz="2800" b="1" dirty="0" smtClean="0">
                <a:latin typeface="宋体" charset="-122"/>
              </a:rPr>
              <a:t>过程调用和过程返回都需要执行一些代码来管理活动记录栈，保存或恢复机器状态等</a:t>
            </a:r>
            <a:endParaRPr lang="zh-CN" altLang="en-US" sz="2800" b="1" dirty="0" smtClean="0"/>
          </a:p>
          <a:p>
            <a:pPr algn="just">
              <a:lnSpc>
                <a:spcPct val="90000"/>
              </a:lnSpc>
              <a:spcBef>
                <a:spcPct val="15000"/>
              </a:spcBef>
            </a:pPr>
            <a:r>
              <a:rPr lang="zh-CN" altLang="en-US" sz="3200" b="1" dirty="0" smtClean="0"/>
              <a:t>过程调用序列</a:t>
            </a:r>
          </a:p>
          <a:p>
            <a:pPr algn="just">
              <a:lnSpc>
                <a:spcPct val="90000"/>
              </a:lnSpc>
              <a:spcBef>
                <a:spcPct val="15000"/>
              </a:spcBef>
              <a:buFontTx/>
              <a:buNone/>
            </a:pPr>
            <a:r>
              <a:rPr lang="zh-CN" altLang="en-US" sz="3200" b="1" dirty="0" smtClean="0">
                <a:latin typeface="宋体" charset="-122"/>
              </a:rPr>
              <a:t>	</a:t>
            </a:r>
            <a:r>
              <a:rPr lang="zh-CN" altLang="en-US" sz="2400" b="1" dirty="0" smtClean="0">
                <a:latin typeface="宋体" charset="-122"/>
              </a:rPr>
              <a:t>过程调用时执行的分配活动记录，把信息填入它的域中，使被调用过程可以开始执行的代码</a:t>
            </a:r>
            <a:endParaRPr lang="en-US" altLang="zh-CN" sz="2400" b="1" dirty="0" smtClean="0"/>
          </a:p>
          <a:p>
            <a:pPr algn="just">
              <a:lnSpc>
                <a:spcPct val="90000"/>
              </a:lnSpc>
              <a:spcBef>
                <a:spcPct val="15000"/>
              </a:spcBef>
            </a:pPr>
            <a:r>
              <a:rPr lang="zh-CN" altLang="en-US" sz="3200" b="1" dirty="0" smtClean="0"/>
              <a:t>过程返回序列</a:t>
            </a:r>
          </a:p>
          <a:p>
            <a:pPr algn="just">
              <a:lnSpc>
                <a:spcPct val="90000"/>
              </a:lnSpc>
              <a:spcBef>
                <a:spcPct val="15000"/>
              </a:spcBef>
              <a:buFontTx/>
              <a:buNone/>
            </a:pPr>
            <a:r>
              <a:rPr lang="zh-CN" altLang="en-US" sz="3200" b="1" dirty="0" smtClean="0">
                <a:latin typeface="宋体" charset="-122"/>
              </a:rPr>
              <a:t>	</a:t>
            </a:r>
            <a:r>
              <a:rPr lang="zh-CN" altLang="en-US" sz="2400" b="1" dirty="0" smtClean="0">
                <a:latin typeface="宋体" charset="-122"/>
              </a:rPr>
              <a:t>被调用过程返回时执行的恢复机器状态，释放被调用过程活动记录，使调用过程能够继续执行的代码</a:t>
            </a:r>
          </a:p>
        </p:txBody>
      </p:sp>
      <p:sp>
        <p:nvSpPr>
          <p:cNvPr id="4" name="AutoShape 4"/>
          <p:cNvSpPr>
            <a:spLocks noChangeArrowheads="1"/>
          </p:cNvSpPr>
          <p:nvPr/>
        </p:nvSpPr>
        <p:spPr bwMode="auto">
          <a:xfrm>
            <a:off x="6875660" y="1772717"/>
            <a:ext cx="1728788" cy="2592387"/>
          </a:xfrm>
          <a:prstGeom prst="wedgeRectCallout">
            <a:avLst>
              <a:gd name="adj1" fmla="val -48162"/>
              <a:gd name="adj2" fmla="val 14972"/>
            </a:avLst>
          </a:prstGeom>
          <a:solidFill>
            <a:schemeClr val="accent1">
              <a:alpha val="20000"/>
            </a:schemeClr>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b="1" dirty="0">
                <a:solidFill>
                  <a:srgbClr val="996633"/>
                </a:solidFill>
                <a:effectLst>
                  <a:outerShdw blurRad="38100" dist="38100" dir="2700000" algn="tl">
                    <a:srgbClr val="000000"/>
                  </a:outerShdw>
                </a:effectLst>
                <a:latin typeface="Tahoma" pitchFamily="34" charset="0"/>
              </a:rPr>
              <a:t>调用序列和返回序列常常都分成两部分，分处于调用过程和被调用过程中</a:t>
            </a:r>
          </a:p>
        </p:txBody>
      </p:sp>
      <p:sp>
        <p:nvSpPr>
          <p:cNvPr id="5" name="Line 5"/>
          <p:cNvSpPr>
            <a:spLocks noChangeShapeType="1"/>
          </p:cNvSpPr>
          <p:nvPr/>
        </p:nvSpPr>
        <p:spPr bwMode="auto">
          <a:xfrm flipH="1">
            <a:off x="3419673" y="2636019"/>
            <a:ext cx="3384550" cy="288925"/>
          </a:xfrm>
          <a:prstGeom prst="line">
            <a:avLst/>
          </a:prstGeom>
          <a:noFill/>
          <a:ln w="25400">
            <a:solidFill>
              <a:srgbClr val="99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 name="Line 6"/>
          <p:cNvSpPr>
            <a:spLocks noChangeShapeType="1"/>
          </p:cNvSpPr>
          <p:nvPr/>
        </p:nvSpPr>
        <p:spPr bwMode="auto">
          <a:xfrm flipH="1">
            <a:off x="3419698" y="2636019"/>
            <a:ext cx="3455962" cy="2017117"/>
          </a:xfrm>
          <a:prstGeom prst="line">
            <a:avLst/>
          </a:prstGeom>
          <a:noFill/>
          <a:ln w="25400">
            <a:solidFill>
              <a:srgbClr val="99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586561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02883">
                                            <p:txEl>
                                              <p:pRg st="2" end="2"/>
                                            </p:txEl>
                                          </p:spTgt>
                                        </p:tgtEl>
                                        <p:attrNameLst>
                                          <p:attrName>style.visibility</p:attrName>
                                        </p:attrNameLst>
                                      </p:cBhvr>
                                      <p:to>
                                        <p:strVal val="visible"/>
                                      </p:to>
                                    </p:set>
                                    <p:animEffect transition="in" filter="box(in)">
                                      <p:cBhvr>
                                        <p:cTn id="7" dur="500"/>
                                        <p:tgtEl>
                                          <p:spTgt spid="140288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402883">
                                            <p:txEl>
                                              <p:pRg st="3" end="3"/>
                                            </p:txEl>
                                          </p:spTgt>
                                        </p:tgtEl>
                                        <p:attrNameLst>
                                          <p:attrName>style.visibility</p:attrName>
                                        </p:attrNameLst>
                                      </p:cBhvr>
                                      <p:to>
                                        <p:strVal val="visible"/>
                                      </p:to>
                                    </p:set>
                                    <p:animEffect transition="in" filter="box(in)">
                                      <p:cBhvr>
                                        <p:cTn id="10" dur="500"/>
                                        <p:tgtEl>
                                          <p:spTgt spid="1402883">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402883">
                                            <p:txEl>
                                              <p:pRg st="4" end="4"/>
                                            </p:txEl>
                                          </p:spTgt>
                                        </p:tgtEl>
                                        <p:attrNameLst>
                                          <p:attrName>style.visibility</p:attrName>
                                        </p:attrNameLst>
                                      </p:cBhvr>
                                      <p:to>
                                        <p:strVal val="visible"/>
                                      </p:to>
                                    </p:set>
                                    <p:animEffect transition="in" filter="box(in)">
                                      <p:cBhvr>
                                        <p:cTn id="15" dur="500"/>
                                        <p:tgtEl>
                                          <p:spTgt spid="1402883">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402883">
                                            <p:txEl>
                                              <p:pRg st="5" end="5"/>
                                            </p:txEl>
                                          </p:spTgt>
                                        </p:tgtEl>
                                        <p:attrNameLst>
                                          <p:attrName>style.visibility</p:attrName>
                                        </p:attrNameLst>
                                      </p:cBhvr>
                                      <p:to>
                                        <p:strVal val="visible"/>
                                      </p:to>
                                    </p:set>
                                    <p:animEffect transition="in" filter="box(in)">
                                      <p:cBhvr>
                                        <p:cTn id="18" dur="500"/>
                                        <p:tgtEl>
                                          <p:spTgt spid="140288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b="1" smtClean="0">
                <a:ea typeface="黑体" pitchFamily="49" charset="-122"/>
              </a:rPr>
              <a:t>6.2</a:t>
            </a:r>
            <a:r>
              <a:rPr lang="zh-CN" altLang="en-US" b="1" smtClean="0">
                <a:latin typeface="宋体" charset="-122"/>
                <a:ea typeface="黑体" pitchFamily="49" charset="-122"/>
              </a:rPr>
              <a:t> </a:t>
            </a:r>
            <a:r>
              <a:rPr lang="zh-CN" altLang="en-US" b="1" smtClean="0"/>
              <a:t>全局栈式存储分配</a:t>
            </a:r>
          </a:p>
        </p:txBody>
      </p:sp>
      <p:sp>
        <p:nvSpPr>
          <p:cNvPr id="1632259" name="Rectangle 3"/>
          <p:cNvSpPr>
            <a:spLocks noGrp="1" noChangeArrowheads="1"/>
          </p:cNvSpPr>
          <p:nvPr>
            <p:ph idx="1"/>
          </p:nvPr>
        </p:nvSpPr>
        <p:spPr>
          <a:noFill/>
        </p:spPr>
        <p:txBody>
          <a:bodyPr/>
          <a:lstStyle/>
          <a:p>
            <a:pPr algn="just"/>
            <a:r>
              <a:rPr lang="zh-CN" altLang="en-US" sz="2800" b="0" dirty="0" smtClean="0">
                <a:latin typeface="微软雅黑" pitchFamily="34" charset="-122"/>
                <a:ea typeface="微软雅黑" pitchFamily="34" charset="-122"/>
              </a:rPr>
              <a:t>即使是同一种语言，过程调用序列、返回序列和活动记录中各域的排放次序，也会因实现而异</a:t>
            </a:r>
          </a:p>
          <a:p>
            <a:pPr algn="just"/>
            <a:r>
              <a:rPr lang="zh-CN" altLang="en-US" sz="2800" b="0" dirty="0" smtClean="0">
                <a:latin typeface="微软雅黑" pitchFamily="34" charset="-122"/>
                <a:ea typeface="微软雅黑" pitchFamily="34" charset="-122"/>
              </a:rPr>
              <a:t>设计这些序列和活动记录的一些原则</a:t>
            </a:r>
          </a:p>
          <a:p>
            <a:pPr lvl="1" algn="just"/>
            <a:r>
              <a:rPr lang="zh-CN" altLang="en-US" sz="2400" b="0" dirty="0" smtClean="0">
                <a:latin typeface="微软雅黑" pitchFamily="34" charset="-122"/>
                <a:ea typeface="微软雅黑" pitchFamily="34" charset="-122"/>
              </a:rPr>
              <a:t>以活动记录中间的某个位置作为基地址</a:t>
            </a:r>
          </a:p>
          <a:p>
            <a:pPr lvl="1" algn="just"/>
            <a:r>
              <a:rPr lang="zh-CN" altLang="en-US" sz="2400" b="0" dirty="0" smtClean="0">
                <a:latin typeface="微软雅黑" pitchFamily="34" charset="-122"/>
                <a:ea typeface="微软雅黑" pitchFamily="34" charset="-122"/>
              </a:rPr>
              <a:t>长度能较早确定的域放在活动记录的中间</a:t>
            </a:r>
            <a:endParaRPr lang="en-US" altLang="zh-CN" sz="2400" b="0" dirty="0" smtClean="0">
              <a:latin typeface="微软雅黑" pitchFamily="34" charset="-122"/>
              <a:ea typeface="微软雅黑" pitchFamily="34" charset="-122"/>
            </a:endParaRPr>
          </a:p>
          <a:p>
            <a:pPr lvl="1" algn="just"/>
            <a:r>
              <a:rPr lang="zh-CN" altLang="en-US" sz="2400" b="0" dirty="0">
                <a:latin typeface="微软雅黑" pitchFamily="34" charset="-122"/>
                <a:ea typeface="微软雅黑" pitchFamily="34" charset="-122"/>
              </a:rPr>
              <a:t>一般把临时数据域放</a:t>
            </a:r>
            <a:r>
              <a:rPr lang="zh-CN" altLang="en-US" sz="2400" b="0" dirty="0" smtClean="0">
                <a:latin typeface="微软雅黑" pitchFamily="34" charset="-122"/>
                <a:ea typeface="微软雅黑" pitchFamily="34" charset="-122"/>
              </a:rPr>
              <a:t>在局部</a:t>
            </a:r>
            <a:r>
              <a:rPr lang="zh-CN" altLang="en-US" sz="2400" b="0" dirty="0">
                <a:latin typeface="微软雅黑" pitchFamily="34" charset="-122"/>
                <a:ea typeface="微软雅黑" pitchFamily="34" charset="-122"/>
              </a:rPr>
              <a:t>数据域的后面</a:t>
            </a:r>
          </a:p>
          <a:p>
            <a:pPr lvl="1" algn="just"/>
            <a:r>
              <a:rPr lang="zh-CN" altLang="en-US" sz="2400" b="0" dirty="0">
                <a:latin typeface="微软雅黑" pitchFamily="34" charset="-122"/>
                <a:ea typeface="微软雅黑" pitchFamily="34" charset="-122"/>
              </a:rPr>
              <a:t>把参数域和可能有的</a:t>
            </a:r>
            <a:r>
              <a:rPr lang="zh-CN" altLang="en-US" sz="2400" b="0" dirty="0" smtClean="0">
                <a:latin typeface="微软雅黑" pitchFamily="34" charset="-122"/>
                <a:ea typeface="微软雅黑" pitchFamily="34" charset="-122"/>
              </a:rPr>
              <a:t>返回值域</a:t>
            </a:r>
            <a:r>
              <a:rPr lang="zh-CN" altLang="en-US" sz="2400" b="0" dirty="0">
                <a:latin typeface="微软雅黑" pitchFamily="34" charset="-122"/>
                <a:ea typeface="微软雅黑" pitchFamily="34" charset="-122"/>
              </a:rPr>
              <a:t>放在紧靠调用者</a:t>
            </a:r>
            <a:r>
              <a:rPr lang="zh-CN" altLang="en-US" sz="2400" b="0" dirty="0" smtClean="0">
                <a:latin typeface="微软雅黑" pitchFamily="34" charset="-122"/>
                <a:ea typeface="微软雅黑" pitchFamily="34" charset="-122"/>
              </a:rPr>
              <a:t>活动记录</a:t>
            </a:r>
            <a:r>
              <a:rPr lang="zh-CN" altLang="en-US" sz="2400" b="0" dirty="0">
                <a:latin typeface="微软雅黑" pitchFamily="34" charset="-122"/>
                <a:ea typeface="微软雅黑" pitchFamily="34" charset="-122"/>
              </a:rPr>
              <a:t>的</a:t>
            </a:r>
            <a:r>
              <a:rPr lang="zh-CN" altLang="en-US" sz="2400" b="0" dirty="0" smtClean="0">
                <a:latin typeface="微软雅黑" pitchFamily="34" charset="-122"/>
                <a:ea typeface="微软雅黑" pitchFamily="34" charset="-122"/>
              </a:rPr>
              <a:t>地方</a:t>
            </a:r>
            <a:endParaRPr lang="en-US" altLang="zh-CN" sz="2400" b="0" dirty="0" smtClean="0">
              <a:latin typeface="微软雅黑" pitchFamily="34" charset="-122"/>
              <a:ea typeface="微软雅黑" pitchFamily="34" charset="-122"/>
            </a:endParaRPr>
          </a:p>
          <a:p>
            <a:pPr lvl="1" algn="just"/>
            <a:r>
              <a:rPr lang="zh-CN" altLang="en-US" sz="2400" b="0" dirty="0">
                <a:latin typeface="微软雅黑" pitchFamily="34" charset="-122"/>
                <a:ea typeface="微软雅黑" pitchFamily="34" charset="-122"/>
              </a:rPr>
              <a:t>用同样的代码来执行</a:t>
            </a:r>
            <a:r>
              <a:rPr lang="zh-CN" altLang="en-US" sz="2400" b="0" dirty="0" smtClean="0">
                <a:latin typeface="微软雅黑" pitchFamily="34" charset="-122"/>
                <a:ea typeface="微软雅黑" pitchFamily="34" charset="-122"/>
              </a:rPr>
              <a:t>各个活动</a:t>
            </a:r>
            <a:r>
              <a:rPr lang="zh-CN" altLang="en-US" sz="2400" b="0" dirty="0">
                <a:latin typeface="微软雅黑" pitchFamily="34" charset="-122"/>
                <a:ea typeface="微软雅黑" pitchFamily="34" charset="-122"/>
              </a:rPr>
              <a:t>的保存和恢复</a:t>
            </a:r>
          </a:p>
          <a:p>
            <a:pPr lvl="1" algn="just"/>
            <a:endParaRPr lang="en-US" altLang="zh-CN" sz="2400" b="0" dirty="0" smtClean="0">
              <a:latin typeface="微软雅黑" pitchFamily="34" charset="-122"/>
              <a:ea typeface="微软雅黑" pitchFamily="34" charset="-122"/>
            </a:endParaRPr>
          </a:p>
          <a:p>
            <a:pPr lvl="1" algn="just"/>
            <a:endParaRPr lang="zh-CN" altLang="en-US" sz="2400" b="0" dirty="0">
              <a:latin typeface="微软雅黑" pitchFamily="34" charset="-122"/>
              <a:ea typeface="微软雅黑" pitchFamily="34" charset="-122"/>
            </a:endParaRPr>
          </a:p>
          <a:p>
            <a:pPr lvl="1" algn="just"/>
            <a:endParaRPr lang="zh-CN" altLang="en-US" sz="2400" b="0" dirty="0" smtClean="0">
              <a:latin typeface="微软雅黑" pitchFamily="34" charset="-122"/>
              <a:ea typeface="微软雅黑" pitchFamily="34" charset="-122"/>
            </a:endParaRPr>
          </a:p>
        </p:txBody>
      </p:sp>
    </p:spTree>
    <p:extLst>
      <p:ext uri="{BB962C8B-B14F-4D97-AF65-F5344CB8AC3E}">
        <p14:creationId xmlns:p14="http://schemas.microsoft.com/office/powerpoint/2010/main" val="552700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32259">
                                            <p:txEl>
                                              <p:pRg st="1" end="1"/>
                                            </p:txEl>
                                          </p:spTgt>
                                        </p:tgtEl>
                                        <p:attrNameLst>
                                          <p:attrName>style.visibility</p:attrName>
                                        </p:attrNameLst>
                                      </p:cBhvr>
                                      <p:to>
                                        <p:strVal val="visible"/>
                                      </p:to>
                                    </p:set>
                                    <p:animEffect transition="in" filter="box(in)">
                                      <p:cBhvr>
                                        <p:cTn id="7" dur="500"/>
                                        <p:tgtEl>
                                          <p:spTgt spid="1632259">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632259">
                                            <p:txEl>
                                              <p:pRg st="2" end="2"/>
                                            </p:txEl>
                                          </p:spTgt>
                                        </p:tgtEl>
                                        <p:attrNameLst>
                                          <p:attrName>style.visibility</p:attrName>
                                        </p:attrNameLst>
                                      </p:cBhvr>
                                      <p:to>
                                        <p:strVal val="visible"/>
                                      </p:to>
                                    </p:set>
                                    <p:animEffect transition="in" filter="box(in)">
                                      <p:cBhvr>
                                        <p:cTn id="10" dur="500"/>
                                        <p:tgtEl>
                                          <p:spTgt spid="163225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632259">
                                            <p:txEl>
                                              <p:pRg st="3" end="3"/>
                                            </p:txEl>
                                          </p:spTgt>
                                        </p:tgtEl>
                                        <p:attrNameLst>
                                          <p:attrName>style.visibility</p:attrName>
                                        </p:attrNameLst>
                                      </p:cBhvr>
                                      <p:to>
                                        <p:strVal val="visible"/>
                                      </p:to>
                                    </p:set>
                                    <p:animEffect transition="in" filter="box(in)">
                                      <p:cBhvr>
                                        <p:cTn id="15" dur="500"/>
                                        <p:tgtEl>
                                          <p:spTgt spid="163225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632259">
                                            <p:txEl>
                                              <p:pRg st="4" end="4"/>
                                            </p:txEl>
                                          </p:spTgt>
                                        </p:tgtEl>
                                        <p:attrNameLst>
                                          <p:attrName>style.visibility</p:attrName>
                                        </p:attrNameLst>
                                      </p:cBhvr>
                                      <p:to>
                                        <p:strVal val="visible"/>
                                      </p:to>
                                    </p:set>
                                    <p:animEffect transition="in" filter="box(in)">
                                      <p:cBhvr>
                                        <p:cTn id="20" dur="500"/>
                                        <p:tgtEl>
                                          <p:spTgt spid="163225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632259">
                                            <p:txEl>
                                              <p:pRg st="5" end="5"/>
                                            </p:txEl>
                                          </p:spTgt>
                                        </p:tgtEl>
                                        <p:attrNameLst>
                                          <p:attrName>style.visibility</p:attrName>
                                        </p:attrNameLst>
                                      </p:cBhvr>
                                      <p:to>
                                        <p:strVal val="visible"/>
                                      </p:to>
                                    </p:set>
                                    <p:animEffect transition="in" filter="box(in)">
                                      <p:cBhvr>
                                        <p:cTn id="25" dur="500"/>
                                        <p:tgtEl>
                                          <p:spTgt spid="1632259">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632259">
                                            <p:txEl>
                                              <p:pRg st="6" end="6"/>
                                            </p:txEl>
                                          </p:spTgt>
                                        </p:tgtEl>
                                        <p:attrNameLst>
                                          <p:attrName>style.visibility</p:attrName>
                                        </p:attrNameLst>
                                      </p:cBhvr>
                                      <p:to>
                                        <p:strVal val="visible"/>
                                      </p:to>
                                    </p:set>
                                    <p:animEffect transition="in" filter="box(in)">
                                      <p:cBhvr>
                                        <p:cTn id="30" dur="500"/>
                                        <p:tgtEl>
                                          <p:spTgt spid="16322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b="1" smtClean="0">
                <a:ea typeface="黑体" pitchFamily="49" charset="-122"/>
              </a:rPr>
              <a:t>6.2</a:t>
            </a:r>
            <a:r>
              <a:rPr lang="zh-CN" altLang="en-US" b="1" smtClean="0">
                <a:latin typeface="宋体" charset="-122"/>
                <a:ea typeface="黑体" pitchFamily="49" charset="-122"/>
              </a:rPr>
              <a:t> </a:t>
            </a:r>
            <a:r>
              <a:rPr lang="zh-CN" altLang="en-US" b="1" smtClean="0"/>
              <a:t>全局栈式存储分配</a:t>
            </a:r>
          </a:p>
        </p:txBody>
      </p:sp>
      <p:sp>
        <p:nvSpPr>
          <p:cNvPr id="36867" name="Rectangle 3"/>
          <p:cNvSpPr>
            <a:spLocks noChangeArrowheads="1"/>
          </p:cNvSpPr>
          <p:nvPr/>
        </p:nvSpPr>
        <p:spPr bwMode="auto">
          <a:xfrm>
            <a:off x="287338" y="908720"/>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en-US" altLang="zh-CN"/>
              <a:t>1</a:t>
            </a:r>
            <a:r>
              <a:rPr lang="zh-CN" altLang="en-US"/>
              <a:t>、过程</a:t>
            </a:r>
            <a:r>
              <a:rPr lang="en-US" altLang="zh-CN"/>
              <a:t>p</a:t>
            </a:r>
            <a:r>
              <a:rPr lang="zh-CN" altLang="en-US"/>
              <a:t>调用过程</a:t>
            </a:r>
            <a:r>
              <a:rPr lang="en-US" altLang="zh-CN"/>
              <a:t>q</a:t>
            </a:r>
            <a:r>
              <a:rPr lang="zh-CN" altLang="en-US"/>
              <a:t>的调用序列</a:t>
            </a:r>
          </a:p>
        </p:txBody>
      </p:sp>
      <p:grpSp>
        <p:nvGrpSpPr>
          <p:cNvPr id="36868" name="Group 54"/>
          <p:cNvGrpSpPr>
            <a:grpSpLocks/>
          </p:cNvGrpSpPr>
          <p:nvPr/>
        </p:nvGrpSpPr>
        <p:grpSpPr bwMode="auto">
          <a:xfrm>
            <a:off x="123825" y="1527845"/>
            <a:ext cx="4826000" cy="4730750"/>
            <a:chOff x="78" y="1296"/>
            <a:chExt cx="3040" cy="2980"/>
          </a:xfrm>
        </p:grpSpPr>
        <p:sp>
          <p:nvSpPr>
            <p:cNvPr id="36869" name="Rectangle 24"/>
            <p:cNvSpPr>
              <a:spLocks noChangeArrowheads="1"/>
            </p:cNvSpPr>
            <p:nvPr/>
          </p:nvSpPr>
          <p:spPr bwMode="auto">
            <a:xfrm>
              <a:off x="1114"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pPr marL="342900" indent="-342900"/>
              <a:endParaRPr lang="zh-CN" altLang="en-US">
                <a:latin typeface="Times New Roman" pitchFamily="18" charset="0"/>
                <a:cs typeface="Times New Roman" pitchFamily="18" charset="0"/>
              </a:endParaRPr>
            </a:p>
          </p:txBody>
        </p:sp>
        <p:sp>
          <p:nvSpPr>
            <p:cNvPr id="36870" name="Line 28"/>
            <p:cNvSpPr>
              <a:spLocks noChangeShapeType="1"/>
            </p:cNvSpPr>
            <p:nvPr/>
          </p:nvSpPr>
          <p:spPr bwMode="auto">
            <a:xfrm flipV="1">
              <a:off x="1148"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6871" name="Line 29"/>
            <p:cNvSpPr>
              <a:spLocks noChangeShapeType="1"/>
            </p:cNvSpPr>
            <p:nvPr/>
          </p:nvSpPr>
          <p:spPr bwMode="auto">
            <a:xfrm flipV="1">
              <a:off x="1151"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6872" name="Line 30"/>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6873" name="Rectangle 31"/>
            <p:cNvSpPr>
              <a:spLocks noChangeArrowheads="1"/>
            </p:cNvSpPr>
            <p:nvPr/>
          </p:nvSpPr>
          <p:spPr bwMode="auto">
            <a:xfrm>
              <a:off x="1123" y="1338"/>
              <a:ext cx="1913" cy="3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endParaRPr lang="zh-CN" altLang="en-US" sz="2800">
                <a:latin typeface="Times New Roman" pitchFamily="18" charset="0"/>
                <a:cs typeface="Times New Roman" pitchFamily="18" charset="0"/>
              </a:endParaRPr>
            </a:p>
          </p:txBody>
        </p:sp>
        <p:sp>
          <p:nvSpPr>
            <p:cNvPr id="36874" name="Rectangle 32"/>
            <p:cNvSpPr>
              <a:spLocks noChangeArrowheads="1"/>
            </p:cNvSpPr>
            <p:nvPr/>
          </p:nvSpPr>
          <p:spPr bwMode="auto">
            <a:xfrm>
              <a:off x="1122"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36875" name="Line 34"/>
            <p:cNvSpPr>
              <a:spLocks noChangeShapeType="1"/>
            </p:cNvSpPr>
            <p:nvPr/>
          </p:nvSpPr>
          <p:spPr bwMode="auto">
            <a:xfrm>
              <a:off x="3050"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6876" name="Line 33"/>
            <p:cNvSpPr>
              <a:spLocks noChangeShapeType="1"/>
            </p:cNvSpPr>
            <p:nvPr/>
          </p:nvSpPr>
          <p:spPr bwMode="auto">
            <a:xfrm>
              <a:off x="1113"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nvGrpSpPr>
            <p:cNvPr id="36877" name="Group 51"/>
            <p:cNvGrpSpPr>
              <a:grpSpLocks/>
            </p:cNvGrpSpPr>
            <p:nvPr/>
          </p:nvGrpSpPr>
          <p:grpSpPr bwMode="auto">
            <a:xfrm>
              <a:off x="158" y="2574"/>
              <a:ext cx="919" cy="351"/>
              <a:chOff x="171" y="1281"/>
              <a:chExt cx="919" cy="351"/>
            </a:xfrm>
          </p:grpSpPr>
          <p:sp>
            <p:nvSpPr>
              <p:cNvPr id="36886" name="Rectangle 37"/>
              <p:cNvSpPr>
                <a:spLocks noChangeArrowheads="1"/>
              </p:cNvSpPr>
              <p:nvPr/>
            </p:nvSpPr>
            <p:spPr bwMode="auto">
              <a:xfrm>
                <a:off x="171"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36887" name="Line 38"/>
              <p:cNvSpPr>
                <a:spLocks noChangeShapeType="1"/>
              </p:cNvSpPr>
              <p:nvPr/>
            </p:nvSpPr>
            <p:spPr bwMode="auto">
              <a:xfrm>
                <a:off x="839"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grpSp>
          <p:nvGrpSpPr>
            <p:cNvPr id="36878" name="Group 49"/>
            <p:cNvGrpSpPr>
              <a:grpSpLocks/>
            </p:cNvGrpSpPr>
            <p:nvPr/>
          </p:nvGrpSpPr>
          <p:grpSpPr bwMode="auto">
            <a:xfrm>
              <a:off x="78" y="3057"/>
              <a:ext cx="1016" cy="350"/>
              <a:chOff x="73" y="1820"/>
              <a:chExt cx="1016" cy="350"/>
            </a:xfrm>
          </p:grpSpPr>
          <p:sp>
            <p:nvSpPr>
              <p:cNvPr id="36884" name="Rectangle 39"/>
              <p:cNvSpPr>
                <a:spLocks noChangeArrowheads="1"/>
              </p:cNvSpPr>
              <p:nvPr/>
            </p:nvSpPr>
            <p:spPr bwMode="auto">
              <a:xfrm>
                <a:off x="73"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latin typeface="Times New Roman" pitchFamily="18" charset="0"/>
                    <a:cs typeface="Times New Roman" pitchFamily="18" charset="0"/>
                  </a:rPr>
                  <a:t>base_sp</a:t>
                </a:r>
                <a:r>
                  <a:rPr lang="en-US" altLang="zh-CN" sz="1000" b="0" i="1">
                    <a:latin typeface="Times New Roman" pitchFamily="18" charset="0"/>
                    <a:cs typeface="Times New Roman" pitchFamily="18" charset="0"/>
                  </a:rPr>
                  <a:t> </a:t>
                </a:r>
                <a:endParaRPr lang="en-US" altLang="zh-CN" sz="1000" b="0">
                  <a:latin typeface="Times New Roman" pitchFamily="18" charset="0"/>
                  <a:cs typeface="Times New Roman" pitchFamily="18" charset="0"/>
                </a:endParaRPr>
              </a:p>
            </p:txBody>
          </p:sp>
          <p:sp>
            <p:nvSpPr>
              <p:cNvPr id="36885" name="Line 40"/>
              <p:cNvSpPr>
                <a:spLocks noChangeShapeType="1"/>
              </p:cNvSpPr>
              <p:nvPr/>
            </p:nvSpPr>
            <p:spPr bwMode="auto">
              <a:xfrm>
                <a:off x="839"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sp>
          <p:nvSpPr>
            <p:cNvPr id="36879" name="Freeform 42"/>
            <p:cNvSpPr>
              <a:spLocks/>
            </p:cNvSpPr>
            <p:nvPr/>
          </p:nvSpPr>
          <p:spPr bwMode="auto">
            <a:xfrm flipV="1">
              <a:off x="782"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36880" name="Rectangle 45"/>
            <p:cNvSpPr>
              <a:spLocks noChangeArrowheads="1"/>
            </p:cNvSpPr>
            <p:nvPr/>
          </p:nvSpPr>
          <p:spPr bwMode="auto">
            <a:xfrm>
              <a:off x="1122"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36881" name="Rectangle 46"/>
            <p:cNvSpPr>
              <a:spLocks noChangeArrowheads="1"/>
            </p:cNvSpPr>
            <p:nvPr/>
          </p:nvSpPr>
          <p:spPr bwMode="auto">
            <a:xfrm>
              <a:off x="1094"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36882" name="Rectangle 47"/>
            <p:cNvSpPr>
              <a:spLocks noChangeArrowheads="1"/>
            </p:cNvSpPr>
            <p:nvPr/>
          </p:nvSpPr>
          <p:spPr bwMode="auto">
            <a:xfrm>
              <a:off x="1264"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36883" name="Line 48"/>
            <p:cNvSpPr>
              <a:spLocks noChangeShapeType="1"/>
            </p:cNvSpPr>
            <p:nvPr/>
          </p:nvSpPr>
          <p:spPr bwMode="auto">
            <a:xfrm flipV="1">
              <a:off x="1151"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spTree>
    <p:extLst>
      <p:ext uri="{BB962C8B-B14F-4D97-AF65-F5344CB8AC3E}">
        <p14:creationId xmlns:p14="http://schemas.microsoft.com/office/powerpoint/2010/main" val="4756828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b="1" smtClean="0">
                <a:ea typeface="黑体" pitchFamily="49" charset="-122"/>
              </a:rPr>
              <a:t>6.2</a:t>
            </a:r>
            <a:r>
              <a:rPr lang="zh-CN" altLang="en-US" b="1" smtClean="0">
                <a:latin typeface="宋体" charset="-122"/>
                <a:ea typeface="黑体" pitchFamily="49" charset="-122"/>
              </a:rPr>
              <a:t> </a:t>
            </a:r>
            <a:r>
              <a:rPr lang="zh-CN" altLang="en-US" b="1" smtClean="0"/>
              <a:t>全局栈式存储分配</a:t>
            </a:r>
          </a:p>
        </p:txBody>
      </p:sp>
      <p:sp>
        <p:nvSpPr>
          <p:cNvPr id="37891" name="Rectangle 3"/>
          <p:cNvSpPr>
            <a:spLocks noChangeArrowheads="1"/>
          </p:cNvSpPr>
          <p:nvPr/>
        </p:nvSpPr>
        <p:spPr bwMode="auto">
          <a:xfrm>
            <a:off x="287338" y="908720"/>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en-US" altLang="zh-CN"/>
              <a:t>1</a:t>
            </a:r>
            <a:r>
              <a:rPr lang="zh-CN" altLang="en-US"/>
              <a:t>、过程</a:t>
            </a:r>
            <a:r>
              <a:rPr lang="en-US" altLang="zh-CN"/>
              <a:t>p</a:t>
            </a:r>
            <a:r>
              <a:rPr lang="zh-CN" altLang="en-US"/>
              <a:t>调用过程</a:t>
            </a:r>
            <a:r>
              <a:rPr lang="en-US" altLang="zh-CN"/>
              <a:t>q</a:t>
            </a:r>
            <a:r>
              <a:rPr lang="zh-CN" altLang="en-US"/>
              <a:t>的调用序列</a:t>
            </a:r>
          </a:p>
        </p:txBody>
      </p:sp>
      <p:sp>
        <p:nvSpPr>
          <p:cNvPr id="37892" name="Rectangle 24"/>
          <p:cNvSpPr>
            <a:spLocks noChangeArrowheads="1"/>
          </p:cNvSpPr>
          <p:nvPr/>
        </p:nvSpPr>
        <p:spPr bwMode="auto">
          <a:xfrm>
            <a:off x="5292725" y="1864395"/>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a:t>(1) p</a:t>
            </a:r>
            <a:r>
              <a:rPr lang="zh-CN" altLang="en-US"/>
              <a:t>计算实参，依次放入栈顶，并在栈顶留出放返回值的空间。</a:t>
            </a:r>
            <a:r>
              <a:rPr lang="en-US" altLang="zh-CN" i="1"/>
              <a:t>top</a:t>
            </a:r>
            <a:r>
              <a:rPr lang="en-US" altLang="zh-CN"/>
              <a:t>_</a:t>
            </a:r>
            <a:r>
              <a:rPr lang="en-US" altLang="zh-CN" i="1"/>
              <a:t>sp</a:t>
            </a:r>
            <a:r>
              <a:rPr lang="zh-CN" altLang="en-US"/>
              <a:t>的值在此过程中被改变</a:t>
            </a:r>
          </a:p>
        </p:txBody>
      </p:sp>
      <p:grpSp>
        <p:nvGrpSpPr>
          <p:cNvPr id="37893" name="Group 32"/>
          <p:cNvGrpSpPr>
            <a:grpSpLocks/>
          </p:cNvGrpSpPr>
          <p:nvPr/>
        </p:nvGrpSpPr>
        <p:grpSpPr bwMode="auto">
          <a:xfrm>
            <a:off x="123825" y="1527845"/>
            <a:ext cx="4826000" cy="4730750"/>
            <a:chOff x="78" y="1296"/>
            <a:chExt cx="3040" cy="2980"/>
          </a:xfrm>
        </p:grpSpPr>
        <p:sp>
          <p:nvSpPr>
            <p:cNvPr id="37894" name="Rectangle 5"/>
            <p:cNvSpPr>
              <a:spLocks noChangeArrowheads="1"/>
            </p:cNvSpPr>
            <p:nvPr/>
          </p:nvSpPr>
          <p:spPr bwMode="auto">
            <a:xfrm>
              <a:off x="1114"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pPr marL="342900" indent="-342900"/>
              <a:endParaRPr lang="zh-CN" altLang="en-US">
                <a:latin typeface="Times New Roman" pitchFamily="18" charset="0"/>
                <a:cs typeface="Times New Roman" pitchFamily="18" charset="0"/>
              </a:endParaRPr>
            </a:p>
          </p:txBody>
        </p:sp>
        <p:sp>
          <p:nvSpPr>
            <p:cNvPr id="37895" name="Line 6"/>
            <p:cNvSpPr>
              <a:spLocks noChangeShapeType="1"/>
            </p:cNvSpPr>
            <p:nvPr/>
          </p:nvSpPr>
          <p:spPr bwMode="auto">
            <a:xfrm flipV="1">
              <a:off x="1148"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7896" name="Line 7"/>
            <p:cNvSpPr>
              <a:spLocks noChangeShapeType="1"/>
            </p:cNvSpPr>
            <p:nvPr/>
          </p:nvSpPr>
          <p:spPr bwMode="auto">
            <a:xfrm flipV="1">
              <a:off x="1151"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7897" name="Line 8"/>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7898" name="Rectangle 9"/>
            <p:cNvSpPr>
              <a:spLocks noChangeArrowheads="1"/>
            </p:cNvSpPr>
            <p:nvPr/>
          </p:nvSpPr>
          <p:spPr bwMode="auto">
            <a:xfrm>
              <a:off x="1123" y="1338"/>
              <a:ext cx="1913" cy="3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endParaRPr lang="zh-CN" altLang="en-US" sz="2800">
                <a:latin typeface="Times New Roman" pitchFamily="18" charset="0"/>
                <a:cs typeface="Times New Roman" pitchFamily="18" charset="0"/>
              </a:endParaRPr>
            </a:p>
          </p:txBody>
        </p:sp>
        <p:sp>
          <p:nvSpPr>
            <p:cNvPr id="37899" name="Rectangle 10"/>
            <p:cNvSpPr>
              <a:spLocks noChangeArrowheads="1"/>
            </p:cNvSpPr>
            <p:nvPr/>
          </p:nvSpPr>
          <p:spPr bwMode="auto">
            <a:xfrm>
              <a:off x="1122"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37900" name="Line 11"/>
            <p:cNvSpPr>
              <a:spLocks noChangeShapeType="1"/>
            </p:cNvSpPr>
            <p:nvPr/>
          </p:nvSpPr>
          <p:spPr bwMode="auto">
            <a:xfrm>
              <a:off x="3050"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7901" name="Line 12"/>
            <p:cNvSpPr>
              <a:spLocks noChangeShapeType="1"/>
            </p:cNvSpPr>
            <p:nvPr/>
          </p:nvSpPr>
          <p:spPr bwMode="auto">
            <a:xfrm>
              <a:off x="1113"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nvGrpSpPr>
            <p:cNvPr id="37902" name="Group 13"/>
            <p:cNvGrpSpPr>
              <a:grpSpLocks/>
            </p:cNvGrpSpPr>
            <p:nvPr/>
          </p:nvGrpSpPr>
          <p:grpSpPr bwMode="auto">
            <a:xfrm>
              <a:off x="175" y="2217"/>
              <a:ext cx="919" cy="351"/>
              <a:chOff x="171" y="1281"/>
              <a:chExt cx="919" cy="351"/>
            </a:xfrm>
          </p:grpSpPr>
          <p:sp>
            <p:nvSpPr>
              <p:cNvPr id="37917" name="Rectangle 14"/>
              <p:cNvSpPr>
                <a:spLocks noChangeArrowheads="1"/>
              </p:cNvSpPr>
              <p:nvPr/>
            </p:nvSpPr>
            <p:spPr bwMode="auto">
              <a:xfrm>
                <a:off x="171"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37918" name="Line 15"/>
              <p:cNvSpPr>
                <a:spLocks noChangeShapeType="1"/>
              </p:cNvSpPr>
              <p:nvPr/>
            </p:nvSpPr>
            <p:spPr bwMode="auto">
              <a:xfrm>
                <a:off x="839"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grpSp>
          <p:nvGrpSpPr>
            <p:cNvPr id="37903" name="Group 16"/>
            <p:cNvGrpSpPr>
              <a:grpSpLocks/>
            </p:cNvGrpSpPr>
            <p:nvPr/>
          </p:nvGrpSpPr>
          <p:grpSpPr bwMode="auto">
            <a:xfrm>
              <a:off x="78" y="3057"/>
              <a:ext cx="1016" cy="350"/>
              <a:chOff x="73" y="1820"/>
              <a:chExt cx="1016" cy="350"/>
            </a:xfrm>
          </p:grpSpPr>
          <p:sp>
            <p:nvSpPr>
              <p:cNvPr id="37915" name="Rectangle 17"/>
              <p:cNvSpPr>
                <a:spLocks noChangeArrowheads="1"/>
              </p:cNvSpPr>
              <p:nvPr/>
            </p:nvSpPr>
            <p:spPr bwMode="auto">
              <a:xfrm>
                <a:off x="73"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base_sp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37916" name="Line 18"/>
              <p:cNvSpPr>
                <a:spLocks noChangeShapeType="1"/>
              </p:cNvSpPr>
              <p:nvPr/>
            </p:nvSpPr>
            <p:spPr bwMode="auto">
              <a:xfrm>
                <a:off x="839"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sp>
          <p:nvSpPr>
            <p:cNvPr id="37904" name="Freeform 19"/>
            <p:cNvSpPr>
              <a:spLocks/>
            </p:cNvSpPr>
            <p:nvPr/>
          </p:nvSpPr>
          <p:spPr bwMode="auto">
            <a:xfrm flipV="1">
              <a:off x="782"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37905" name="Rectangle 20"/>
            <p:cNvSpPr>
              <a:spLocks noChangeArrowheads="1"/>
            </p:cNvSpPr>
            <p:nvPr/>
          </p:nvSpPr>
          <p:spPr bwMode="auto">
            <a:xfrm>
              <a:off x="1122"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37906" name="Rectangle 21"/>
            <p:cNvSpPr>
              <a:spLocks noChangeArrowheads="1"/>
            </p:cNvSpPr>
            <p:nvPr/>
          </p:nvSpPr>
          <p:spPr bwMode="auto">
            <a:xfrm>
              <a:off x="1094"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37907" name="Rectangle 22"/>
            <p:cNvSpPr>
              <a:spLocks noChangeArrowheads="1"/>
            </p:cNvSpPr>
            <p:nvPr/>
          </p:nvSpPr>
          <p:spPr bwMode="auto">
            <a:xfrm>
              <a:off x="1264"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37908" name="Line 23"/>
            <p:cNvSpPr>
              <a:spLocks noChangeShapeType="1"/>
            </p:cNvSpPr>
            <p:nvPr/>
          </p:nvSpPr>
          <p:spPr bwMode="auto">
            <a:xfrm flipV="1">
              <a:off x="1151"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7909" name="Line 25"/>
            <p:cNvSpPr>
              <a:spLocks noChangeShapeType="1"/>
            </p:cNvSpPr>
            <p:nvPr/>
          </p:nvSpPr>
          <p:spPr bwMode="auto">
            <a:xfrm>
              <a:off x="1125"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7910" name="Line 26"/>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7911" name="Rectangle 27"/>
            <p:cNvSpPr>
              <a:spLocks noChangeArrowheads="1"/>
            </p:cNvSpPr>
            <p:nvPr/>
          </p:nvSpPr>
          <p:spPr bwMode="auto">
            <a:xfrm>
              <a:off x="1094" y="2500"/>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grpSp>
          <p:nvGrpSpPr>
            <p:cNvPr id="37912" name="Group 29"/>
            <p:cNvGrpSpPr>
              <a:grpSpLocks/>
            </p:cNvGrpSpPr>
            <p:nvPr/>
          </p:nvGrpSpPr>
          <p:grpSpPr bwMode="auto">
            <a:xfrm>
              <a:off x="158" y="2574"/>
              <a:ext cx="919" cy="351"/>
              <a:chOff x="171" y="1281"/>
              <a:chExt cx="919" cy="351"/>
            </a:xfrm>
          </p:grpSpPr>
          <p:sp>
            <p:nvSpPr>
              <p:cNvPr id="37913" name="Rectangle 30"/>
              <p:cNvSpPr>
                <a:spLocks noChangeArrowheads="1"/>
              </p:cNvSpPr>
              <p:nvPr/>
            </p:nvSpPr>
            <p:spPr bwMode="auto">
              <a:xfrm>
                <a:off x="171"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solidFill>
                      <a:srgbClr val="4D4D4D"/>
                    </a:solidFill>
                    <a:latin typeface="Times New Roman" pitchFamily="18" charset="0"/>
                    <a:cs typeface="Times New Roman" pitchFamily="18" charset="0"/>
                  </a:rPr>
                  <a:t>top_sp</a:t>
                </a:r>
                <a:r>
                  <a:rPr lang="en-US" altLang="zh-CN" sz="1000" b="0" i="1" dirty="0">
                    <a:solidFill>
                      <a:srgbClr val="B2B2B2"/>
                    </a:solidFill>
                    <a:latin typeface="Times New Roman" pitchFamily="18" charset="0"/>
                    <a:cs typeface="Times New Roman" pitchFamily="18" charset="0"/>
                  </a:rPr>
                  <a:t> </a:t>
                </a:r>
                <a:endParaRPr lang="en-US" altLang="zh-CN" sz="1000" b="0" dirty="0">
                  <a:solidFill>
                    <a:srgbClr val="B2B2B2"/>
                  </a:solidFill>
                  <a:latin typeface="Times New Roman" pitchFamily="18" charset="0"/>
                  <a:cs typeface="Times New Roman" pitchFamily="18" charset="0"/>
                </a:endParaRPr>
              </a:p>
            </p:txBody>
          </p:sp>
          <p:sp>
            <p:nvSpPr>
              <p:cNvPr id="37914" name="Line 31"/>
              <p:cNvSpPr>
                <a:spLocks noChangeShapeType="1"/>
              </p:cNvSpPr>
              <p:nvPr/>
            </p:nvSpPr>
            <p:spPr bwMode="auto">
              <a:xfrm>
                <a:off x="839" y="1536"/>
                <a:ext cx="251" cy="0"/>
              </a:xfrm>
              <a:prstGeom prst="line">
                <a:avLst/>
              </a:prstGeom>
              <a:noFill/>
              <a:ln w="25400">
                <a:solidFill>
                  <a:srgbClr val="4D4D4D"/>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grpSp>
    </p:spTree>
    <p:extLst>
      <p:ext uri="{BB962C8B-B14F-4D97-AF65-F5344CB8AC3E}">
        <p14:creationId xmlns:p14="http://schemas.microsoft.com/office/powerpoint/2010/main" val="34494078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b="1" smtClean="0">
                <a:ea typeface="黑体" pitchFamily="49" charset="-122"/>
              </a:rPr>
              <a:t>6.2</a:t>
            </a:r>
            <a:r>
              <a:rPr lang="zh-CN" altLang="en-US" b="1" smtClean="0">
                <a:latin typeface="宋体" charset="-122"/>
                <a:ea typeface="黑体" pitchFamily="49" charset="-122"/>
              </a:rPr>
              <a:t> </a:t>
            </a:r>
            <a:r>
              <a:rPr lang="zh-CN" altLang="en-US" b="1" smtClean="0"/>
              <a:t>全局栈式存储分配</a:t>
            </a:r>
          </a:p>
        </p:txBody>
      </p:sp>
      <p:sp>
        <p:nvSpPr>
          <p:cNvPr id="38915" name="Rectangle 3"/>
          <p:cNvSpPr>
            <a:spLocks noChangeArrowheads="1"/>
          </p:cNvSpPr>
          <p:nvPr/>
        </p:nvSpPr>
        <p:spPr bwMode="auto">
          <a:xfrm>
            <a:off x="287338" y="908720"/>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en-US" altLang="zh-CN"/>
              <a:t>1</a:t>
            </a:r>
            <a:r>
              <a:rPr lang="zh-CN" altLang="en-US"/>
              <a:t>、过程</a:t>
            </a:r>
            <a:r>
              <a:rPr lang="en-US" altLang="zh-CN"/>
              <a:t>p</a:t>
            </a:r>
            <a:r>
              <a:rPr lang="zh-CN" altLang="en-US"/>
              <a:t>调用过程</a:t>
            </a:r>
            <a:r>
              <a:rPr lang="en-US" altLang="zh-CN"/>
              <a:t>q</a:t>
            </a:r>
            <a:r>
              <a:rPr lang="zh-CN" altLang="en-US"/>
              <a:t>的调用序列</a:t>
            </a:r>
          </a:p>
        </p:txBody>
      </p:sp>
      <p:sp>
        <p:nvSpPr>
          <p:cNvPr id="38916" name="Rectangle 23"/>
          <p:cNvSpPr>
            <a:spLocks noChangeArrowheads="1"/>
          </p:cNvSpPr>
          <p:nvPr/>
        </p:nvSpPr>
        <p:spPr bwMode="auto">
          <a:xfrm>
            <a:off x="5292725" y="1864395"/>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dirty="0"/>
              <a:t>(2) p</a:t>
            </a:r>
            <a:r>
              <a:rPr lang="zh-CN" altLang="en-US" dirty="0"/>
              <a:t>把返回地</a:t>
            </a:r>
            <a:r>
              <a:rPr lang="zh-CN" altLang="en-US" dirty="0" smtClean="0"/>
              <a:t>址</a:t>
            </a:r>
            <a:r>
              <a:rPr lang="zh-CN" altLang="en-US" dirty="0"/>
              <a:t>压</a:t>
            </a:r>
            <a:r>
              <a:rPr lang="zh-CN" altLang="en-US" dirty="0" smtClean="0"/>
              <a:t>入</a:t>
            </a:r>
            <a:r>
              <a:rPr lang="en-US" altLang="zh-CN" dirty="0" smtClean="0"/>
              <a:t>q</a:t>
            </a:r>
            <a:r>
              <a:rPr lang="zh-CN" altLang="en-US" dirty="0" smtClean="0"/>
              <a:t>的活动记录，</a:t>
            </a:r>
            <a:endParaRPr lang="en-US" altLang="zh-CN" dirty="0" smtClean="0"/>
          </a:p>
          <a:p>
            <a:r>
              <a:rPr lang="zh-CN" altLang="en-US" dirty="0" smtClean="0"/>
              <a:t>把控制转移到</a:t>
            </a:r>
            <a:r>
              <a:rPr lang="en-US" altLang="zh-CN" dirty="0" smtClean="0"/>
              <a:t>q</a:t>
            </a:r>
            <a:endParaRPr lang="zh-CN" altLang="en-US" dirty="0"/>
          </a:p>
        </p:txBody>
      </p:sp>
      <p:grpSp>
        <p:nvGrpSpPr>
          <p:cNvPr id="38917" name="Group 43"/>
          <p:cNvGrpSpPr>
            <a:grpSpLocks/>
          </p:cNvGrpSpPr>
          <p:nvPr/>
        </p:nvGrpSpPr>
        <p:grpSpPr bwMode="auto">
          <a:xfrm>
            <a:off x="114300" y="1527845"/>
            <a:ext cx="4879975" cy="4730750"/>
            <a:chOff x="72" y="1296"/>
            <a:chExt cx="3074" cy="2980"/>
          </a:xfrm>
        </p:grpSpPr>
        <p:grpSp>
          <p:nvGrpSpPr>
            <p:cNvPr id="38918" name="Group 36"/>
            <p:cNvGrpSpPr>
              <a:grpSpLocks/>
            </p:cNvGrpSpPr>
            <p:nvPr/>
          </p:nvGrpSpPr>
          <p:grpSpPr bwMode="auto">
            <a:xfrm>
              <a:off x="72" y="1296"/>
              <a:ext cx="3074" cy="2980"/>
              <a:chOff x="72" y="1296"/>
              <a:chExt cx="3074" cy="2980"/>
            </a:xfrm>
          </p:grpSpPr>
          <p:sp>
            <p:nvSpPr>
              <p:cNvPr id="38925" name="Rectangle 4"/>
              <p:cNvSpPr>
                <a:spLocks noChangeArrowheads="1"/>
              </p:cNvSpPr>
              <p:nvPr/>
            </p:nvSpPr>
            <p:spPr bwMode="auto">
              <a:xfrm>
                <a:off x="1114"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38926" name="Line 5"/>
              <p:cNvSpPr>
                <a:spLocks noChangeShapeType="1"/>
              </p:cNvSpPr>
              <p:nvPr/>
            </p:nvSpPr>
            <p:spPr bwMode="auto">
              <a:xfrm flipV="1">
                <a:off x="1148"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8927" name="Line 6"/>
              <p:cNvSpPr>
                <a:spLocks noChangeShapeType="1"/>
              </p:cNvSpPr>
              <p:nvPr/>
            </p:nvSpPr>
            <p:spPr bwMode="auto">
              <a:xfrm flipV="1">
                <a:off x="1151"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8928" name="Line 7"/>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8929" name="Rectangle 8"/>
              <p:cNvSpPr>
                <a:spLocks noChangeArrowheads="1"/>
              </p:cNvSpPr>
              <p:nvPr/>
            </p:nvSpPr>
            <p:spPr bwMode="auto">
              <a:xfrm>
                <a:off x="1123" y="1338"/>
                <a:ext cx="1913" cy="3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endParaRPr lang="zh-CN" altLang="en-US" sz="2800">
                  <a:latin typeface="Times New Roman" pitchFamily="18" charset="0"/>
                  <a:cs typeface="Times New Roman" pitchFamily="18" charset="0"/>
                </a:endParaRPr>
              </a:p>
            </p:txBody>
          </p:sp>
          <p:sp>
            <p:nvSpPr>
              <p:cNvPr id="38930" name="Rectangle 9"/>
              <p:cNvSpPr>
                <a:spLocks noChangeArrowheads="1"/>
              </p:cNvSpPr>
              <p:nvPr/>
            </p:nvSpPr>
            <p:spPr bwMode="auto">
              <a:xfrm>
                <a:off x="1122"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38931" name="Line 10"/>
              <p:cNvSpPr>
                <a:spLocks noChangeShapeType="1"/>
              </p:cNvSpPr>
              <p:nvPr/>
            </p:nvSpPr>
            <p:spPr bwMode="auto">
              <a:xfrm>
                <a:off x="3050"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8932" name="Line 11"/>
              <p:cNvSpPr>
                <a:spLocks noChangeShapeType="1"/>
              </p:cNvSpPr>
              <p:nvPr/>
            </p:nvSpPr>
            <p:spPr bwMode="auto">
              <a:xfrm>
                <a:off x="1113"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8933" name="Rectangle 13"/>
              <p:cNvSpPr>
                <a:spLocks noChangeArrowheads="1"/>
              </p:cNvSpPr>
              <p:nvPr/>
            </p:nvSpPr>
            <p:spPr bwMode="auto">
              <a:xfrm>
                <a:off x="187" y="1536"/>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38934" name="Line 14"/>
              <p:cNvSpPr>
                <a:spLocks noChangeShapeType="1"/>
              </p:cNvSpPr>
              <p:nvPr/>
            </p:nvSpPr>
            <p:spPr bwMode="auto">
              <a:xfrm>
                <a:off x="855" y="1791"/>
                <a:ext cx="239" cy="25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8935" name="Rectangle 16"/>
              <p:cNvSpPr>
                <a:spLocks noChangeArrowheads="1"/>
              </p:cNvSpPr>
              <p:nvPr/>
            </p:nvSpPr>
            <p:spPr bwMode="auto">
              <a:xfrm>
                <a:off x="72" y="1820"/>
                <a:ext cx="897"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base_sp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38936" name="Line 17"/>
              <p:cNvSpPr>
                <a:spLocks noChangeShapeType="1"/>
              </p:cNvSpPr>
              <p:nvPr/>
            </p:nvSpPr>
            <p:spPr bwMode="auto">
              <a:xfrm>
                <a:off x="868"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8937" name="Freeform 18"/>
              <p:cNvSpPr>
                <a:spLocks/>
              </p:cNvSpPr>
              <p:nvPr/>
            </p:nvSpPr>
            <p:spPr bwMode="auto">
              <a:xfrm flipV="1">
                <a:off x="782"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38938" name="Rectangle 19"/>
              <p:cNvSpPr>
                <a:spLocks noChangeArrowheads="1"/>
              </p:cNvSpPr>
              <p:nvPr/>
            </p:nvSpPr>
            <p:spPr bwMode="auto">
              <a:xfrm>
                <a:off x="1122"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38939" name="Rectangle 20"/>
              <p:cNvSpPr>
                <a:spLocks noChangeArrowheads="1"/>
              </p:cNvSpPr>
              <p:nvPr/>
            </p:nvSpPr>
            <p:spPr bwMode="auto">
              <a:xfrm>
                <a:off x="1094"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38940" name="Rectangle 21"/>
              <p:cNvSpPr>
                <a:spLocks noChangeArrowheads="1"/>
              </p:cNvSpPr>
              <p:nvPr/>
            </p:nvSpPr>
            <p:spPr bwMode="auto">
              <a:xfrm>
                <a:off x="1264"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38941" name="Line 22"/>
              <p:cNvSpPr>
                <a:spLocks noChangeShapeType="1"/>
              </p:cNvSpPr>
              <p:nvPr/>
            </p:nvSpPr>
            <p:spPr bwMode="auto">
              <a:xfrm flipV="1">
                <a:off x="1151"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8942" name="Line 24"/>
              <p:cNvSpPr>
                <a:spLocks noChangeShapeType="1"/>
              </p:cNvSpPr>
              <p:nvPr/>
            </p:nvSpPr>
            <p:spPr bwMode="auto">
              <a:xfrm>
                <a:off x="1122" y="2472"/>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8943" name="Line 25"/>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8944" name="Rectangle 26"/>
              <p:cNvSpPr>
                <a:spLocks noChangeArrowheads="1"/>
              </p:cNvSpPr>
              <p:nvPr/>
            </p:nvSpPr>
            <p:spPr bwMode="auto">
              <a:xfrm>
                <a:off x="1093"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38945" name="Line 30"/>
              <p:cNvSpPr>
                <a:spLocks noChangeShapeType="1"/>
              </p:cNvSpPr>
              <p:nvPr/>
            </p:nvSpPr>
            <p:spPr bwMode="auto">
              <a:xfrm>
                <a:off x="1151" y="2047"/>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8946" name="Line 31"/>
              <p:cNvSpPr>
                <a:spLocks noChangeShapeType="1"/>
              </p:cNvSpPr>
              <p:nvPr/>
            </p:nvSpPr>
            <p:spPr bwMode="auto">
              <a:xfrm>
                <a:off x="1125"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8947" name="Rectangle 32"/>
              <p:cNvSpPr>
                <a:spLocks noChangeArrowheads="1"/>
              </p:cNvSpPr>
              <p:nvPr/>
            </p:nvSpPr>
            <p:spPr bwMode="auto">
              <a:xfrm>
                <a:off x="1122" y="2075"/>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控制链和返回地址</a:t>
                </a:r>
                <a:endParaRPr lang="en-US" altLang="zh-CN" sz="2800">
                  <a:latin typeface="Times New Roman" pitchFamily="18" charset="0"/>
                  <a:cs typeface="Times New Roman" pitchFamily="18" charset="0"/>
                </a:endParaRPr>
              </a:p>
            </p:txBody>
          </p:sp>
          <p:sp>
            <p:nvSpPr>
              <p:cNvPr id="38948" name="Freeform 33"/>
              <p:cNvSpPr>
                <a:spLocks/>
              </p:cNvSpPr>
              <p:nvPr/>
            </p:nvSpPr>
            <p:spPr bwMode="auto">
              <a:xfrm>
                <a:off x="672"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 name="T18" fmla="*/ 0 w 431"/>
                  <a:gd name="T19" fmla="*/ 0 h 1203"/>
                  <a:gd name="T20" fmla="*/ 431 w 431"/>
                  <a:gd name="T21" fmla="*/ 1203 h 1203"/>
                </a:gdLst>
                <a:ahLst/>
                <a:cxnLst>
                  <a:cxn ang="T12">
                    <a:pos x="T0" y="T1"/>
                  </a:cxn>
                  <a:cxn ang="T13">
                    <a:pos x="T2" y="T3"/>
                  </a:cxn>
                  <a:cxn ang="T14">
                    <a:pos x="T4" y="T5"/>
                  </a:cxn>
                  <a:cxn ang="T15">
                    <a:pos x="T6" y="T7"/>
                  </a:cxn>
                  <a:cxn ang="T16">
                    <a:pos x="T8" y="T9"/>
                  </a:cxn>
                  <a:cxn ang="T17">
                    <a:pos x="T10" y="T11"/>
                  </a:cxn>
                </a:cxnLst>
                <a:rect l="T18" t="T19" r="T20" b="T21"/>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grpSp>
        <p:grpSp>
          <p:nvGrpSpPr>
            <p:cNvPr id="38919" name="Group 37"/>
            <p:cNvGrpSpPr>
              <a:grpSpLocks/>
            </p:cNvGrpSpPr>
            <p:nvPr/>
          </p:nvGrpSpPr>
          <p:grpSpPr bwMode="auto">
            <a:xfrm>
              <a:off x="78" y="3057"/>
              <a:ext cx="1016" cy="350"/>
              <a:chOff x="73" y="1820"/>
              <a:chExt cx="1016" cy="350"/>
            </a:xfrm>
          </p:grpSpPr>
          <p:sp>
            <p:nvSpPr>
              <p:cNvPr id="38923" name="Rectangle 38"/>
              <p:cNvSpPr>
                <a:spLocks noChangeArrowheads="1"/>
              </p:cNvSpPr>
              <p:nvPr/>
            </p:nvSpPr>
            <p:spPr bwMode="auto">
              <a:xfrm>
                <a:off x="73"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solidFill>
                      <a:srgbClr val="4D4D4D"/>
                    </a:solidFill>
                    <a:latin typeface="Times New Roman" pitchFamily="18" charset="0"/>
                    <a:cs typeface="Times New Roman" pitchFamily="18" charset="0"/>
                  </a:rPr>
                  <a:t>base_sp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38924" name="Line 39"/>
              <p:cNvSpPr>
                <a:spLocks noChangeShapeType="1"/>
              </p:cNvSpPr>
              <p:nvPr/>
            </p:nvSpPr>
            <p:spPr bwMode="auto">
              <a:xfrm>
                <a:off x="839" y="2075"/>
                <a:ext cx="250" cy="0"/>
              </a:xfrm>
              <a:prstGeom prst="line">
                <a:avLst/>
              </a:prstGeom>
              <a:noFill/>
              <a:ln w="25400">
                <a:solidFill>
                  <a:srgbClr val="4D4D4D"/>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grpSp>
          <p:nvGrpSpPr>
            <p:cNvPr id="38920" name="Group 40"/>
            <p:cNvGrpSpPr>
              <a:grpSpLocks/>
            </p:cNvGrpSpPr>
            <p:nvPr/>
          </p:nvGrpSpPr>
          <p:grpSpPr bwMode="auto">
            <a:xfrm>
              <a:off x="175" y="2217"/>
              <a:ext cx="919" cy="351"/>
              <a:chOff x="171" y="1281"/>
              <a:chExt cx="919" cy="351"/>
            </a:xfrm>
          </p:grpSpPr>
          <p:sp>
            <p:nvSpPr>
              <p:cNvPr id="38921" name="Rectangle 41"/>
              <p:cNvSpPr>
                <a:spLocks noChangeArrowheads="1"/>
              </p:cNvSpPr>
              <p:nvPr/>
            </p:nvSpPr>
            <p:spPr bwMode="auto">
              <a:xfrm>
                <a:off x="171" y="1281"/>
                <a:ext cx="75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solidFill>
                      <a:srgbClr val="4D4D4D"/>
                    </a:solidFill>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38922" name="Line 42"/>
              <p:cNvSpPr>
                <a:spLocks noChangeShapeType="1"/>
              </p:cNvSpPr>
              <p:nvPr/>
            </p:nvSpPr>
            <p:spPr bwMode="auto">
              <a:xfrm>
                <a:off x="839" y="1536"/>
                <a:ext cx="251" cy="0"/>
              </a:xfrm>
              <a:prstGeom prst="line">
                <a:avLst/>
              </a:prstGeom>
              <a:noFill/>
              <a:ln w="25400">
                <a:solidFill>
                  <a:srgbClr val="4D4D4D"/>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grpSp>
    </p:spTree>
    <p:extLst>
      <p:ext uri="{BB962C8B-B14F-4D97-AF65-F5344CB8AC3E}">
        <p14:creationId xmlns:p14="http://schemas.microsoft.com/office/powerpoint/2010/main" val="32207644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b="1" smtClean="0">
                <a:ea typeface="黑体" pitchFamily="49" charset="-122"/>
              </a:rPr>
              <a:t>6.2</a:t>
            </a:r>
            <a:r>
              <a:rPr lang="zh-CN" altLang="en-US" b="1" smtClean="0">
                <a:latin typeface="宋体" charset="-122"/>
                <a:ea typeface="黑体" pitchFamily="49" charset="-122"/>
              </a:rPr>
              <a:t> </a:t>
            </a:r>
            <a:r>
              <a:rPr lang="zh-CN" altLang="en-US" b="1" smtClean="0"/>
              <a:t>全局栈式存储分配</a:t>
            </a:r>
          </a:p>
        </p:txBody>
      </p:sp>
      <p:sp>
        <p:nvSpPr>
          <p:cNvPr id="39939" name="Rectangle 3"/>
          <p:cNvSpPr>
            <a:spLocks noChangeArrowheads="1"/>
          </p:cNvSpPr>
          <p:nvPr/>
        </p:nvSpPr>
        <p:spPr bwMode="auto">
          <a:xfrm>
            <a:off x="287338" y="908720"/>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en-US" altLang="zh-CN"/>
              <a:t>1</a:t>
            </a:r>
            <a:r>
              <a:rPr lang="zh-CN" altLang="en-US"/>
              <a:t>、过程</a:t>
            </a:r>
            <a:r>
              <a:rPr lang="en-US" altLang="zh-CN"/>
              <a:t>p</a:t>
            </a:r>
            <a:r>
              <a:rPr lang="zh-CN" altLang="en-US"/>
              <a:t>调用过程</a:t>
            </a:r>
            <a:r>
              <a:rPr lang="en-US" altLang="zh-CN"/>
              <a:t>q</a:t>
            </a:r>
            <a:r>
              <a:rPr lang="zh-CN" altLang="en-US"/>
              <a:t>的调用序列</a:t>
            </a:r>
          </a:p>
        </p:txBody>
      </p:sp>
      <p:sp>
        <p:nvSpPr>
          <p:cNvPr id="39940" name="Rectangle 22"/>
          <p:cNvSpPr>
            <a:spLocks noChangeArrowheads="1"/>
          </p:cNvSpPr>
          <p:nvPr/>
        </p:nvSpPr>
        <p:spPr bwMode="auto">
          <a:xfrm>
            <a:off x="5292725" y="1864395"/>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dirty="0"/>
              <a:t>(3) </a:t>
            </a:r>
            <a:r>
              <a:rPr lang="en-US" altLang="zh-CN" dirty="0" smtClean="0"/>
              <a:t>q</a:t>
            </a:r>
            <a:r>
              <a:rPr lang="zh-CN" altLang="en-US" dirty="0" smtClean="0"/>
              <a:t>将要保</a:t>
            </a:r>
            <a:r>
              <a:rPr lang="zh-CN" altLang="en-US" dirty="0"/>
              <a:t>存寄存器的值和其它机器状态信</a:t>
            </a:r>
            <a:r>
              <a:rPr lang="zh-CN" altLang="en-US" dirty="0" smtClean="0"/>
              <a:t>息压入栈，</a:t>
            </a:r>
            <a:endParaRPr lang="en-US" altLang="zh-CN" dirty="0" smtClean="0"/>
          </a:p>
          <a:p>
            <a:r>
              <a:rPr lang="zh-CN" altLang="en-US" dirty="0" smtClean="0"/>
              <a:t>把</a:t>
            </a:r>
            <a:r>
              <a:rPr lang="en-US" altLang="zh-CN" dirty="0" err="1" smtClean="0"/>
              <a:t>base_sp</a:t>
            </a:r>
            <a:r>
              <a:rPr lang="zh-CN" altLang="en-US" dirty="0" smtClean="0"/>
              <a:t>的当前值（</a:t>
            </a:r>
            <a:r>
              <a:rPr lang="en-US" altLang="zh-CN" dirty="0" smtClean="0"/>
              <a:t>p</a:t>
            </a:r>
            <a:r>
              <a:rPr lang="zh-CN" altLang="en-US" dirty="0" smtClean="0"/>
              <a:t>的</a:t>
            </a:r>
            <a:r>
              <a:rPr lang="en-US" altLang="zh-CN" dirty="0" err="1" smtClean="0"/>
              <a:t>base_sp</a:t>
            </a:r>
            <a:r>
              <a:rPr lang="zh-CN" altLang="en-US" dirty="0" smtClean="0"/>
              <a:t>）压入栈，</a:t>
            </a:r>
            <a:endParaRPr lang="en-US" altLang="zh-CN" dirty="0" smtClean="0"/>
          </a:p>
          <a:p>
            <a:r>
              <a:rPr lang="zh-CN" altLang="en-US" dirty="0" smtClean="0"/>
              <a:t>并把当前</a:t>
            </a:r>
            <a:r>
              <a:rPr lang="en-US" altLang="zh-CN" dirty="0" err="1" smtClean="0"/>
              <a:t>top_sp</a:t>
            </a:r>
            <a:r>
              <a:rPr lang="zh-CN" altLang="en-US" dirty="0" smtClean="0"/>
              <a:t>的值作为自己</a:t>
            </a:r>
            <a:r>
              <a:rPr lang="en-US" altLang="zh-CN" dirty="0" err="1" smtClean="0"/>
              <a:t>base_sp</a:t>
            </a:r>
            <a:r>
              <a:rPr lang="zh-CN" altLang="en-US" dirty="0" smtClean="0"/>
              <a:t>的值。</a:t>
            </a:r>
            <a:endParaRPr lang="zh-CN" altLang="en-US" dirty="0"/>
          </a:p>
        </p:txBody>
      </p:sp>
      <p:grpSp>
        <p:nvGrpSpPr>
          <p:cNvPr id="39941" name="Group 30"/>
          <p:cNvGrpSpPr>
            <a:grpSpLocks/>
          </p:cNvGrpSpPr>
          <p:nvPr/>
        </p:nvGrpSpPr>
        <p:grpSpPr bwMode="auto">
          <a:xfrm>
            <a:off x="114300" y="1527845"/>
            <a:ext cx="4862513" cy="4730750"/>
            <a:chOff x="72" y="1296"/>
            <a:chExt cx="3063" cy="2980"/>
          </a:xfrm>
        </p:grpSpPr>
        <p:sp>
          <p:nvSpPr>
            <p:cNvPr id="39942" name="Rectangle 4"/>
            <p:cNvSpPr>
              <a:spLocks noChangeArrowheads="1"/>
            </p:cNvSpPr>
            <p:nvPr/>
          </p:nvSpPr>
          <p:spPr bwMode="auto">
            <a:xfrm>
              <a:off x="1114"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39943" name="Line 5"/>
            <p:cNvSpPr>
              <a:spLocks noChangeShapeType="1"/>
            </p:cNvSpPr>
            <p:nvPr/>
          </p:nvSpPr>
          <p:spPr bwMode="auto">
            <a:xfrm flipV="1">
              <a:off x="1148"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9944" name="Line 6"/>
            <p:cNvSpPr>
              <a:spLocks noChangeShapeType="1"/>
            </p:cNvSpPr>
            <p:nvPr/>
          </p:nvSpPr>
          <p:spPr bwMode="auto">
            <a:xfrm flipV="1">
              <a:off x="1151"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9945" name="Line 7"/>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9946" name="Rectangle 8"/>
            <p:cNvSpPr>
              <a:spLocks noChangeArrowheads="1"/>
            </p:cNvSpPr>
            <p:nvPr/>
          </p:nvSpPr>
          <p:spPr bwMode="auto">
            <a:xfrm>
              <a:off x="1123" y="1338"/>
              <a:ext cx="1913" cy="3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endParaRPr lang="zh-CN" altLang="en-US" sz="2800">
                <a:latin typeface="Times New Roman" pitchFamily="18" charset="0"/>
                <a:cs typeface="Times New Roman" pitchFamily="18" charset="0"/>
              </a:endParaRPr>
            </a:p>
          </p:txBody>
        </p:sp>
        <p:sp>
          <p:nvSpPr>
            <p:cNvPr id="39947" name="Rectangle 9"/>
            <p:cNvSpPr>
              <a:spLocks noChangeArrowheads="1"/>
            </p:cNvSpPr>
            <p:nvPr/>
          </p:nvSpPr>
          <p:spPr bwMode="auto">
            <a:xfrm>
              <a:off x="1122"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39948" name="Line 10"/>
            <p:cNvSpPr>
              <a:spLocks noChangeShapeType="1"/>
            </p:cNvSpPr>
            <p:nvPr/>
          </p:nvSpPr>
          <p:spPr bwMode="auto">
            <a:xfrm>
              <a:off x="3050"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9949" name="Line 11"/>
            <p:cNvSpPr>
              <a:spLocks noChangeShapeType="1"/>
            </p:cNvSpPr>
            <p:nvPr/>
          </p:nvSpPr>
          <p:spPr bwMode="auto">
            <a:xfrm>
              <a:off x="1113"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9950" name="Rectangle 12"/>
            <p:cNvSpPr>
              <a:spLocks noChangeArrowheads="1"/>
            </p:cNvSpPr>
            <p:nvPr/>
          </p:nvSpPr>
          <p:spPr bwMode="auto">
            <a:xfrm>
              <a:off x="187" y="1536"/>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39951" name="Line 13"/>
            <p:cNvSpPr>
              <a:spLocks noChangeShapeType="1"/>
            </p:cNvSpPr>
            <p:nvPr/>
          </p:nvSpPr>
          <p:spPr bwMode="auto">
            <a:xfrm>
              <a:off x="855" y="1791"/>
              <a:ext cx="239" cy="114"/>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9952" name="Rectangle 15"/>
            <p:cNvSpPr>
              <a:spLocks noChangeArrowheads="1"/>
            </p:cNvSpPr>
            <p:nvPr/>
          </p:nvSpPr>
          <p:spPr bwMode="auto">
            <a:xfrm>
              <a:off x="72"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base_sp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39953" name="Line 16"/>
            <p:cNvSpPr>
              <a:spLocks noChangeShapeType="1"/>
            </p:cNvSpPr>
            <p:nvPr/>
          </p:nvSpPr>
          <p:spPr bwMode="auto">
            <a:xfrm>
              <a:off x="868"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9954" name="Freeform 17"/>
            <p:cNvSpPr>
              <a:spLocks/>
            </p:cNvSpPr>
            <p:nvPr/>
          </p:nvSpPr>
          <p:spPr bwMode="auto">
            <a:xfrm flipV="1">
              <a:off x="782"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39955" name="Rectangle 18"/>
            <p:cNvSpPr>
              <a:spLocks noChangeArrowheads="1"/>
            </p:cNvSpPr>
            <p:nvPr/>
          </p:nvSpPr>
          <p:spPr bwMode="auto">
            <a:xfrm>
              <a:off x="1122"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39956" name="Rectangle 19"/>
            <p:cNvSpPr>
              <a:spLocks noChangeArrowheads="1"/>
            </p:cNvSpPr>
            <p:nvPr/>
          </p:nvSpPr>
          <p:spPr bwMode="auto">
            <a:xfrm>
              <a:off x="1094"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39957" name="Rectangle 20"/>
            <p:cNvSpPr>
              <a:spLocks noChangeArrowheads="1"/>
            </p:cNvSpPr>
            <p:nvPr/>
          </p:nvSpPr>
          <p:spPr bwMode="auto">
            <a:xfrm>
              <a:off x="1264"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39958" name="Line 21"/>
            <p:cNvSpPr>
              <a:spLocks noChangeShapeType="1"/>
            </p:cNvSpPr>
            <p:nvPr/>
          </p:nvSpPr>
          <p:spPr bwMode="auto">
            <a:xfrm flipV="1">
              <a:off x="1151"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9959" name="Line 23"/>
            <p:cNvSpPr>
              <a:spLocks noChangeShapeType="1"/>
            </p:cNvSpPr>
            <p:nvPr/>
          </p:nvSpPr>
          <p:spPr bwMode="auto">
            <a:xfrm>
              <a:off x="1122" y="2472"/>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9960" name="Line 24"/>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9961" name="Rectangle 25"/>
            <p:cNvSpPr>
              <a:spLocks noChangeArrowheads="1"/>
            </p:cNvSpPr>
            <p:nvPr/>
          </p:nvSpPr>
          <p:spPr bwMode="auto">
            <a:xfrm>
              <a:off x="1093"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39962" name="Line 26"/>
            <p:cNvSpPr>
              <a:spLocks noChangeShapeType="1"/>
            </p:cNvSpPr>
            <p:nvPr/>
          </p:nvSpPr>
          <p:spPr bwMode="auto">
            <a:xfrm>
              <a:off x="1141"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9963" name="Line 27"/>
            <p:cNvSpPr>
              <a:spLocks noChangeShapeType="1"/>
            </p:cNvSpPr>
            <p:nvPr/>
          </p:nvSpPr>
          <p:spPr bwMode="auto">
            <a:xfrm>
              <a:off x="1125"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9964" name="Rectangle 28"/>
            <p:cNvSpPr>
              <a:spLocks noChangeArrowheads="1"/>
            </p:cNvSpPr>
            <p:nvPr/>
          </p:nvSpPr>
          <p:spPr bwMode="auto">
            <a:xfrm>
              <a:off x="1111"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39965" name="Freeform 29"/>
            <p:cNvSpPr>
              <a:spLocks/>
            </p:cNvSpPr>
            <p:nvPr/>
          </p:nvSpPr>
          <p:spPr bwMode="auto">
            <a:xfrm>
              <a:off x="672"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 name="T18" fmla="*/ 0 w 431"/>
                <a:gd name="T19" fmla="*/ 0 h 1203"/>
                <a:gd name="T20" fmla="*/ 431 w 431"/>
                <a:gd name="T21" fmla="*/ 1203 h 1203"/>
              </a:gdLst>
              <a:ahLst/>
              <a:cxnLst>
                <a:cxn ang="T12">
                  <a:pos x="T0" y="T1"/>
                </a:cxn>
                <a:cxn ang="T13">
                  <a:pos x="T2" y="T3"/>
                </a:cxn>
                <a:cxn ang="T14">
                  <a:pos x="T4" y="T5"/>
                </a:cxn>
                <a:cxn ang="T15">
                  <a:pos x="T6" y="T7"/>
                </a:cxn>
                <a:cxn ang="T16">
                  <a:pos x="T8" y="T9"/>
                </a:cxn>
                <a:cxn ang="T17">
                  <a:pos x="T10" y="T11"/>
                </a:cxn>
              </a:cxnLst>
              <a:rect l="T18" t="T19" r="T20" b="T21"/>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grpSp>
    </p:spTree>
    <p:extLst>
      <p:ext uri="{BB962C8B-B14F-4D97-AF65-F5344CB8AC3E}">
        <p14:creationId xmlns:p14="http://schemas.microsoft.com/office/powerpoint/2010/main" val="2618087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pPr>
              <a:defRPr/>
            </a:pPr>
            <a:r>
              <a:rPr lang="zh-CN" altLang="en-US" sz="3600" dirty="0" smtClean="0">
                <a:effectLst>
                  <a:outerShdw blurRad="38100" dist="38100" dir="2700000" algn="tl">
                    <a:srgbClr val="C0C0C0"/>
                  </a:outerShdw>
                </a:effectLst>
                <a:latin typeface="宋体" pitchFamily="2" charset="-122"/>
                <a:ea typeface="宋体" pitchFamily="2" charset="-122"/>
              </a:rPr>
              <a:t>第六章 运行时存储空间的组织和管理</a:t>
            </a:r>
          </a:p>
        </p:txBody>
      </p:sp>
      <p:sp>
        <p:nvSpPr>
          <p:cNvPr id="5124" name="Rectangle 3"/>
          <p:cNvSpPr>
            <a:spLocks noGrp="1" noChangeArrowheads="1"/>
          </p:cNvSpPr>
          <p:nvPr>
            <p:ph idx="1"/>
          </p:nvPr>
        </p:nvSpPr>
        <p:spPr/>
        <p:txBody>
          <a:bodyPr/>
          <a:lstStyle/>
          <a:p>
            <a:pPr>
              <a:spcBef>
                <a:spcPct val="30000"/>
              </a:spcBef>
            </a:pPr>
            <a:r>
              <a:rPr lang="zh-CN" altLang="en-US" sz="3200" b="0" dirty="0" smtClean="0">
                <a:latin typeface="微软雅黑" pitchFamily="34" charset="-122"/>
                <a:ea typeface="微软雅黑" pitchFamily="34" charset="-122"/>
              </a:rPr>
              <a:t>过程</a:t>
            </a:r>
            <a:r>
              <a:rPr lang="en-US" altLang="zh-CN" sz="3200" b="0" dirty="0" smtClean="0">
                <a:latin typeface="微软雅黑" pitchFamily="34" charset="-122"/>
                <a:ea typeface="微软雅黑" pitchFamily="34" charset="-122"/>
              </a:rPr>
              <a:t>P</a:t>
            </a:r>
            <a:r>
              <a:rPr lang="zh-CN" altLang="en-US" sz="3200" b="0" dirty="0" smtClean="0">
                <a:latin typeface="微软雅黑" pitchFamily="34" charset="-122"/>
                <a:ea typeface="微软雅黑" pitchFamily="34" charset="-122"/>
              </a:rPr>
              <a:t>一次</a:t>
            </a:r>
            <a:r>
              <a:rPr lang="zh-CN" altLang="en-US" sz="3200" b="0" dirty="0" smtClean="0">
                <a:solidFill>
                  <a:srgbClr val="FF3300"/>
                </a:solidFill>
                <a:latin typeface="微软雅黑" pitchFamily="34" charset="-122"/>
                <a:ea typeface="微软雅黑" pitchFamily="34" charset="-122"/>
              </a:rPr>
              <a:t>活动的生存期</a:t>
            </a:r>
            <a:r>
              <a:rPr lang="zh-CN" altLang="en-US" sz="3200" b="0" dirty="0" smtClean="0">
                <a:latin typeface="微软雅黑" pitchFamily="34" charset="-122"/>
                <a:ea typeface="微软雅黑" pitchFamily="34" charset="-122"/>
              </a:rPr>
              <a:t>，指的是从执行该过程体第一步操作到最后一步操作之间的操作时间，包括执行</a:t>
            </a:r>
            <a:r>
              <a:rPr lang="en-US" altLang="zh-CN" sz="3200" b="0" dirty="0" smtClean="0">
                <a:latin typeface="微软雅黑" pitchFamily="34" charset="-122"/>
                <a:ea typeface="微软雅黑" pitchFamily="34" charset="-122"/>
              </a:rPr>
              <a:t>P</a:t>
            </a:r>
            <a:r>
              <a:rPr lang="zh-CN" altLang="en-US" sz="3200" b="0" dirty="0" smtClean="0">
                <a:latin typeface="微软雅黑" pitchFamily="34" charset="-122"/>
                <a:ea typeface="微软雅黑" pitchFamily="34" charset="-122"/>
              </a:rPr>
              <a:t>时调用其它过程花费的时间。</a:t>
            </a:r>
          </a:p>
          <a:p>
            <a:pPr lvl="1">
              <a:spcBef>
                <a:spcPct val="30000"/>
              </a:spcBef>
            </a:pPr>
            <a:r>
              <a:rPr lang="zh-CN" altLang="en-US" sz="2800" b="0" dirty="0" smtClean="0">
                <a:latin typeface="微软雅黑" pitchFamily="34" charset="-122"/>
                <a:ea typeface="微软雅黑" pitchFamily="34" charset="-122"/>
              </a:rPr>
              <a:t>过程可以是</a:t>
            </a:r>
            <a:r>
              <a:rPr lang="zh-CN" altLang="en-US" sz="2800" b="0" dirty="0" smtClean="0">
                <a:solidFill>
                  <a:srgbClr val="FF3300"/>
                </a:solidFill>
                <a:latin typeface="微软雅黑" pitchFamily="34" charset="-122"/>
                <a:ea typeface="微软雅黑" pitchFamily="34" charset="-122"/>
              </a:rPr>
              <a:t>递归</a:t>
            </a:r>
            <a:r>
              <a:rPr lang="zh-CN" altLang="en-US" sz="2800" b="0" dirty="0" smtClean="0">
                <a:latin typeface="微软雅黑" pitchFamily="34" charset="-122"/>
                <a:ea typeface="微软雅黑" pitchFamily="34" charset="-122"/>
              </a:rPr>
              <a:t>的</a:t>
            </a:r>
          </a:p>
          <a:p>
            <a:pPr lvl="1">
              <a:spcBef>
                <a:spcPct val="30000"/>
              </a:spcBef>
            </a:pPr>
            <a:r>
              <a:rPr lang="zh-CN" altLang="en-US" sz="2800" b="0" dirty="0" smtClean="0">
                <a:latin typeface="微软雅黑" pitchFamily="34" charset="-122"/>
                <a:ea typeface="微软雅黑" pitchFamily="34" charset="-122"/>
              </a:rPr>
              <a:t>一个过程可对应多个活动</a:t>
            </a:r>
          </a:p>
        </p:txBody>
      </p:sp>
      <p:sp>
        <p:nvSpPr>
          <p:cNvPr id="512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DBB1DAA8-92A3-4B91-9BD4-7357E10D4A49}" type="slidenum">
              <a:rPr lang="en-US" altLang="zh-CN" sz="8000">
                <a:solidFill>
                  <a:schemeClr val="bg2"/>
                </a:solidFill>
                <a:latin typeface="Arial" charset="0"/>
                <a:ea typeface="宋体" pitchFamily="2" charset="-122"/>
              </a:rPr>
              <a:pPr/>
              <a:t>4</a:t>
            </a:fld>
            <a:endParaRPr lang="en-US" altLang="zh-CN" sz="8000">
              <a:solidFill>
                <a:schemeClr val="bg2"/>
              </a:solidFill>
              <a:latin typeface="Arial" charset="0"/>
              <a:ea typeface="宋体"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b="1" smtClean="0">
                <a:ea typeface="黑体" pitchFamily="49" charset="-122"/>
              </a:rPr>
              <a:t>6.2</a:t>
            </a:r>
            <a:r>
              <a:rPr lang="zh-CN" altLang="en-US" b="1" smtClean="0">
                <a:latin typeface="宋体" charset="-122"/>
                <a:ea typeface="黑体" pitchFamily="49" charset="-122"/>
              </a:rPr>
              <a:t> </a:t>
            </a:r>
            <a:r>
              <a:rPr lang="zh-CN" altLang="en-US" b="1" smtClean="0"/>
              <a:t>全局栈式存储分配</a:t>
            </a:r>
          </a:p>
        </p:txBody>
      </p:sp>
      <p:sp>
        <p:nvSpPr>
          <p:cNvPr id="40963" name="Rectangle 3"/>
          <p:cNvSpPr>
            <a:spLocks noChangeArrowheads="1"/>
          </p:cNvSpPr>
          <p:nvPr/>
        </p:nvSpPr>
        <p:spPr bwMode="auto">
          <a:xfrm>
            <a:off x="287338" y="908720"/>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en-US" altLang="zh-CN"/>
              <a:t>1</a:t>
            </a:r>
            <a:r>
              <a:rPr lang="zh-CN" altLang="en-US"/>
              <a:t>、过程</a:t>
            </a:r>
            <a:r>
              <a:rPr lang="en-US" altLang="zh-CN"/>
              <a:t>p</a:t>
            </a:r>
            <a:r>
              <a:rPr lang="zh-CN" altLang="en-US"/>
              <a:t>调用过程</a:t>
            </a:r>
            <a:r>
              <a:rPr lang="en-US" altLang="zh-CN"/>
              <a:t>q</a:t>
            </a:r>
            <a:r>
              <a:rPr lang="zh-CN" altLang="en-US"/>
              <a:t>的调用序列</a:t>
            </a:r>
          </a:p>
        </p:txBody>
      </p:sp>
      <p:sp>
        <p:nvSpPr>
          <p:cNvPr id="40964" name="Rectangle 4"/>
          <p:cNvSpPr>
            <a:spLocks noChangeArrowheads="1"/>
          </p:cNvSpPr>
          <p:nvPr/>
        </p:nvSpPr>
        <p:spPr bwMode="auto">
          <a:xfrm>
            <a:off x="5292725" y="1864395"/>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a:t>(4) q</a:t>
            </a:r>
            <a:r>
              <a:rPr lang="zh-CN" altLang="en-US"/>
              <a:t>根据局部数据域和临时数据域的大小增加</a:t>
            </a:r>
            <a:r>
              <a:rPr lang="en-US" altLang="zh-CN" i="1"/>
              <a:t>top</a:t>
            </a:r>
            <a:r>
              <a:rPr lang="en-US" altLang="zh-CN"/>
              <a:t>_</a:t>
            </a:r>
            <a:r>
              <a:rPr lang="en-US" altLang="zh-CN" i="1"/>
              <a:t>sp</a:t>
            </a:r>
            <a:r>
              <a:rPr lang="zh-CN" altLang="en-US"/>
              <a:t>的值，初始化它的局部数据，并开始执行过程体</a:t>
            </a:r>
          </a:p>
        </p:txBody>
      </p:sp>
      <p:grpSp>
        <p:nvGrpSpPr>
          <p:cNvPr id="40965" name="Group 32"/>
          <p:cNvGrpSpPr>
            <a:grpSpLocks/>
          </p:cNvGrpSpPr>
          <p:nvPr/>
        </p:nvGrpSpPr>
        <p:grpSpPr bwMode="auto">
          <a:xfrm>
            <a:off x="115888" y="1369095"/>
            <a:ext cx="4860925" cy="4889500"/>
            <a:chOff x="73" y="1196"/>
            <a:chExt cx="3062" cy="3080"/>
          </a:xfrm>
        </p:grpSpPr>
        <p:sp>
          <p:nvSpPr>
            <p:cNvPr id="40966" name="Rectangle 6"/>
            <p:cNvSpPr>
              <a:spLocks noChangeArrowheads="1"/>
            </p:cNvSpPr>
            <p:nvPr/>
          </p:nvSpPr>
          <p:spPr bwMode="auto">
            <a:xfrm>
              <a:off x="1114"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0967" name="Rectangle 7"/>
            <p:cNvSpPr>
              <a:spLocks noChangeArrowheads="1"/>
            </p:cNvSpPr>
            <p:nvPr/>
          </p:nvSpPr>
          <p:spPr bwMode="auto">
            <a:xfrm>
              <a:off x="1122" y="1536"/>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40968" name="Line 8"/>
            <p:cNvSpPr>
              <a:spLocks noChangeShapeType="1"/>
            </p:cNvSpPr>
            <p:nvPr/>
          </p:nvSpPr>
          <p:spPr bwMode="auto">
            <a:xfrm>
              <a:off x="1141"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0969" name="Line 9"/>
            <p:cNvSpPr>
              <a:spLocks noChangeShapeType="1"/>
            </p:cNvSpPr>
            <p:nvPr/>
          </p:nvSpPr>
          <p:spPr bwMode="auto">
            <a:xfrm>
              <a:off x="1125"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0970" name="Line 10"/>
            <p:cNvSpPr>
              <a:spLocks noChangeShapeType="1"/>
            </p:cNvSpPr>
            <p:nvPr/>
          </p:nvSpPr>
          <p:spPr bwMode="auto">
            <a:xfrm flipV="1">
              <a:off x="1148"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0971" name="Line 11"/>
            <p:cNvSpPr>
              <a:spLocks noChangeShapeType="1"/>
            </p:cNvSpPr>
            <p:nvPr/>
          </p:nvSpPr>
          <p:spPr bwMode="auto">
            <a:xfrm flipV="1">
              <a:off x="1151"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0972" name="Line 12"/>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0973" name="Rectangle 13"/>
            <p:cNvSpPr>
              <a:spLocks noChangeArrowheads="1"/>
            </p:cNvSpPr>
            <p:nvPr/>
          </p:nvSpPr>
          <p:spPr bwMode="auto">
            <a:xfrm>
              <a:off x="1093"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40974" name="Rectangle 14"/>
            <p:cNvSpPr>
              <a:spLocks noChangeArrowheads="1"/>
            </p:cNvSpPr>
            <p:nvPr/>
          </p:nvSpPr>
          <p:spPr bwMode="auto">
            <a:xfrm>
              <a:off x="1122"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40975" name="Line 15"/>
            <p:cNvSpPr>
              <a:spLocks noChangeShapeType="1"/>
            </p:cNvSpPr>
            <p:nvPr/>
          </p:nvSpPr>
          <p:spPr bwMode="auto">
            <a:xfrm>
              <a:off x="1113"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0976" name="Line 16"/>
            <p:cNvSpPr>
              <a:spLocks noChangeShapeType="1"/>
            </p:cNvSpPr>
            <p:nvPr/>
          </p:nvSpPr>
          <p:spPr bwMode="auto">
            <a:xfrm>
              <a:off x="3050"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0977" name="Rectangle 17"/>
            <p:cNvSpPr>
              <a:spLocks noChangeArrowheads="1"/>
            </p:cNvSpPr>
            <p:nvPr/>
          </p:nvSpPr>
          <p:spPr bwMode="auto">
            <a:xfrm>
              <a:off x="1310" y="1196"/>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40978" name="Rectangle 18"/>
            <p:cNvSpPr>
              <a:spLocks noChangeArrowheads="1"/>
            </p:cNvSpPr>
            <p:nvPr/>
          </p:nvSpPr>
          <p:spPr bwMode="auto">
            <a:xfrm>
              <a:off x="1111"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40979" name="Rectangle 19"/>
            <p:cNvSpPr>
              <a:spLocks noChangeArrowheads="1"/>
            </p:cNvSpPr>
            <p:nvPr/>
          </p:nvSpPr>
          <p:spPr bwMode="auto">
            <a:xfrm>
              <a:off x="171"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40980" name="Line 20"/>
            <p:cNvSpPr>
              <a:spLocks noChangeShapeType="1"/>
            </p:cNvSpPr>
            <p:nvPr/>
          </p:nvSpPr>
          <p:spPr bwMode="auto">
            <a:xfrm>
              <a:off x="839"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0981" name="Rectangle 21"/>
            <p:cNvSpPr>
              <a:spLocks noChangeArrowheads="1"/>
            </p:cNvSpPr>
            <p:nvPr/>
          </p:nvSpPr>
          <p:spPr bwMode="auto">
            <a:xfrm>
              <a:off x="73"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base_sp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40982" name="Line 22"/>
            <p:cNvSpPr>
              <a:spLocks noChangeShapeType="1"/>
            </p:cNvSpPr>
            <p:nvPr/>
          </p:nvSpPr>
          <p:spPr bwMode="auto">
            <a:xfrm>
              <a:off x="839"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0983" name="Freeform 23"/>
            <p:cNvSpPr>
              <a:spLocks/>
            </p:cNvSpPr>
            <p:nvPr/>
          </p:nvSpPr>
          <p:spPr bwMode="auto">
            <a:xfrm>
              <a:off x="672"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 name="T18" fmla="*/ 0 w 431"/>
                <a:gd name="T19" fmla="*/ 0 h 1203"/>
                <a:gd name="T20" fmla="*/ 431 w 431"/>
                <a:gd name="T21" fmla="*/ 1203 h 1203"/>
              </a:gdLst>
              <a:ahLst/>
              <a:cxnLst>
                <a:cxn ang="T12">
                  <a:pos x="T0" y="T1"/>
                </a:cxn>
                <a:cxn ang="T13">
                  <a:pos x="T2" y="T3"/>
                </a:cxn>
                <a:cxn ang="T14">
                  <a:pos x="T4" y="T5"/>
                </a:cxn>
                <a:cxn ang="T15">
                  <a:pos x="T6" y="T7"/>
                </a:cxn>
                <a:cxn ang="T16">
                  <a:pos x="T8" y="T9"/>
                </a:cxn>
                <a:cxn ang="T17">
                  <a:pos x="T10" y="T11"/>
                </a:cxn>
              </a:cxnLst>
              <a:rect l="T18" t="T19" r="T20" b="T21"/>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0984" name="Freeform 24"/>
            <p:cNvSpPr>
              <a:spLocks/>
            </p:cNvSpPr>
            <p:nvPr/>
          </p:nvSpPr>
          <p:spPr bwMode="auto">
            <a:xfrm flipV="1">
              <a:off x="782"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0985" name="Rectangle 27"/>
            <p:cNvSpPr>
              <a:spLocks noChangeArrowheads="1"/>
            </p:cNvSpPr>
            <p:nvPr/>
          </p:nvSpPr>
          <p:spPr bwMode="auto">
            <a:xfrm>
              <a:off x="1122"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40986" name="Rectangle 28"/>
            <p:cNvSpPr>
              <a:spLocks noChangeArrowheads="1"/>
            </p:cNvSpPr>
            <p:nvPr/>
          </p:nvSpPr>
          <p:spPr bwMode="auto">
            <a:xfrm>
              <a:off x="1094"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40987" name="Rectangle 29"/>
            <p:cNvSpPr>
              <a:spLocks noChangeArrowheads="1"/>
            </p:cNvSpPr>
            <p:nvPr/>
          </p:nvSpPr>
          <p:spPr bwMode="auto">
            <a:xfrm>
              <a:off x="1264"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40988" name="Line 30"/>
            <p:cNvSpPr>
              <a:spLocks noChangeShapeType="1"/>
            </p:cNvSpPr>
            <p:nvPr/>
          </p:nvSpPr>
          <p:spPr bwMode="auto">
            <a:xfrm flipV="1">
              <a:off x="1151"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spTree>
    <p:extLst>
      <p:ext uri="{BB962C8B-B14F-4D97-AF65-F5344CB8AC3E}">
        <p14:creationId xmlns:p14="http://schemas.microsoft.com/office/powerpoint/2010/main" val="1029960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b="1" smtClean="0">
                <a:ea typeface="黑体" pitchFamily="49" charset="-122"/>
              </a:rPr>
              <a:t>6.2</a:t>
            </a:r>
            <a:r>
              <a:rPr lang="zh-CN" altLang="en-US" b="1" smtClean="0">
                <a:latin typeface="宋体" charset="-122"/>
                <a:ea typeface="黑体" pitchFamily="49" charset="-122"/>
              </a:rPr>
              <a:t> </a:t>
            </a:r>
            <a:r>
              <a:rPr lang="zh-CN" altLang="en-US" b="1" smtClean="0"/>
              <a:t>全局栈式存储分配</a:t>
            </a:r>
          </a:p>
        </p:txBody>
      </p:sp>
      <p:sp>
        <p:nvSpPr>
          <p:cNvPr id="41987" name="Rectangle 3"/>
          <p:cNvSpPr>
            <a:spLocks noChangeArrowheads="1"/>
          </p:cNvSpPr>
          <p:nvPr/>
        </p:nvSpPr>
        <p:spPr bwMode="auto">
          <a:xfrm>
            <a:off x="296863" y="908720"/>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zh-CN" altLang="en-US" dirty="0"/>
              <a:t>调用者</a:t>
            </a:r>
            <a:r>
              <a:rPr lang="en-US" altLang="zh-CN" dirty="0"/>
              <a:t>p</a:t>
            </a:r>
            <a:r>
              <a:rPr lang="zh-CN" altLang="en-US" dirty="0"/>
              <a:t>和被调用者</a:t>
            </a:r>
            <a:r>
              <a:rPr lang="en-US" altLang="zh-CN" dirty="0"/>
              <a:t>q</a:t>
            </a:r>
            <a:r>
              <a:rPr lang="zh-CN" altLang="en-US" dirty="0"/>
              <a:t>之间的任务划分</a:t>
            </a:r>
          </a:p>
        </p:txBody>
      </p:sp>
      <p:grpSp>
        <p:nvGrpSpPr>
          <p:cNvPr id="2" name="Group 50"/>
          <p:cNvGrpSpPr>
            <a:grpSpLocks/>
          </p:cNvGrpSpPr>
          <p:nvPr/>
        </p:nvGrpSpPr>
        <p:grpSpPr bwMode="auto">
          <a:xfrm>
            <a:off x="4976813" y="1853282"/>
            <a:ext cx="2835275" cy="3074988"/>
            <a:chOff x="3135" y="1508"/>
            <a:chExt cx="1786" cy="1937"/>
          </a:xfrm>
        </p:grpSpPr>
        <p:sp>
          <p:nvSpPr>
            <p:cNvPr id="42025" name="Rectangle 5"/>
            <p:cNvSpPr>
              <a:spLocks noChangeArrowheads="1"/>
            </p:cNvSpPr>
            <p:nvPr/>
          </p:nvSpPr>
          <p:spPr bwMode="auto">
            <a:xfrm>
              <a:off x="3135" y="1650"/>
              <a:ext cx="178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被调用者</a:t>
              </a:r>
              <a:r>
                <a:rPr lang="en-US" altLang="zh-CN" sz="2800"/>
                <a:t>q</a:t>
              </a:r>
              <a:r>
                <a:rPr lang="zh-CN" altLang="en-US" sz="2800"/>
                <a:t>的责任</a:t>
              </a:r>
            </a:p>
          </p:txBody>
        </p:sp>
        <p:sp>
          <p:nvSpPr>
            <p:cNvPr id="42026" name="Line 6"/>
            <p:cNvSpPr>
              <a:spLocks noChangeShapeType="1"/>
            </p:cNvSpPr>
            <p:nvPr/>
          </p:nvSpPr>
          <p:spPr bwMode="auto">
            <a:xfrm>
              <a:off x="3761" y="3445"/>
              <a:ext cx="30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27" name="Line 7"/>
            <p:cNvSpPr>
              <a:spLocks noChangeShapeType="1"/>
            </p:cNvSpPr>
            <p:nvPr/>
          </p:nvSpPr>
          <p:spPr bwMode="auto">
            <a:xfrm>
              <a:off x="3759" y="2223"/>
              <a:ext cx="3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28" name="Line 8"/>
            <p:cNvSpPr>
              <a:spLocks noChangeShapeType="1"/>
            </p:cNvSpPr>
            <p:nvPr/>
          </p:nvSpPr>
          <p:spPr bwMode="auto">
            <a:xfrm flipV="1">
              <a:off x="3921" y="1508"/>
              <a:ext cx="0" cy="21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29" name="Rectangle 9"/>
            <p:cNvSpPr>
              <a:spLocks noChangeArrowheads="1"/>
            </p:cNvSpPr>
            <p:nvPr/>
          </p:nvSpPr>
          <p:spPr bwMode="auto">
            <a:xfrm>
              <a:off x="3192" y="2629"/>
              <a:ext cx="1559"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调用者</a:t>
              </a:r>
              <a:r>
                <a:rPr lang="en-US" altLang="zh-CN" sz="2800"/>
                <a:t>p</a:t>
              </a:r>
              <a:r>
                <a:rPr lang="zh-CN" altLang="en-US" sz="2800"/>
                <a:t>的责任</a:t>
              </a:r>
            </a:p>
          </p:txBody>
        </p:sp>
        <p:sp>
          <p:nvSpPr>
            <p:cNvPr id="42030" name="Line 10"/>
            <p:cNvSpPr>
              <a:spLocks noChangeShapeType="1"/>
            </p:cNvSpPr>
            <p:nvPr/>
          </p:nvSpPr>
          <p:spPr bwMode="auto">
            <a:xfrm>
              <a:off x="3903" y="2993"/>
              <a:ext cx="0" cy="45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31" name="Line 11"/>
            <p:cNvSpPr>
              <a:spLocks noChangeShapeType="1"/>
            </p:cNvSpPr>
            <p:nvPr/>
          </p:nvSpPr>
          <p:spPr bwMode="auto">
            <a:xfrm flipV="1">
              <a:off x="3924" y="2217"/>
              <a:ext cx="0" cy="48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32" name="Line 12"/>
            <p:cNvSpPr>
              <a:spLocks noChangeShapeType="1"/>
            </p:cNvSpPr>
            <p:nvPr/>
          </p:nvSpPr>
          <p:spPr bwMode="auto">
            <a:xfrm>
              <a:off x="3921" y="201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grpSp>
      <p:grpSp>
        <p:nvGrpSpPr>
          <p:cNvPr id="41989" name="Group 49"/>
          <p:cNvGrpSpPr>
            <a:grpSpLocks/>
          </p:cNvGrpSpPr>
          <p:nvPr/>
        </p:nvGrpSpPr>
        <p:grpSpPr bwMode="auto">
          <a:xfrm>
            <a:off x="7046913" y="1967582"/>
            <a:ext cx="2006600" cy="4006850"/>
            <a:chOff x="4439" y="1580"/>
            <a:chExt cx="1264" cy="2524"/>
          </a:xfrm>
        </p:grpSpPr>
        <p:sp>
          <p:nvSpPr>
            <p:cNvPr id="42016" name="Line 14"/>
            <p:cNvSpPr>
              <a:spLocks noChangeShapeType="1"/>
            </p:cNvSpPr>
            <p:nvPr/>
          </p:nvSpPr>
          <p:spPr bwMode="auto">
            <a:xfrm>
              <a:off x="4979" y="2859"/>
              <a:ext cx="3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17" name="Line 15"/>
            <p:cNvSpPr>
              <a:spLocks noChangeShapeType="1"/>
            </p:cNvSpPr>
            <p:nvPr/>
          </p:nvSpPr>
          <p:spPr bwMode="auto">
            <a:xfrm>
              <a:off x="4978" y="1580"/>
              <a:ext cx="30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18" name="Line 16"/>
            <p:cNvSpPr>
              <a:spLocks noChangeShapeType="1"/>
            </p:cNvSpPr>
            <p:nvPr/>
          </p:nvSpPr>
          <p:spPr bwMode="auto">
            <a:xfrm>
              <a:off x="5004" y="4104"/>
              <a:ext cx="3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19" name="Line 17"/>
            <p:cNvSpPr>
              <a:spLocks noChangeShapeType="1"/>
            </p:cNvSpPr>
            <p:nvPr/>
          </p:nvSpPr>
          <p:spPr bwMode="auto">
            <a:xfrm>
              <a:off x="5134" y="3776"/>
              <a:ext cx="0" cy="32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20" name="Rectangle 18"/>
            <p:cNvSpPr>
              <a:spLocks noChangeArrowheads="1"/>
            </p:cNvSpPr>
            <p:nvPr/>
          </p:nvSpPr>
          <p:spPr bwMode="auto">
            <a:xfrm>
              <a:off x="4455" y="3167"/>
              <a:ext cx="124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调用者</a:t>
              </a:r>
              <a:r>
                <a:rPr lang="en-US" altLang="zh-CN" sz="2800"/>
                <a:t>p</a:t>
              </a:r>
              <a:r>
                <a:rPr lang="zh-CN" altLang="en-US" sz="2800"/>
                <a:t>的</a:t>
              </a:r>
            </a:p>
            <a:p>
              <a:pPr algn="ctr"/>
              <a:r>
                <a:rPr lang="zh-CN" altLang="en-US" sz="2800"/>
                <a:t>活动记录</a:t>
              </a:r>
            </a:p>
          </p:txBody>
        </p:sp>
        <p:sp>
          <p:nvSpPr>
            <p:cNvPr id="42021" name="Line 19"/>
            <p:cNvSpPr>
              <a:spLocks noChangeShapeType="1"/>
            </p:cNvSpPr>
            <p:nvPr/>
          </p:nvSpPr>
          <p:spPr bwMode="auto">
            <a:xfrm>
              <a:off x="5121" y="2531"/>
              <a:ext cx="0" cy="32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22" name="Line 20"/>
            <p:cNvSpPr>
              <a:spLocks noChangeShapeType="1"/>
            </p:cNvSpPr>
            <p:nvPr/>
          </p:nvSpPr>
          <p:spPr bwMode="auto">
            <a:xfrm flipV="1">
              <a:off x="5120" y="2859"/>
              <a:ext cx="0" cy="32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23" name="Rectangle 21"/>
            <p:cNvSpPr>
              <a:spLocks noChangeArrowheads="1"/>
            </p:cNvSpPr>
            <p:nvPr/>
          </p:nvSpPr>
          <p:spPr bwMode="auto">
            <a:xfrm>
              <a:off x="4439" y="1854"/>
              <a:ext cx="1241"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被调用者</a:t>
              </a:r>
              <a:r>
                <a:rPr lang="en-US" altLang="zh-CN" sz="2800"/>
                <a:t>q</a:t>
              </a:r>
              <a:r>
                <a:rPr lang="zh-CN" altLang="en-US" sz="2800"/>
                <a:t>的活动记录</a:t>
              </a:r>
            </a:p>
          </p:txBody>
        </p:sp>
        <p:sp>
          <p:nvSpPr>
            <p:cNvPr id="42024" name="Line 22"/>
            <p:cNvSpPr>
              <a:spLocks noChangeShapeType="1"/>
            </p:cNvSpPr>
            <p:nvPr/>
          </p:nvSpPr>
          <p:spPr bwMode="auto">
            <a:xfrm flipV="1">
              <a:off x="5120" y="1580"/>
              <a:ext cx="0" cy="32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grpSp>
      <p:grpSp>
        <p:nvGrpSpPr>
          <p:cNvPr id="41990" name="Group 23"/>
          <p:cNvGrpSpPr>
            <a:grpSpLocks/>
          </p:cNvGrpSpPr>
          <p:nvPr/>
        </p:nvGrpSpPr>
        <p:grpSpPr bwMode="auto">
          <a:xfrm>
            <a:off x="115888" y="1357982"/>
            <a:ext cx="4860925" cy="4889500"/>
            <a:chOff x="-12" y="1196"/>
            <a:chExt cx="3062" cy="3080"/>
          </a:xfrm>
        </p:grpSpPr>
        <p:sp>
          <p:nvSpPr>
            <p:cNvPr id="41991" name="Rectangle 24"/>
            <p:cNvSpPr>
              <a:spLocks noChangeArrowheads="1"/>
            </p:cNvSpPr>
            <p:nvPr/>
          </p:nvSpPr>
          <p:spPr bwMode="auto">
            <a:xfrm>
              <a:off x="1029"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1992" name="Rectangle 25"/>
            <p:cNvSpPr>
              <a:spLocks noChangeArrowheads="1"/>
            </p:cNvSpPr>
            <p:nvPr/>
          </p:nvSpPr>
          <p:spPr bwMode="auto">
            <a:xfrm>
              <a:off x="1037" y="1536"/>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41993" name="Line 26"/>
            <p:cNvSpPr>
              <a:spLocks noChangeShapeType="1"/>
            </p:cNvSpPr>
            <p:nvPr/>
          </p:nvSpPr>
          <p:spPr bwMode="auto">
            <a:xfrm>
              <a:off x="1056"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1994" name="Line 27"/>
            <p:cNvSpPr>
              <a:spLocks noChangeShapeType="1"/>
            </p:cNvSpPr>
            <p:nvPr/>
          </p:nvSpPr>
          <p:spPr bwMode="auto">
            <a:xfrm>
              <a:off x="1040"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1995" name="Line 28"/>
            <p:cNvSpPr>
              <a:spLocks noChangeShapeType="1"/>
            </p:cNvSpPr>
            <p:nvPr/>
          </p:nvSpPr>
          <p:spPr bwMode="auto">
            <a:xfrm flipV="1">
              <a:off x="1063"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1996" name="Line 29"/>
            <p:cNvSpPr>
              <a:spLocks noChangeShapeType="1"/>
            </p:cNvSpPr>
            <p:nvPr/>
          </p:nvSpPr>
          <p:spPr bwMode="auto">
            <a:xfrm flipV="1">
              <a:off x="1066"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1997" name="Line 30"/>
            <p:cNvSpPr>
              <a:spLocks noChangeShapeType="1"/>
            </p:cNvSpPr>
            <p:nvPr/>
          </p:nvSpPr>
          <p:spPr bwMode="auto">
            <a:xfrm>
              <a:off x="1054"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1998" name="Rectangle 31"/>
            <p:cNvSpPr>
              <a:spLocks noChangeArrowheads="1"/>
            </p:cNvSpPr>
            <p:nvPr/>
          </p:nvSpPr>
          <p:spPr bwMode="auto">
            <a:xfrm>
              <a:off x="1008"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41999" name="Rectangle 32"/>
            <p:cNvSpPr>
              <a:spLocks noChangeArrowheads="1"/>
            </p:cNvSpPr>
            <p:nvPr/>
          </p:nvSpPr>
          <p:spPr bwMode="auto">
            <a:xfrm>
              <a:off x="1037"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42000" name="Line 33"/>
            <p:cNvSpPr>
              <a:spLocks noChangeShapeType="1"/>
            </p:cNvSpPr>
            <p:nvPr/>
          </p:nvSpPr>
          <p:spPr bwMode="auto">
            <a:xfrm>
              <a:off x="1028"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2001" name="Line 34"/>
            <p:cNvSpPr>
              <a:spLocks noChangeShapeType="1"/>
            </p:cNvSpPr>
            <p:nvPr/>
          </p:nvSpPr>
          <p:spPr bwMode="auto">
            <a:xfrm>
              <a:off x="2965"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2002" name="Rectangle 35"/>
            <p:cNvSpPr>
              <a:spLocks noChangeArrowheads="1"/>
            </p:cNvSpPr>
            <p:nvPr/>
          </p:nvSpPr>
          <p:spPr bwMode="auto">
            <a:xfrm>
              <a:off x="1225" y="1196"/>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42003" name="Rectangle 36"/>
            <p:cNvSpPr>
              <a:spLocks noChangeArrowheads="1"/>
            </p:cNvSpPr>
            <p:nvPr/>
          </p:nvSpPr>
          <p:spPr bwMode="auto">
            <a:xfrm>
              <a:off x="1026"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42004" name="Rectangle 37"/>
            <p:cNvSpPr>
              <a:spLocks noChangeArrowheads="1"/>
            </p:cNvSpPr>
            <p:nvPr/>
          </p:nvSpPr>
          <p:spPr bwMode="auto">
            <a:xfrm>
              <a:off x="86"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42005" name="Line 38"/>
            <p:cNvSpPr>
              <a:spLocks noChangeShapeType="1"/>
            </p:cNvSpPr>
            <p:nvPr/>
          </p:nvSpPr>
          <p:spPr bwMode="auto">
            <a:xfrm>
              <a:off x="754"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2006" name="Rectangle 39"/>
            <p:cNvSpPr>
              <a:spLocks noChangeArrowheads="1"/>
            </p:cNvSpPr>
            <p:nvPr/>
          </p:nvSpPr>
          <p:spPr bwMode="auto">
            <a:xfrm>
              <a:off x="-12"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base_sp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42007" name="Line 40"/>
            <p:cNvSpPr>
              <a:spLocks noChangeShapeType="1"/>
            </p:cNvSpPr>
            <p:nvPr/>
          </p:nvSpPr>
          <p:spPr bwMode="auto">
            <a:xfrm>
              <a:off x="754"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2008" name="Freeform 41"/>
            <p:cNvSpPr>
              <a:spLocks/>
            </p:cNvSpPr>
            <p:nvPr/>
          </p:nvSpPr>
          <p:spPr bwMode="auto">
            <a:xfrm>
              <a:off x="587"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 name="T18" fmla="*/ 0 w 431"/>
                <a:gd name="T19" fmla="*/ 0 h 1203"/>
                <a:gd name="T20" fmla="*/ 431 w 431"/>
                <a:gd name="T21" fmla="*/ 1203 h 1203"/>
              </a:gdLst>
              <a:ahLst/>
              <a:cxnLst>
                <a:cxn ang="T12">
                  <a:pos x="T0" y="T1"/>
                </a:cxn>
                <a:cxn ang="T13">
                  <a:pos x="T2" y="T3"/>
                </a:cxn>
                <a:cxn ang="T14">
                  <a:pos x="T4" y="T5"/>
                </a:cxn>
                <a:cxn ang="T15">
                  <a:pos x="T6" y="T7"/>
                </a:cxn>
                <a:cxn ang="T16">
                  <a:pos x="T8" y="T9"/>
                </a:cxn>
                <a:cxn ang="T17">
                  <a:pos x="T10" y="T11"/>
                </a:cxn>
              </a:cxnLst>
              <a:rect l="T18" t="T19" r="T20" b="T21"/>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2009" name="Freeform 42"/>
            <p:cNvSpPr>
              <a:spLocks/>
            </p:cNvSpPr>
            <p:nvPr/>
          </p:nvSpPr>
          <p:spPr bwMode="auto">
            <a:xfrm flipV="1">
              <a:off x="697"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2010" name="Rectangle 43"/>
            <p:cNvSpPr>
              <a:spLocks noChangeArrowheads="1"/>
            </p:cNvSpPr>
            <p:nvPr/>
          </p:nvSpPr>
          <p:spPr bwMode="auto">
            <a:xfrm>
              <a:off x="158" y="2870"/>
              <a:ext cx="426" cy="1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ctr"/>
              <a:r>
                <a:rPr lang="zh-CN" altLang="en-US" sz="2800">
                  <a:latin typeface="Times New Roman" pitchFamily="18" charset="0"/>
                  <a:cs typeface="Times New Roman" pitchFamily="18" charset="0"/>
                </a:rPr>
                <a:t>栈</a:t>
              </a:r>
            </a:p>
            <a:p>
              <a:pPr algn="ctr"/>
              <a:r>
                <a:rPr lang="zh-CN" altLang="en-US" sz="2800">
                  <a:latin typeface="Times New Roman" pitchFamily="18" charset="0"/>
                  <a:cs typeface="Times New Roman" pitchFamily="18" charset="0"/>
                </a:rPr>
                <a:t>增</a:t>
              </a:r>
            </a:p>
            <a:p>
              <a:pPr algn="ctr"/>
              <a:r>
                <a:rPr lang="zh-CN" altLang="en-US" sz="2800">
                  <a:latin typeface="Times New Roman" pitchFamily="18" charset="0"/>
                  <a:cs typeface="Times New Roman" pitchFamily="18" charset="0"/>
                </a:rPr>
                <a:t>长</a:t>
              </a:r>
            </a:p>
            <a:p>
              <a:pPr algn="ctr"/>
              <a:r>
                <a:rPr lang="zh-CN" altLang="en-US" sz="2800">
                  <a:latin typeface="Times New Roman" pitchFamily="18" charset="0"/>
                  <a:cs typeface="Times New Roman" pitchFamily="18" charset="0"/>
                </a:rPr>
                <a:t>方</a:t>
              </a:r>
            </a:p>
            <a:p>
              <a:pPr algn="ctr"/>
              <a:r>
                <a:rPr lang="zh-CN" altLang="en-US" sz="2800">
                  <a:latin typeface="Times New Roman" pitchFamily="18" charset="0"/>
                  <a:cs typeface="Times New Roman" pitchFamily="18" charset="0"/>
                </a:rPr>
                <a:t>向</a:t>
              </a:r>
            </a:p>
          </p:txBody>
        </p:sp>
        <p:sp>
          <p:nvSpPr>
            <p:cNvPr id="42011" name="Line 44"/>
            <p:cNvSpPr>
              <a:spLocks noChangeShapeType="1"/>
            </p:cNvSpPr>
            <p:nvPr/>
          </p:nvSpPr>
          <p:spPr bwMode="auto">
            <a:xfrm flipV="1">
              <a:off x="357" y="2302"/>
              <a:ext cx="0" cy="53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cs typeface="Times New Roman" pitchFamily="18" charset="0"/>
              </a:endParaRPr>
            </a:p>
          </p:txBody>
        </p:sp>
        <p:sp>
          <p:nvSpPr>
            <p:cNvPr id="42012" name="Rectangle 45"/>
            <p:cNvSpPr>
              <a:spLocks noChangeArrowheads="1"/>
            </p:cNvSpPr>
            <p:nvPr/>
          </p:nvSpPr>
          <p:spPr bwMode="auto">
            <a:xfrm>
              <a:off x="1037"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42013" name="Rectangle 46"/>
            <p:cNvSpPr>
              <a:spLocks noChangeArrowheads="1"/>
            </p:cNvSpPr>
            <p:nvPr/>
          </p:nvSpPr>
          <p:spPr bwMode="auto">
            <a:xfrm>
              <a:off x="1009"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42014" name="Rectangle 47"/>
            <p:cNvSpPr>
              <a:spLocks noChangeArrowheads="1"/>
            </p:cNvSpPr>
            <p:nvPr/>
          </p:nvSpPr>
          <p:spPr bwMode="auto">
            <a:xfrm>
              <a:off x="1179"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42015" name="Line 48"/>
            <p:cNvSpPr>
              <a:spLocks noChangeShapeType="1"/>
            </p:cNvSpPr>
            <p:nvPr/>
          </p:nvSpPr>
          <p:spPr bwMode="auto">
            <a:xfrm flipV="1">
              <a:off x="1066"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spTree>
    <p:extLst>
      <p:ext uri="{BB962C8B-B14F-4D97-AF65-F5344CB8AC3E}">
        <p14:creationId xmlns:p14="http://schemas.microsoft.com/office/powerpoint/2010/main" val="3898867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b="1" smtClean="0">
                <a:ea typeface="黑体" pitchFamily="49" charset="-122"/>
              </a:rPr>
              <a:t>6.2</a:t>
            </a:r>
            <a:r>
              <a:rPr lang="zh-CN" altLang="en-US" b="1" smtClean="0">
                <a:latin typeface="宋体" charset="-122"/>
                <a:ea typeface="黑体" pitchFamily="49" charset="-122"/>
              </a:rPr>
              <a:t> </a:t>
            </a:r>
            <a:r>
              <a:rPr lang="zh-CN" altLang="en-US" b="1" smtClean="0"/>
              <a:t>全局栈式存储分配</a:t>
            </a:r>
          </a:p>
        </p:txBody>
      </p:sp>
      <p:sp>
        <p:nvSpPr>
          <p:cNvPr id="43011" name="Rectangle 3"/>
          <p:cNvSpPr>
            <a:spLocks noChangeArrowheads="1"/>
          </p:cNvSpPr>
          <p:nvPr/>
        </p:nvSpPr>
        <p:spPr bwMode="auto">
          <a:xfrm>
            <a:off x="287338" y="908720"/>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en-US" altLang="zh-CN"/>
              <a:t>2</a:t>
            </a:r>
            <a:r>
              <a:rPr lang="zh-CN" altLang="en-US"/>
              <a:t>、过程</a:t>
            </a:r>
            <a:r>
              <a:rPr lang="en-US" altLang="zh-CN"/>
              <a:t>p</a:t>
            </a:r>
            <a:r>
              <a:rPr lang="zh-CN" altLang="en-US"/>
              <a:t>调用过程</a:t>
            </a:r>
            <a:r>
              <a:rPr lang="en-US" altLang="zh-CN"/>
              <a:t>q</a:t>
            </a:r>
            <a:r>
              <a:rPr lang="zh-CN" altLang="en-US"/>
              <a:t>的返回序列</a:t>
            </a:r>
          </a:p>
        </p:txBody>
      </p:sp>
      <p:grpSp>
        <p:nvGrpSpPr>
          <p:cNvPr id="43012" name="Group 23"/>
          <p:cNvGrpSpPr>
            <a:grpSpLocks/>
          </p:cNvGrpSpPr>
          <p:nvPr/>
        </p:nvGrpSpPr>
        <p:grpSpPr bwMode="auto">
          <a:xfrm>
            <a:off x="115888" y="1369095"/>
            <a:ext cx="4860925" cy="4889500"/>
            <a:chOff x="-12" y="1196"/>
            <a:chExt cx="3062" cy="3080"/>
          </a:xfrm>
        </p:grpSpPr>
        <p:sp>
          <p:nvSpPr>
            <p:cNvPr id="43013" name="Rectangle 24"/>
            <p:cNvSpPr>
              <a:spLocks noChangeArrowheads="1"/>
            </p:cNvSpPr>
            <p:nvPr/>
          </p:nvSpPr>
          <p:spPr bwMode="auto">
            <a:xfrm>
              <a:off x="1029"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3014" name="Rectangle 25"/>
            <p:cNvSpPr>
              <a:spLocks noChangeArrowheads="1"/>
            </p:cNvSpPr>
            <p:nvPr/>
          </p:nvSpPr>
          <p:spPr bwMode="auto">
            <a:xfrm>
              <a:off x="1037" y="1536"/>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43015" name="Line 26"/>
            <p:cNvSpPr>
              <a:spLocks noChangeShapeType="1"/>
            </p:cNvSpPr>
            <p:nvPr/>
          </p:nvSpPr>
          <p:spPr bwMode="auto">
            <a:xfrm>
              <a:off x="1056"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3016" name="Line 27"/>
            <p:cNvSpPr>
              <a:spLocks noChangeShapeType="1"/>
            </p:cNvSpPr>
            <p:nvPr/>
          </p:nvSpPr>
          <p:spPr bwMode="auto">
            <a:xfrm>
              <a:off x="1040"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3017" name="Line 28"/>
            <p:cNvSpPr>
              <a:spLocks noChangeShapeType="1"/>
            </p:cNvSpPr>
            <p:nvPr/>
          </p:nvSpPr>
          <p:spPr bwMode="auto">
            <a:xfrm flipV="1">
              <a:off x="1063"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3018" name="Line 29"/>
            <p:cNvSpPr>
              <a:spLocks noChangeShapeType="1"/>
            </p:cNvSpPr>
            <p:nvPr/>
          </p:nvSpPr>
          <p:spPr bwMode="auto">
            <a:xfrm flipV="1">
              <a:off x="1066"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3019" name="Line 30"/>
            <p:cNvSpPr>
              <a:spLocks noChangeShapeType="1"/>
            </p:cNvSpPr>
            <p:nvPr/>
          </p:nvSpPr>
          <p:spPr bwMode="auto">
            <a:xfrm>
              <a:off x="1054"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3020" name="Rectangle 31"/>
            <p:cNvSpPr>
              <a:spLocks noChangeArrowheads="1"/>
            </p:cNvSpPr>
            <p:nvPr/>
          </p:nvSpPr>
          <p:spPr bwMode="auto">
            <a:xfrm>
              <a:off x="1008"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43021" name="Rectangle 32"/>
            <p:cNvSpPr>
              <a:spLocks noChangeArrowheads="1"/>
            </p:cNvSpPr>
            <p:nvPr/>
          </p:nvSpPr>
          <p:spPr bwMode="auto">
            <a:xfrm>
              <a:off x="1037"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43022" name="Line 33"/>
            <p:cNvSpPr>
              <a:spLocks noChangeShapeType="1"/>
            </p:cNvSpPr>
            <p:nvPr/>
          </p:nvSpPr>
          <p:spPr bwMode="auto">
            <a:xfrm>
              <a:off x="1028"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3023" name="Line 34"/>
            <p:cNvSpPr>
              <a:spLocks noChangeShapeType="1"/>
            </p:cNvSpPr>
            <p:nvPr/>
          </p:nvSpPr>
          <p:spPr bwMode="auto">
            <a:xfrm>
              <a:off x="2965"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3024" name="Rectangle 35"/>
            <p:cNvSpPr>
              <a:spLocks noChangeArrowheads="1"/>
            </p:cNvSpPr>
            <p:nvPr/>
          </p:nvSpPr>
          <p:spPr bwMode="auto">
            <a:xfrm>
              <a:off x="1225" y="1196"/>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43025" name="Rectangle 36"/>
            <p:cNvSpPr>
              <a:spLocks noChangeArrowheads="1"/>
            </p:cNvSpPr>
            <p:nvPr/>
          </p:nvSpPr>
          <p:spPr bwMode="auto">
            <a:xfrm>
              <a:off x="1026"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43026" name="Rectangle 37"/>
            <p:cNvSpPr>
              <a:spLocks noChangeArrowheads="1"/>
            </p:cNvSpPr>
            <p:nvPr/>
          </p:nvSpPr>
          <p:spPr bwMode="auto">
            <a:xfrm>
              <a:off x="86"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43027" name="Line 38"/>
            <p:cNvSpPr>
              <a:spLocks noChangeShapeType="1"/>
            </p:cNvSpPr>
            <p:nvPr/>
          </p:nvSpPr>
          <p:spPr bwMode="auto">
            <a:xfrm>
              <a:off x="754"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3028" name="Rectangle 39"/>
            <p:cNvSpPr>
              <a:spLocks noChangeArrowheads="1"/>
            </p:cNvSpPr>
            <p:nvPr/>
          </p:nvSpPr>
          <p:spPr bwMode="auto">
            <a:xfrm>
              <a:off x="-12"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latin typeface="Times New Roman" pitchFamily="18" charset="0"/>
                  <a:cs typeface="Times New Roman" pitchFamily="18" charset="0"/>
                </a:rPr>
                <a:t>base_sp</a:t>
              </a:r>
              <a:r>
                <a:rPr lang="en-US" altLang="zh-CN" sz="1000" b="0" i="1">
                  <a:latin typeface="Times New Roman" pitchFamily="18" charset="0"/>
                  <a:cs typeface="Times New Roman" pitchFamily="18" charset="0"/>
                </a:rPr>
                <a:t> </a:t>
              </a:r>
              <a:endParaRPr lang="en-US" altLang="zh-CN" sz="1000" b="0">
                <a:latin typeface="Times New Roman" pitchFamily="18" charset="0"/>
                <a:cs typeface="Times New Roman" pitchFamily="18" charset="0"/>
              </a:endParaRPr>
            </a:p>
          </p:txBody>
        </p:sp>
        <p:sp>
          <p:nvSpPr>
            <p:cNvPr id="43029" name="Line 40"/>
            <p:cNvSpPr>
              <a:spLocks noChangeShapeType="1"/>
            </p:cNvSpPr>
            <p:nvPr/>
          </p:nvSpPr>
          <p:spPr bwMode="auto">
            <a:xfrm>
              <a:off x="754"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3030" name="Freeform 41"/>
            <p:cNvSpPr>
              <a:spLocks/>
            </p:cNvSpPr>
            <p:nvPr/>
          </p:nvSpPr>
          <p:spPr bwMode="auto">
            <a:xfrm>
              <a:off x="587"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 name="T18" fmla="*/ 0 w 431"/>
                <a:gd name="T19" fmla="*/ 0 h 1203"/>
                <a:gd name="T20" fmla="*/ 431 w 431"/>
                <a:gd name="T21" fmla="*/ 1203 h 1203"/>
              </a:gdLst>
              <a:ahLst/>
              <a:cxnLst>
                <a:cxn ang="T12">
                  <a:pos x="T0" y="T1"/>
                </a:cxn>
                <a:cxn ang="T13">
                  <a:pos x="T2" y="T3"/>
                </a:cxn>
                <a:cxn ang="T14">
                  <a:pos x="T4" y="T5"/>
                </a:cxn>
                <a:cxn ang="T15">
                  <a:pos x="T6" y="T7"/>
                </a:cxn>
                <a:cxn ang="T16">
                  <a:pos x="T8" y="T9"/>
                </a:cxn>
                <a:cxn ang="T17">
                  <a:pos x="T10" y="T11"/>
                </a:cxn>
              </a:cxnLst>
              <a:rect l="T18" t="T19" r="T20" b="T21"/>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3031" name="Freeform 42"/>
            <p:cNvSpPr>
              <a:spLocks/>
            </p:cNvSpPr>
            <p:nvPr/>
          </p:nvSpPr>
          <p:spPr bwMode="auto">
            <a:xfrm flipV="1">
              <a:off x="697"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3032" name="Rectangle 43"/>
            <p:cNvSpPr>
              <a:spLocks noChangeArrowheads="1"/>
            </p:cNvSpPr>
            <p:nvPr/>
          </p:nvSpPr>
          <p:spPr bwMode="auto">
            <a:xfrm>
              <a:off x="158" y="2870"/>
              <a:ext cx="426" cy="1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ctr"/>
              <a:r>
                <a:rPr lang="zh-CN" altLang="en-US" sz="2800">
                  <a:latin typeface="Times New Roman" pitchFamily="18" charset="0"/>
                  <a:cs typeface="Times New Roman" pitchFamily="18" charset="0"/>
                </a:rPr>
                <a:t>栈</a:t>
              </a:r>
            </a:p>
            <a:p>
              <a:pPr algn="ctr"/>
              <a:r>
                <a:rPr lang="zh-CN" altLang="en-US" sz="2800">
                  <a:latin typeface="Times New Roman" pitchFamily="18" charset="0"/>
                  <a:cs typeface="Times New Roman" pitchFamily="18" charset="0"/>
                </a:rPr>
                <a:t>增</a:t>
              </a:r>
            </a:p>
            <a:p>
              <a:pPr algn="ctr"/>
              <a:r>
                <a:rPr lang="zh-CN" altLang="en-US" sz="2800">
                  <a:latin typeface="Times New Roman" pitchFamily="18" charset="0"/>
                  <a:cs typeface="Times New Roman" pitchFamily="18" charset="0"/>
                </a:rPr>
                <a:t>长</a:t>
              </a:r>
            </a:p>
            <a:p>
              <a:pPr algn="ctr"/>
              <a:r>
                <a:rPr lang="zh-CN" altLang="en-US" sz="2800">
                  <a:latin typeface="Times New Roman" pitchFamily="18" charset="0"/>
                  <a:cs typeface="Times New Roman" pitchFamily="18" charset="0"/>
                </a:rPr>
                <a:t>方</a:t>
              </a:r>
            </a:p>
            <a:p>
              <a:pPr algn="ctr"/>
              <a:r>
                <a:rPr lang="zh-CN" altLang="en-US" sz="2800">
                  <a:latin typeface="Times New Roman" pitchFamily="18" charset="0"/>
                  <a:cs typeface="Times New Roman" pitchFamily="18" charset="0"/>
                </a:rPr>
                <a:t>向</a:t>
              </a:r>
            </a:p>
          </p:txBody>
        </p:sp>
        <p:sp>
          <p:nvSpPr>
            <p:cNvPr id="43033" name="Line 44"/>
            <p:cNvSpPr>
              <a:spLocks noChangeShapeType="1"/>
            </p:cNvSpPr>
            <p:nvPr/>
          </p:nvSpPr>
          <p:spPr bwMode="auto">
            <a:xfrm flipV="1">
              <a:off x="357" y="2302"/>
              <a:ext cx="0" cy="53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cs typeface="Times New Roman" pitchFamily="18" charset="0"/>
              </a:endParaRPr>
            </a:p>
          </p:txBody>
        </p:sp>
        <p:sp>
          <p:nvSpPr>
            <p:cNvPr id="43034" name="Rectangle 45"/>
            <p:cNvSpPr>
              <a:spLocks noChangeArrowheads="1"/>
            </p:cNvSpPr>
            <p:nvPr/>
          </p:nvSpPr>
          <p:spPr bwMode="auto">
            <a:xfrm>
              <a:off x="1037"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43035" name="Rectangle 46"/>
            <p:cNvSpPr>
              <a:spLocks noChangeArrowheads="1"/>
            </p:cNvSpPr>
            <p:nvPr/>
          </p:nvSpPr>
          <p:spPr bwMode="auto">
            <a:xfrm>
              <a:off x="1009"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43036" name="Rectangle 47"/>
            <p:cNvSpPr>
              <a:spLocks noChangeArrowheads="1"/>
            </p:cNvSpPr>
            <p:nvPr/>
          </p:nvSpPr>
          <p:spPr bwMode="auto">
            <a:xfrm>
              <a:off x="1179"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43037" name="Line 48"/>
            <p:cNvSpPr>
              <a:spLocks noChangeShapeType="1"/>
            </p:cNvSpPr>
            <p:nvPr/>
          </p:nvSpPr>
          <p:spPr bwMode="auto">
            <a:xfrm flipV="1">
              <a:off x="1066"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spTree>
    <p:extLst>
      <p:ext uri="{BB962C8B-B14F-4D97-AF65-F5344CB8AC3E}">
        <p14:creationId xmlns:p14="http://schemas.microsoft.com/office/powerpoint/2010/main" val="24410761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b="1" smtClean="0">
                <a:ea typeface="黑体" pitchFamily="49" charset="-122"/>
              </a:rPr>
              <a:t>6.2</a:t>
            </a:r>
            <a:r>
              <a:rPr lang="zh-CN" altLang="en-US" b="1" smtClean="0">
                <a:latin typeface="宋体" charset="-122"/>
                <a:ea typeface="黑体" pitchFamily="49" charset="-122"/>
              </a:rPr>
              <a:t> </a:t>
            </a:r>
            <a:r>
              <a:rPr lang="zh-CN" altLang="en-US" b="1" smtClean="0"/>
              <a:t>全局栈式存储分配</a:t>
            </a:r>
          </a:p>
        </p:txBody>
      </p:sp>
      <p:sp>
        <p:nvSpPr>
          <p:cNvPr id="44035" name="Rectangle 3"/>
          <p:cNvSpPr>
            <a:spLocks noChangeArrowheads="1"/>
          </p:cNvSpPr>
          <p:nvPr/>
        </p:nvSpPr>
        <p:spPr bwMode="auto">
          <a:xfrm>
            <a:off x="287338" y="908720"/>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en-US" altLang="zh-CN"/>
              <a:t>2</a:t>
            </a:r>
            <a:r>
              <a:rPr lang="zh-CN" altLang="en-US"/>
              <a:t>、过程</a:t>
            </a:r>
            <a:r>
              <a:rPr lang="en-US" altLang="zh-CN"/>
              <a:t>p</a:t>
            </a:r>
            <a:r>
              <a:rPr lang="zh-CN" altLang="en-US"/>
              <a:t>调用过程</a:t>
            </a:r>
            <a:r>
              <a:rPr lang="en-US" altLang="zh-CN"/>
              <a:t>q</a:t>
            </a:r>
            <a:r>
              <a:rPr lang="zh-CN" altLang="en-US"/>
              <a:t>的返回序列</a:t>
            </a:r>
          </a:p>
        </p:txBody>
      </p:sp>
      <p:grpSp>
        <p:nvGrpSpPr>
          <p:cNvPr id="44036" name="Group 4"/>
          <p:cNvGrpSpPr>
            <a:grpSpLocks/>
          </p:cNvGrpSpPr>
          <p:nvPr/>
        </p:nvGrpSpPr>
        <p:grpSpPr bwMode="auto">
          <a:xfrm>
            <a:off x="115888" y="1369095"/>
            <a:ext cx="4860925" cy="4889500"/>
            <a:chOff x="-12" y="1196"/>
            <a:chExt cx="3062" cy="3080"/>
          </a:xfrm>
        </p:grpSpPr>
        <p:sp>
          <p:nvSpPr>
            <p:cNvPr id="44038" name="Rectangle 5"/>
            <p:cNvSpPr>
              <a:spLocks noChangeArrowheads="1"/>
            </p:cNvSpPr>
            <p:nvPr/>
          </p:nvSpPr>
          <p:spPr bwMode="auto">
            <a:xfrm>
              <a:off x="1029"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4039" name="Rectangle 6"/>
            <p:cNvSpPr>
              <a:spLocks noChangeArrowheads="1"/>
            </p:cNvSpPr>
            <p:nvPr/>
          </p:nvSpPr>
          <p:spPr bwMode="auto">
            <a:xfrm>
              <a:off x="1037" y="1536"/>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44040" name="Line 7"/>
            <p:cNvSpPr>
              <a:spLocks noChangeShapeType="1"/>
            </p:cNvSpPr>
            <p:nvPr/>
          </p:nvSpPr>
          <p:spPr bwMode="auto">
            <a:xfrm>
              <a:off x="1056"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4041" name="Line 8"/>
            <p:cNvSpPr>
              <a:spLocks noChangeShapeType="1"/>
            </p:cNvSpPr>
            <p:nvPr/>
          </p:nvSpPr>
          <p:spPr bwMode="auto">
            <a:xfrm>
              <a:off x="1040"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4042" name="Line 9"/>
            <p:cNvSpPr>
              <a:spLocks noChangeShapeType="1"/>
            </p:cNvSpPr>
            <p:nvPr/>
          </p:nvSpPr>
          <p:spPr bwMode="auto">
            <a:xfrm flipV="1">
              <a:off x="1063"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4043" name="Line 10"/>
            <p:cNvSpPr>
              <a:spLocks noChangeShapeType="1"/>
            </p:cNvSpPr>
            <p:nvPr/>
          </p:nvSpPr>
          <p:spPr bwMode="auto">
            <a:xfrm flipV="1">
              <a:off x="1066"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4044" name="Line 11"/>
            <p:cNvSpPr>
              <a:spLocks noChangeShapeType="1"/>
            </p:cNvSpPr>
            <p:nvPr/>
          </p:nvSpPr>
          <p:spPr bwMode="auto">
            <a:xfrm>
              <a:off x="1054"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4045" name="Rectangle 12"/>
            <p:cNvSpPr>
              <a:spLocks noChangeArrowheads="1"/>
            </p:cNvSpPr>
            <p:nvPr/>
          </p:nvSpPr>
          <p:spPr bwMode="auto">
            <a:xfrm>
              <a:off x="1008"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dirty="0">
                  <a:solidFill>
                    <a:srgbClr val="FF0000"/>
                  </a:solidFill>
                  <a:latin typeface="Times New Roman" pitchFamily="18" charset="0"/>
                  <a:cs typeface="Times New Roman" pitchFamily="18" charset="0"/>
                </a:rPr>
                <a:t>返回值</a:t>
              </a:r>
              <a:r>
                <a:rPr lang="zh-CN" altLang="en-US" sz="2800" dirty="0">
                  <a:latin typeface="Times New Roman" pitchFamily="18" charset="0"/>
                  <a:cs typeface="Times New Roman" pitchFamily="18" charset="0"/>
                </a:rPr>
                <a:t>和参数</a:t>
              </a:r>
            </a:p>
          </p:txBody>
        </p:sp>
        <p:sp>
          <p:nvSpPr>
            <p:cNvPr id="44046" name="Rectangle 13"/>
            <p:cNvSpPr>
              <a:spLocks noChangeArrowheads="1"/>
            </p:cNvSpPr>
            <p:nvPr/>
          </p:nvSpPr>
          <p:spPr bwMode="auto">
            <a:xfrm>
              <a:off x="1037"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44047" name="Line 14"/>
            <p:cNvSpPr>
              <a:spLocks noChangeShapeType="1"/>
            </p:cNvSpPr>
            <p:nvPr/>
          </p:nvSpPr>
          <p:spPr bwMode="auto">
            <a:xfrm>
              <a:off x="1028"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4048" name="Line 15"/>
            <p:cNvSpPr>
              <a:spLocks noChangeShapeType="1"/>
            </p:cNvSpPr>
            <p:nvPr/>
          </p:nvSpPr>
          <p:spPr bwMode="auto">
            <a:xfrm>
              <a:off x="2965"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4049" name="Rectangle 16"/>
            <p:cNvSpPr>
              <a:spLocks noChangeArrowheads="1"/>
            </p:cNvSpPr>
            <p:nvPr/>
          </p:nvSpPr>
          <p:spPr bwMode="auto">
            <a:xfrm>
              <a:off x="1225" y="1196"/>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44050" name="Rectangle 17"/>
            <p:cNvSpPr>
              <a:spLocks noChangeArrowheads="1"/>
            </p:cNvSpPr>
            <p:nvPr/>
          </p:nvSpPr>
          <p:spPr bwMode="auto">
            <a:xfrm>
              <a:off x="1026"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44051" name="Rectangle 18"/>
            <p:cNvSpPr>
              <a:spLocks noChangeArrowheads="1"/>
            </p:cNvSpPr>
            <p:nvPr/>
          </p:nvSpPr>
          <p:spPr bwMode="auto">
            <a:xfrm>
              <a:off x="86"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44052" name="Line 19"/>
            <p:cNvSpPr>
              <a:spLocks noChangeShapeType="1"/>
            </p:cNvSpPr>
            <p:nvPr/>
          </p:nvSpPr>
          <p:spPr bwMode="auto">
            <a:xfrm>
              <a:off x="754"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4053" name="Rectangle 20"/>
            <p:cNvSpPr>
              <a:spLocks noChangeArrowheads="1"/>
            </p:cNvSpPr>
            <p:nvPr/>
          </p:nvSpPr>
          <p:spPr bwMode="auto">
            <a:xfrm>
              <a:off x="-12"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latin typeface="Times New Roman" pitchFamily="18" charset="0"/>
                  <a:cs typeface="Times New Roman" pitchFamily="18" charset="0"/>
                </a:rPr>
                <a:t>base_sp</a:t>
              </a:r>
              <a:r>
                <a:rPr lang="en-US" altLang="zh-CN" sz="1000" b="0" i="1">
                  <a:latin typeface="Times New Roman" pitchFamily="18" charset="0"/>
                  <a:cs typeface="Times New Roman" pitchFamily="18" charset="0"/>
                </a:rPr>
                <a:t> </a:t>
              </a:r>
              <a:endParaRPr lang="en-US" altLang="zh-CN" sz="1000" b="0">
                <a:latin typeface="Times New Roman" pitchFamily="18" charset="0"/>
                <a:cs typeface="Times New Roman" pitchFamily="18" charset="0"/>
              </a:endParaRPr>
            </a:p>
          </p:txBody>
        </p:sp>
        <p:sp>
          <p:nvSpPr>
            <p:cNvPr id="44054" name="Line 21"/>
            <p:cNvSpPr>
              <a:spLocks noChangeShapeType="1"/>
            </p:cNvSpPr>
            <p:nvPr/>
          </p:nvSpPr>
          <p:spPr bwMode="auto">
            <a:xfrm>
              <a:off x="754"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4055" name="Freeform 22"/>
            <p:cNvSpPr>
              <a:spLocks/>
            </p:cNvSpPr>
            <p:nvPr/>
          </p:nvSpPr>
          <p:spPr bwMode="auto">
            <a:xfrm>
              <a:off x="587"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 name="T18" fmla="*/ 0 w 431"/>
                <a:gd name="T19" fmla="*/ 0 h 1203"/>
                <a:gd name="T20" fmla="*/ 431 w 431"/>
                <a:gd name="T21" fmla="*/ 1203 h 1203"/>
              </a:gdLst>
              <a:ahLst/>
              <a:cxnLst>
                <a:cxn ang="T12">
                  <a:pos x="T0" y="T1"/>
                </a:cxn>
                <a:cxn ang="T13">
                  <a:pos x="T2" y="T3"/>
                </a:cxn>
                <a:cxn ang="T14">
                  <a:pos x="T4" y="T5"/>
                </a:cxn>
                <a:cxn ang="T15">
                  <a:pos x="T6" y="T7"/>
                </a:cxn>
                <a:cxn ang="T16">
                  <a:pos x="T8" y="T9"/>
                </a:cxn>
                <a:cxn ang="T17">
                  <a:pos x="T10" y="T11"/>
                </a:cxn>
              </a:cxnLst>
              <a:rect l="T18" t="T19" r="T20" b="T21"/>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4056" name="Freeform 23"/>
            <p:cNvSpPr>
              <a:spLocks/>
            </p:cNvSpPr>
            <p:nvPr/>
          </p:nvSpPr>
          <p:spPr bwMode="auto">
            <a:xfrm flipV="1">
              <a:off x="697"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4057" name="Rectangle 24"/>
            <p:cNvSpPr>
              <a:spLocks noChangeArrowheads="1"/>
            </p:cNvSpPr>
            <p:nvPr/>
          </p:nvSpPr>
          <p:spPr bwMode="auto">
            <a:xfrm>
              <a:off x="158" y="2870"/>
              <a:ext cx="426" cy="1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ctr"/>
              <a:r>
                <a:rPr lang="zh-CN" altLang="en-US" sz="2800">
                  <a:latin typeface="Times New Roman" pitchFamily="18" charset="0"/>
                  <a:cs typeface="Times New Roman" pitchFamily="18" charset="0"/>
                </a:rPr>
                <a:t>栈</a:t>
              </a:r>
            </a:p>
            <a:p>
              <a:pPr algn="ctr"/>
              <a:r>
                <a:rPr lang="zh-CN" altLang="en-US" sz="2800">
                  <a:latin typeface="Times New Roman" pitchFamily="18" charset="0"/>
                  <a:cs typeface="Times New Roman" pitchFamily="18" charset="0"/>
                </a:rPr>
                <a:t>增</a:t>
              </a:r>
            </a:p>
            <a:p>
              <a:pPr algn="ctr"/>
              <a:r>
                <a:rPr lang="zh-CN" altLang="en-US" sz="2800">
                  <a:latin typeface="Times New Roman" pitchFamily="18" charset="0"/>
                  <a:cs typeface="Times New Roman" pitchFamily="18" charset="0"/>
                </a:rPr>
                <a:t>长</a:t>
              </a:r>
            </a:p>
            <a:p>
              <a:pPr algn="ctr"/>
              <a:r>
                <a:rPr lang="zh-CN" altLang="en-US" sz="2800">
                  <a:latin typeface="Times New Roman" pitchFamily="18" charset="0"/>
                  <a:cs typeface="Times New Roman" pitchFamily="18" charset="0"/>
                </a:rPr>
                <a:t>方</a:t>
              </a:r>
            </a:p>
            <a:p>
              <a:pPr algn="ctr"/>
              <a:r>
                <a:rPr lang="zh-CN" altLang="en-US" sz="2800">
                  <a:latin typeface="Times New Roman" pitchFamily="18" charset="0"/>
                  <a:cs typeface="Times New Roman" pitchFamily="18" charset="0"/>
                </a:rPr>
                <a:t>向</a:t>
              </a:r>
            </a:p>
          </p:txBody>
        </p:sp>
        <p:sp>
          <p:nvSpPr>
            <p:cNvPr id="44058" name="Line 25"/>
            <p:cNvSpPr>
              <a:spLocks noChangeShapeType="1"/>
            </p:cNvSpPr>
            <p:nvPr/>
          </p:nvSpPr>
          <p:spPr bwMode="auto">
            <a:xfrm flipV="1">
              <a:off x="357" y="2302"/>
              <a:ext cx="0" cy="53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cs typeface="Times New Roman" pitchFamily="18" charset="0"/>
              </a:endParaRPr>
            </a:p>
          </p:txBody>
        </p:sp>
        <p:sp>
          <p:nvSpPr>
            <p:cNvPr id="44059" name="Rectangle 26"/>
            <p:cNvSpPr>
              <a:spLocks noChangeArrowheads="1"/>
            </p:cNvSpPr>
            <p:nvPr/>
          </p:nvSpPr>
          <p:spPr bwMode="auto">
            <a:xfrm>
              <a:off x="1037"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44060" name="Rectangle 27"/>
            <p:cNvSpPr>
              <a:spLocks noChangeArrowheads="1"/>
            </p:cNvSpPr>
            <p:nvPr/>
          </p:nvSpPr>
          <p:spPr bwMode="auto">
            <a:xfrm>
              <a:off x="1009"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44061" name="Rectangle 28"/>
            <p:cNvSpPr>
              <a:spLocks noChangeArrowheads="1"/>
            </p:cNvSpPr>
            <p:nvPr/>
          </p:nvSpPr>
          <p:spPr bwMode="auto">
            <a:xfrm>
              <a:off x="1179"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44062" name="Line 29"/>
            <p:cNvSpPr>
              <a:spLocks noChangeShapeType="1"/>
            </p:cNvSpPr>
            <p:nvPr/>
          </p:nvSpPr>
          <p:spPr bwMode="auto">
            <a:xfrm flipV="1">
              <a:off x="1066"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sp>
        <p:nvSpPr>
          <p:cNvPr id="1681438" name="Rectangle 30"/>
          <p:cNvSpPr>
            <a:spLocks noChangeArrowheads="1"/>
          </p:cNvSpPr>
          <p:nvPr/>
        </p:nvSpPr>
        <p:spPr bwMode="auto">
          <a:xfrm>
            <a:off x="5292725" y="1864395"/>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dirty="0"/>
              <a:t>(1) q</a:t>
            </a:r>
            <a:r>
              <a:rPr lang="zh-CN" altLang="en-US" dirty="0"/>
              <a:t>把返回值置</a:t>
            </a:r>
            <a:r>
              <a:rPr lang="zh-CN" altLang="en-US" dirty="0" smtClean="0"/>
              <a:t>入活</a:t>
            </a:r>
            <a:r>
              <a:rPr lang="zh-CN" altLang="en-US" dirty="0"/>
              <a:t>动记</a:t>
            </a:r>
            <a:r>
              <a:rPr lang="zh-CN" altLang="en-US" dirty="0" smtClean="0"/>
              <a:t>录中存放返回值的</a:t>
            </a:r>
            <a:r>
              <a:rPr lang="zh-CN" altLang="en-US" dirty="0"/>
              <a:t>地方</a:t>
            </a:r>
          </a:p>
          <a:p>
            <a:r>
              <a:rPr lang="en-US" altLang="zh-CN" dirty="0"/>
              <a:t>    </a:t>
            </a:r>
            <a:r>
              <a:rPr lang="zh-CN" altLang="en-US" dirty="0"/>
              <a:t>参数个数可变场合难以确定存放返回值的位置，因此通常用寄存器传递返回值</a:t>
            </a:r>
          </a:p>
        </p:txBody>
      </p:sp>
    </p:spTree>
    <p:extLst>
      <p:ext uri="{BB962C8B-B14F-4D97-AF65-F5344CB8AC3E}">
        <p14:creationId xmlns:p14="http://schemas.microsoft.com/office/powerpoint/2010/main" val="1675776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81438">
                                            <p:txEl>
                                              <p:pRg st="1" end="1"/>
                                            </p:txEl>
                                          </p:spTgt>
                                        </p:tgtEl>
                                        <p:attrNameLst>
                                          <p:attrName>style.visibility</p:attrName>
                                        </p:attrNameLst>
                                      </p:cBhvr>
                                      <p:to>
                                        <p:strVal val="visible"/>
                                      </p:to>
                                    </p:set>
                                    <p:animEffect transition="in" filter="box(in)">
                                      <p:cBhvr>
                                        <p:cTn id="7" dur="500"/>
                                        <p:tgtEl>
                                          <p:spTgt spid="16814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b="1" smtClean="0">
                <a:ea typeface="黑体" pitchFamily="49" charset="-122"/>
              </a:rPr>
              <a:t>6.2</a:t>
            </a:r>
            <a:r>
              <a:rPr lang="zh-CN" altLang="en-US" b="1" smtClean="0">
                <a:latin typeface="宋体" charset="-122"/>
                <a:ea typeface="黑体" pitchFamily="49" charset="-122"/>
              </a:rPr>
              <a:t> </a:t>
            </a:r>
            <a:r>
              <a:rPr lang="zh-CN" altLang="en-US" b="1" smtClean="0"/>
              <a:t>全局栈式存储分配</a:t>
            </a:r>
          </a:p>
        </p:txBody>
      </p:sp>
      <p:sp>
        <p:nvSpPr>
          <p:cNvPr id="45059" name="Rectangle 3"/>
          <p:cNvSpPr>
            <a:spLocks noChangeArrowheads="1"/>
          </p:cNvSpPr>
          <p:nvPr/>
        </p:nvSpPr>
        <p:spPr bwMode="auto">
          <a:xfrm>
            <a:off x="287338" y="908720"/>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en-US" altLang="zh-CN"/>
              <a:t>2</a:t>
            </a:r>
            <a:r>
              <a:rPr lang="zh-CN" altLang="en-US"/>
              <a:t>、过程</a:t>
            </a:r>
            <a:r>
              <a:rPr lang="en-US" altLang="zh-CN"/>
              <a:t>p</a:t>
            </a:r>
            <a:r>
              <a:rPr lang="zh-CN" altLang="en-US"/>
              <a:t>调用过程</a:t>
            </a:r>
            <a:r>
              <a:rPr lang="en-US" altLang="zh-CN"/>
              <a:t>q</a:t>
            </a:r>
            <a:r>
              <a:rPr lang="zh-CN" altLang="en-US"/>
              <a:t>的返回序列</a:t>
            </a:r>
          </a:p>
        </p:txBody>
      </p:sp>
      <p:sp>
        <p:nvSpPr>
          <p:cNvPr id="45060" name="Rectangle 4"/>
          <p:cNvSpPr>
            <a:spLocks noChangeArrowheads="1"/>
          </p:cNvSpPr>
          <p:nvPr/>
        </p:nvSpPr>
        <p:spPr bwMode="auto">
          <a:xfrm>
            <a:off x="5292725" y="1864395"/>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dirty="0"/>
              <a:t>(2) q</a:t>
            </a:r>
            <a:r>
              <a:rPr lang="zh-CN" altLang="en-US" dirty="0"/>
              <a:t>对应调用序列的步骤</a:t>
            </a:r>
            <a:r>
              <a:rPr lang="en-US" altLang="zh-CN" dirty="0"/>
              <a:t>(4)</a:t>
            </a:r>
            <a:r>
              <a:rPr lang="zh-CN" altLang="en-US" dirty="0" smtClean="0"/>
              <a:t>，</a:t>
            </a:r>
            <a:r>
              <a:rPr lang="en-US" altLang="zh-CN" dirty="0" smtClean="0"/>
              <a:t>q</a:t>
            </a:r>
            <a:r>
              <a:rPr lang="zh-CN" altLang="en-US" dirty="0" smtClean="0"/>
              <a:t>增加</a:t>
            </a:r>
            <a:r>
              <a:rPr lang="en-US" altLang="zh-CN" i="1" dirty="0" err="1" smtClean="0"/>
              <a:t>top</a:t>
            </a:r>
            <a:r>
              <a:rPr lang="en-US" altLang="zh-CN" dirty="0" err="1" smtClean="0"/>
              <a:t>_</a:t>
            </a:r>
            <a:r>
              <a:rPr lang="en-US" altLang="zh-CN" i="1" dirty="0" err="1" smtClean="0"/>
              <a:t>sp</a:t>
            </a:r>
            <a:r>
              <a:rPr lang="zh-CN" altLang="en-US" dirty="0"/>
              <a:t>的值</a:t>
            </a:r>
          </a:p>
        </p:txBody>
      </p:sp>
      <p:grpSp>
        <p:nvGrpSpPr>
          <p:cNvPr id="45061" name="Group 5"/>
          <p:cNvGrpSpPr>
            <a:grpSpLocks/>
          </p:cNvGrpSpPr>
          <p:nvPr/>
        </p:nvGrpSpPr>
        <p:grpSpPr bwMode="auto">
          <a:xfrm>
            <a:off x="114300" y="1527845"/>
            <a:ext cx="4862513" cy="4730750"/>
            <a:chOff x="72" y="1296"/>
            <a:chExt cx="3063" cy="2980"/>
          </a:xfrm>
        </p:grpSpPr>
        <p:sp>
          <p:nvSpPr>
            <p:cNvPr id="45062" name="Rectangle 6"/>
            <p:cNvSpPr>
              <a:spLocks noChangeArrowheads="1"/>
            </p:cNvSpPr>
            <p:nvPr/>
          </p:nvSpPr>
          <p:spPr bwMode="auto">
            <a:xfrm>
              <a:off x="1114"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5063" name="Line 7"/>
            <p:cNvSpPr>
              <a:spLocks noChangeShapeType="1"/>
            </p:cNvSpPr>
            <p:nvPr/>
          </p:nvSpPr>
          <p:spPr bwMode="auto">
            <a:xfrm flipV="1">
              <a:off x="1148"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5064" name="Line 8"/>
            <p:cNvSpPr>
              <a:spLocks noChangeShapeType="1"/>
            </p:cNvSpPr>
            <p:nvPr/>
          </p:nvSpPr>
          <p:spPr bwMode="auto">
            <a:xfrm flipV="1">
              <a:off x="1151"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5065" name="Line 9"/>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5066" name="Rectangle 10"/>
            <p:cNvSpPr>
              <a:spLocks noChangeArrowheads="1"/>
            </p:cNvSpPr>
            <p:nvPr/>
          </p:nvSpPr>
          <p:spPr bwMode="auto">
            <a:xfrm>
              <a:off x="1123" y="1338"/>
              <a:ext cx="1913" cy="3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endParaRPr lang="zh-CN" altLang="en-US" sz="2800">
                <a:latin typeface="Times New Roman" pitchFamily="18" charset="0"/>
                <a:cs typeface="Times New Roman" pitchFamily="18" charset="0"/>
              </a:endParaRPr>
            </a:p>
          </p:txBody>
        </p:sp>
        <p:sp>
          <p:nvSpPr>
            <p:cNvPr id="45067" name="Rectangle 11"/>
            <p:cNvSpPr>
              <a:spLocks noChangeArrowheads="1"/>
            </p:cNvSpPr>
            <p:nvPr/>
          </p:nvSpPr>
          <p:spPr bwMode="auto">
            <a:xfrm>
              <a:off x="1122"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45068" name="Line 12"/>
            <p:cNvSpPr>
              <a:spLocks noChangeShapeType="1"/>
            </p:cNvSpPr>
            <p:nvPr/>
          </p:nvSpPr>
          <p:spPr bwMode="auto">
            <a:xfrm>
              <a:off x="3050"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5069" name="Line 13"/>
            <p:cNvSpPr>
              <a:spLocks noChangeShapeType="1"/>
            </p:cNvSpPr>
            <p:nvPr/>
          </p:nvSpPr>
          <p:spPr bwMode="auto">
            <a:xfrm>
              <a:off x="1113"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5070" name="Rectangle 14"/>
            <p:cNvSpPr>
              <a:spLocks noChangeArrowheads="1"/>
            </p:cNvSpPr>
            <p:nvPr/>
          </p:nvSpPr>
          <p:spPr bwMode="auto">
            <a:xfrm>
              <a:off x="187" y="1536"/>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45071" name="Line 15"/>
            <p:cNvSpPr>
              <a:spLocks noChangeShapeType="1"/>
            </p:cNvSpPr>
            <p:nvPr/>
          </p:nvSpPr>
          <p:spPr bwMode="auto">
            <a:xfrm>
              <a:off x="855" y="1791"/>
              <a:ext cx="239" cy="114"/>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5072" name="Rectangle 16"/>
            <p:cNvSpPr>
              <a:spLocks noChangeArrowheads="1"/>
            </p:cNvSpPr>
            <p:nvPr/>
          </p:nvSpPr>
          <p:spPr bwMode="auto">
            <a:xfrm>
              <a:off x="72"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latin typeface="Times New Roman" pitchFamily="18" charset="0"/>
                  <a:cs typeface="Times New Roman" pitchFamily="18" charset="0"/>
                </a:rPr>
                <a:t>base_sp</a:t>
              </a:r>
              <a:r>
                <a:rPr lang="en-US" altLang="zh-CN" sz="1000" b="0" i="1">
                  <a:latin typeface="Times New Roman" pitchFamily="18" charset="0"/>
                  <a:cs typeface="Times New Roman" pitchFamily="18" charset="0"/>
                </a:rPr>
                <a:t> </a:t>
              </a:r>
              <a:endParaRPr lang="en-US" altLang="zh-CN" sz="1000" b="0">
                <a:latin typeface="Times New Roman" pitchFamily="18" charset="0"/>
                <a:cs typeface="Times New Roman" pitchFamily="18" charset="0"/>
              </a:endParaRPr>
            </a:p>
          </p:txBody>
        </p:sp>
        <p:sp>
          <p:nvSpPr>
            <p:cNvPr id="45073" name="Line 17"/>
            <p:cNvSpPr>
              <a:spLocks noChangeShapeType="1"/>
            </p:cNvSpPr>
            <p:nvPr/>
          </p:nvSpPr>
          <p:spPr bwMode="auto">
            <a:xfrm>
              <a:off x="868"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5074" name="Freeform 18"/>
            <p:cNvSpPr>
              <a:spLocks/>
            </p:cNvSpPr>
            <p:nvPr/>
          </p:nvSpPr>
          <p:spPr bwMode="auto">
            <a:xfrm flipV="1">
              <a:off x="782"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5075" name="Rectangle 19"/>
            <p:cNvSpPr>
              <a:spLocks noChangeArrowheads="1"/>
            </p:cNvSpPr>
            <p:nvPr/>
          </p:nvSpPr>
          <p:spPr bwMode="auto">
            <a:xfrm>
              <a:off x="1122"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45076" name="Rectangle 20"/>
            <p:cNvSpPr>
              <a:spLocks noChangeArrowheads="1"/>
            </p:cNvSpPr>
            <p:nvPr/>
          </p:nvSpPr>
          <p:spPr bwMode="auto">
            <a:xfrm>
              <a:off x="1094"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45077" name="Rectangle 21"/>
            <p:cNvSpPr>
              <a:spLocks noChangeArrowheads="1"/>
            </p:cNvSpPr>
            <p:nvPr/>
          </p:nvSpPr>
          <p:spPr bwMode="auto">
            <a:xfrm>
              <a:off x="1264"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45078" name="Line 22"/>
            <p:cNvSpPr>
              <a:spLocks noChangeShapeType="1"/>
            </p:cNvSpPr>
            <p:nvPr/>
          </p:nvSpPr>
          <p:spPr bwMode="auto">
            <a:xfrm flipV="1">
              <a:off x="1151"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5079" name="Line 23"/>
            <p:cNvSpPr>
              <a:spLocks noChangeShapeType="1"/>
            </p:cNvSpPr>
            <p:nvPr/>
          </p:nvSpPr>
          <p:spPr bwMode="auto">
            <a:xfrm>
              <a:off x="1122" y="2472"/>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5080" name="Line 24"/>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5081" name="Rectangle 25"/>
            <p:cNvSpPr>
              <a:spLocks noChangeArrowheads="1"/>
            </p:cNvSpPr>
            <p:nvPr/>
          </p:nvSpPr>
          <p:spPr bwMode="auto">
            <a:xfrm>
              <a:off x="1093"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45082" name="Line 26"/>
            <p:cNvSpPr>
              <a:spLocks noChangeShapeType="1"/>
            </p:cNvSpPr>
            <p:nvPr/>
          </p:nvSpPr>
          <p:spPr bwMode="auto">
            <a:xfrm>
              <a:off x="1141"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5083" name="Line 27"/>
            <p:cNvSpPr>
              <a:spLocks noChangeShapeType="1"/>
            </p:cNvSpPr>
            <p:nvPr/>
          </p:nvSpPr>
          <p:spPr bwMode="auto">
            <a:xfrm>
              <a:off x="1125"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5084" name="Rectangle 28"/>
            <p:cNvSpPr>
              <a:spLocks noChangeArrowheads="1"/>
            </p:cNvSpPr>
            <p:nvPr/>
          </p:nvSpPr>
          <p:spPr bwMode="auto">
            <a:xfrm>
              <a:off x="1111"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45085" name="Freeform 29"/>
            <p:cNvSpPr>
              <a:spLocks/>
            </p:cNvSpPr>
            <p:nvPr/>
          </p:nvSpPr>
          <p:spPr bwMode="auto">
            <a:xfrm>
              <a:off x="672"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 name="T18" fmla="*/ 0 w 431"/>
                <a:gd name="T19" fmla="*/ 0 h 1203"/>
                <a:gd name="T20" fmla="*/ 431 w 431"/>
                <a:gd name="T21" fmla="*/ 1203 h 1203"/>
              </a:gdLst>
              <a:ahLst/>
              <a:cxnLst>
                <a:cxn ang="T12">
                  <a:pos x="T0" y="T1"/>
                </a:cxn>
                <a:cxn ang="T13">
                  <a:pos x="T2" y="T3"/>
                </a:cxn>
                <a:cxn ang="T14">
                  <a:pos x="T4" y="T5"/>
                </a:cxn>
                <a:cxn ang="T15">
                  <a:pos x="T6" y="T7"/>
                </a:cxn>
                <a:cxn ang="T16">
                  <a:pos x="T8" y="T9"/>
                </a:cxn>
                <a:cxn ang="T17">
                  <a:pos x="T10" y="T11"/>
                </a:cxn>
              </a:cxnLst>
              <a:rect l="T18" t="T19" r="T20" b="T21"/>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grpSp>
    </p:spTree>
    <p:extLst>
      <p:ext uri="{BB962C8B-B14F-4D97-AF65-F5344CB8AC3E}">
        <p14:creationId xmlns:p14="http://schemas.microsoft.com/office/powerpoint/2010/main" val="1297713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b="1" smtClean="0">
                <a:ea typeface="黑体" pitchFamily="49" charset="-122"/>
              </a:rPr>
              <a:t>6.2</a:t>
            </a:r>
            <a:r>
              <a:rPr lang="zh-CN" altLang="en-US" b="1" smtClean="0">
                <a:latin typeface="宋体" charset="-122"/>
                <a:ea typeface="黑体" pitchFamily="49" charset="-122"/>
              </a:rPr>
              <a:t> </a:t>
            </a:r>
            <a:r>
              <a:rPr lang="zh-CN" altLang="en-US" b="1" smtClean="0"/>
              <a:t>全局栈式存储分配</a:t>
            </a:r>
          </a:p>
        </p:txBody>
      </p:sp>
      <p:sp>
        <p:nvSpPr>
          <p:cNvPr id="46083" name="Rectangle 3"/>
          <p:cNvSpPr>
            <a:spLocks noChangeArrowheads="1"/>
          </p:cNvSpPr>
          <p:nvPr/>
        </p:nvSpPr>
        <p:spPr bwMode="auto">
          <a:xfrm>
            <a:off x="287338" y="908720"/>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en-US" altLang="zh-CN"/>
              <a:t>2</a:t>
            </a:r>
            <a:r>
              <a:rPr lang="zh-CN" altLang="en-US"/>
              <a:t>、过程</a:t>
            </a:r>
            <a:r>
              <a:rPr lang="en-US" altLang="zh-CN"/>
              <a:t>p</a:t>
            </a:r>
            <a:r>
              <a:rPr lang="zh-CN" altLang="en-US"/>
              <a:t>调用过程</a:t>
            </a:r>
            <a:r>
              <a:rPr lang="en-US" altLang="zh-CN"/>
              <a:t>q</a:t>
            </a:r>
            <a:r>
              <a:rPr lang="zh-CN" altLang="en-US"/>
              <a:t>的返回序列</a:t>
            </a:r>
          </a:p>
        </p:txBody>
      </p:sp>
      <p:sp>
        <p:nvSpPr>
          <p:cNvPr id="46084" name="Rectangle 4"/>
          <p:cNvSpPr>
            <a:spLocks noChangeArrowheads="1"/>
          </p:cNvSpPr>
          <p:nvPr/>
        </p:nvSpPr>
        <p:spPr bwMode="auto">
          <a:xfrm>
            <a:off x="5292725" y="1864395"/>
            <a:ext cx="3509963"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dirty="0"/>
              <a:t>(3) q</a:t>
            </a:r>
            <a:r>
              <a:rPr lang="zh-CN" altLang="en-US" dirty="0"/>
              <a:t>恢复寄存器</a:t>
            </a:r>
            <a:r>
              <a:rPr lang="en-US" altLang="zh-CN" dirty="0"/>
              <a:t>(</a:t>
            </a:r>
            <a:r>
              <a:rPr lang="zh-CN" altLang="en-US" dirty="0"/>
              <a:t>包括</a:t>
            </a:r>
            <a:r>
              <a:rPr lang="en-US" altLang="zh-CN" i="1" dirty="0" err="1"/>
              <a:t>base</a:t>
            </a:r>
            <a:r>
              <a:rPr lang="en-US" altLang="zh-CN" dirty="0" err="1"/>
              <a:t>_</a:t>
            </a:r>
            <a:r>
              <a:rPr lang="en-US" altLang="zh-CN" i="1" dirty="0" err="1"/>
              <a:t>sp</a:t>
            </a:r>
            <a:r>
              <a:rPr lang="en-US" altLang="zh-CN" dirty="0"/>
              <a:t>)</a:t>
            </a:r>
            <a:r>
              <a:rPr lang="zh-CN" altLang="en-US" dirty="0"/>
              <a:t>和机器状态</a:t>
            </a:r>
            <a:r>
              <a:rPr lang="zh-CN" altLang="en-US" dirty="0" smtClean="0"/>
              <a:t>，把控制返</a:t>
            </a:r>
            <a:r>
              <a:rPr lang="zh-CN" altLang="en-US" dirty="0"/>
              <a:t>回</a:t>
            </a:r>
            <a:r>
              <a:rPr lang="en-US" altLang="zh-CN" dirty="0"/>
              <a:t>p</a:t>
            </a:r>
            <a:endParaRPr lang="zh-CN" altLang="en-US" dirty="0"/>
          </a:p>
        </p:txBody>
      </p:sp>
      <p:grpSp>
        <p:nvGrpSpPr>
          <p:cNvPr id="46085" name="Group 5"/>
          <p:cNvGrpSpPr>
            <a:grpSpLocks/>
          </p:cNvGrpSpPr>
          <p:nvPr/>
        </p:nvGrpSpPr>
        <p:grpSpPr bwMode="auto">
          <a:xfrm>
            <a:off x="123825" y="1527845"/>
            <a:ext cx="4826000" cy="4730750"/>
            <a:chOff x="78" y="1296"/>
            <a:chExt cx="3040" cy="2980"/>
          </a:xfrm>
        </p:grpSpPr>
        <p:sp>
          <p:nvSpPr>
            <p:cNvPr id="46086" name="Rectangle 6"/>
            <p:cNvSpPr>
              <a:spLocks noChangeArrowheads="1"/>
            </p:cNvSpPr>
            <p:nvPr/>
          </p:nvSpPr>
          <p:spPr bwMode="auto">
            <a:xfrm>
              <a:off x="1114"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6087" name="Line 7"/>
            <p:cNvSpPr>
              <a:spLocks noChangeShapeType="1"/>
            </p:cNvSpPr>
            <p:nvPr/>
          </p:nvSpPr>
          <p:spPr bwMode="auto">
            <a:xfrm flipV="1">
              <a:off x="1148"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6088" name="Line 8"/>
            <p:cNvSpPr>
              <a:spLocks noChangeShapeType="1"/>
            </p:cNvSpPr>
            <p:nvPr/>
          </p:nvSpPr>
          <p:spPr bwMode="auto">
            <a:xfrm flipV="1">
              <a:off x="1151"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6089" name="Line 9"/>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6090" name="Rectangle 10"/>
            <p:cNvSpPr>
              <a:spLocks noChangeArrowheads="1"/>
            </p:cNvSpPr>
            <p:nvPr/>
          </p:nvSpPr>
          <p:spPr bwMode="auto">
            <a:xfrm>
              <a:off x="1123" y="1338"/>
              <a:ext cx="1913" cy="3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endParaRPr lang="zh-CN" altLang="en-US" sz="2800">
                <a:latin typeface="Times New Roman" pitchFamily="18" charset="0"/>
                <a:cs typeface="Times New Roman" pitchFamily="18" charset="0"/>
              </a:endParaRPr>
            </a:p>
          </p:txBody>
        </p:sp>
        <p:sp>
          <p:nvSpPr>
            <p:cNvPr id="46091" name="Rectangle 11"/>
            <p:cNvSpPr>
              <a:spLocks noChangeArrowheads="1"/>
            </p:cNvSpPr>
            <p:nvPr/>
          </p:nvSpPr>
          <p:spPr bwMode="auto">
            <a:xfrm>
              <a:off x="1122"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46092" name="Line 12"/>
            <p:cNvSpPr>
              <a:spLocks noChangeShapeType="1"/>
            </p:cNvSpPr>
            <p:nvPr/>
          </p:nvSpPr>
          <p:spPr bwMode="auto">
            <a:xfrm>
              <a:off x="3050"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6093" name="Line 13"/>
            <p:cNvSpPr>
              <a:spLocks noChangeShapeType="1"/>
            </p:cNvSpPr>
            <p:nvPr/>
          </p:nvSpPr>
          <p:spPr bwMode="auto">
            <a:xfrm>
              <a:off x="1113"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nvGrpSpPr>
            <p:cNvPr id="46094" name="Group 14"/>
            <p:cNvGrpSpPr>
              <a:grpSpLocks/>
            </p:cNvGrpSpPr>
            <p:nvPr/>
          </p:nvGrpSpPr>
          <p:grpSpPr bwMode="auto">
            <a:xfrm>
              <a:off x="175" y="2217"/>
              <a:ext cx="919" cy="351"/>
              <a:chOff x="171" y="1281"/>
              <a:chExt cx="919" cy="351"/>
            </a:xfrm>
          </p:grpSpPr>
          <p:sp>
            <p:nvSpPr>
              <p:cNvPr id="46106" name="Rectangle 15"/>
              <p:cNvSpPr>
                <a:spLocks noChangeArrowheads="1"/>
              </p:cNvSpPr>
              <p:nvPr/>
            </p:nvSpPr>
            <p:spPr bwMode="auto">
              <a:xfrm>
                <a:off x="171"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46107" name="Line 16"/>
              <p:cNvSpPr>
                <a:spLocks noChangeShapeType="1"/>
              </p:cNvSpPr>
              <p:nvPr/>
            </p:nvSpPr>
            <p:spPr bwMode="auto">
              <a:xfrm>
                <a:off x="839"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grpSp>
          <p:nvGrpSpPr>
            <p:cNvPr id="46095" name="Group 17"/>
            <p:cNvGrpSpPr>
              <a:grpSpLocks/>
            </p:cNvGrpSpPr>
            <p:nvPr/>
          </p:nvGrpSpPr>
          <p:grpSpPr bwMode="auto">
            <a:xfrm>
              <a:off x="78" y="3057"/>
              <a:ext cx="1016" cy="350"/>
              <a:chOff x="73" y="1820"/>
              <a:chExt cx="1016" cy="350"/>
            </a:xfrm>
          </p:grpSpPr>
          <p:sp>
            <p:nvSpPr>
              <p:cNvPr id="46104" name="Rectangle 18"/>
              <p:cNvSpPr>
                <a:spLocks noChangeArrowheads="1"/>
              </p:cNvSpPr>
              <p:nvPr/>
            </p:nvSpPr>
            <p:spPr bwMode="auto">
              <a:xfrm>
                <a:off x="73"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latin typeface="Times New Roman" pitchFamily="18" charset="0"/>
                    <a:cs typeface="Times New Roman" pitchFamily="18" charset="0"/>
                  </a:rPr>
                  <a:t>base_sp</a:t>
                </a:r>
                <a:r>
                  <a:rPr lang="en-US" altLang="zh-CN" sz="1000" b="0" i="1">
                    <a:latin typeface="Times New Roman" pitchFamily="18" charset="0"/>
                    <a:cs typeface="Times New Roman" pitchFamily="18" charset="0"/>
                  </a:rPr>
                  <a:t> </a:t>
                </a:r>
                <a:endParaRPr lang="en-US" altLang="zh-CN" sz="1000" b="0">
                  <a:latin typeface="Times New Roman" pitchFamily="18" charset="0"/>
                  <a:cs typeface="Times New Roman" pitchFamily="18" charset="0"/>
                </a:endParaRPr>
              </a:p>
            </p:txBody>
          </p:sp>
          <p:sp>
            <p:nvSpPr>
              <p:cNvPr id="46105" name="Line 19"/>
              <p:cNvSpPr>
                <a:spLocks noChangeShapeType="1"/>
              </p:cNvSpPr>
              <p:nvPr/>
            </p:nvSpPr>
            <p:spPr bwMode="auto">
              <a:xfrm>
                <a:off x="839"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sp>
          <p:nvSpPr>
            <p:cNvPr id="46096" name="Freeform 20"/>
            <p:cNvSpPr>
              <a:spLocks/>
            </p:cNvSpPr>
            <p:nvPr/>
          </p:nvSpPr>
          <p:spPr bwMode="auto">
            <a:xfrm flipV="1">
              <a:off x="782"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6097" name="Rectangle 21"/>
            <p:cNvSpPr>
              <a:spLocks noChangeArrowheads="1"/>
            </p:cNvSpPr>
            <p:nvPr/>
          </p:nvSpPr>
          <p:spPr bwMode="auto">
            <a:xfrm>
              <a:off x="1122"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46098" name="Rectangle 22"/>
            <p:cNvSpPr>
              <a:spLocks noChangeArrowheads="1"/>
            </p:cNvSpPr>
            <p:nvPr/>
          </p:nvSpPr>
          <p:spPr bwMode="auto">
            <a:xfrm>
              <a:off x="1094"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46099" name="Rectangle 23"/>
            <p:cNvSpPr>
              <a:spLocks noChangeArrowheads="1"/>
            </p:cNvSpPr>
            <p:nvPr/>
          </p:nvSpPr>
          <p:spPr bwMode="auto">
            <a:xfrm>
              <a:off x="1264"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46100" name="Line 24"/>
            <p:cNvSpPr>
              <a:spLocks noChangeShapeType="1"/>
            </p:cNvSpPr>
            <p:nvPr/>
          </p:nvSpPr>
          <p:spPr bwMode="auto">
            <a:xfrm flipV="1">
              <a:off x="1151"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6101" name="Line 25"/>
            <p:cNvSpPr>
              <a:spLocks noChangeShapeType="1"/>
            </p:cNvSpPr>
            <p:nvPr/>
          </p:nvSpPr>
          <p:spPr bwMode="auto">
            <a:xfrm>
              <a:off x="1125"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6102" name="Line 26"/>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6103" name="Rectangle 27"/>
            <p:cNvSpPr>
              <a:spLocks noChangeArrowheads="1"/>
            </p:cNvSpPr>
            <p:nvPr/>
          </p:nvSpPr>
          <p:spPr bwMode="auto">
            <a:xfrm>
              <a:off x="1094" y="2500"/>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grpSp>
    </p:spTree>
    <p:extLst>
      <p:ext uri="{BB962C8B-B14F-4D97-AF65-F5344CB8AC3E}">
        <p14:creationId xmlns:p14="http://schemas.microsoft.com/office/powerpoint/2010/main" val="11502650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b="1" smtClean="0">
                <a:ea typeface="黑体" pitchFamily="49" charset="-122"/>
              </a:rPr>
              <a:t>6.2</a:t>
            </a:r>
            <a:r>
              <a:rPr lang="zh-CN" altLang="en-US" b="1" smtClean="0">
                <a:latin typeface="宋体" charset="-122"/>
                <a:ea typeface="黑体" pitchFamily="49" charset="-122"/>
              </a:rPr>
              <a:t> </a:t>
            </a:r>
            <a:r>
              <a:rPr lang="zh-CN" altLang="en-US" b="1" smtClean="0"/>
              <a:t>全局栈式存储分配</a:t>
            </a:r>
          </a:p>
        </p:txBody>
      </p:sp>
      <p:sp>
        <p:nvSpPr>
          <p:cNvPr id="47107" name="Rectangle 3"/>
          <p:cNvSpPr>
            <a:spLocks noChangeArrowheads="1"/>
          </p:cNvSpPr>
          <p:nvPr/>
        </p:nvSpPr>
        <p:spPr bwMode="auto">
          <a:xfrm>
            <a:off x="287338" y="908720"/>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en-US" altLang="zh-CN"/>
              <a:t>2</a:t>
            </a:r>
            <a:r>
              <a:rPr lang="zh-CN" altLang="en-US"/>
              <a:t>、过程</a:t>
            </a:r>
            <a:r>
              <a:rPr lang="en-US" altLang="zh-CN"/>
              <a:t>p</a:t>
            </a:r>
            <a:r>
              <a:rPr lang="zh-CN" altLang="en-US"/>
              <a:t>调用过程</a:t>
            </a:r>
            <a:r>
              <a:rPr lang="en-US" altLang="zh-CN"/>
              <a:t>q</a:t>
            </a:r>
            <a:r>
              <a:rPr lang="zh-CN" altLang="en-US"/>
              <a:t>的返回序列</a:t>
            </a:r>
          </a:p>
        </p:txBody>
      </p:sp>
      <p:grpSp>
        <p:nvGrpSpPr>
          <p:cNvPr id="47108" name="Group 4"/>
          <p:cNvGrpSpPr>
            <a:grpSpLocks/>
          </p:cNvGrpSpPr>
          <p:nvPr/>
        </p:nvGrpSpPr>
        <p:grpSpPr bwMode="auto">
          <a:xfrm>
            <a:off x="123825" y="1527845"/>
            <a:ext cx="4826000" cy="4730750"/>
            <a:chOff x="78" y="1296"/>
            <a:chExt cx="3040" cy="2980"/>
          </a:xfrm>
        </p:grpSpPr>
        <p:sp>
          <p:nvSpPr>
            <p:cNvPr id="47110" name="Rectangle 5"/>
            <p:cNvSpPr>
              <a:spLocks noChangeArrowheads="1"/>
            </p:cNvSpPr>
            <p:nvPr/>
          </p:nvSpPr>
          <p:spPr bwMode="auto">
            <a:xfrm>
              <a:off x="1114"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7111" name="Line 6"/>
            <p:cNvSpPr>
              <a:spLocks noChangeShapeType="1"/>
            </p:cNvSpPr>
            <p:nvPr/>
          </p:nvSpPr>
          <p:spPr bwMode="auto">
            <a:xfrm flipV="1">
              <a:off x="1148"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7112" name="Line 7"/>
            <p:cNvSpPr>
              <a:spLocks noChangeShapeType="1"/>
            </p:cNvSpPr>
            <p:nvPr/>
          </p:nvSpPr>
          <p:spPr bwMode="auto">
            <a:xfrm flipV="1">
              <a:off x="1151"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7113" name="Line 8"/>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7114" name="Rectangle 9"/>
            <p:cNvSpPr>
              <a:spLocks noChangeArrowheads="1"/>
            </p:cNvSpPr>
            <p:nvPr/>
          </p:nvSpPr>
          <p:spPr bwMode="auto">
            <a:xfrm>
              <a:off x="1123" y="1338"/>
              <a:ext cx="1913" cy="3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endParaRPr lang="zh-CN" altLang="en-US" sz="2800">
                <a:latin typeface="Times New Roman" pitchFamily="18" charset="0"/>
                <a:cs typeface="Times New Roman" pitchFamily="18" charset="0"/>
              </a:endParaRPr>
            </a:p>
          </p:txBody>
        </p:sp>
        <p:sp>
          <p:nvSpPr>
            <p:cNvPr id="47115" name="Rectangle 10"/>
            <p:cNvSpPr>
              <a:spLocks noChangeArrowheads="1"/>
            </p:cNvSpPr>
            <p:nvPr/>
          </p:nvSpPr>
          <p:spPr bwMode="auto">
            <a:xfrm>
              <a:off x="1122"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47116" name="Line 11"/>
            <p:cNvSpPr>
              <a:spLocks noChangeShapeType="1"/>
            </p:cNvSpPr>
            <p:nvPr/>
          </p:nvSpPr>
          <p:spPr bwMode="auto">
            <a:xfrm>
              <a:off x="3050"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7117" name="Line 12"/>
            <p:cNvSpPr>
              <a:spLocks noChangeShapeType="1"/>
            </p:cNvSpPr>
            <p:nvPr/>
          </p:nvSpPr>
          <p:spPr bwMode="auto">
            <a:xfrm>
              <a:off x="1113"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nvGrpSpPr>
            <p:cNvPr id="47118" name="Group 13"/>
            <p:cNvGrpSpPr>
              <a:grpSpLocks/>
            </p:cNvGrpSpPr>
            <p:nvPr/>
          </p:nvGrpSpPr>
          <p:grpSpPr bwMode="auto">
            <a:xfrm>
              <a:off x="158" y="2574"/>
              <a:ext cx="919" cy="351"/>
              <a:chOff x="171" y="1281"/>
              <a:chExt cx="919" cy="351"/>
            </a:xfrm>
          </p:grpSpPr>
          <p:sp>
            <p:nvSpPr>
              <p:cNvPr id="47127" name="Rectangle 14"/>
              <p:cNvSpPr>
                <a:spLocks noChangeArrowheads="1"/>
              </p:cNvSpPr>
              <p:nvPr/>
            </p:nvSpPr>
            <p:spPr bwMode="auto">
              <a:xfrm>
                <a:off x="171"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47128" name="Line 15"/>
              <p:cNvSpPr>
                <a:spLocks noChangeShapeType="1"/>
              </p:cNvSpPr>
              <p:nvPr/>
            </p:nvSpPr>
            <p:spPr bwMode="auto">
              <a:xfrm>
                <a:off x="839"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grpSp>
          <p:nvGrpSpPr>
            <p:cNvPr id="47119" name="Group 16"/>
            <p:cNvGrpSpPr>
              <a:grpSpLocks/>
            </p:cNvGrpSpPr>
            <p:nvPr/>
          </p:nvGrpSpPr>
          <p:grpSpPr bwMode="auto">
            <a:xfrm>
              <a:off x="78" y="3057"/>
              <a:ext cx="1016" cy="350"/>
              <a:chOff x="73" y="1820"/>
              <a:chExt cx="1016" cy="350"/>
            </a:xfrm>
          </p:grpSpPr>
          <p:sp>
            <p:nvSpPr>
              <p:cNvPr id="47125" name="Rectangle 17"/>
              <p:cNvSpPr>
                <a:spLocks noChangeArrowheads="1"/>
              </p:cNvSpPr>
              <p:nvPr/>
            </p:nvSpPr>
            <p:spPr bwMode="auto">
              <a:xfrm>
                <a:off x="73"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latin typeface="Times New Roman" pitchFamily="18" charset="0"/>
                    <a:cs typeface="Times New Roman" pitchFamily="18" charset="0"/>
                  </a:rPr>
                  <a:t>base_sp</a:t>
                </a:r>
                <a:r>
                  <a:rPr lang="en-US" altLang="zh-CN" sz="1000" b="0" i="1">
                    <a:latin typeface="Times New Roman" pitchFamily="18" charset="0"/>
                    <a:cs typeface="Times New Roman" pitchFamily="18" charset="0"/>
                  </a:rPr>
                  <a:t> </a:t>
                </a:r>
                <a:endParaRPr lang="en-US" altLang="zh-CN" sz="1000" b="0">
                  <a:latin typeface="Times New Roman" pitchFamily="18" charset="0"/>
                  <a:cs typeface="Times New Roman" pitchFamily="18" charset="0"/>
                </a:endParaRPr>
              </a:p>
            </p:txBody>
          </p:sp>
          <p:sp>
            <p:nvSpPr>
              <p:cNvPr id="47126" name="Line 18"/>
              <p:cNvSpPr>
                <a:spLocks noChangeShapeType="1"/>
              </p:cNvSpPr>
              <p:nvPr/>
            </p:nvSpPr>
            <p:spPr bwMode="auto">
              <a:xfrm>
                <a:off x="839"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sp>
          <p:nvSpPr>
            <p:cNvPr id="47120" name="Freeform 19"/>
            <p:cNvSpPr>
              <a:spLocks/>
            </p:cNvSpPr>
            <p:nvPr/>
          </p:nvSpPr>
          <p:spPr bwMode="auto">
            <a:xfrm flipV="1">
              <a:off x="782"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7121" name="Rectangle 20"/>
            <p:cNvSpPr>
              <a:spLocks noChangeArrowheads="1"/>
            </p:cNvSpPr>
            <p:nvPr/>
          </p:nvSpPr>
          <p:spPr bwMode="auto">
            <a:xfrm>
              <a:off x="1122"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47122" name="Rectangle 21"/>
            <p:cNvSpPr>
              <a:spLocks noChangeArrowheads="1"/>
            </p:cNvSpPr>
            <p:nvPr/>
          </p:nvSpPr>
          <p:spPr bwMode="auto">
            <a:xfrm>
              <a:off x="1094"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47123" name="Rectangle 22"/>
            <p:cNvSpPr>
              <a:spLocks noChangeArrowheads="1"/>
            </p:cNvSpPr>
            <p:nvPr/>
          </p:nvSpPr>
          <p:spPr bwMode="auto">
            <a:xfrm>
              <a:off x="1264"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47124" name="Line 23"/>
            <p:cNvSpPr>
              <a:spLocks noChangeShapeType="1"/>
            </p:cNvSpPr>
            <p:nvPr/>
          </p:nvSpPr>
          <p:spPr bwMode="auto">
            <a:xfrm flipV="1">
              <a:off x="1151"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sp>
        <p:nvSpPr>
          <p:cNvPr id="47109" name="Rectangle 24"/>
          <p:cNvSpPr>
            <a:spLocks noChangeArrowheads="1"/>
          </p:cNvSpPr>
          <p:nvPr/>
        </p:nvSpPr>
        <p:spPr bwMode="auto">
          <a:xfrm>
            <a:off x="5292725" y="1864395"/>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a:t>(4) p</a:t>
            </a:r>
            <a:r>
              <a:rPr lang="zh-CN" altLang="en-US"/>
              <a:t>根据参数个数与类型和返回值类型调整</a:t>
            </a:r>
            <a:r>
              <a:rPr lang="en-US" altLang="zh-CN" i="1"/>
              <a:t>top</a:t>
            </a:r>
            <a:r>
              <a:rPr lang="en-US" altLang="zh-CN"/>
              <a:t>_</a:t>
            </a:r>
            <a:r>
              <a:rPr lang="en-US" altLang="zh-CN" i="1"/>
              <a:t>sp</a:t>
            </a:r>
            <a:r>
              <a:rPr lang="en-US" altLang="zh-CN"/>
              <a:t>，</a:t>
            </a:r>
            <a:r>
              <a:rPr lang="zh-CN" altLang="en-US"/>
              <a:t>然后取出返回值</a:t>
            </a:r>
          </a:p>
        </p:txBody>
      </p:sp>
    </p:spTree>
    <p:extLst>
      <p:ext uri="{BB962C8B-B14F-4D97-AF65-F5344CB8AC3E}">
        <p14:creationId xmlns:p14="http://schemas.microsoft.com/office/powerpoint/2010/main" val="34440719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b="1" smtClean="0">
                <a:ea typeface="黑体" pitchFamily="49" charset="-122"/>
              </a:rPr>
              <a:t>6.2</a:t>
            </a:r>
            <a:r>
              <a:rPr lang="zh-CN" altLang="en-US" b="1" smtClean="0">
                <a:latin typeface="宋体" charset="-122"/>
                <a:ea typeface="黑体" pitchFamily="49" charset="-122"/>
              </a:rPr>
              <a:t> </a:t>
            </a:r>
            <a:r>
              <a:rPr lang="zh-CN" altLang="en-US" b="1" smtClean="0"/>
              <a:t>全局栈式存储分配</a:t>
            </a:r>
          </a:p>
        </p:txBody>
      </p:sp>
      <p:sp>
        <p:nvSpPr>
          <p:cNvPr id="48131" name="Rectangle 3"/>
          <p:cNvSpPr>
            <a:spLocks noChangeArrowheads="1"/>
          </p:cNvSpPr>
          <p:nvPr/>
        </p:nvSpPr>
        <p:spPr bwMode="auto">
          <a:xfrm>
            <a:off x="287338" y="908720"/>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r>
              <a:rPr lang="en-US" altLang="zh-CN"/>
              <a:t>3</a:t>
            </a:r>
            <a:r>
              <a:rPr lang="zh-CN" altLang="en-US"/>
              <a:t>、过程的参数个数可变的情况</a:t>
            </a:r>
          </a:p>
        </p:txBody>
      </p:sp>
      <p:grpSp>
        <p:nvGrpSpPr>
          <p:cNvPr id="48132" name="Group 23"/>
          <p:cNvGrpSpPr>
            <a:grpSpLocks/>
          </p:cNvGrpSpPr>
          <p:nvPr/>
        </p:nvGrpSpPr>
        <p:grpSpPr bwMode="auto">
          <a:xfrm>
            <a:off x="115888" y="1369095"/>
            <a:ext cx="4860925" cy="4889500"/>
            <a:chOff x="-12" y="1196"/>
            <a:chExt cx="3062" cy="3080"/>
          </a:xfrm>
        </p:grpSpPr>
        <p:sp>
          <p:nvSpPr>
            <p:cNvPr id="48134" name="Rectangle 24"/>
            <p:cNvSpPr>
              <a:spLocks noChangeArrowheads="1"/>
            </p:cNvSpPr>
            <p:nvPr/>
          </p:nvSpPr>
          <p:spPr bwMode="auto">
            <a:xfrm>
              <a:off x="1029"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8135" name="Rectangle 25"/>
            <p:cNvSpPr>
              <a:spLocks noChangeArrowheads="1"/>
            </p:cNvSpPr>
            <p:nvPr/>
          </p:nvSpPr>
          <p:spPr bwMode="auto">
            <a:xfrm>
              <a:off x="1037" y="1536"/>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48136" name="Line 26"/>
            <p:cNvSpPr>
              <a:spLocks noChangeShapeType="1"/>
            </p:cNvSpPr>
            <p:nvPr/>
          </p:nvSpPr>
          <p:spPr bwMode="auto">
            <a:xfrm>
              <a:off x="1056"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8137" name="Line 27"/>
            <p:cNvSpPr>
              <a:spLocks noChangeShapeType="1"/>
            </p:cNvSpPr>
            <p:nvPr/>
          </p:nvSpPr>
          <p:spPr bwMode="auto">
            <a:xfrm>
              <a:off x="1040"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8138" name="Line 28"/>
            <p:cNvSpPr>
              <a:spLocks noChangeShapeType="1"/>
            </p:cNvSpPr>
            <p:nvPr/>
          </p:nvSpPr>
          <p:spPr bwMode="auto">
            <a:xfrm flipV="1">
              <a:off x="1063"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8139" name="Line 29"/>
            <p:cNvSpPr>
              <a:spLocks noChangeShapeType="1"/>
            </p:cNvSpPr>
            <p:nvPr/>
          </p:nvSpPr>
          <p:spPr bwMode="auto">
            <a:xfrm flipV="1">
              <a:off x="1066"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8140" name="Line 30"/>
            <p:cNvSpPr>
              <a:spLocks noChangeShapeType="1"/>
            </p:cNvSpPr>
            <p:nvPr/>
          </p:nvSpPr>
          <p:spPr bwMode="auto">
            <a:xfrm>
              <a:off x="1054"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8141" name="Rectangle 31"/>
            <p:cNvSpPr>
              <a:spLocks noChangeArrowheads="1"/>
            </p:cNvSpPr>
            <p:nvPr/>
          </p:nvSpPr>
          <p:spPr bwMode="auto">
            <a:xfrm>
              <a:off x="1008"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dirty="0">
                  <a:solidFill>
                    <a:srgbClr val="FF0000"/>
                  </a:solidFill>
                  <a:latin typeface="Times New Roman" pitchFamily="18" charset="0"/>
                  <a:cs typeface="Times New Roman" pitchFamily="18" charset="0"/>
                </a:rPr>
                <a:t>参    数</a:t>
              </a:r>
            </a:p>
          </p:txBody>
        </p:sp>
        <p:sp>
          <p:nvSpPr>
            <p:cNvPr id="48142" name="Rectangle 32"/>
            <p:cNvSpPr>
              <a:spLocks noChangeArrowheads="1"/>
            </p:cNvSpPr>
            <p:nvPr/>
          </p:nvSpPr>
          <p:spPr bwMode="auto">
            <a:xfrm>
              <a:off x="1037"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dirty="0">
                  <a:solidFill>
                    <a:srgbClr val="FF0000"/>
                  </a:solidFill>
                  <a:latin typeface="Times New Roman" pitchFamily="18" charset="0"/>
                  <a:cs typeface="Times New Roman" pitchFamily="18" charset="0"/>
                </a:rPr>
                <a:t>参    数</a:t>
              </a:r>
            </a:p>
          </p:txBody>
        </p:sp>
        <p:sp>
          <p:nvSpPr>
            <p:cNvPr id="48143" name="Line 33"/>
            <p:cNvSpPr>
              <a:spLocks noChangeShapeType="1"/>
            </p:cNvSpPr>
            <p:nvPr/>
          </p:nvSpPr>
          <p:spPr bwMode="auto">
            <a:xfrm>
              <a:off x="1028"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8144" name="Line 34"/>
            <p:cNvSpPr>
              <a:spLocks noChangeShapeType="1"/>
            </p:cNvSpPr>
            <p:nvPr/>
          </p:nvSpPr>
          <p:spPr bwMode="auto">
            <a:xfrm>
              <a:off x="2965"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8145" name="Rectangle 35"/>
            <p:cNvSpPr>
              <a:spLocks noChangeArrowheads="1"/>
            </p:cNvSpPr>
            <p:nvPr/>
          </p:nvSpPr>
          <p:spPr bwMode="auto">
            <a:xfrm>
              <a:off x="1225" y="1196"/>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48146" name="Rectangle 36"/>
            <p:cNvSpPr>
              <a:spLocks noChangeArrowheads="1"/>
            </p:cNvSpPr>
            <p:nvPr/>
          </p:nvSpPr>
          <p:spPr bwMode="auto">
            <a:xfrm>
              <a:off x="1026"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48147" name="Rectangle 37"/>
            <p:cNvSpPr>
              <a:spLocks noChangeArrowheads="1"/>
            </p:cNvSpPr>
            <p:nvPr/>
          </p:nvSpPr>
          <p:spPr bwMode="auto">
            <a:xfrm>
              <a:off x="86"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48148" name="Line 38"/>
            <p:cNvSpPr>
              <a:spLocks noChangeShapeType="1"/>
            </p:cNvSpPr>
            <p:nvPr/>
          </p:nvSpPr>
          <p:spPr bwMode="auto">
            <a:xfrm>
              <a:off x="754"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8149" name="Rectangle 39"/>
            <p:cNvSpPr>
              <a:spLocks noChangeArrowheads="1"/>
            </p:cNvSpPr>
            <p:nvPr/>
          </p:nvSpPr>
          <p:spPr bwMode="auto">
            <a:xfrm>
              <a:off x="-12"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latin typeface="Times New Roman" pitchFamily="18" charset="0"/>
                  <a:cs typeface="Times New Roman" pitchFamily="18" charset="0"/>
                </a:rPr>
                <a:t>base_sp</a:t>
              </a:r>
              <a:r>
                <a:rPr lang="en-US" altLang="zh-CN" sz="1000" b="0" i="1">
                  <a:latin typeface="Times New Roman" pitchFamily="18" charset="0"/>
                  <a:cs typeface="Times New Roman" pitchFamily="18" charset="0"/>
                </a:rPr>
                <a:t> </a:t>
              </a:r>
              <a:endParaRPr lang="en-US" altLang="zh-CN" sz="1000" b="0">
                <a:latin typeface="Times New Roman" pitchFamily="18" charset="0"/>
                <a:cs typeface="Times New Roman" pitchFamily="18" charset="0"/>
              </a:endParaRPr>
            </a:p>
          </p:txBody>
        </p:sp>
        <p:sp>
          <p:nvSpPr>
            <p:cNvPr id="48150" name="Line 40"/>
            <p:cNvSpPr>
              <a:spLocks noChangeShapeType="1"/>
            </p:cNvSpPr>
            <p:nvPr/>
          </p:nvSpPr>
          <p:spPr bwMode="auto">
            <a:xfrm>
              <a:off x="754"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8151" name="Freeform 41"/>
            <p:cNvSpPr>
              <a:spLocks/>
            </p:cNvSpPr>
            <p:nvPr/>
          </p:nvSpPr>
          <p:spPr bwMode="auto">
            <a:xfrm>
              <a:off x="587"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 name="T18" fmla="*/ 0 w 431"/>
                <a:gd name="T19" fmla="*/ 0 h 1203"/>
                <a:gd name="T20" fmla="*/ 431 w 431"/>
                <a:gd name="T21" fmla="*/ 1203 h 1203"/>
              </a:gdLst>
              <a:ahLst/>
              <a:cxnLst>
                <a:cxn ang="T12">
                  <a:pos x="T0" y="T1"/>
                </a:cxn>
                <a:cxn ang="T13">
                  <a:pos x="T2" y="T3"/>
                </a:cxn>
                <a:cxn ang="T14">
                  <a:pos x="T4" y="T5"/>
                </a:cxn>
                <a:cxn ang="T15">
                  <a:pos x="T6" y="T7"/>
                </a:cxn>
                <a:cxn ang="T16">
                  <a:pos x="T8" y="T9"/>
                </a:cxn>
                <a:cxn ang="T17">
                  <a:pos x="T10" y="T11"/>
                </a:cxn>
              </a:cxnLst>
              <a:rect l="T18" t="T19" r="T20" b="T21"/>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8152" name="Freeform 42"/>
            <p:cNvSpPr>
              <a:spLocks/>
            </p:cNvSpPr>
            <p:nvPr/>
          </p:nvSpPr>
          <p:spPr bwMode="auto">
            <a:xfrm flipV="1">
              <a:off x="697"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8153" name="Rectangle 43"/>
            <p:cNvSpPr>
              <a:spLocks noChangeArrowheads="1"/>
            </p:cNvSpPr>
            <p:nvPr/>
          </p:nvSpPr>
          <p:spPr bwMode="auto">
            <a:xfrm>
              <a:off x="158" y="2870"/>
              <a:ext cx="426" cy="1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ctr"/>
              <a:r>
                <a:rPr lang="zh-CN" altLang="en-US" sz="2800">
                  <a:latin typeface="Times New Roman" pitchFamily="18" charset="0"/>
                  <a:cs typeface="Times New Roman" pitchFamily="18" charset="0"/>
                </a:rPr>
                <a:t>栈</a:t>
              </a:r>
            </a:p>
            <a:p>
              <a:pPr algn="ctr"/>
              <a:r>
                <a:rPr lang="zh-CN" altLang="en-US" sz="2800">
                  <a:latin typeface="Times New Roman" pitchFamily="18" charset="0"/>
                  <a:cs typeface="Times New Roman" pitchFamily="18" charset="0"/>
                </a:rPr>
                <a:t>增</a:t>
              </a:r>
            </a:p>
            <a:p>
              <a:pPr algn="ctr"/>
              <a:r>
                <a:rPr lang="zh-CN" altLang="en-US" sz="2800">
                  <a:latin typeface="Times New Roman" pitchFamily="18" charset="0"/>
                  <a:cs typeface="Times New Roman" pitchFamily="18" charset="0"/>
                </a:rPr>
                <a:t>长</a:t>
              </a:r>
            </a:p>
            <a:p>
              <a:pPr algn="ctr"/>
              <a:r>
                <a:rPr lang="zh-CN" altLang="en-US" sz="2800">
                  <a:latin typeface="Times New Roman" pitchFamily="18" charset="0"/>
                  <a:cs typeface="Times New Roman" pitchFamily="18" charset="0"/>
                </a:rPr>
                <a:t>方</a:t>
              </a:r>
            </a:p>
            <a:p>
              <a:pPr algn="ctr"/>
              <a:r>
                <a:rPr lang="zh-CN" altLang="en-US" sz="2800">
                  <a:latin typeface="Times New Roman" pitchFamily="18" charset="0"/>
                  <a:cs typeface="Times New Roman" pitchFamily="18" charset="0"/>
                </a:rPr>
                <a:t>向</a:t>
              </a:r>
            </a:p>
          </p:txBody>
        </p:sp>
        <p:sp>
          <p:nvSpPr>
            <p:cNvPr id="48154" name="Line 44"/>
            <p:cNvSpPr>
              <a:spLocks noChangeShapeType="1"/>
            </p:cNvSpPr>
            <p:nvPr/>
          </p:nvSpPr>
          <p:spPr bwMode="auto">
            <a:xfrm flipV="1">
              <a:off x="357" y="2302"/>
              <a:ext cx="0" cy="53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cs typeface="Times New Roman" pitchFamily="18" charset="0"/>
              </a:endParaRPr>
            </a:p>
          </p:txBody>
        </p:sp>
        <p:sp>
          <p:nvSpPr>
            <p:cNvPr id="48155" name="Rectangle 45"/>
            <p:cNvSpPr>
              <a:spLocks noChangeArrowheads="1"/>
            </p:cNvSpPr>
            <p:nvPr/>
          </p:nvSpPr>
          <p:spPr bwMode="auto">
            <a:xfrm>
              <a:off x="1037"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48156" name="Rectangle 46"/>
            <p:cNvSpPr>
              <a:spLocks noChangeArrowheads="1"/>
            </p:cNvSpPr>
            <p:nvPr/>
          </p:nvSpPr>
          <p:spPr bwMode="auto">
            <a:xfrm>
              <a:off x="1009"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48157" name="Rectangle 47"/>
            <p:cNvSpPr>
              <a:spLocks noChangeArrowheads="1"/>
            </p:cNvSpPr>
            <p:nvPr/>
          </p:nvSpPr>
          <p:spPr bwMode="auto">
            <a:xfrm>
              <a:off x="1179"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48158" name="Line 48"/>
            <p:cNvSpPr>
              <a:spLocks noChangeShapeType="1"/>
            </p:cNvSpPr>
            <p:nvPr/>
          </p:nvSpPr>
          <p:spPr bwMode="auto">
            <a:xfrm flipV="1">
              <a:off x="1066"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sp>
        <p:nvSpPr>
          <p:cNvPr id="48133" name="Rectangle 52"/>
          <p:cNvSpPr>
            <a:spLocks noChangeArrowheads="1"/>
          </p:cNvSpPr>
          <p:nvPr/>
        </p:nvSpPr>
        <p:spPr bwMode="auto">
          <a:xfrm>
            <a:off x="5292725" y="1864395"/>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a:t>(1) </a:t>
            </a:r>
            <a:r>
              <a:rPr lang="zh-CN" altLang="en-US"/>
              <a:t>函数返回值改成用寄存器传递</a:t>
            </a:r>
          </a:p>
        </p:txBody>
      </p:sp>
    </p:spTree>
    <p:extLst>
      <p:ext uri="{BB962C8B-B14F-4D97-AF65-F5344CB8AC3E}">
        <p14:creationId xmlns:p14="http://schemas.microsoft.com/office/powerpoint/2010/main" val="37165290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b="1" smtClean="0">
                <a:ea typeface="黑体" pitchFamily="49" charset="-122"/>
              </a:rPr>
              <a:t>6.2</a:t>
            </a:r>
            <a:r>
              <a:rPr lang="zh-CN" altLang="en-US" b="1" smtClean="0">
                <a:latin typeface="宋体" charset="-122"/>
                <a:ea typeface="黑体" pitchFamily="49" charset="-122"/>
              </a:rPr>
              <a:t> </a:t>
            </a:r>
            <a:r>
              <a:rPr lang="zh-CN" altLang="en-US" b="1" smtClean="0"/>
              <a:t>全局栈式存储分配</a:t>
            </a:r>
          </a:p>
        </p:txBody>
      </p:sp>
      <p:sp>
        <p:nvSpPr>
          <p:cNvPr id="49155" name="Rectangle 3"/>
          <p:cNvSpPr>
            <a:spLocks noChangeArrowheads="1"/>
          </p:cNvSpPr>
          <p:nvPr/>
        </p:nvSpPr>
        <p:spPr bwMode="auto">
          <a:xfrm>
            <a:off x="287338" y="908720"/>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r>
              <a:rPr lang="en-US" altLang="zh-CN"/>
              <a:t>3</a:t>
            </a:r>
            <a:r>
              <a:rPr lang="zh-CN" altLang="en-US"/>
              <a:t>、过程的参数个数可变的情况</a:t>
            </a:r>
          </a:p>
        </p:txBody>
      </p:sp>
      <p:grpSp>
        <p:nvGrpSpPr>
          <p:cNvPr id="49156" name="Group 4"/>
          <p:cNvGrpSpPr>
            <a:grpSpLocks/>
          </p:cNvGrpSpPr>
          <p:nvPr/>
        </p:nvGrpSpPr>
        <p:grpSpPr bwMode="auto">
          <a:xfrm>
            <a:off x="115888" y="1369095"/>
            <a:ext cx="4860925" cy="4889500"/>
            <a:chOff x="-12" y="1196"/>
            <a:chExt cx="3062" cy="3080"/>
          </a:xfrm>
        </p:grpSpPr>
        <p:sp>
          <p:nvSpPr>
            <p:cNvPr id="49158" name="Rectangle 5"/>
            <p:cNvSpPr>
              <a:spLocks noChangeArrowheads="1"/>
            </p:cNvSpPr>
            <p:nvPr/>
          </p:nvSpPr>
          <p:spPr bwMode="auto">
            <a:xfrm>
              <a:off x="1029"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9159" name="Rectangle 6"/>
            <p:cNvSpPr>
              <a:spLocks noChangeArrowheads="1"/>
            </p:cNvSpPr>
            <p:nvPr/>
          </p:nvSpPr>
          <p:spPr bwMode="auto">
            <a:xfrm>
              <a:off x="1037" y="1536"/>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49160" name="Line 7"/>
            <p:cNvSpPr>
              <a:spLocks noChangeShapeType="1"/>
            </p:cNvSpPr>
            <p:nvPr/>
          </p:nvSpPr>
          <p:spPr bwMode="auto">
            <a:xfrm>
              <a:off x="1056"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9161" name="Line 8"/>
            <p:cNvSpPr>
              <a:spLocks noChangeShapeType="1"/>
            </p:cNvSpPr>
            <p:nvPr/>
          </p:nvSpPr>
          <p:spPr bwMode="auto">
            <a:xfrm>
              <a:off x="1040"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9162" name="Line 9"/>
            <p:cNvSpPr>
              <a:spLocks noChangeShapeType="1"/>
            </p:cNvSpPr>
            <p:nvPr/>
          </p:nvSpPr>
          <p:spPr bwMode="auto">
            <a:xfrm flipV="1">
              <a:off x="1063"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9163" name="Line 10"/>
            <p:cNvSpPr>
              <a:spLocks noChangeShapeType="1"/>
            </p:cNvSpPr>
            <p:nvPr/>
          </p:nvSpPr>
          <p:spPr bwMode="auto">
            <a:xfrm flipV="1">
              <a:off x="1066"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9164" name="Line 11"/>
            <p:cNvSpPr>
              <a:spLocks noChangeShapeType="1"/>
            </p:cNvSpPr>
            <p:nvPr/>
          </p:nvSpPr>
          <p:spPr bwMode="auto">
            <a:xfrm>
              <a:off x="1054"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9165" name="Rectangle 12"/>
            <p:cNvSpPr>
              <a:spLocks noChangeArrowheads="1"/>
            </p:cNvSpPr>
            <p:nvPr/>
          </p:nvSpPr>
          <p:spPr bwMode="auto">
            <a:xfrm>
              <a:off x="1008"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dirty="0">
                  <a:solidFill>
                    <a:srgbClr val="FF0000"/>
                  </a:solidFill>
                  <a:latin typeface="Times New Roman" pitchFamily="18" charset="0"/>
                  <a:cs typeface="Times New Roman" pitchFamily="18" charset="0"/>
                </a:rPr>
                <a:t>参数</a:t>
              </a:r>
              <a:r>
                <a:rPr lang="en-US" altLang="zh-CN" dirty="0">
                  <a:solidFill>
                    <a:srgbClr val="FF0000"/>
                  </a:solidFill>
                  <a:latin typeface="Times New Roman" pitchFamily="18" charset="0"/>
                  <a:cs typeface="Times New Roman" pitchFamily="18" charset="0"/>
                </a:rPr>
                <a:t>1, …, </a:t>
              </a:r>
              <a:r>
                <a:rPr lang="zh-CN" altLang="en-US" dirty="0">
                  <a:solidFill>
                    <a:srgbClr val="FF0000"/>
                  </a:solidFill>
                  <a:latin typeface="Times New Roman" pitchFamily="18" charset="0"/>
                  <a:cs typeface="Times New Roman" pitchFamily="18" charset="0"/>
                </a:rPr>
                <a:t>参数</a:t>
              </a:r>
              <a:r>
                <a:rPr lang="en-US" altLang="zh-CN" dirty="0">
                  <a:solidFill>
                    <a:srgbClr val="FF0000"/>
                  </a:solidFill>
                  <a:latin typeface="Times New Roman" pitchFamily="18" charset="0"/>
                  <a:cs typeface="Times New Roman" pitchFamily="18" charset="0"/>
                </a:rPr>
                <a:t>n</a:t>
              </a:r>
            </a:p>
          </p:txBody>
        </p:sp>
        <p:sp>
          <p:nvSpPr>
            <p:cNvPr id="49166" name="Rectangle 13"/>
            <p:cNvSpPr>
              <a:spLocks noChangeArrowheads="1"/>
            </p:cNvSpPr>
            <p:nvPr/>
          </p:nvSpPr>
          <p:spPr bwMode="auto">
            <a:xfrm>
              <a:off x="1037"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dirty="0">
                  <a:solidFill>
                    <a:srgbClr val="FF0000"/>
                  </a:solidFill>
                  <a:latin typeface="Times New Roman" pitchFamily="18" charset="0"/>
                  <a:cs typeface="Times New Roman" pitchFamily="18" charset="0"/>
                </a:rPr>
                <a:t>参数</a:t>
              </a:r>
              <a:r>
                <a:rPr lang="en-US" altLang="zh-CN" dirty="0">
                  <a:solidFill>
                    <a:srgbClr val="FF0000"/>
                  </a:solidFill>
                  <a:latin typeface="Times New Roman" pitchFamily="18" charset="0"/>
                  <a:cs typeface="Times New Roman" pitchFamily="18" charset="0"/>
                </a:rPr>
                <a:t>1, …,</a:t>
              </a:r>
              <a:r>
                <a:rPr lang="zh-CN" altLang="en-US" dirty="0">
                  <a:solidFill>
                    <a:srgbClr val="FF0000"/>
                  </a:solidFill>
                  <a:latin typeface="Times New Roman" pitchFamily="18" charset="0"/>
                  <a:cs typeface="Times New Roman" pitchFamily="18" charset="0"/>
                </a:rPr>
                <a:t>参数</a:t>
              </a:r>
              <a:r>
                <a:rPr lang="en-US" altLang="zh-CN" dirty="0">
                  <a:solidFill>
                    <a:srgbClr val="FF0000"/>
                  </a:solidFill>
                  <a:latin typeface="Times New Roman" pitchFamily="18" charset="0"/>
                  <a:cs typeface="Times New Roman" pitchFamily="18" charset="0"/>
                </a:rPr>
                <a:t>m</a:t>
              </a:r>
            </a:p>
          </p:txBody>
        </p:sp>
        <p:sp>
          <p:nvSpPr>
            <p:cNvPr id="49167" name="Line 14"/>
            <p:cNvSpPr>
              <a:spLocks noChangeShapeType="1"/>
            </p:cNvSpPr>
            <p:nvPr/>
          </p:nvSpPr>
          <p:spPr bwMode="auto">
            <a:xfrm>
              <a:off x="1028"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9168" name="Line 15"/>
            <p:cNvSpPr>
              <a:spLocks noChangeShapeType="1"/>
            </p:cNvSpPr>
            <p:nvPr/>
          </p:nvSpPr>
          <p:spPr bwMode="auto">
            <a:xfrm>
              <a:off x="2965"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9169" name="Rectangle 16"/>
            <p:cNvSpPr>
              <a:spLocks noChangeArrowheads="1"/>
            </p:cNvSpPr>
            <p:nvPr/>
          </p:nvSpPr>
          <p:spPr bwMode="auto">
            <a:xfrm>
              <a:off x="1225" y="1196"/>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49170" name="Rectangle 17"/>
            <p:cNvSpPr>
              <a:spLocks noChangeArrowheads="1"/>
            </p:cNvSpPr>
            <p:nvPr/>
          </p:nvSpPr>
          <p:spPr bwMode="auto">
            <a:xfrm>
              <a:off x="1026"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49171" name="Rectangle 18"/>
            <p:cNvSpPr>
              <a:spLocks noChangeArrowheads="1"/>
            </p:cNvSpPr>
            <p:nvPr/>
          </p:nvSpPr>
          <p:spPr bwMode="auto">
            <a:xfrm>
              <a:off x="86"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49172" name="Line 19"/>
            <p:cNvSpPr>
              <a:spLocks noChangeShapeType="1"/>
            </p:cNvSpPr>
            <p:nvPr/>
          </p:nvSpPr>
          <p:spPr bwMode="auto">
            <a:xfrm>
              <a:off x="754"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9173" name="Rectangle 20"/>
            <p:cNvSpPr>
              <a:spLocks noChangeArrowheads="1"/>
            </p:cNvSpPr>
            <p:nvPr/>
          </p:nvSpPr>
          <p:spPr bwMode="auto">
            <a:xfrm>
              <a:off x="-12"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latin typeface="Times New Roman" pitchFamily="18" charset="0"/>
                  <a:cs typeface="Times New Roman" pitchFamily="18" charset="0"/>
                </a:rPr>
                <a:t>base_sp</a:t>
              </a:r>
              <a:r>
                <a:rPr lang="en-US" altLang="zh-CN" sz="1000" b="0" i="1">
                  <a:latin typeface="Times New Roman" pitchFamily="18" charset="0"/>
                  <a:cs typeface="Times New Roman" pitchFamily="18" charset="0"/>
                </a:rPr>
                <a:t> </a:t>
              </a:r>
              <a:endParaRPr lang="en-US" altLang="zh-CN" sz="1000" b="0">
                <a:latin typeface="Times New Roman" pitchFamily="18" charset="0"/>
                <a:cs typeface="Times New Roman" pitchFamily="18" charset="0"/>
              </a:endParaRPr>
            </a:p>
          </p:txBody>
        </p:sp>
        <p:sp>
          <p:nvSpPr>
            <p:cNvPr id="49174" name="Line 21"/>
            <p:cNvSpPr>
              <a:spLocks noChangeShapeType="1"/>
            </p:cNvSpPr>
            <p:nvPr/>
          </p:nvSpPr>
          <p:spPr bwMode="auto">
            <a:xfrm>
              <a:off x="754"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9175" name="Freeform 22"/>
            <p:cNvSpPr>
              <a:spLocks/>
            </p:cNvSpPr>
            <p:nvPr/>
          </p:nvSpPr>
          <p:spPr bwMode="auto">
            <a:xfrm>
              <a:off x="587"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 name="T18" fmla="*/ 0 w 431"/>
                <a:gd name="T19" fmla="*/ 0 h 1203"/>
                <a:gd name="T20" fmla="*/ 431 w 431"/>
                <a:gd name="T21" fmla="*/ 1203 h 1203"/>
              </a:gdLst>
              <a:ahLst/>
              <a:cxnLst>
                <a:cxn ang="T12">
                  <a:pos x="T0" y="T1"/>
                </a:cxn>
                <a:cxn ang="T13">
                  <a:pos x="T2" y="T3"/>
                </a:cxn>
                <a:cxn ang="T14">
                  <a:pos x="T4" y="T5"/>
                </a:cxn>
                <a:cxn ang="T15">
                  <a:pos x="T6" y="T7"/>
                </a:cxn>
                <a:cxn ang="T16">
                  <a:pos x="T8" y="T9"/>
                </a:cxn>
                <a:cxn ang="T17">
                  <a:pos x="T10" y="T11"/>
                </a:cxn>
              </a:cxnLst>
              <a:rect l="T18" t="T19" r="T20" b="T21"/>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9176" name="Freeform 23"/>
            <p:cNvSpPr>
              <a:spLocks/>
            </p:cNvSpPr>
            <p:nvPr/>
          </p:nvSpPr>
          <p:spPr bwMode="auto">
            <a:xfrm flipV="1">
              <a:off x="697"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9177" name="Rectangle 24"/>
            <p:cNvSpPr>
              <a:spLocks noChangeArrowheads="1"/>
            </p:cNvSpPr>
            <p:nvPr/>
          </p:nvSpPr>
          <p:spPr bwMode="auto">
            <a:xfrm>
              <a:off x="158" y="2870"/>
              <a:ext cx="426" cy="1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ctr"/>
              <a:r>
                <a:rPr lang="zh-CN" altLang="en-US" sz="2800">
                  <a:latin typeface="Times New Roman" pitchFamily="18" charset="0"/>
                  <a:cs typeface="Times New Roman" pitchFamily="18" charset="0"/>
                </a:rPr>
                <a:t>栈</a:t>
              </a:r>
            </a:p>
            <a:p>
              <a:pPr algn="ctr"/>
              <a:r>
                <a:rPr lang="zh-CN" altLang="en-US" sz="2800">
                  <a:latin typeface="Times New Roman" pitchFamily="18" charset="0"/>
                  <a:cs typeface="Times New Roman" pitchFamily="18" charset="0"/>
                </a:rPr>
                <a:t>增</a:t>
              </a:r>
            </a:p>
            <a:p>
              <a:pPr algn="ctr"/>
              <a:r>
                <a:rPr lang="zh-CN" altLang="en-US" sz="2800">
                  <a:latin typeface="Times New Roman" pitchFamily="18" charset="0"/>
                  <a:cs typeface="Times New Roman" pitchFamily="18" charset="0"/>
                </a:rPr>
                <a:t>长</a:t>
              </a:r>
            </a:p>
            <a:p>
              <a:pPr algn="ctr"/>
              <a:r>
                <a:rPr lang="zh-CN" altLang="en-US" sz="2800">
                  <a:latin typeface="Times New Roman" pitchFamily="18" charset="0"/>
                  <a:cs typeface="Times New Roman" pitchFamily="18" charset="0"/>
                </a:rPr>
                <a:t>方</a:t>
              </a:r>
            </a:p>
            <a:p>
              <a:pPr algn="ctr"/>
              <a:r>
                <a:rPr lang="zh-CN" altLang="en-US" sz="2800">
                  <a:latin typeface="Times New Roman" pitchFamily="18" charset="0"/>
                  <a:cs typeface="Times New Roman" pitchFamily="18" charset="0"/>
                </a:rPr>
                <a:t>向</a:t>
              </a:r>
            </a:p>
          </p:txBody>
        </p:sp>
        <p:sp>
          <p:nvSpPr>
            <p:cNvPr id="49178" name="Line 25"/>
            <p:cNvSpPr>
              <a:spLocks noChangeShapeType="1"/>
            </p:cNvSpPr>
            <p:nvPr/>
          </p:nvSpPr>
          <p:spPr bwMode="auto">
            <a:xfrm flipV="1">
              <a:off x="357" y="2302"/>
              <a:ext cx="0" cy="53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cs typeface="Times New Roman" pitchFamily="18" charset="0"/>
              </a:endParaRPr>
            </a:p>
          </p:txBody>
        </p:sp>
        <p:sp>
          <p:nvSpPr>
            <p:cNvPr id="49179" name="Rectangle 26"/>
            <p:cNvSpPr>
              <a:spLocks noChangeArrowheads="1"/>
            </p:cNvSpPr>
            <p:nvPr/>
          </p:nvSpPr>
          <p:spPr bwMode="auto">
            <a:xfrm>
              <a:off x="1037"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49180" name="Rectangle 27"/>
            <p:cNvSpPr>
              <a:spLocks noChangeArrowheads="1"/>
            </p:cNvSpPr>
            <p:nvPr/>
          </p:nvSpPr>
          <p:spPr bwMode="auto">
            <a:xfrm>
              <a:off x="1009"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dirty="0">
                  <a:latin typeface="Times New Roman" pitchFamily="18" charset="0"/>
                  <a:cs typeface="Times New Roman" pitchFamily="18" charset="0"/>
                </a:rPr>
                <a:t>控制链</a:t>
              </a:r>
            </a:p>
            <a:p>
              <a:pPr algn="just"/>
              <a:r>
                <a:rPr lang="zh-CN" altLang="en-US" sz="2800" dirty="0">
                  <a:latin typeface="Times New Roman" pitchFamily="18" charset="0"/>
                  <a:cs typeface="Times New Roman" pitchFamily="18" charset="0"/>
                </a:rPr>
                <a:t>  和保存的机器状态</a:t>
              </a:r>
            </a:p>
          </p:txBody>
        </p:sp>
        <p:sp>
          <p:nvSpPr>
            <p:cNvPr id="49181" name="Rectangle 28"/>
            <p:cNvSpPr>
              <a:spLocks noChangeArrowheads="1"/>
            </p:cNvSpPr>
            <p:nvPr/>
          </p:nvSpPr>
          <p:spPr bwMode="auto">
            <a:xfrm>
              <a:off x="1179"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49182" name="Line 29"/>
            <p:cNvSpPr>
              <a:spLocks noChangeShapeType="1"/>
            </p:cNvSpPr>
            <p:nvPr/>
          </p:nvSpPr>
          <p:spPr bwMode="auto">
            <a:xfrm flipV="1">
              <a:off x="1066"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sp>
        <p:nvSpPr>
          <p:cNvPr id="49157" name="Rectangle 30"/>
          <p:cNvSpPr>
            <a:spLocks noChangeArrowheads="1"/>
          </p:cNvSpPr>
          <p:nvPr/>
        </p:nvSpPr>
        <p:spPr bwMode="auto">
          <a:xfrm>
            <a:off x="5292725" y="1864395"/>
            <a:ext cx="3743771"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dirty="0"/>
              <a:t>(2) </a:t>
            </a:r>
            <a:r>
              <a:rPr lang="zh-CN" altLang="en-US" dirty="0"/>
              <a:t>编译器产生将实参表达式</a:t>
            </a:r>
            <a:r>
              <a:rPr lang="zh-CN" altLang="en-US" dirty="0">
                <a:solidFill>
                  <a:srgbClr val="FF0000"/>
                </a:solidFill>
              </a:rPr>
              <a:t>逆序计算</a:t>
            </a:r>
            <a:r>
              <a:rPr lang="zh-CN" altLang="en-US" dirty="0"/>
              <a:t>并将结果进栈的</a:t>
            </a:r>
            <a:r>
              <a:rPr lang="zh-CN" altLang="en-US" dirty="0" smtClean="0"/>
              <a:t>代码</a:t>
            </a:r>
            <a:endParaRPr lang="en-US" altLang="zh-CN" dirty="0" smtClean="0"/>
          </a:p>
          <a:p>
            <a:endParaRPr lang="zh-CN" altLang="en-US" dirty="0"/>
          </a:p>
          <a:p>
            <a:r>
              <a:rPr lang="zh-CN" altLang="en-US" dirty="0" smtClean="0"/>
              <a:t>自上而下</a:t>
            </a:r>
            <a:r>
              <a:rPr lang="zh-CN" altLang="en-US" dirty="0"/>
              <a:t>依次是参数</a:t>
            </a:r>
            <a:r>
              <a:rPr lang="en-US" altLang="zh-CN" dirty="0"/>
              <a:t>1, …, </a:t>
            </a:r>
            <a:r>
              <a:rPr lang="zh-CN" altLang="en-US" dirty="0"/>
              <a:t>参数</a:t>
            </a:r>
            <a:r>
              <a:rPr lang="en-US" altLang="zh-CN" dirty="0" smtClean="0"/>
              <a:t>n</a:t>
            </a:r>
          </a:p>
          <a:p>
            <a:endParaRPr lang="en-US" altLang="zh-CN" dirty="0"/>
          </a:p>
          <a:p>
            <a:r>
              <a:rPr lang="en-US" altLang="zh-CN" dirty="0"/>
              <a:t>(3) </a:t>
            </a:r>
            <a:r>
              <a:rPr lang="zh-CN" altLang="en-US" dirty="0"/>
              <a:t>被调用函数能准确地知道第一个参数的</a:t>
            </a:r>
            <a:r>
              <a:rPr lang="zh-CN" altLang="en-US" dirty="0" smtClean="0"/>
              <a:t>位置</a:t>
            </a:r>
            <a:endParaRPr lang="en-US" altLang="zh-CN" dirty="0" smtClean="0"/>
          </a:p>
          <a:p>
            <a:endParaRPr lang="en-US" altLang="zh-CN" dirty="0"/>
          </a:p>
          <a:p>
            <a:r>
              <a:rPr lang="en-US" altLang="zh-CN" dirty="0"/>
              <a:t>(4) </a:t>
            </a:r>
            <a:r>
              <a:rPr lang="zh-CN" altLang="en-US" dirty="0"/>
              <a:t>被调用函数根据第一个参数到栈中取第二、第三个参数等等</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209315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157">
                                            <p:txEl>
                                              <p:pRg st="4" end="4"/>
                                            </p:txEl>
                                          </p:spTgt>
                                        </p:tgtEl>
                                        <p:attrNameLst>
                                          <p:attrName>style.visibility</p:attrName>
                                        </p:attrNameLst>
                                      </p:cBhvr>
                                      <p:to>
                                        <p:strVal val="visible"/>
                                      </p:to>
                                    </p:set>
                                    <p:animEffect transition="in" filter="fade">
                                      <p:cBhvr>
                                        <p:cTn id="7" dur="500"/>
                                        <p:tgtEl>
                                          <p:spTgt spid="4915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157">
                                            <p:txEl>
                                              <p:pRg st="6" end="6"/>
                                            </p:txEl>
                                          </p:spTgt>
                                        </p:tgtEl>
                                        <p:attrNameLst>
                                          <p:attrName>style.visibility</p:attrName>
                                        </p:attrNameLst>
                                      </p:cBhvr>
                                      <p:to>
                                        <p:strVal val="visible"/>
                                      </p:to>
                                    </p:set>
                                    <p:animEffect transition="in" filter="fade">
                                      <p:cBhvr>
                                        <p:cTn id="12" dur="500"/>
                                        <p:tgtEl>
                                          <p:spTgt spid="4915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b="1" smtClean="0">
                <a:ea typeface="黑体" pitchFamily="49" charset="-122"/>
              </a:rPr>
              <a:t>6.2</a:t>
            </a:r>
            <a:r>
              <a:rPr lang="zh-CN" altLang="en-US" b="1" smtClean="0">
                <a:latin typeface="宋体" charset="-122"/>
                <a:ea typeface="黑体" pitchFamily="49" charset="-122"/>
              </a:rPr>
              <a:t> </a:t>
            </a:r>
            <a:r>
              <a:rPr lang="zh-CN" altLang="en-US" b="1" smtClean="0"/>
              <a:t>全局栈式存储分配</a:t>
            </a:r>
          </a:p>
        </p:txBody>
      </p:sp>
      <p:sp>
        <p:nvSpPr>
          <p:cNvPr id="52227" name="Rectangle 3"/>
          <p:cNvSpPr>
            <a:spLocks noChangeArrowheads="1"/>
          </p:cNvSpPr>
          <p:nvPr/>
        </p:nvSpPr>
        <p:spPr bwMode="auto">
          <a:xfrm>
            <a:off x="287338" y="908720"/>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r>
              <a:rPr lang="en-US" altLang="zh-CN"/>
              <a:t>3</a:t>
            </a:r>
            <a:r>
              <a:rPr lang="zh-CN" altLang="en-US"/>
              <a:t>、过程的参数个数可变的情况</a:t>
            </a:r>
          </a:p>
        </p:txBody>
      </p:sp>
      <p:grpSp>
        <p:nvGrpSpPr>
          <p:cNvPr id="52228" name="Group 4"/>
          <p:cNvGrpSpPr>
            <a:grpSpLocks/>
          </p:cNvGrpSpPr>
          <p:nvPr/>
        </p:nvGrpSpPr>
        <p:grpSpPr bwMode="auto">
          <a:xfrm>
            <a:off x="115888" y="1369095"/>
            <a:ext cx="4860925" cy="4889500"/>
            <a:chOff x="-12" y="1196"/>
            <a:chExt cx="3062" cy="3080"/>
          </a:xfrm>
        </p:grpSpPr>
        <p:sp>
          <p:nvSpPr>
            <p:cNvPr id="52231" name="Rectangle 5"/>
            <p:cNvSpPr>
              <a:spLocks noChangeArrowheads="1"/>
            </p:cNvSpPr>
            <p:nvPr/>
          </p:nvSpPr>
          <p:spPr bwMode="auto">
            <a:xfrm>
              <a:off x="1029"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52232" name="Rectangle 6"/>
            <p:cNvSpPr>
              <a:spLocks noChangeArrowheads="1"/>
            </p:cNvSpPr>
            <p:nvPr/>
          </p:nvSpPr>
          <p:spPr bwMode="auto">
            <a:xfrm>
              <a:off x="1037" y="1536"/>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临时数据局部数据</a:t>
              </a:r>
            </a:p>
          </p:txBody>
        </p:sp>
        <p:sp>
          <p:nvSpPr>
            <p:cNvPr id="52233" name="Line 7"/>
            <p:cNvSpPr>
              <a:spLocks noChangeShapeType="1"/>
            </p:cNvSpPr>
            <p:nvPr/>
          </p:nvSpPr>
          <p:spPr bwMode="auto">
            <a:xfrm>
              <a:off x="1056"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2234" name="Line 8"/>
            <p:cNvSpPr>
              <a:spLocks noChangeShapeType="1"/>
            </p:cNvSpPr>
            <p:nvPr/>
          </p:nvSpPr>
          <p:spPr bwMode="auto">
            <a:xfrm>
              <a:off x="1040"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2235" name="Line 9"/>
            <p:cNvSpPr>
              <a:spLocks noChangeShapeType="1"/>
            </p:cNvSpPr>
            <p:nvPr/>
          </p:nvSpPr>
          <p:spPr bwMode="auto">
            <a:xfrm flipV="1">
              <a:off x="1063"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2236" name="Line 10"/>
            <p:cNvSpPr>
              <a:spLocks noChangeShapeType="1"/>
            </p:cNvSpPr>
            <p:nvPr/>
          </p:nvSpPr>
          <p:spPr bwMode="auto">
            <a:xfrm flipV="1">
              <a:off x="1066"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2237" name="Line 11"/>
            <p:cNvSpPr>
              <a:spLocks noChangeShapeType="1"/>
            </p:cNvSpPr>
            <p:nvPr/>
          </p:nvSpPr>
          <p:spPr bwMode="auto">
            <a:xfrm>
              <a:off x="1054"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2238" name="Rectangle 12"/>
            <p:cNvSpPr>
              <a:spLocks noChangeArrowheads="1"/>
            </p:cNvSpPr>
            <p:nvPr/>
          </p:nvSpPr>
          <p:spPr bwMode="auto">
            <a:xfrm>
              <a:off x="1008"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dirty="0">
                  <a:solidFill>
                    <a:srgbClr val="FF0000"/>
                  </a:solidFill>
                </a:rPr>
                <a:t>参数</a:t>
              </a:r>
              <a:r>
                <a:rPr lang="en-US" altLang="zh-CN" dirty="0">
                  <a:solidFill>
                    <a:srgbClr val="FF0000"/>
                  </a:solidFill>
                </a:rPr>
                <a:t>1, …, </a:t>
              </a:r>
              <a:r>
                <a:rPr lang="zh-CN" altLang="en-US" dirty="0">
                  <a:solidFill>
                    <a:srgbClr val="FF0000"/>
                  </a:solidFill>
                </a:rPr>
                <a:t>参数</a:t>
              </a:r>
              <a:r>
                <a:rPr lang="en-US" altLang="zh-CN" dirty="0">
                  <a:solidFill>
                    <a:srgbClr val="FF0000"/>
                  </a:solidFill>
                </a:rPr>
                <a:t>n</a:t>
              </a:r>
            </a:p>
          </p:txBody>
        </p:sp>
        <p:sp>
          <p:nvSpPr>
            <p:cNvPr id="52239" name="Rectangle 13"/>
            <p:cNvSpPr>
              <a:spLocks noChangeArrowheads="1"/>
            </p:cNvSpPr>
            <p:nvPr/>
          </p:nvSpPr>
          <p:spPr bwMode="auto">
            <a:xfrm>
              <a:off x="1037"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a:t>参数</a:t>
              </a:r>
              <a:r>
                <a:rPr lang="en-US" altLang="zh-CN"/>
                <a:t>1, …,</a:t>
              </a:r>
              <a:r>
                <a:rPr lang="zh-CN" altLang="en-US"/>
                <a:t>参数</a:t>
              </a:r>
              <a:r>
                <a:rPr lang="en-US" altLang="zh-CN"/>
                <a:t>m</a:t>
              </a:r>
            </a:p>
          </p:txBody>
        </p:sp>
        <p:sp>
          <p:nvSpPr>
            <p:cNvPr id="52240" name="Line 14"/>
            <p:cNvSpPr>
              <a:spLocks noChangeShapeType="1"/>
            </p:cNvSpPr>
            <p:nvPr/>
          </p:nvSpPr>
          <p:spPr bwMode="auto">
            <a:xfrm>
              <a:off x="1028"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2241" name="Line 15"/>
            <p:cNvSpPr>
              <a:spLocks noChangeShapeType="1"/>
            </p:cNvSpPr>
            <p:nvPr/>
          </p:nvSpPr>
          <p:spPr bwMode="auto">
            <a:xfrm>
              <a:off x="2965"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2242" name="Rectangle 16"/>
            <p:cNvSpPr>
              <a:spLocks noChangeArrowheads="1"/>
            </p:cNvSpPr>
            <p:nvPr/>
          </p:nvSpPr>
          <p:spPr bwMode="auto">
            <a:xfrm>
              <a:off x="1225" y="1196"/>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sym typeface="Symbol" pitchFamily="18" charset="2"/>
                </a:rPr>
                <a:t></a:t>
              </a:r>
              <a:r>
                <a:rPr lang="zh-CN" altLang="en-US" sz="2800"/>
                <a:t>  </a:t>
              </a:r>
              <a:r>
                <a:rPr lang="zh-CN" altLang="en-US" sz="2800">
                  <a:sym typeface="Symbol" pitchFamily="18" charset="2"/>
                </a:rPr>
                <a:t></a:t>
              </a:r>
              <a:r>
                <a:rPr lang="zh-CN" altLang="en-US" sz="2800"/>
                <a:t>  </a:t>
              </a:r>
              <a:r>
                <a:rPr lang="zh-CN" altLang="en-US" sz="2800">
                  <a:sym typeface="Symbol" pitchFamily="18" charset="2"/>
                </a:rPr>
                <a:t></a:t>
              </a:r>
              <a:endParaRPr lang="zh-CN" altLang="en-US" sz="2800"/>
            </a:p>
          </p:txBody>
        </p:sp>
        <p:sp>
          <p:nvSpPr>
            <p:cNvPr id="52243" name="Rectangle 17"/>
            <p:cNvSpPr>
              <a:spLocks noChangeArrowheads="1"/>
            </p:cNvSpPr>
            <p:nvPr/>
          </p:nvSpPr>
          <p:spPr bwMode="auto">
            <a:xfrm>
              <a:off x="1026"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t>控制链</a:t>
              </a:r>
            </a:p>
            <a:p>
              <a:pPr algn="just"/>
              <a:r>
                <a:rPr lang="zh-CN" altLang="en-US" sz="2800"/>
                <a:t>  和保存的机器状态</a:t>
              </a:r>
            </a:p>
          </p:txBody>
        </p:sp>
        <p:sp>
          <p:nvSpPr>
            <p:cNvPr id="52244" name="Rectangle 18"/>
            <p:cNvSpPr>
              <a:spLocks noChangeArrowheads="1"/>
            </p:cNvSpPr>
            <p:nvPr/>
          </p:nvSpPr>
          <p:spPr bwMode="auto">
            <a:xfrm>
              <a:off x="86"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top_sp</a:t>
              </a:r>
              <a:r>
                <a:rPr lang="en-US" altLang="zh-CN" sz="1000" b="0" i="1"/>
                <a:t> </a:t>
              </a:r>
              <a:endParaRPr lang="en-US" altLang="zh-CN" sz="1000" b="0"/>
            </a:p>
          </p:txBody>
        </p:sp>
        <p:sp>
          <p:nvSpPr>
            <p:cNvPr id="52245" name="Line 19"/>
            <p:cNvSpPr>
              <a:spLocks noChangeShapeType="1"/>
            </p:cNvSpPr>
            <p:nvPr/>
          </p:nvSpPr>
          <p:spPr bwMode="auto">
            <a:xfrm>
              <a:off x="754"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2246" name="Rectangle 20"/>
            <p:cNvSpPr>
              <a:spLocks noChangeArrowheads="1"/>
            </p:cNvSpPr>
            <p:nvPr/>
          </p:nvSpPr>
          <p:spPr bwMode="auto">
            <a:xfrm>
              <a:off x="-12"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base_sp</a:t>
              </a:r>
              <a:r>
                <a:rPr lang="en-US" altLang="zh-CN" sz="1000" b="0" i="1"/>
                <a:t> </a:t>
              </a:r>
              <a:endParaRPr lang="en-US" altLang="zh-CN" sz="1000" b="0"/>
            </a:p>
          </p:txBody>
        </p:sp>
        <p:sp>
          <p:nvSpPr>
            <p:cNvPr id="52247" name="Line 21"/>
            <p:cNvSpPr>
              <a:spLocks noChangeShapeType="1"/>
            </p:cNvSpPr>
            <p:nvPr/>
          </p:nvSpPr>
          <p:spPr bwMode="auto">
            <a:xfrm>
              <a:off x="754"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2248" name="Freeform 22"/>
            <p:cNvSpPr>
              <a:spLocks/>
            </p:cNvSpPr>
            <p:nvPr/>
          </p:nvSpPr>
          <p:spPr bwMode="auto">
            <a:xfrm>
              <a:off x="587"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 name="T18" fmla="*/ 0 w 431"/>
                <a:gd name="T19" fmla="*/ 0 h 1203"/>
                <a:gd name="T20" fmla="*/ 431 w 431"/>
                <a:gd name="T21" fmla="*/ 1203 h 1203"/>
              </a:gdLst>
              <a:ahLst/>
              <a:cxnLst>
                <a:cxn ang="T12">
                  <a:pos x="T0" y="T1"/>
                </a:cxn>
                <a:cxn ang="T13">
                  <a:pos x="T2" y="T3"/>
                </a:cxn>
                <a:cxn ang="T14">
                  <a:pos x="T4" y="T5"/>
                </a:cxn>
                <a:cxn ang="T15">
                  <a:pos x="T6" y="T7"/>
                </a:cxn>
                <a:cxn ang="T16">
                  <a:pos x="T8" y="T9"/>
                </a:cxn>
                <a:cxn ang="T17">
                  <a:pos x="T10" y="T11"/>
                </a:cxn>
              </a:cxnLst>
              <a:rect l="T18" t="T19" r="T20" b="T21"/>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52249" name="Freeform 23"/>
            <p:cNvSpPr>
              <a:spLocks/>
            </p:cNvSpPr>
            <p:nvPr/>
          </p:nvSpPr>
          <p:spPr bwMode="auto">
            <a:xfrm flipV="1">
              <a:off x="697"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52250" name="Rectangle 24"/>
            <p:cNvSpPr>
              <a:spLocks noChangeArrowheads="1"/>
            </p:cNvSpPr>
            <p:nvPr/>
          </p:nvSpPr>
          <p:spPr bwMode="auto">
            <a:xfrm>
              <a:off x="158" y="2870"/>
              <a:ext cx="426" cy="1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ctr"/>
              <a:r>
                <a:rPr lang="zh-CN" altLang="en-US" sz="2800"/>
                <a:t>栈</a:t>
              </a:r>
            </a:p>
            <a:p>
              <a:pPr algn="ctr"/>
              <a:r>
                <a:rPr lang="zh-CN" altLang="en-US" sz="2800"/>
                <a:t>增</a:t>
              </a:r>
            </a:p>
            <a:p>
              <a:pPr algn="ctr"/>
              <a:r>
                <a:rPr lang="zh-CN" altLang="en-US" sz="2800"/>
                <a:t>长</a:t>
              </a:r>
            </a:p>
            <a:p>
              <a:pPr algn="ctr"/>
              <a:r>
                <a:rPr lang="zh-CN" altLang="en-US" sz="2800"/>
                <a:t>方</a:t>
              </a:r>
            </a:p>
            <a:p>
              <a:pPr algn="ctr"/>
              <a:r>
                <a:rPr lang="zh-CN" altLang="en-US" sz="2800"/>
                <a:t>向</a:t>
              </a:r>
            </a:p>
          </p:txBody>
        </p:sp>
        <p:sp>
          <p:nvSpPr>
            <p:cNvPr id="52251" name="Line 25"/>
            <p:cNvSpPr>
              <a:spLocks noChangeShapeType="1"/>
            </p:cNvSpPr>
            <p:nvPr/>
          </p:nvSpPr>
          <p:spPr bwMode="auto">
            <a:xfrm flipV="1">
              <a:off x="357" y="2302"/>
              <a:ext cx="0" cy="53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52252" name="Rectangle 26"/>
            <p:cNvSpPr>
              <a:spLocks noChangeArrowheads="1"/>
            </p:cNvSpPr>
            <p:nvPr/>
          </p:nvSpPr>
          <p:spPr bwMode="auto">
            <a:xfrm>
              <a:off x="1037"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临时数据局部数据</a:t>
              </a:r>
            </a:p>
          </p:txBody>
        </p:sp>
        <p:sp>
          <p:nvSpPr>
            <p:cNvPr id="52253" name="Rectangle 27"/>
            <p:cNvSpPr>
              <a:spLocks noChangeArrowheads="1"/>
            </p:cNvSpPr>
            <p:nvPr/>
          </p:nvSpPr>
          <p:spPr bwMode="auto">
            <a:xfrm>
              <a:off x="1009"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t>控制链</a:t>
              </a:r>
            </a:p>
            <a:p>
              <a:pPr algn="just"/>
              <a:r>
                <a:rPr lang="zh-CN" altLang="en-US" sz="2800"/>
                <a:t>  和保存的机器状态</a:t>
              </a:r>
            </a:p>
          </p:txBody>
        </p:sp>
        <p:sp>
          <p:nvSpPr>
            <p:cNvPr id="52254" name="Rectangle 28"/>
            <p:cNvSpPr>
              <a:spLocks noChangeArrowheads="1"/>
            </p:cNvSpPr>
            <p:nvPr/>
          </p:nvSpPr>
          <p:spPr bwMode="auto">
            <a:xfrm>
              <a:off x="1179"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sym typeface="Symbol" pitchFamily="18" charset="2"/>
                </a:rPr>
                <a:t></a:t>
              </a:r>
              <a:r>
                <a:rPr lang="zh-CN" altLang="en-US" sz="2800"/>
                <a:t>  </a:t>
              </a:r>
              <a:r>
                <a:rPr lang="zh-CN" altLang="en-US" sz="2800">
                  <a:sym typeface="Symbol" pitchFamily="18" charset="2"/>
                </a:rPr>
                <a:t></a:t>
              </a:r>
              <a:r>
                <a:rPr lang="zh-CN" altLang="en-US" sz="2800"/>
                <a:t>  </a:t>
              </a:r>
              <a:r>
                <a:rPr lang="zh-CN" altLang="en-US" sz="2800">
                  <a:sym typeface="Symbol" pitchFamily="18" charset="2"/>
                </a:rPr>
                <a:t></a:t>
              </a:r>
              <a:endParaRPr lang="zh-CN" altLang="en-US" sz="2800"/>
            </a:p>
          </p:txBody>
        </p:sp>
        <p:sp>
          <p:nvSpPr>
            <p:cNvPr id="52255" name="Line 29"/>
            <p:cNvSpPr>
              <a:spLocks noChangeShapeType="1"/>
            </p:cNvSpPr>
            <p:nvPr/>
          </p:nvSpPr>
          <p:spPr bwMode="auto">
            <a:xfrm flipV="1">
              <a:off x="1066"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grpSp>
      <p:sp>
        <p:nvSpPr>
          <p:cNvPr id="52229" name="Rectangle 30"/>
          <p:cNvSpPr>
            <a:spLocks noChangeArrowheads="1"/>
          </p:cNvSpPr>
          <p:nvPr/>
        </p:nvSpPr>
        <p:spPr bwMode="auto">
          <a:xfrm>
            <a:off x="5292725" y="1864395"/>
            <a:ext cx="3311723"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dirty="0"/>
              <a:t>C</a:t>
            </a:r>
            <a:r>
              <a:rPr lang="zh-CN" altLang="en-US" dirty="0"/>
              <a:t>语言的</a:t>
            </a:r>
            <a:r>
              <a:rPr lang="en-US" altLang="zh-CN" dirty="0" err="1"/>
              <a:t>printf</a:t>
            </a:r>
            <a:r>
              <a:rPr lang="zh-CN" altLang="en-US" dirty="0" smtClean="0"/>
              <a:t>函数</a:t>
            </a:r>
            <a:r>
              <a:rPr lang="zh-CN" altLang="en-US" dirty="0"/>
              <a:t>就是按此方式</a:t>
            </a:r>
            <a:r>
              <a:rPr lang="zh-CN" altLang="en-US" dirty="0" smtClean="0"/>
              <a:t>，用</a:t>
            </a:r>
            <a:r>
              <a:rPr lang="en-US" altLang="zh-CN" dirty="0"/>
              <a:t>C</a:t>
            </a:r>
            <a:r>
              <a:rPr lang="zh-CN" altLang="en-US" dirty="0"/>
              <a:t>语言编写的</a:t>
            </a:r>
          </a:p>
        </p:txBody>
      </p:sp>
      <p:sp>
        <p:nvSpPr>
          <p:cNvPr id="1759263" name="Rectangle 31"/>
          <p:cNvSpPr>
            <a:spLocks noChangeArrowheads="1"/>
          </p:cNvSpPr>
          <p:nvPr/>
        </p:nvSpPr>
        <p:spPr bwMode="auto">
          <a:xfrm>
            <a:off x="4976813" y="3890045"/>
            <a:ext cx="4167187"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zh-CN" altLang="en-US"/>
              <a:t>下面语句的输出？</a:t>
            </a:r>
          </a:p>
          <a:p>
            <a:r>
              <a:rPr lang="en-US" altLang="zh-CN" sz="2800"/>
              <a:t>printf(“%d, %d, %d\n”);</a:t>
            </a:r>
            <a:endParaRPr lang="zh-CN" altLang="en-US" sz="2800"/>
          </a:p>
        </p:txBody>
      </p:sp>
    </p:spTree>
    <p:extLst>
      <p:ext uri="{BB962C8B-B14F-4D97-AF65-F5344CB8AC3E}">
        <p14:creationId xmlns:p14="http://schemas.microsoft.com/office/powerpoint/2010/main" val="2808743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59263"/>
                                        </p:tgtEl>
                                        <p:attrNameLst>
                                          <p:attrName>style.visibility</p:attrName>
                                        </p:attrNameLst>
                                      </p:cBhvr>
                                      <p:to>
                                        <p:strVal val="visible"/>
                                      </p:to>
                                    </p:set>
                                    <p:animEffect transition="in" filter="box(in)">
                                      <p:cBhvr>
                                        <p:cTn id="7" dur="500"/>
                                        <p:tgtEl>
                                          <p:spTgt spid="1759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92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8" name="Rectangle 4"/>
          <p:cNvSpPr>
            <a:spLocks noGrp="1" noChangeArrowheads="1"/>
          </p:cNvSpPr>
          <p:nvPr>
            <p:ph type="title"/>
          </p:nvPr>
        </p:nvSpPr>
        <p:spPr/>
        <p:txBody>
          <a:bodyPr/>
          <a:lstStyle/>
          <a:p>
            <a:pPr>
              <a:defRPr/>
            </a:pPr>
            <a:r>
              <a:rPr lang="zh-CN" altLang="en-US" sz="3600" dirty="0" smtClean="0">
                <a:effectLst>
                  <a:outerShdw blurRad="38100" dist="38100" dir="2700000" algn="tl">
                    <a:srgbClr val="C0C0C0"/>
                  </a:outerShdw>
                </a:effectLst>
                <a:latin typeface="宋体" pitchFamily="2" charset="-122"/>
                <a:ea typeface="宋体" pitchFamily="2" charset="-122"/>
              </a:rPr>
              <a:t>第六章 运行时存储空间的组织和管理</a:t>
            </a:r>
          </a:p>
        </p:txBody>
      </p:sp>
      <p:sp>
        <p:nvSpPr>
          <p:cNvPr id="574467" name="Rectangle 3"/>
          <p:cNvSpPr>
            <a:spLocks noGrp="1" noChangeArrowheads="1"/>
          </p:cNvSpPr>
          <p:nvPr>
            <p:ph idx="1"/>
          </p:nvPr>
        </p:nvSpPr>
        <p:spPr>
          <a:xfrm>
            <a:off x="304800" y="980728"/>
            <a:ext cx="8534400" cy="5149850"/>
          </a:xfrm>
        </p:spPr>
        <p:txBody>
          <a:bodyPr/>
          <a:lstStyle/>
          <a:p>
            <a:pPr>
              <a:buFontTx/>
              <a:buNone/>
              <a:defRPr/>
            </a:pPr>
            <a:r>
              <a:rPr lang="zh-CN" altLang="en-US" sz="3200" b="1" dirty="0" smtClean="0">
                <a:solidFill>
                  <a:srgbClr val="996633"/>
                </a:solidFill>
                <a:latin typeface="宋体" pitchFamily="2" charset="-122"/>
                <a:ea typeface="宋体" pitchFamily="2" charset="-122"/>
              </a:rPr>
              <a:t>影响存储分配策略的语言特征</a:t>
            </a:r>
            <a:r>
              <a:rPr lang="zh-CN" altLang="en-US" sz="3200" b="1" dirty="0" smtClean="0">
                <a:solidFill>
                  <a:srgbClr val="996633"/>
                </a:solidFill>
                <a:ea typeface="宋体" pitchFamily="2" charset="-122"/>
              </a:rPr>
              <a:t> </a:t>
            </a:r>
          </a:p>
          <a:p>
            <a:pPr lvl="1" algn="just">
              <a:defRPr/>
            </a:pPr>
            <a:r>
              <a:rPr lang="zh-CN" altLang="en-US" sz="2800" b="1" dirty="0" smtClean="0">
                <a:effectLst>
                  <a:outerShdw blurRad="38100" dist="38100" dir="2700000" algn="tl">
                    <a:srgbClr val="C0C0C0"/>
                  </a:outerShdw>
                </a:effectLst>
                <a:ea typeface="宋体" pitchFamily="2" charset="-122"/>
              </a:rPr>
              <a:t>过程能否递归</a:t>
            </a:r>
          </a:p>
          <a:p>
            <a:pPr lvl="1" algn="just">
              <a:defRPr/>
            </a:pPr>
            <a:r>
              <a:rPr lang="zh-CN" altLang="en-US" sz="2800" b="1" dirty="0" smtClean="0">
                <a:effectLst>
                  <a:outerShdw blurRad="38100" dist="38100" dir="2700000" algn="tl">
                    <a:srgbClr val="C0C0C0"/>
                  </a:outerShdw>
                </a:effectLst>
                <a:ea typeface="宋体" pitchFamily="2" charset="-122"/>
              </a:rPr>
              <a:t>当控制从过程的活动返回时，局部变量的值是否要保留</a:t>
            </a:r>
          </a:p>
          <a:p>
            <a:pPr lvl="1" algn="just">
              <a:defRPr/>
            </a:pPr>
            <a:r>
              <a:rPr lang="zh-CN" altLang="en-US" sz="2800" b="1" dirty="0" smtClean="0">
                <a:effectLst>
                  <a:outerShdw blurRad="38100" dist="38100" dir="2700000" algn="tl">
                    <a:srgbClr val="C0C0C0"/>
                  </a:outerShdw>
                </a:effectLst>
                <a:ea typeface="宋体" pitchFamily="2" charset="-122"/>
              </a:rPr>
              <a:t>过程能否访问非局部变量</a:t>
            </a:r>
          </a:p>
          <a:p>
            <a:pPr lvl="1" algn="just">
              <a:defRPr/>
            </a:pPr>
            <a:r>
              <a:rPr lang="zh-CN" altLang="en-US" sz="2800" b="1" dirty="0" smtClean="0">
                <a:effectLst>
                  <a:outerShdw blurRad="38100" dist="38100" dir="2700000" algn="tl">
                    <a:srgbClr val="C0C0C0"/>
                  </a:outerShdw>
                </a:effectLst>
                <a:ea typeface="宋体" pitchFamily="2" charset="-122"/>
              </a:rPr>
              <a:t>过程调用的参数传递方式</a:t>
            </a:r>
          </a:p>
          <a:p>
            <a:pPr lvl="1" algn="just">
              <a:defRPr/>
            </a:pPr>
            <a:r>
              <a:rPr lang="zh-CN" altLang="en-US" sz="2800" b="1" dirty="0" smtClean="0">
                <a:effectLst>
                  <a:outerShdw blurRad="38100" dist="38100" dir="2700000" algn="tl">
                    <a:srgbClr val="C0C0C0"/>
                  </a:outerShdw>
                </a:effectLst>
                <a:ea typeface="宋体" pitchFamily="2" charset="-122"/>
              </a:rPr>
              <a:t>过程能否作为参数被传递</a:t>
            </a:r>
          </a:p>
          <a:p>
            <a:pPr lvl="1" algn="just">
              <a:defRPr/>
            </a:pPr>
            <a:r>
              <a:rPr lang="zh-CN" altLang="en-US" sz="2800" b="1" dirty="0" smtClean="0">
                <a:effectLst>
                  <a:outerShdw blurRad="38100" dist="38100" dir="2700000" algn="tl">
                    <a:srgbClr val="C0C0C0"/>
                  </a:outerShdw>
                </a:effectLst>
                <a:ea typeface="宋体" pitchFamily="2" charset="-122"/>
              </a:rPr>
              <a:t>过程能否作为结果值传递</a:t>
            </a:r>
          </a:p>
          <a:p>
            <a:pPr lvl="1" algn="just">
              <a:defRPr/>
            </a:pPr>
            <a:r>
              <a:rPr lang="zh-CN" altLang="en-US" sz="2800" b="1" dirty="0" smtClean="0">
                <a:effectLst>
                  <a:outerShdw blurRad="38100" dist="38100" dir="2700000" algn="tl">
                    <a:srgbClr val="C0C0C0"/>
                  </a:outerShdw>
                </a:effectLst>
                <a:ea typeface="宋体" pitchFamily="2" charset="-122"/>
              </a:rPr>
              <a:t>存储块能否在程序控制下动态地分配</a:t>
            </a:r>
          </a:p>
          <a:p>
            <a:pPr lvl="1">
              <a:defRPr/>
            </a:pPr>
            <a:r>
              <a:rPr lang="zh-CN" altLang="en-US" sz="2800" b="1" dirty="0" smtClean="0">
                <a:effectLst>
                  <a:outerShdw blurRad="38100" dist="38100" dir="2700000" algn="tl">
                    <a:srgbClr val="C0C0C0"/>
                  </a:outerShdw>
                </a:effectLst>
                <a:latin typeface="宋体" pitchFamily="2" charset="-122"/>
                <a:ea typeface="宋体" pitchFamily="2" charset="-122"/>
              </a:rPr>
              <a:t>存储块是否必须显式地释放</a:t>
            </a:r>
          </a:p>
        </p:txBody>
      </p:sp>
      <p:sp>
        <p:nvSpPr>
          <p:cNvPr id="614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DB9F2C99-BD5E-4A07-A7C3-37A28D1A62B3}" type="slidenum">
              <a:rPr lang="en-US" altLang="zh-CN" sz="8000">
                <a:solidFill>
                  <a:schemeClr val="bg2"/>
                </a:solidFill>
                <a:latin typeface="Arial" charset="0"/>
                <a:ea typeface="宋体" pitchFamily="2" charset="-122"/>
              </a:rPr>
              <a:pPr/>
              <a:t>5</a:t>
            </a:fld>
            <a:endParaRPr lang="en-US" altLang="zh-CN" sz="8000">
              <a:solidFill>
                <a:schemeClr val="bg2"/>
              </a:solidFill>
              <a:latin typeface="Arial" charset="0"/>
              <a:ea typeface="宋体" pitchFamily="2" charset="-122"/>
            </a:endParaRPr>
          </a:p>
        </p:txBody>
      </p:sp>
      <p:grpSp>
        <p:nvGrpSpPr>
          <p:cNvPr id="574469" name="Group 5"/>
          <p:cNvGrpSpPr>
            <a:grpSpLocks/>
          </p:cNvGrpSpPr>
          <p:nvPr/>
        </p:nvGrpSpPr>
        <p:grpSpPr bwMode="auto">
          <a:xfrm>
            <a:off x="5435600" y="2781300"/>
            <a:ext cx="3167063" cy="2447925"/>
            <a:chOff x="3470" y="1933"/>
            <a:chExt cx="1995" cy="1542"/>
          </a:xfrm>
          <a:solidFill>
            <a:schemeClr val="accent2">
              <a:lumMod val="20000"/>
              <a:lumOff val="80000"/>
            </a:schemeClr>
          </a:solidFill>
        </p:grpSpPr>
        <p:sp>
          <p:nvSpPr>
            <p:cNvPr id="6150" name="AutoShape 6"/>
            <p:cNvSpPr>
              <a:spLocks noChangeArrowheads="1"/>
            </p:cNvSpPr>
            <p:nvPr/>
          </p:nvSpPr>
          <p:spPr bwMode="auto">
            <a:xfrm>
              <a:off x="3470" y="1933"/>
              <a:ext cx="1995" cy="1542"/>
            </a:xfrm>
            <a:prstGeom prst="irregularSeal1">
              <a:avLst/>
            </a:prstGeom>
            <a:grp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471" name="Rectangle 7"/>
            <p:cNvSpPr>
              <a:spLocks noChangeArrowheads="1"/>
            </p:cNvSpPr>
            <p:nvPr/>
          </p:nvSpPr>
          <p:spPr bwMode="auto">
            <a:xfrm>
              <a:off x="3833" y="2296"/>
              <a:ext cx="1270" cy="72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defRPr/>
              </a:pPr>
              <a:r>
                <a:rPr lang="zh-CN" altLang="en-US" sz="2400" b="1" dirty="0">
                  <a:solidFill>
                    <a:srgbClr val="FF0000"/>
                  </a:solidFill>
                  <a:effectLst>
                    <a:outerShdw blurRad="38100" dist="38100" dir="2700000" algn="tl">
                      <a:srgbClr val="C0C0C0"/>
                    </a:outerShdw>
                  </a:effectLst>
                  <a:latin typeface="华文行楷" pitchFamily="2" charset="-122"/>
                  <a:ea typeface="华文行楷" pitchFamily="2" charset="-122"/>
                </a:rPr>
                <a:t>本章在逻辑地址空间讨论</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74469"/>
                                        </p:tgtEl>
                                        <p:attrNameLst>
                                          <p:attrName>style.visibility</p:attrName>
                                        </p:attrNameLst>
                                      </p:cBhvr>
                                      <p:to>
                                        <p:strVal val="visible"/>
                                      </p:to>
                                    </p:set>
                                    <p:animEffect transition="in" filter="fade">
                                      <p:cBhvr>
                                        <p:cTn id="7" dur="2000"/>
                                        <p:tgtEl>
                                          <p:spTgt spid="574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b="1" smtClean="0">
                <a:ea typeface="黑体" pitchFamily="49" charset="-122"/>
              </a:rPr>
              <a:t>6.2</a:t>
            </a:r>
            <a:r>
              <a:rPr lang="zh-CN" altLang="en-US" b="1" smtClean="0">
                <a:latin typeface="宋体" charset="-122"/>
                <a:ea typeface="黑体" pitchFamily="49" charset="-122"/>
              </a:rPr>
              <a:t> </a:t>
            </a:r>
            <a:r>
              <a:rPr lang="zh-CN" altLang="en-US" b="1" smtClean="0"/>
              <a:t>全局栈式存储分配</a:t>
            </a:r>
          </a:p>
        </p:txBody>
      </p:sp>
      <p:sp>
        <p:nvSpPr>
          <p:cNvPr id="1380355" name="Rectangle 3"/>
          <p:cNvSpPr>
            <a:spLocks noGrp="1" noChangeArrowheads="1"/>
          </p:cNvSpPr>
          <p:nvPr>
            <p:ph idx="1"/>
          </p:nvPr>
        </p:nvSpPr>
        <p:spPr>
          <a:noFill/>
        </p:spPr>
        <p:txBody>
          <a:bodyPr/>
          <a:lstStyle/>
          <a:p>
            <a:pPr algn="just">
              <a:buFontTx/>
              <a:buNone/>
            </a:pPr>
            <a:r>
              <a:rPr lang="en-US" altLang="zh-CN" sz="3200" b="1" dirty="0" smtClean="0"/>
              <a:t>6.2.4 </a:t>
            </a:r>
            <a:r>
              <a:rPr lang="zh-CN" altLang="en-US" sz="3200" b="1" dirty="0" smtClean="0"/>
              <a:t>栈上可变长数据</a:t>
            </a:r>
            <a:endParaRPr lang="zh-CN" altLang="en-US" sz="3200" b="1" dirty="0" smtClean="0">
              <a:latin typeface="宋体" charset="-122"/>
            </a:endParaRPr>
          </a:p>
          <a:p>
            <a:pPr algn="just">
              <a:buFontTx/>
              <a:buNone/>
            </a:pPr>
            <a:r>
              <a:rPr lang="zh-CN" altLang="en-US" sz="3200" b="1" dirty="0" smtClean="0">
                <a:latin typeface="宋体" charset="-122"/>
              </a:rPr>
              <a:t>活动记录的长度在编译时不能确定的情况</a:t>
            </a:r>
          </a:p>
          <a:p>
            <a:pPr algn="just"/>
            <a:r>
              <a:rPr lang="zh-CN" altLang="en-US" sz="3200" b="1" dirty="0" smtClean="0">
                <a:latin typeface="宋体" charset="-122"/>
              </a:rPr>
              <a:t>例：局部数组的大小要等到过程激活时才能确定</a:t>
            </a:r>
          </a:p>
          <a:p>
            <a:pPr algn="just"/>
            <a:endParaRPr lang="zh-CN" altLang="en-US" sz="3200" b="1" dirty="0" smtClean="0">
              <a:latin typeface="宋体" charset="-122"/>
            </a:endParaRPr>
          </a:p>
          <a:p>
            <a:pPr algn="just">
              <a:buFontTx/>
              <a:buNone/>
            </a:pPr>
            <a:r>
              <a:rPr lang="zh-CN" altLang="en-US" sz="3200" b="1" dirty="0" smtClean="0">
                <a:solidFill>
                  <a:srgbClr val="FF0000"/>
                </a:solidFill>
                <a:latin typeface="宋体" charset="-122"/>
              </a:rPr>
              <a:t>备注： </a:t>
            </a:r>
            <a:r>
              <a:rPr lang="en-US" altLang="zh-CN" sz="3200" b="1" dirty="0" smtClean="0">
                <a:solidFill>
                  <a:srgbClr val="FF0000"/>
                </a:solidFill>
              </a:rPr>
              <a:t>Java</a:t>
            </a:r>
            <a:r>
              <a:rPr lang="zh-CN" altLang="en-US" sz="3200" b="1" dirty="0" smtClean="0">
                <a:solidFill>
                  <a:srgbClr val="FF0000"/>
                </a:solidFill>
              </a:rPr>
              <a:t>语言的实现是将它们分配在堆上</a:t>
            </a:r>
          </a:p>
        </p:txBody>
      </p:sp>
    </p:spTree>
    <p:extLst>
      <p:ext uri="{BB962C8B-B14F-4D97-AF65-F5344CB8AC3E}">
        <p14:creationId xmlns:p14="http://schemas.microsoft.com/office/powerpoint/2010/main" val="3608332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80355">
                                            <p:txEl>
                                              <p:pRg st="4" end="4"/>
                                            </p:txEl>
                                          </p:spTgt>
                                        </p:tgtEl>
                                        <p:attrNameLst>
                                          <p:attrName>style.visibility</p:attrName>
                                        </p:attrNameLst>
                                      </p:cBhvr>
                                      <p:to>
                                        <p:strVal val="visible"/>
                                      </p:to>
                                    </p:set>
                                    <p:animEffect transition="in" filter="box(in)">
                                      <p:cBhvr>
                                        <p:cTn id="7" dur="500"/>
                                        <p:tgtEl>
                                          <p:spTgt spid="13803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b="1" smtClean="0">
                <a:ea typeface="黑体" pitchFamily="49" charset="-122"/>
              </a:rPr>
              <a:t>6.2</a:t>
            </a:r>
            <a:r>
              <a:rPr lang="zh-CN" altLang="en-US" b="1" smtClean="0">
                <a:latin typeface="宋体" charset="-122"/>
                <a:ea typeface="黑体" pitchFamily="49" charset="-122"/>
              </a:rPr>
              <a:t> </a:t>
            </a:r>
            <a:r>
              <a:rPr lang="zh-CN" altLang="en-US" b="1" smtClean="0"/>
              <a:t>全局栈式存储分配</a:t>
            </a:r>
          </a:p>
        </p:txBody>
      </p:sp>
      <p:sp>
        <p:nvSpPr>
          <p:cNvPr id="54275" name="Rectangle 5"/>
          <p:cNvSpPr>
            <a:spLocks noChangeArrowheads="1"/>
          </p:cNvSpPr>
          <p:nvPr/>
        </p:nvSpPr>
        <p:spPr bwMode="auto">
          <a:xfrm>
            <a:off x="1819275" y="6156325"/>
            <a:ext cx="6208713"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ctr"/>
            <a:r>
              <a:rPr lang="zh-CN" altLang="en-US" sz="2800"/>
              <a:t>访问动态分配的数组</a:t>
            </a:r>
          </a:p>
        </p:txBody>
      </p:sp>
      <p:grpSp>
        <p:nvGrpSpPr>
          <p:cNvPr id="54276" name="Group 71"/>
          <p:cNvGrpSpPr>
            <a:grpSpLocks/>
          </p:cNvGrpSpPr>
          <p:nvPr/>
        </p:nvGrpSpPr>
        <p:grpSpPr bwMode="auto">
          <a:xfrm>
            <a:off x="117475" y="1133475"/>
            <a:ext cx="4878388" cy="4995863"/>
            <a:chOff x="74" y="714"/>
            <a:chExt cx="3073" cy="3147"/>
          </a:xfrm>
        </p:grpSpPr>
        <p:sp>
          <p:nvSpPr>
            <p:cNvPr id="54278" name="Rectangle 22"/>
            <p:cNvSpPr>
              <a:spLocks noChangeArrowheads="1"/>
            </p:cNvSpPr>
            <p:nvPr/>
          </p:nvSpPr>
          <p:spPr bwMode="auto">
            <a:xfrm>
              <a:off x="1095" y="3303"/>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控制链</a:t>
              </a:r>
            </a:p>
          </p:txBody>
        </p:sp>
        <p:sp>
          <p:nvSpPr>
            <p:cNvPr id="54279" name="Rectangle 33"/>
            <p:cNvSpPr>
              <a:spLocks noChangeArrowheads="1"/>
            </p:cNvSpPr>
            <p:nvPr/>
          </p:nvSpPr>
          <p:spPr bwMode="auto">
            <a:xfrm>
              <a:off x="1123" y="2878"/>
              <a:ext cx="202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数组</a:t>
              </a:r>
              <a:r>
                <a:rPr lang="en-US" altLang="zh-CN" sz="2800">
                  <a:latin typeface="Times New Roman" pitchFamily="18" charset="0"/>
                  <a:cs typeface="Times New Roman" pitchFamily="18" charset="0"/>
                </a:rPr>
                <a:t>A</a:t>
              </a:r>
              <a:r>
                <a:rPr lang="zh-CN" altLang="en-US" sz="2800">
                  <a:latin typeface="Times New Roman" pitchFamily="18" charset="0"/>
                  <a:cs typeface="Times New Roman" pitchFamily="18" charset="0"/>
                </a:rPr>
                <a:t>的指针</a:t>
              </a:r>
            </a:p>
            <a:p>
              <a:pPr algn="just"/>
              <a:endParaRPr lang="zh-CN" altLang="en-US" sz="1000" b="0">
                <a:latin typeface="Times New Roman" pitchFamily="18" charset="0"/>
                <a:cs typeface="Times New Roman" pitchFamily="18" charset="0"/>
              </a:endParaRPr>
            </a:p>
          </p:txBody>
        </p:sp>
        <p:sp>
          <p:nvSpPr>
            <p:cNvPr id="54280" name="Rectangle 36"/>
            <p:cNvSpPr>
              <a:spLocks noChangeArrowheads="1"/>
            </p:cNvSpPr>
            <p:nvPr/>
          </p:nvSpPr>
          <p:spPr bwMode="auto">
            <a:xfrm>
              <a:off x="1123" y="2566"/>
              <a:ext cx="2023"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数组</a:t>
              </a:r>
              <a:r>
                <a:rPr lang="en-US" altLang="zh-CN" sz="2800">
                  <a:latin typeface="Times New Roman" pitchFamily="18" charset="0"/>
                  <a:cs typeface="Times New Roman" pitchFamily="18" charset="0"/>
                </a:rPr>
                <a:t>B</a:t>
              </a:r>
              <a:r>
                <a:rPr lang="zh-CN" altLang="en-US" sz="2800">
                  <a:latin typeface="Times New Roman" pitchFamily="18" charset="0"/>
                  <a:cs typeface="Times New Roman" pitchFamily="18" charset="0"/>
                </a:rPr>
                <a:t>的指针</a:t>
              </a:r>
            </a:p>
            <a:p>
              <a:pPr algn="just"/>
              <a:endParaRPr lang="zh-CN" altLang="en-US" sz="1000" b="0">
                <a:latin typeface="Times New Roman" pitchFamily="18" charset="0"/>
                <a:cs typeface="Times New Roman" pitchFamily="18" charset="0"/>
              </a:endParaRPr>
            </a:p>
          </p:txBody>
        </p:sp>
        <p:sp>
          <p:nvSpPr>
            <p:cNvPr id="54281" name="Rectangle 16"/>
            <p:cNvSpPr>
              <a:spLocks noChangeArrowheads="1"/>
            </p:cNvSpPr>
            <p:nvPr/>
          </p:nvSpPr>
          <p:spPr bwMode="auto">
            <a:xfrm flipV="1">
              <a:off x="1103" y="837"/>
              <a:ext cx="2012" cy="297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cs typeface="Times New Roman" pitchFamily="18" charset="0"/>
              </a:endParaRPr>
            </a:p>
          </p:txBody>
        </p:sp>
        <p:sp>
          <p:nvSpPr>
            <p:cNvPr id="54282" name="Line 17"/>
            <p:cNvSpPr>
              <a:spLocks noChangeShapeType="1"/>
            </p:cNvSpPr>
            <p:nvPr/>
          </p:nvSpPr>
          <p:spPr bwMode="auto">
            <a:xfrm flipV="1">
              <a:off x="1123" y="3643"/>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4283" name="Line 18"/>
            <p:cNvSpPr>
              <a:spLocks noChangeShapeType="1"/>
            </p:cNvSpPr>
            <p:nvPr/>
          </p:nvSpPr>
          <p:spPr bwMode="auto">
            <a:xfrm flipV="1">
              <a:off x="1123" y="2595"/>
              <a:ext cx="197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4284" name="Line 21"/>
            <p:cNvSpPr>
              <a:spLocks noChangeShapeType="1"/>
            </p:cNvSpPr>
            <p:nvPr/>
          </p:nvSpPr>
          <p:spPr bwMode="auto">
            <a:xfrm flipV="1">
              <a:off x="1123" y="2424"/>
              <a:ext cx="197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grpSp>
          <p:nvGrpSpPr>
            <p:cNvPr id="54285" name="Group 69"/>
            <p:cNvGrpSpPr>
              <a:grpSpLocks/>
            </p:cNvGrpSpPr>
            <p:nvPr/>
          </p:nvGrpSpPr>
          <p:grpSpPr bwMode="auto">
            <a:xfrm>
              <a:off x="96" y="2188"/>
              <a:ext cx="998" cy="312"/>
              <a:chOff x="103" y="610"/>
              <a:chExt cx="998" cy="312"/>
            </a:xfrm>
          </p:grpSpPr>
          <p:sp>
            <p:nvSpPr>
              <p:cNvPr id="54300" name="Rectangle 23"/>
              <p:cNvSpPr>
                <a:spLocks noChangeArrowheads="1"/>
              </p:cNvSpPr>
              <p:nvPr/>
            </p:nvSpPr>
            <p:spPr bwMode="auto">
              <a:xfrm>
                <a:off x="103" y="610"/>
                <a:ext cx="76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i="1" dirty="0" err="1">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54301" name="Line 24"/>
              <p:cNvSpPr>
                <a:spLocks noChangeShapeType="1"/>
              </p:cNvSpPr>
              <p:nvPr/>
            </p:nvSpPr>
            <p:spPr bwMode="auto">
              <a:xfrm flipV="1">
                <a:off x="841" y="837"/>
                <a:ext cx="26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grpSp>
        <p:grpSp>
          <p:nvGrpSpPr>
            <p:cNvPr id="54286" name="Group 67"/>
            <p:cNvGrpSpPr>
              <a:grpSpLocks/>
            </p:cNvGrpSpPr>
            <p:nvPr/>
          </p:nvGrpSpPr>
          <p:grpSpPr bwMode="auto">
            <a:xfrm>
              <a:off x="74" y="3209"/>
              <a:ext cx="1048" cy="313"/>
              <a:chOff x="46" y="1149"/>
              <a:chExt cx="1048" cy="313"/>
            </a:xfrm>
          </p:grpSpPr>
          <p:sp>
            <p:nvSpPr>
              <p:cNvPr id="54298" name="Rectangle 25"/>
              <p:cNvSpPr>
                <a:spLocks noChangeArrowheads="1"/>
              </p:cNvSpPr>
              <p:nvPr/>
            </p:nvSpPr>
            <p:spPr bwMode="auto">
              <a:xfrm>
                <a:off x="46" y="1149"/>
                <a:ext cx="85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i="1">
                    <a:latin typeface="Times New Roman" pitchFamily="18" charset="0"/>
                    <a:cs typeface="Times New Roman" pitchFamily="18" charset="0"/>
                  </a:rPr>
                  <a:t>base_sp</a:t>
                </a:r>
                <a:r>
                  <a:rPr lang="en-US" altLang="zh-CN" sz="1000" b="0" i="1">
                    <a:latin typeface="Times New Roman" pitchFamily="18" charset="0"/>
                    <a:cs typeface="Times New Roman" pitchFamily="18" charset="0"/>
                  </a:rPr>
                  <a:t> </a:t>
                </a:r>
                <a:endParaRPr lang="en-US" altLang="zh-CN" sz="1000" b="0">
                  <a:latin typeface="Times New Roman" pitchFamily="18" charset="0"/>
                  <a:cs typeface="Times New Roman" pitchFamily="18" charset="0"/>
                </a:endParaRPr>
              </a:p>
            </p:txBody>
          </p:sp>
          <p:sp>
            <p:nvSpPr>
              <p:cNvPr id="54299" name="Line 26"/>
              <p:cNvSpPr>
                <a:spLocks noChangeShapeType="1"/>
              </p:cNvSpPr>
              <p:nvPr/>
            </p:nvSpPr>
            <p:spPr bwMode="auto">
              <a:xfrm flipV="1">
                <a:off x="833" y="1366"/>
                <a:ext cx="26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grpSp>
        <p:sp>
          <p:nvSpPr>
            <p:cNvPr id="54287" name="Freeform 28"/>
            <p:cNvSpPr>
              <a:spLocks/>
            </p:cNvSpPr>
            <p:nvPr/>
          </p:nvSpPr>
          <p:spPr bwMode="auto">
            <a:xfrm flipV="1">
              <a:off x="840" y="3445"/>
              <a:ext cx="313" cy="416"/>
            </a:xfrm>
            <a:custGeom>
              <a:avLst/>
              <a:gdLst>
                <a:gd name="T0" fmla="*/ 247 w 396"/>
                <a:gd name="T1" fmla="*/ 280 h 618"/>
                <a:gd name="T2" fmla="*/ 106 w 396"/>
                <a:gd name="T3" fmla="*/ 244 h 618"/>
                <a:gd name="T4" fmla="*/ 21 w 396"/>
                <a:gd name="T5" fmla="*/ 163 h 618"/>
                <a:gd name="T6" fmla="*/ 0 w 396"/>
                <a:gd name="T7" fmla="*/ 0 h 618"/>
                <a:gd name="T8" fmla="*/ 0 60000 65536"/>
                <a:gd name="T9" fmla="*/ 0 60000 65536"/>
                <a:gd name="T10" fmla="*/ 0 60000 65536"/>
                <a:gd name="T11" fmla="*/ 0 60000 65536"/>
                <a:gd name="T12" fmla="*/ 0 w 396"/>
                <a:gd name="T13" fmla="*/ 0 h 618"/>
                <a:gd name="T14" fmla="*/ 396 w 396"/>
                <a:gd name="T15" fmla="*/ 618 h 618"/>
              </a:gdLst>
              <a:ahLst/>
              <a:cxnLst>
                <a:cxn ang="T8">
                  <a:pos x="T0" y="T1"/>
                </a:cxn>
                <a:cxn ang="T9">
                  <a:pos x="T2" y="T3"/>
                </a:cxn>
                <a:cxn ang="T10">
                  <a:pos x="T4" y="T5"/>
                </a:cxn>
                <a:cxn ang="T11">
                  <a:pos x="T6" y="T7"/>
                </a:cxn>
              </a:cxnLst>
              <a:rect l="T12" t="T13" r="T14" b="T15"/>
              <a:pathLst>
                <a:path w="396" h="618">
                  <a:moveTo>
                    <a:pt x="396" y="618"/>
                  </a:moveTo>
                  <a:cubicBezTo>
                    <a:pt x="358" y="605"/>
                    <a:pt x="229" y="583"/>
                    <a:pt x="169" y="540"/>
                  </a:cubicBezTo>
                  <a:cubicBezTo>
                    <a:pt x="109" y="497"/>
                    <a:pt x="62" y="450"/>
                    <a:pt x="34" y="360"/>
                  </a:cubicBezTo>
                  <a:cubicBezTo>
                    <a:pt x="6" y="270"/>
                    <a:pt x="7" y="75"/>
                    <a:pt x="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cs typeface="Times New Roman" pitchFamily="18" charset="0"/>
              </a:endParaRPr>
            </a:p>
          </p:txBody>
        </p:sp>
        <p:sp>
          <p:nvSpPr>
            <p:cNvPr id="54288" name="Line 34"/>
            <p:cNvSpPr>
              <a:spLocks noChangeShapeType="1"/>
            </p:cNvSpPr>
            <p:nvPr/>
          </p:nvSpPr>
          <p:spPr bwMode="auto">
            <a:xfrm flipV="1">
              <a:off x="1123" y="3190"/>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4289" name="Line 35"/>
            <p:cNvSpPr>
              <a:spLocks noChangeShapeType="1"/>
            </p:cNvSpPr>
            <p:nvPr/>
          </p:nvSpPr>
          <p:spPr bwMode="auto">
            <a:xfrm flipV="1">
              <a:off x="1123" y="2906"/>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4290" name="Line 51"/>
            <p:cNvSpPr>
              <a:spLocks noChangeShapeType="1"/>
            </p:cNvSpPr>
            <p:nvPr/>
          </p:nvSpPr>
          <p:spPr bwMode="auto">
            <a:xfrm flipV="1">
              <a:off x="1123" y="3360"/>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4291" name="Rectangle 52"/>
            <p:cNvSpPr>
              <a:spLocks noChangeArrowheads="1"/>
            </p:cNvSpPr>
            <p:nvPr/>
          </p:nvSpPr>
          <p:spPr bwMode="auto">
            <a:xfrm>
              <a:off x="1095" y="2283"/>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a:latin typeface="Times New Roman" pitchFamily="18" charset="0"/>
                  <a:cs typeface="Times New Roman" pitchFamily="18" charset="0"/>
                </a:rPr>
                <a:t>. . .</a:t>
              </a:r>
            </a:p>
          </p:txBody>
        </p:sp>
        <p:sp>
          <p:nvSpPr>
            <p:cNvPr id="54292" name="Rectangle 53"/>
            <p:cNvSpPr>
              <a:spLocks noChangeArrowheads="1"/>
            </p:cNvSpPr>
            <p:nvPr/>
          </p:nvSpPr>
          <p:spPr bwMode="auto">
            <a:xfrm>
              <a:off x="1067" y="3020"/>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a:latin typeface="Times New Roman" pitchFamily="18" charset="0"/>
                  <a:cs typeface="Times New Roman" pitchFamily="18" charset="0"/>
                </a:rPr>
                <a:t>. . .</a:t>
              </a:r>
            </a:p>
          </p:txBody>
        </p:sp>
        <p:sp>
          <p:nvSpPr>
            <p:cNvPr id="54293" name="Rectangle 54"/>
            <p:cNvSpPr>
              <a:spLocks noChangeArrowheads="1"/>
            </p:cNvSpPr>
            <p:nvPr/>
          </p:nvSpPr>
          <p:spPr bwMode="auto">
            <a:xfrm>
              <a:off x="1095" y="3502"/>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a:latin typeface="Times New Roman" pitchFamily="18" charset="0"/>
                  <a:cs typeface="Times New Roman" pitchFamily="18" charset="0"/>
                </a:rPr>
                <a:t>. . .</a:t>
              </a:r>
            </a:p>
          </p:txBody>
        </p:sp>
        <p:grpSp>
          <p:nvGrpSpPr>
            <p:cNvPr id="54294" name="Group 68"/>
            <p:cNvGrpSpPr>
              <a:grpSpLocks/>
            </p:cNvGrpSpPr>
            <p:nvPr/>
          </p:nvGrpSpPr>
          <p:grpSpPr bwMode="auto">
            <a:xfrm>
              <a:off x="215" y="969"/>
              <a:ext cx="454" cy="1049"/>
              <a:chOff x="158" y="1763"/>
              <a:chExt cx="454" cy="1049"/>
            </a:xfrm>
          </p:grpSpPr>
          <p:sp>
            <p:nvSpPr>
              <p:cNvPr id="54296" name="Line 60"/>
              <p:cNvSpPr>
                <a:spLocks noChangeShapeType="1"/>
              </p:cNvSpPr>
              <p:nvPr/>
            </p:nvSpPr>
            <p:spPr bwMode="auto">
              <a:xfrm flipV="1">
                <a:off x="357" y="1763"/>
                <a:ext cx="3" cy="74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4297" name="Rectangle 61"/>
              <p:cNvSpPr>
                <a:spLocks noChangeArrowheads="1"/>
              </p:cNvSpPr>
              <p:nvPr/>
            </p:nvSpPr>
            <p:spPr bwMode="auto">
              <a:xfrm>
                <a:off x="158" y="2500"/>
                <a:ext cx="45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栈</a:t>
                </a:r>
              </a:p>
            </p:txBody>
          </p:sp>
        </p:grpSp>
        <p:sp>
          <p:nvSpPr>
            <p:cNvPr id="54295" name="Rectangle 42"/>
            <p:cNvSpPr>
              <a:spLocks noChangeArrowheads="1"/>
            </p:cNvSpPr>
            <p:nvPr/>
          </p:nvSpPr>
          <p:spPr bwMode="auto">
            <a:xfrm>
              <a:off x="1117" y="714"/>
              <a:ext cx="1995" cy="313"/>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tIns="82800"/>
            <a:lstStyle/>
            <a:p>
              <a:pPr algn="ctr"/>
              <a:endParaRPr lang="zh-CN" altLang="en-US" sz="2800">
                <a:latin typeface="Times New Roman" pitchFamily="18" charset="0"/>
                <a:cs typeface="Times New Roman" pitchFamily="18" charset="0"/>
              </a:endParaRPr>
            </a:p>
          </p:txBody>
        </p:sp>
      </p:grpSp>
      <p:sp>
        <p:nvSpPr>
          <p:cNvPr id="54277" name="Rectangle 70"/>
          <p:cNvSpPr>
            <a:spLocks noChangeArrowheads="1"/>
          </p:cNvSpPr>
          <p:nvPr/>
        </p:nvSpPr>
        <p:spPr bwMode="auto">
          <a:xfrm>
            <a:off x="6192838" y="2393950"/>
            <a:ext cx="270033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a:t>(1) </a:t>
            </a:r>
            <a:r>
              <a:rPr lang="zh-CN" altLang="en-US"/>
              <a:t>编译时，在活动记录中为这样的数组分配存放数组指针的单元</a:t>
            </a:r>
            <a:endParaRPr lang="en-US" altLang="zh-CN"/>
          </a:p>
        </p:txBody>
      </p:sp>
    </p:spTree>
    <p:extLst>
      <p:ext uri="{BB962C8B-B14F-4D97-AF65-F5344CB8AC3E}">
        <p14:creationId xmlns:p14="http://schemas.microsoft.com/office/powerpoint/2010/main" val="20845740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b="1" smtClean="0">
                <a:ea typeface="黑体" pitchFamily="49" charset="-122"/>
              </a:rPr>
              <a:t>6.2</a:t>
            </a:r>
            <a:r>
              <a:rPr lang="zh-CN" altLang="en-US" b="1" smtClean="0">
                <a:latin typeface="宋体" charset="-122"/>
                <a:ea typeface="黑体" pitchFamily="49" charset="-122"/>
              </a:rPr>
              <a:t> </a:t>
            </a:r>
            <a:r>
              <a:rPr lang="zh-CN" altLang="en-US" b="1" smtClean="0"/>
              <a:t>全局栈式存储分配</a:t>
            </a:r>
          </a:p>
        </p:txBody>
      </p:sp>
      <p:sp>
        <p:nvSpPr>
          <p:cNvPr id="55299" name="Rectangle 3"/>
          <p:cNvSpPr>
            <a:spLocks noChangeArrowheads="1"/>
          </p:cNvSpPr>
          <p:nvPr/>
        </p:nvSpPr>
        <p:spPr bwMode="auto">
          <a:xfrm>
            <a:off x="1819275" y="6156325"/>
            <a:ext cx="6208713"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ctr"/>
            <a:r>
              <a:rPr lang="zh-CN" altLang="en-US" sz="2800"/>
              <a:t>访问动态分配的数组</a:t>
            </a:r>
          </a:p>
        </p:txBody>
      </p:sp>
      <p:sp>
        <p:nvSpPr>
          <p:cNvPr id="55300" name="Rectangle 28"/>
          <p:cNvSpPr>
            <a:spLocks noChangeArrowheads="1"/>
          </p:cNvSpPr>
          <p:nvPr/>
        </p:nvSpPr>
        <p:spPr bwMode="auto">
          <a:xfrm>
            <a:off x="6192838" y="2393950"/>
            <a:ext cx="270033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dirty="0"/>
              <a:t>(2) </a:t>
            </a:r>
            <a:r>
              <a:rPr lang="zh-CN" altLang="en-US" dirty="0"/>
              <a:t>运行时，这些指针指向分配在栈顶的数组</a:t>
            </a:r>
            <a:r>
              <a:rPr lang="zh-CN" altLang="en-US" dirty="0" smtClean="0"/>
              <a:t>存储空间</a:t>
            </a:r>
            <a:endParaRPr lang="en-US" altLang="zh-CN" dirty="0" smtClean="0"/>
          </a:p>
          <a:p>
            <a:endParaRPr lang="en-US" altLang="zh-CN" dirty="0"/>
          </a:p>
          <a:p>
            <a:r>
              <a:rPr lang="en-US" altLang="zh-CN" dirty="0"/>
              <a:t>(3) </a:t>
            </a:r>
            <a:r>
              <a:rPr lang="zh-CN" altLang="en-US" dirty="0"/>
              <a:t>运行时，对数组</a:t>
            </a:r>
            <a:r>
              <a:rPr lang="en-US" altLang="zh-CN" dirty="0"/>
              <a:t>A</a:t>
            </a:r>
            <a:r>
              <a:rPr lang="zh-CN" altLang="en-US" dirty="0"/>
              <a:t>和</a:t>
            </a:r>
            <a:r>
              <a:rPr lang="en-US" altLang="zh-CN" dirty="0"/>
              <a:t>B</a:t>
            </a:r>
            <a:r>
              <a:rPr lang="zh-CN" altLang="en-US" dirty="0"/>
              <a:t>的访问都要通过相应指针来间接访问</a:t>
            </a:r>
          </a:p>
          <a:p>
            <a:endParaRPr lang="en-US" altLang="zh-CN" dirty="0"/>
          </a:p>
        </p:txBody>
      </p:sp>
      <p:grpSp>
        <p:nvGrpSpPr>
          <p:cNvPr id="55301" name="Group 42"/>
          <p:cNvGrpSpPr>
            <a:grpSpLocks/>
          </p:cNvGrpSpPr>
          <p:nvPr/>
        </p:nvGrpSpPr>
        <p:grpSpPr bwMode="auto">
          <a:xfrm>
            <a:off x="117475" y="1133475"/>
            <a:ext cx="5624513" cy="4995863"/>
            <a:chOff x="74" y="714"/>
            <a:chExt cx="3543" cy="3147"/>
          </a:xfrm>
        </p:grpSpPr>
        <p:sp>
          <p:nvSpPr>
            <p:cNvPr id="55302" name="Rectangle 4"/>
            <p:cNvSpPr>
              <a:spLocks noChangeArrowheads="1"/>
            </p:cNvSpPr>
            <p:nvPr/>
          </p:nvSpPr>
          <p:spPr bwMode="auto">
            <a:xfrm>
              <a:off x="1095" y="3303"/>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控制链</a:t>
              </a:r>
            </a:p>
          </p:txBody>
        </p:sp>
        <p:sp>
          <p:nvSpPr>
            <p:cNvPr id="55303" name="Rectangle 5"/>
            <p:cNvSpPr>
              <a:spLocks noChangeArrowheads="1"/>
            </p:cNvSpPr>
            <p:nvPr/>
          </p:nvSpPr>
          <p:spPr bwMode="auto">
            <a:xfrm>
              <a:off x="1123" y="2878"/>
              <a:ext cx="202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数组</a:t>
              </a:r>
              <a:r>
                <a:rPr lang="en-US" altLang="zh-CN" sz="2800">
                  <a:latin typeface="Times New Roman" pitchFamily="18" charset="0"/>
                  <a:cs typeface="Times New Roman" pitchFamily="18" charset="0"/>
                </a:rPr>
                <a:t>A</a:t>
              </a:r>
              <a:r>
                <a:rPr lang="zh-CN" altLang="en-US" sz="2800">
                  <a:latin typeface="Times New Roman" pitchFamily="18" charset="0"/>
                  <a:cs typeface="Times New Roman" pitchFamily="18" charset="0"/>
                </a:rPr>
                <a:t>的指针</a:t>
              </a:r>
            </a:p>
            <a:p>
              <a:pPr algn="just"/>
              <a:endParaRPr lang="zh-CN" altLang="en-US" sz="1000" b="0">
                <a:latin typeface="Times New Roman" pitchFamily="18" charset="0"/>
                <a:cs typeface="Times New Roman" pitchFamily="18" charset="0"/>
              </a:endParaRPr>
            </a:p>
          </p:txBody>
        </p:sp>
        <p:sp>
          <p:nvSpPr>
            <p:cNvPr id="55304" name="Rectangle 6"/>
            <p:cNvSpPr>
              <a:spLocks noChangeArrowheads="1"/>
            </p:cNvSpPr>
            <p:nvPr/>
          </p:nvSpPr>
          <p:spPr bwMode="auto">
            <a:xfrm>
              <a:off x="1123" y="2566"/>
              <a:ext cx="2023"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数组</a:t>
              </a:r>
              <a:r>
                <a:rPr lang="en-US" altLang="zh-CN" sz="2800">
                  <a:latin typeface="Times New Roman" pitchFamily="18" charset="0"/>
                  <a:cs typeface="Times New Roman" pitchFamily="18" charset="0"/>
                </a:rPr>
                <a:t>B</a:t>
              </a:r>
              <a:r>
                <a:rPr lang="zh-CN" altLang="en-US" sz="2800">
                  <a:latin typeface="Times New Roman" pitchFamily="18" charset="0"/>
                  <a:cs typeface="Times New Roman" pitchFamily="18" charset="0"/>
                </a:rPr>
                <a:t>的指针</a:t>
              </a:r>
            </a:p>
            <a:p>
              <a:pPr algn="just"/>
              <a:endParaRPr lang="zh-CN" altLang="en-US" sz="1000" b="0">
                <a:latin typeface="Times New Roman" pitchFamily="18" charset="0"/>
                <a:cs typeface="Times New Roman" pitchFamily="18" charset="0"/>
              </a:endParaRPr>
            </a:p>
          </p:txBody>
        </p:sp>
        <p:sp>
          <p:nvSpPr>
            <p:cNvPr id="55305" name="Rectangle 7"/>
            <p:cNvSpPr>
              <a:spLocks noChangeArrowheads="1"/>
            </p:cNvSpPr>
            <p:nvPr/>
          </p:nvSpPr>
          <p:spPr bwMode="auto">
            <a:xfrm flipV="1">
              <a:off x="1103" y="837"/>
              <a:ext cx="2012" cy="297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cs typeface="Times New Roman" pitchFamily="18" charset="0"/>
              </a:endParaRPr>
            </a:p>
          </p:txBody>
        </p:sp>
        <p:sp>
          <p:nvSpPr>
            <p:cNvPr id="55306" name="Line 8"/>
            <p:cNvSpPr>
              <a:spLocks noChangeShapeType="1"/>
            </p:cNvSpPr>
            <p:nvPr/>
          </p:nvSpPr>
          <p:spPr bwMode="auto">
            <a:xfrm flipV="1">
              <a:off x="1123" y="3643"/>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5307" name="Line 9"/>
            <p:cNvSpPr>
              <a:spLocks noChangeShapeType="1"/>
            </p:cNvSpPr>
            <p:nvPr/>
          </p:nvSpPr>
          <p:spPr bwMode="auto">
            <a:xfrm flipV="1">
              <a:off x="1123" y="2595"/>
              <a:ext cx="197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5308" name="Line 10"/>
            <p:cNvSpPr>
              <a:spLocks noChangeShapeType="1"/>
            </p:cNvSpPr>
            <p:nvPr/>
          </p:nvSpPr>
          <p:spPr bwMode="auto">
            <a:xfrm flipV="1">
              <a:off x="1123" y="2424"/>
              <a:ext cx="197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grpSp>
          <p:nvGrpSpPr>
            <p:cNvPr id="55309" name="Group 11"/>
            <p:cNvGrpSpPr>
              <a:grpSpLocks/>
            </p:cNvGrpSpPr>
            <p:nvPr/>
          </p:nvGrpSpPr>
          <p:grpSpPr bwMode="auto">
            <a:xfrm>
              <a:off x="102" y="1565"/>
              <a:ext cx="998" cy="312"/>
              <a:chOff x="103" y="610"/>
              <a:chExt cx="998" cy="312"/>
            </a:xfrm>
          </p:grpSpPr>
          <p:sp>
            <p:nvSpPr>
              <p:cNvPr id="55331" name="Rectangle 12"/>
              <p:cNvSpPr>
                <a:spLocks noChangeArrowheads="1"/>
              </p:cNvSpPr>
              <p:nvPr/>
            </p:nvSpPr>
            <p:spPr bwMode="auto">
              <a:xfrm>
                <a:off x="103" y="610"/>
                <a:ext cx="76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i="1" dirty="0" err="1">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55332" name="Line 13"/>
              <p:cNvSpPr>
                <a:spLocks noChangeShapeType="1"/>
              </p:cNvSpPr>
              <p:nvPr/>
            </p:nvSpPr>
            <p:spPr bwMode="auto">
              <a:xfrm flipV="1">
                <a:off x="841" y="837"/>
                <a:ext cx="26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grpSp>
        <p:grpSp>
          <p:nvGrpSpPr>
            <p:cNvPr id="55310" name="Group 14"/>
            <p:cNvGrpSpPr>
              <a:grpSpLocks/>
            </p:cNvGrpSpPr>
            <p:nvPr/>
          </p:nvGrpSpPr>
          <p:grpSpPr bwMode="auto">
            <a:xfrm>
              <a:off x="74" y="3209"/>
              <a:ext cx="1048" cy="313"/>
              <a:chOff x="46" y="1149"/>
              <a:chExt cx="1048" cy="313"/>
            </a:xfrm>
          </p:grpSpPr>
          <p:sp>
            <p:nvSpPr>
              <p:cNvPr id="55329" name="Rectangle 15"/>
              <p:cNvSpPr>
                <a:spLocks noChangeArrowheads="1"/>
              </p:cNvSpPr>
              <p:nvPr/>
            </p:nvSpPr>
            <p:spPr bwMode="auto">
              <a:xfrm>
                <a:off x="46" y="1149"/>
                <a:ext cx="85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i="1">
                    <a:latin typeface="Times New Roman" pitchFamily="18" charset="0"/>
                    <a:cs typeface="Times New Roman" pitchFamily="18" charset="0"/>
                  </a:rPr>
                  <a:t>base_sp</a:t>
                </a:r>
                <a:r>
                  <a:rPr lang="en-US" altLang="zh-CN" sz="1000" b="0" i="1">
                    <a:latin typeface="Times New Roman" pitchFamily="18" charset="0"/>
                    <a:cs typeface="Times New Roman" pitchFamily="18" charset="0"/>
                  </a:rPr>
                  <a:t> </a:t>
                </a:r>
                <a:endParaRPr lang="en-US" altLang="zh-CN" sz="1000" b="0">
                  <a:latin typeface="Times New Roman" pitchFamily="18" charset="0"/>
                  <a:cs typeface="Times New Roman" pitchFamily="18" charset="0"/>
                </a:endParaRPr>
              </a:p>
            </p:txBody>
          </p:sp>
          <p:sp>
            <p:nvSpPr>
              <p:cNvPr id="55330" name="Line 16"/>
              <p:cNvSpPr>
                <a:spLocks noChangeShapeType="1"/>
              </p:cNvSpPr>
              <p:nvPr/>
            </p:nvSpPr>
            <p:spPr bwMode="auto">
              <a:xfrm flipV="1">
                <a:off x="833" y="1366"/>
                <a:ext cx="26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grpSp>
        <p:sp>
          <p:nvSpPr>
            <p:cNvPr id="55311" name="Freeform 17"/>
            <p:cNvSpPr>
              <a:spLocks/>
            </p:cNvSpPr>
            <p:nvPr/>
          </p:nvSpPr>
          <p:spPr bwMode="auto">
            <a:xfrm flipV="1">
              <a:off x="840" y="3445"/>
              <a:ext cx="313" cy="416"/>
            </a:xfrm>
            <a:custGeom>
              <a:avLst/>
              <a:gdLst>
                <a:gd name="T0" fmla="*/ 247 w 396"/>
                <a:gd name="T1" fmla="*/ 280 h 618"/>
                <a:gd name="T2" fmla="*/ 106 w 396"/>
                <a:gd name="T3" fmla="*/ 244 h 618"/>
                <a:gd name="T4" fmla="*/ 21 w 396"/>
                <a:gd name="T5" fmla="*/ 163 h 618"/>
                <a:gd name="T6" fmla="*/ 0 w 396"/>
                <a:gd name="T7" fmla="*/ 0 h 618"/>
                <a:gd name="T8" fmla="*/ 0 60000 65536"/>
                <a:gd name="T9" fmla="*/ 0 60000 65536"/>
                <a:gd name="T10" fmla="*/ 0 60000 65536"/>
                <a:gd name="T11" fmla="*/ 0 60000 65536"/>
                <a:gd name="T12" fmla="*/ 0 w 396"/>
                <a:gd name="T13" fmla="*/ 0 h 618"/>
                <a:gd name="T14" fmla="*/ 396 w 396"/>
                <a:gd name="T15" fmla="*/ 618 h 618"/>
              </a:gdLst>
              <a:ahLst/>
              <a:cxnLst>
                <a:cxn ang="T8">
                  <a:pos x="T0" y="T1"/>
                </a:cxn>
                <a:cxn ang="T9">
                  <a:pos x="T2" y="T3"/>
                </a:cxn>
                <a:cxn ang="T10">
                  <a:pos x="T4" y="T5"/>
                </a:cxn>
                <a:cxn ang="T11">
                  <a:pos x="T6" y="T7"/>
                </a:cxn>
              </a:cxnLst>
              <a:rect l="T12" t="T13" r="T14" b="T15"/>
              <a:pathLst>
                <a:path w="396" h="618">
                  <a:moveTo>
                    <a:pt x="396" y="618"/>
                  </a:moveTo>
                  <a:cubicBezTo>
                    <a:pt x="358" y="605"/>
                    <a:pt x="229" y="583"/>
                    <a:pt x="169" y="540"/>
                  </a:cubicBezTo>
                  <a:cubicBezTo>
                    <a:pt x="109" y="497"/>
                    <a:pt x="62" y="450"/>
                    <a:pt x="34" y="360"/>
                  </a:cubicBezTo>
                  <a:cubicBezTo>
                    <a:pt x="6" y="270"/>
                    <a:pt x="7" y="75"/>
                    <a:pt x="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cs typeface="Times New Roman" pitchFamily="18" charset="0"/>
              </a:endParaRPr>
            </a:p>
          </p:txBody>
        </p:sp>
        <p:sp>
          <p:nvSpPr>
            <p:cNvPr id="55312" name="Line 18"/>
            <p:cNvSpPr>
              <a:spLocks noChangeShapeType="1"/>
            </p:cNvSpPr>
            <p:nvPr/>
          </p:nvSpPr>
          <p:spPr bwMode="auto">
            <a:xfrm flipV="1">
              <a:off x="1123" y="3190"/>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5313" name="Line 19"/>
            <p:cNvSpPr>
              <a:spLocks noChangeShapeType="1"/>
            </p:cNvSpPr>
            <p:nvPr/>
          </p:nvSpPr>
          <p:spPr bwMode="auto">
            <a:xfrm flipV="1">
              <a:off x="1123" y="2906"/>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5314" name="Line 20"/>
            <p:cNvSpPr>
              <a:spLocks noChangeShapeType="1"/>
            </p:cNvSpPr>
            <p:nvPr/>
          </p:nvSpPr>
          <p:spPr bwMode="auto">
            <a:xfrm flipV="1">
              <a:off x="1123" y="3360"/>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5315" name="Rectangle 21"/>
            <p:cNvSpPr>
              <a:spLocks noChangeArrowheads="1"/>
            </p:cNvSpPr>
            <p:nvPr/>
          </p:nvSpPr>
          <p:spPr bwMode="auto">
            <a:xfrm>
              <a:off x="1095" y="2283"/>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a:latin typeface="Times New Roman" pitchFamily="18" charset="0"/>
                  <a:cs typeface="Times New Roman" pitchFamily="18" charset="0"/>
                </a:rPr>
                <a:t>. . .</a:t>
              </a:r>
            </a:p>
          </p:txBody>
        </p:sp>
        <p:sp>
          <p:nvSpPr>
            <p:cNvPr id="55316" name="Rectangle 22"/>
            <p:cNvSpPr>
              <a:spLocks noChangeArrowheads="1"/>
            </p:cNvSpPr>
            <p:nvPr/>
          </p:nvSpPr>
          <p:spPr bwMode="auto">
            <a:xfrm>
              <a:off x="1067" y="3020"/>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a:latin typeface="Times New Roman" pitchFamily="18" charset="0"/>
                  <a:cs typeface="Times New Roman" pitchFamily="18" charset="0"/>
                </a:rPr>
                <a:t>. . .</a:t>
              </a:r>
            </a:p>
          </p:txBody>
        </p:sp>
        <p:sp>
          <p:nvSpPr>
            <p:cNvPr id="55317" name="Rectangle 23"/>
            <p:cNvSpPr>
              <a:spLocks noChangeArrowheads="1"/>
            </p:cNvSpPr>
            <p:nvPr/>
          </p:nvSpPr>
          <p:spPr bwMode="auto">
            <a:xfrm>
              <a:off x="1095" y="3502"/>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a:latin typeface="Times New Roman" pitchFamily="18" charset="0"/>
                  <a:cs typeface="Times New Roman" pitchFamily="18" charset="0"/>
                </a:rPr>
                <a:t>. . .</a:t>
              </a:r>
            </a:p>
          </p:txBody>
        </p:sp>
        <p:grpSp>
          <p:nvGrpSpPr>
            <p:cNvPr id="55318" name="Group 24"/>
            <p:cNvGrpSpPr>
              <a:grpSpLocks/>
            </p:cNvGrpSpPr>
            <p:nvPr/>
          </p:nvGrpSpPr>
          <p:grpSpPr bwMode="auto">
            <a:xfrm>
              <a:off x="215" y="2075"/>
              <a:ext cx="454" cy="1049"/>
              <a:chOff x="158" y="1763"/>
              <a:chExt cx="454" cy="1049"/>
            </a:xfrm>
          </p:grpSpPr>
          <p:sp>
            <p:nvSpPr>
              <p:cNvPr id="55327" name="Line 25"/>
              <p:cNvSpPr>
                <a:spLocks noChangeShapeType="1"/>
              </p:cNvSpPr>
              <p:nvPr/>
            </p:nvSpPr>
            <p:spPr bwMode="auto">
              <a:xfrm flipV="1">
                <a:off x="357" y="1763"/>
                <a:ext cx="3" cy="74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5328" name="Rectangle 26"/>
              <p:cNvSpPr>
                <a:spLocks noChangeArrowheads="1"/>
              </p:cNvSpPr>
              <p:nvPr/>
            </p:nvSpPr>
            <p:spPr bwMode="auto">
              <a:xfrm>
                <a:off x="158" y="2500"/>
                <a:ext cx="45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栈</a:t>
                </a:r>
              </a:p>
            </p:txBody>
          </p:sp>
        </p:grpSp>
        <p:sp>
          <p:nvSpPr>
            <p:cNvPr id="55319" name="Rectangle 27"/>
            <p:cNvSpPr>
              <a:spLocks noChangeArrowheads="1"/>
            </p:cNvSpPr>
            <p:nvPr/>
          </p:nvSpPr>
          <p:spPr bwMode="auto">
            <a:xfrm>
              <a:off x="1117" y="714"/>
              <a:ext cx="1995" cy="313"/>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tIns="82800"/>
            <a:lstStyle/>
            <a:p>
              <a:pPr algn="ctr"/>
              <a:endParaRPr lang="zh-CN" altLang="en-US" sz="2800">
                <a:latin typeface="Times New Roman" pitchFamily="18" charset="0"/>
                <a:cs typeface="Times New Roman" pitchFamily="18" charset="0"/>
              </a:endParaRPr>
            </a:p>
          </p:txBody>
        </p:sp>
        <p:sp>
          <p:nvSpPr>
            <p:cNvPr id="55320" name="Freeform 34"/>
            <p:cNvSpPr>
              <a:spLocks/>
            </p:cNvSpPr>
            <p:nvPr/>
          </p:nvSpPr>
          <p:spPr bwMode="auto">
            <a:xfrm>
              <a:off x="3087" y="2113"/>
              <a:ext cx="379" cy="846"/>
            </a:xfrm>
            <a:custGeom>
              <a:avLst/>
              <a:gdLst>
                <a:gd name="T0" fmla="*/ 0 w 379"/>
                <a:gd name="T1" fmla="*/ 846 h 846"/>
                <a:gd name="T2" fmla="*/ 214 w 379"/>
                <a:gd name="T3" fmla="*/ 739 h 846"/>
                <a:gd name="T4" fmla="*/ 355 w 379"/>
                <a:gd name="T5" fmla="*/ 555 h 846"/>
                <a:gd name="T6" fmla="*/ 361 w 379"/>
                <a:gd name="T7" fmla="*/ 284 h 846"/>
                <a:gd name="T8" fmla="*/ 281 w 379"/>
                <a:gd name="T9" fmla="*/ 96 h 846"/>
                <a:gd name="T10" fmla="*/ 62 w 379"/>
                <a:gd name="T11" fmla="*/ 0 h 846"/>
                <a:gd name="T12" fmla="*/ 0 60000 65536"/>
                <a:gd name="T13" fmla="*/ 0 60000 65536"/>
                <a:gd name="T14" fmla="*/ 0 60000 65536"/>
                <a:gd name="T15" fmla="*/ 0 60000 65536"/>
                <a:gd name="T16" fmla="*/ 0 60000 65536"/>
                <a:gd name="T17" fmla="*/ 0 60000 65536"/>
                <a:gd name="T18" fmla="*/ 0 w 379"/>
                <a:gd name="T19" fmla="*/ 0 h 846"/>
                <a:gd name="T20" fmla="*/ 379 w 379"/>
                <a:gd name="T21" fmla="*/ 846 h 846"/>
              </a:gdLst>
              <a:ahLst/>
              <a:cxnLst>
                <a:cxn ang="T12">
                  <a:pos x="T0" y="T1"/>
                </a:cxn>
                <a:cxn ang="T13">
                  <a:pos x="T2" y="T3"/>
                </a:cxn>
                <a:cxn ang="T14">
                  <a:pos x="T4" y="T5"/>
                </a:cxn>
                <a:cxn ang="T15">
                  <a:pos x="T6" y="T7"/>
                </a:cxn>
                <a:cxn ang="T16">
                  <a:pos x="T8" y="T9"/>
                </a:cxn>
                <a:cxn ang="T17">
                  <a:pos x="T10" y="T11"/>
                </a:cxn>
              </a:cxnLst>
              <a:rect l="T18" t="T19" r="T20" b="T21"/>
              <a:pathLst>
                <a:path w="379" h="846">
                  <a:moveTo>
                    <a:pt x="0" y="846"/>
                  </a:moveTo>
                  <a:cubicBezTo>
                    <a:pt x="36" y="826"/>
                    <a:pt x="155" y="787"/>
                    <a:pt x="214" y="739"/>
                  </a:cubicBezTo>
                  <a:cubicBezTo>
                    <a:pt x="273" y="691"/>
                    <a:pt x="331" y="631"/>
                    <a:pt x="355" y="555"/>
                  </a:cubicBezTo>
                  <a:cubicBezTo>
                    <a:pt x="379" y="479"/>
                    <a:pt x="373" y="360"/>
                    <a:pt x="361" y="284"/>
                  </a:cubicBezTo>
                  <a:cubicBezTo>
                    <a:pt x="349" y="208"/>
                    <a:pt x="331" y="143"/>
                    <a:pt x="281" y="96"/>
                  </a:cubicBezTo>
                  <a:cubicBezTo>
                    <a:pt x="231" y="49"/>
                    <a:pt x="108" y="20"/>
                    <a:pt x="62"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cs typeface="Times New Roman" pitchFamily="18" charset="0"/>
              </a:endParaRPr>
            </a:p>
          </p:txBody>
        </p:sp>
        <p:sp>
          <p:nvSpPr>
            <p:cNvPr id="55321" name="Freeform 35"/>
            <p:cNvSpPr>
              <a:spLocks/>
            </p:cNvSpPr>
            <p:nvPr/>
          </p:nvSpPr>
          <p:spPr bwMode="auto">
            <a:xfrm>
              <a:off x="3073" y="1802"/>
              <a:ext cx="544" cy="863"/>
            </a:xfrm>
            <a:custGeom>
              <a:avLst/>
              <a:gdLst>
                <a:gd name="T0" fmla="*/ 0 w 544"/>
                <a:gd name="T1" fmla="*/ 863 h 863"/>
                <a:gd name="T2" fmla="*/ 308 w 544"/>
                <a:gd name="T3" fmla="*/ 769 h 863"/>
                <a:gd name="T4" fmla="*/ 511 w 544"/>
                <a:gd name="T5" fmla="*/ 585 h 863"/>
                <a:gd name="T6" fmla="*/ 509 w 544"/>
                <a:gd name="T7" fmla="*/ 287 h 863"/>
                <a:gd name="T8" fmla="*/ 322 w 544"/>
                <a:gd name="T9" fmla="*/ 86 h 863"/>
                <a:gd name="T10" fmla="*/ 49 w 544"/>
                <a:gd name="T11" fmla="*/ 0 h 863"/>
                <a:gd name="T12" fmla="*/ 0 60000 65536"/>
                <a:gd name="T13" fmla="*/ 0 60000 65536"/>
                <a:gd name="T14" fmla="*/ 0 60000 65536"/>
                <a:gd name="T15" fmla="*/ 0 60000 65536"/>
                <a:gd name="T16" fmla="*/ 0 60000 65536"/>
                <a:gd name="T17" fmla="*/ 0 60000 65536"/>
                <a:gd name="T18" fmla="*/ 0 w 544"/>
                <a:gd name="T19" fmla="*/ 0 h 863"/>
                <a:gd name="T20" fmla="*/ 544 w 544"/>
                <a:gd name="T21" fmla="*/ 863 h 863"/>
              </a:gdLst>
              <a:ahLst/>
              <a:cxnLst>
                <a:cxn ang="T12">
                  <a:pos x="T0" y="T1"/>
                </a:cxn>
                <a:cxn ang="T13">
                  <a:pos x="T2" y="T3"/>
                </a:cxn>
                <a:cxn ang="T14">
                  <a:pos x="T4" y="T5"/>
                </a:cxn>
                <a:cxn ang="T15">
                  <a:pos x="T6" y="T7"/>
                </a:cxn>
                <a:cxn ang="T16">
                  <a:pos x="T8" y="T9"/>
                </a:cxn>
                <a:cxn ang="T17">
                  <a:pos x="T10" y="T11"/>
                </a:cxn>
              </a:cxnLst>
              <a:rect l="T18" t="T19" r="T20" b="T21"/>
              <a:pathLst>
                <a:path w="544" h="863">
                  <a:moveTo>
                    <a:pt x="0" y="863"/>
                  </a:moveTo>
                  <a:cubicBezTo>
                    <a:pt x="51" y="850"/>
                    <a:pt x="223" y="815"/>
                    <a:pt x="308" y="769"/>
                  </a:cubicBezTo>
                  <a:cubicBezTo>
                    <a:pt x="393" y="723"/>
                    <a:pt x="478" y="665"/>
                    <a:pt x="511" y="585"/>
                  </a:cubicBezTo>
                  <a:cubicBezTo>
                    <a:pt x="544" y="505"/>
                    <a:pt x="540" y="370"/>
                    <a:pt x="509" y="287"/>
                  </a:cubicBezTo>
                  <a:cubicBezTo>
                    <a:pt x="478" y="204"/>
                    <a:pt x="399" y="134"/>
                    <a:pt x="322" y="86"/>
                  </a:cubicBezTo>
                  <a:cubicBezTo>
                    <a:pt x="245" y="38"/>
                    <a:pt x="106" y="18"/>
                    <a:pt x="49"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cs typeface="Times New Roman" pitchFamily="18" charset="0"/>
              </a:endParaRPr>
            </a:p>
          </p:txBody>
        </p:sp>
        <p:sp>
          <p:nvSpPr>
            <p:cNvPr id="55322" name="Rectangle 36"/>
            <p:cNvSpPr>
              <a:spLocks noChangeArrowheads="1"/>
            </p:cNvSpPr>
            <p:nvPr/>
          </p:nvSpPr>
          <p:spPr bwMode="auto">
            <a:xfrm>
              <a:off x="1122" y="2103"/>
              <a:ext cx="202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数组</a:t>
              </a:r>
              <a:r>
                <a:rPr lang="en-US" altLang="zh-CN" sz="2800">
                  <a:latin typeface="Times New Roman" pitchFamily="18" charset="0"/>
                  <a:cs typeface="Times New Roman" pitchFamily="18" charset="0"/>
                </a:rPr>
                <a:t>A</a:t>
              </a:r>
            </a:p>
            <a:p>
              <a:pPr algn="ctr"/>
              <a:endParaRPr lang="en-US" altLang="zh-CN" sz="1000" b="0">
                <a:latin typeface="Times New Roman" pitchFamily="18" charset="0"/>
                <a:cs typeface="Times New Roman" pitchFamily="18" charset="0"/>
              </a:endParaRPr>
            </a:p>
          </p:txBody>
        </p:sp>
        <p:sp>
          <p:nvSpPr>
            <p:cNvPr id="55323" name="Rectangle 37"/>
            <p:cNvSpPr>
              <a:spLocks noChangeArrowheads="1"/>
            </p:cNvSpPr>
            <p:nvPr/>
          </p:nvSpPr>
          <p:spPr bwMode="auto">
            <a:xfrm>
              <a:off x="1094" y="1791"/>
              <a:ext cx="202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数组</a:t>
              </a:r>
              <a:r>
                <a:rPr lang="en-US" altLang="zh-CN" sz="2800">
                  <a:latin typeface="Times New Roman" pitchFamily="18" charset="0"/>
                  <a:cs typeface="Times New Roman" pitchFamily="18" charset="0"/>
                </a:rPr>
                <a:t>B</a:t>
              </a:r>
            </a:p>
            <a:p>
              <a:pPr algn="just"/>
              <a:endParaRPr lang="en-US" altLang="zh-CN" sz="2800">
                <a:latin typeface="Times New Roman" pitchFamily="18" charset="0"/>
                <a:cs typeface="Times New Roman" pitchFamily="18" charset="0"/>
              </a:endParaRPr>
            </a:p>
          </p:txBody>
        </p:sp>
        <p:sp>
          <p:nvSpPr>
            <p:cNvPr id="55324" name="Line 38"/>
            <p:cNvSpPr>
              <a:spLocks noChangeShapeType="1"/>
            </p:cNvSpPr>
            <p:nvPr/>
          </p:nvSpPr>
          <p:spPr bwMode="auto">
            <a:xfrm>
              <a:off x="1138" y="2109"/>
              <a:ext cx="196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5325" name="Line 39"/>
            <p:cNvSpPr>
              <a:spLocks noChangeShapeType="1"/>
            </p:cNvSpPr>
            <p:nvPr/>
          </p:nvSpPr>
          <p:spPr bwMode="auto">
            <a:xfrm>
              <a:off x="1129" y="1786"/>
              <a:ext cx="1941"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5326" name="Line 40"/>
            <p:cNvSpPr>
              <a:spLocks noChangeShapeType="1"/>
            </p:cNvSpPr>
            <p:nvPr/>
          </p:nvSpPr>
          <p:spPr bwMode="auto">
            <a:xfrm flipV="1">
              <a:off x="1122" y="2414"/>
              <a:ext cx="1978" cy="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grpSp>
      <p:sp>
        <p:nvSpPr>
          <p:cNvPr id="38" name="AutoShape 181"/>
          <p:cNvSpPr>
            <a:spLocks noChangeArrowheads="1"/>
          </p:cNvSpPr>
          <p:nvPr/>
        </p:nvSpPr>
        <p:spPr bwMode="auto">
          <a:xfrm>
            <a:off x="6084888" y="4724400"/>
            <a:ext cx="2447925" cy="1368425"/>
          </a:xfrm>
          <a:prstGeom prst="wedgeRoundRectCallout">
            <a:avLst>
              <a:gd name="adj1" fmla="val -68028"/>
              <a:gd name="adj2" fmla="val 71694"/>
              <a:gd name="adj3" fmla="val 16667"/>
            </a:avLst>
          </a:prstGeom>
          <a:solidFill>
            <a:schemeClr val="bg2">
              <a:lumMod val="40000"/>
              <a:lumOff val="60000"/>
            </a:schemeClr>
          </a:solidFill>
          <a:ln w="25400">
            <a:solidFill>
              <a:schemeClr val="tx1"/>
            </a:solidFill>
            <a:miter lim="800000"/>
            <a:headEnd/>
            <a:tailEnd/>
          </a:ln>
          <a:effectLst/>
          <a:extLst/>
        </p:spPr>
        <p:txBody>
          <a:bodyPr/>
          <a:lstStyle/>
          <a:p>
            <a:r>
              <a:rPr lang="zh-CN" altLang="en-US" sz="1800" b="1">
                <a:latin typeface="Tahoma" pitchFamily="34" charset="0"/>
              </a:rPr>
              <a:t>只有作用范围在一个过程中，且返回后不可访问的数据对象才能分配在栈上。</a:t>
            </a:r>
          </a:p>
        </p:txBody>
      </p:sp>
    </p:spTree>
    <p:extLst>
      <p:ext uri="{BB962C8B-B14F-4D97-AF65-F5344CB8AC3E}">
        <p14:creationId xmlns:p14="http://schemas.microsoft.com/office/powerpoint/2010/main" val="349778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300">
                                            <p:txEl>
                                              <p:pRg st="2" end="2"/>
                                            </p:txEl>
                                          </p:spTgt>
                                        </p:tgtEl>
                                        <p:attrNameLst>
                                          <p:attrName>style.visibility</p:attrName>
                                        </p:attrNameLst>
                                      </p:cBhvr>
                                      <p:to>
                                        <p:strVal val="visible"/>
                                      </p:to>
                                    </p:set>
                                    <p:animEffect transition="in" filter="fade">
                                      <p:cBhvr>
                                        <p:cTn id="7" dur="500"/>
                                        <p:tgtEl>
                                          <p:spTgt spid="5530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b="1" dirty="0" smtClean="0">
                <a:ea typeface="黑体" pitchFamily="49" charset="-122"/>
              </a:rPr>
              <a:t>6.2</a:t>
            </a:r>
            <a:r>
              <a:rPr lang="zh-CN" altLang="en-US" b="1" dirty="0" smtClean="0">
                <a:latin typeface="宋体" charset="-122"/>
                <a:ea typeface="黑体" pitchFamily="49" charset="-122"/>
              </a:rPr>
              <a:t> </a:t>
            </a:r>
            <a:r>
              <a:rPr lang="zh-CN" altLang="en-US" b="1" dirty="0" smtClean="0"/>
              <a:t>全局栈式存储分配</a:t>
            </a:r>
          </a:p>
        </p:txBody>
      </p:sp>
      <p:sp>
        <p:nvSpPr>
          <p:cNvPr id="57347" name="Rectangle 4"/>
          <p:cNvSpPr>
            <a:spLocks noChangeArrowheads="1"/>
          </p:cNvSpPr>
          <p:nvPr/>
        </p:nvSpPr>
        <p:spPr bwMode="auto">
          <a:xfrm>
            <a:off x="1819275" y="6156325"/>
            <a:ext cx="6208713"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ctr"/>
            <a:r>
              <a:rPr lang="zh-CN" altLang="en-US" sz="2800"/>
              <a:t>访问动态分配的数组</a:t>
            </a:r>
          </a:p>
        </p:txBody>
      </p:sp>
      <p:grpSp>
        <p:nvGrpSpPr>
          <p:cNvPr id="57348" name="Group 5"/>
          <p:cNvGrpSpPr>
            <a:grpSpLocks/>
          </p:cNvGrpSpPr>
          <p:nvPr/>
        </p:nvGrpSpPr>
        <p:grpSpPr bwMode="auto">
          <a:xfrm>
            <a:off x="5876925" y="1223963"/>
            <a:ext cx="2992438" cy="4865687"/>
            <a:chOff x="3702" y="771"/>
            <a:chExt cx="1885" cy="3065"/>
          </a:xfrm>
        </p:grpSpPr>
        <p:sp>
          <p:nvSpPr>
            <p:cNvPr id="57381" name="Line 6"/>
            <p:cNvSpPr>
              <a:spLocks noChangeShapeType="1"/>
            </p:cNvSpPr>
            <p:nvPr/>
          </p:nvSpPr>
          <p:spPr bwMode="auto">
            <a:xfrm>
              <a:off x="4524" y="1139"/>
              <a:ext cx="3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2" name="Line 7"/>
            <p:cNvSpPr>
              <a:spLocks noChangeShapeType="1"/>
            </p:cNvSpPr>
            <p:nvPr/>
          </p:nvSpPr>
          <p:spPr bwMode="auto">
            <a:xfrm>
              <a:off x="4263" y="3835"/>
              <a:ext cx="3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3" name="Line 8"/>
            <p:cNvSpPr>
              <a:spLocks noChangeShapeType="1"/>
            </p:cNvSpPr>
            <p:nvPr/>
          </p:nvSpPr>
          <p:spPr bwMode="auto">
            <a:xfrm>
              <a:off x="4241" y="1820"/>
              <a:ext cx="61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4" name="Line 9"/>
            <p:cNvSpPr>
              <a:spLocks noChangeShapeType="1"/>
            </p:cNvSpPr>
            <p:nvPr/>
          </p:nvSpPr>
          <p:spPr bwMode="auto">
            <a:xfrm>
              <a:off x="4244" y="838"/>
              <a:ext cx="61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5" name="Line 10"/>
            <p:cNvSpPr>
              <a:spLocks noChangeShapeType="1"/>
            </p:cNvSpPr>
            <p:nvPr/>
          </p:nvSpPr>
          <p:spPr bwMode="auto">
            <a:xfrm>
              <a:off x="4553" y="2387"/>
              <a:ext cx="3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6" name="Rectangle 11"/>
            <p:cNvSpPr>
              <a:spLocks noChangeArrowheads="1"/>
            </p:cNvSpPr>
            <p:nvPr/>
          </p:nvSpPr>
          <p:spPr bwMode="auto">
            <a:xfrm>
              <a:off x="4437" y="771"/>
              <a:ext cx="110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a:t>q</a:t>
              </a:r>
              <a:r>
                <a:rPr lang="zh-CN" altLang="en-US" sz="2800"/>
                <a:t>的数组</a:t>
              </a:r>
            </a:p>
          </p:txBody>
        </p:sp>
        <p:sp>
          <p:nvSpPr>
            <p:cNvPr id="57387" name="Line 12"/>
            <p:cNvSpPr>
              <a:spLocks noChangeShapeType="1"/>
            </p:cNvSpPr>
            <p:nvPr/>
          </p:nvSpPr>
          <p:spPr bwMode="auto">
            <a:xfrm>
              <a:off x="4411" y="1508"/>
              <a:ext cx="0" cy="29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7388" name="Rectangle 13"/>
            <p:cNvSpPr>
              <a:spLocks noChangeArrowheads="1"/>
            </p:cNvSpPr>
            <p:nvPr/>
          </p:nvSpPr>
          <p:spPr bwMode="auto">
            <a:xfrm>
              <a:off x="3702" y="1139"/>
              <a:ext cx="140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a:t>q</a:t>
              </a:r>
              <a:r>
                <a:rPr lang="zh-CN" altLang="en-US" sz="2800"/>
                <a:t>的活动记录</a:t>
              </a:r>
            </a:p>
          </p:txBody>
        </p:sp>
        <p:sp>
          <p:nvSpPr>
            <p:cNvPr id="57389" name="Rectangle 14"/>
            <p:cNvSpPr>
              <a:spLocks noChangeArrowheads="1"/>
            </p:cNvSpPr>
            <p:nvPr/>
          </p:nvSpPr>
          <p:spPr bwMode="auto">
            <a:xfrm>
              <a:off x="4439" y="1905"/>
              <a:ext cx="114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a:t>p</a:t>
              </a:r>
              <a:r>
                <a:rPr lang="zh-CN" altLang="en-US" sz="2800"/>
                <a:t>的数组</a:t>
              </a:r>
            </a:p>
          </p:txBody>
        </p:sp>
        <p:sp>
          <p:nvSpPr>
            <p:cNvPr id="57390" name="Rectangle 15"/>
            <p:cNvSpPr>
              <a:spLocks noChangeArrowheads="1"/>
            </p:cNvSpPr>
            <p:nvPr/>
          </p:nvSpPr>
          <p:spPr bwMode="auto">
            <a:xfrm>
              <a:off x="3702" y="2614"/>
              <a:ext cx="1392"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a:t>p</a:t>
              </a:r>
              <a:r>
                <a:rPr lang="zh-CN" altLang="en-US" sz="2800"/>
                <a:t>的活动记录</a:t>
              </a:r>
            </a:p>
          </p:txBody>
        </p:sp>
        <p:sp>
          <p:nvSpPr>
            <p:cNvPr id="57391" name="Line 16"/>
            <p:cNvSpPr>
              <a:spLocks noChangeShapeType="1"/>
            </p:cNvSpPr>
            <p:nvPr/>
          </p:nvSpPr>
          <p:spPr bwMode="auto">
            <a:xfrm>
              <a:off x="4411" y="3096"/>
              <a:ext cx="3" cy="74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7392" name="Line 17"/>
            <p:cNvSpPr>
              <a:spLocks noChangeShapeType="1"/>
            </p:cNvSpPr>
            <p:nvPr/>
          </p:nvSpPr>
          <p:spPr bwMode="auto">
            <a:xfrm>
              <a:off x="4694" y="2245"/>
              <a:ext cx="0" cy="15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7393" name="Line 18"/>
            <p:cNvSpPr>
              <a:spLocks noChangeShapeType="1"/>
            </p:cNvSpPr>
            <p:nvPr/>
          </p:nvSpPr>
          <p:spPr bwMode="auto">
            <a:xfrm flipV="1">
              <a:off x="4408" y="1820"/>
              <a:ext cx="3" cy="74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7394" name="Line 19"/>
            <p:cNvSpPr>
              <a:spLocks noChangeShapeType="1"/>
            </p:cNvSpPr>
            <p:nvPr/>
          </p:nvSpPr>
          <p:spPr bwMode="auto">
            <a:xfrm flipV="1">
              <a:off x="4694" y="1820"/>
              <a:ext cx="0" cy="15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7395" name="Line 20"/>
            <p:cNvSpPr>
              <a:spLocks noChangeShapeType="1"/>
            </p:cNvSpPr>
            <p:nvPr/>
          </p:nvSpPr>
          <p:spPr bwMode="auto">
            <a:xfrm flipV="1">
              <a:off x="4411" y="828"/>
              <a:ext cx="0" cy="29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7349" name="Group 53"/>
          <p:cNvGrpSpPr>
            <a:grpSpLocks/>
          </p:cNvGrpSpPr>
          <p:nvPr/>
        </p:nvGrpSpPr>
        <p:grpSpPr bwMode="auto">
          <a:xfrm>
            <a:off x="0" y="954088"/>
            <a:ext cx="5668963" cy="5160962"/>
            <a:chOff x="46" y="610"/>
            <a:chExt cx="3571" cy="3251"/>
          </a:xfrm>
        </p:grpSpPr>
        <p:sp>
          <p:nvSpPr>
            <p:cNvPr id="57350" name="Rectangle 22"/>
            <p:cNvSpPr>
              <a:spLocks noChangeArrowheads="1"/>
            </p:cNvSpPr>
            <p:nvPr/>
          </p:nvSpPr>
          <p:spPr bwMode="auto">
            <a:xfrm>
              <a:off x="1095" y="3303"/>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控制链</a:t>
              </a:r>
            </a:p>
          </p:txBody>
        </p:sp>
        <p:sp>
          <p:nvSpPr>
            <p:cNvPr id="57351" name="Rectangle 23"/>
            <p:cNvSpPr>
              <a:spLocks noChangeArrowheads="1"/>
            </p:cNvSpPr>
            <p:nvPr/>
          </p:nvSpPr>
          <p:spPr bwMode="auto">
            <a:xfrm>
              <a:off x="103" y="610"/>
              <a:ext cx="76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i="1" dirty="0" err="1">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57352" name="Rectangle 24"/>
            <p:cNvSpPr>
              <a:spLocks noChangeArrowheads="1"/>
            </p:cNvSpPr>
            <p:nvPr/>
          </p:nvSpPr>
          <p:spPr bwMode="auto">
            <a:xfrm>
              <a:off x="46" y="1149"/>
              <a:ext cx="85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i="1">
                  <a:latin typeface="Times New Roman" pitchFamily="18" charset="0"/>
                  <a:cs typeface="Times New Roman" pitchFamily="18" charset="0"/>
                </a:rPr>
                <a:t>base_sp</a:t>
              </a:r>
              <a:r>
                <a:rPr lang="en-US" altLang="zh-CN" sz="1000" b="0" i="1">
                  <a:latin typeface="Times New Roman" pitchFamily="18" charset="0"/>
                  <a:cs typeface="Times New Roman" pitchFamily="18" charset="0"/>
                </a:rPr>
                <a:t> </a:t>
              </a:r>
              <a:endParaRPr lang="en-US" altLang="zh-CN" sz="1000" b="0">
                <a:latin typeface="Times New Roman" pitchFamily="18" charset="0"/>
                <a:cs typeface="Times New Roman" pitchFamily="18" charset="0"/>
              </a:endParaRPr>
            </a:p>
          </p:txBody>
        </p:sp>
        <p:sp>
          <p:nvSpPr>
            <p:cNvPr id="57353" name="Rectangle 25"/>
            <p:cNvSpPr>
              <a:spLocks noChangeArrowheads="1"/>
            </p:cNvSpPr>
            <p:nvPr/>
          </p:nvSpPr>
          <p:spPr bwMode="auto">
            <a:xfrm>
              <a:off x="1123" y="2878"/>
              <a:ext cx="202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数组</a:t>
              </a:r>
              <a:r>
                <a:rPr lang="en-US" altLang="zh-CN" sz="2800">
                  <a:latin typeface="Times New Roman" pitchFamily="18" charset="0"/>
                  <a:cs typeface="Times New Roman" pitchFamily="18" charset="0"/>
                </a:rPr>
                <a:t>A</a:t>
              </a:r>
              <a:r>
                <a:rPr lang="zh-CN" altLang="en-US" sz="2800">
                  <a:latin typeface="Times New Roman" pitchFamily="18" charset="0"/>
                  <a:cs typeface="Times New Roman" pitchFamily="18" charset="0"/>
                </a:rPr>
                <a:t>的指针</a:t>
              </a:r>
            </a:p>
            <a:p>
              <a:pPr algn="just"/>
              <a:endParaRPr lang="zh-CN" altLang="en-US" sz="1000" b="0">
                <a:latin typeface="Times New Roman" pitchFamily="18" charset="0"/>
                <a:cs typeface="Times New Roman" pitchFamily="18" charset="0"/>
              </a:endParaRPr>
            </a:p>
          </p:txBody>
        </p:sp>
        <p:sp>
          <p:nvSpPr>
            <p:cNvPr id="57354" name="Rectangle 26"/>
            <p:cNvSpPr>
              <a:spLocks noChangeArrowheads="1"/>
            </p:cNvSpPr>
            <p:nvPr/>
          </p:nvSpPr>
          <p:spPr bwMode="auto">
            <a:xfrm>
              <a:off x="1123" y="2566"/>
              <a:ext cx="2023"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数组</a:t>
              </a:r>
              <a:r>
                <a:rPr lang="en-US" altLang="zh-CN" sz="2800">
                  <a:latin typeface="Times New Roman" pitchFamily="18" charset="0"/>
                  <a:cs typeface="Times New Roman" pitchFamily="18" charset="0"/>
                </a:rPr>
                <a:t>B</a:t>
              </a:r>
              <a:r>
                <a:rPr lang="zh-CN" altLang="en-US" sz="2800">
                  <a:latin typeface="Times New Roman" pitchFamily="18" charset="0"/>
                  <a:cs typeface="Times New Roman" pitchFamily="18" charset="0"/>
                </a:rPr>
                <a:t>的指针</a:t>
              </a:r>
            </a:p>
            <a:p>
              <a:pPr algn="just"/>
              <a:endParaRPr lang="zh-CN" altLang="en-US" sz="1000" b="0">
                <a:latin typeface="Times New Roman" pitchFamily="18" charset="0"/>
                <a:cs typeface="Times New Roman" pitchFamily="18" charset="0"/>
              </a:endParaRPr>
            </a:p>
          </p:txBody>
        </p:sp>
        <p:sp>
          <p:nvSpPr>
            <p:cNvPr id="57355" name="Rectangle 27"/>
            <p:cNvSpPr>
              <a:spLocks noChangeArrowheads="1"/>
            </p:cNvSpPr>
            <p:nvPr/>
          </p:nvSpPr>
          <p:spPr bwMode="auto">
            <a:xfrm>
              <a:off x="1123" y="2113"/>
              <a:ext cx="202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数组</a:t>
              </a:r>
              <a:r>
                <a:rPr lang="en-US" altLang="zh-CN" sz="2800">
                  <a:latin typeface="Times New Roman" pitchFamily="18" charset="0"/>
                  <a:cs typeface="Times New Roman" pitchFamily="18" charset="0"/>
                </a:rPr>
                <a:t>A</a:t>
              </a:r>
            </a:p>
            <a:p>
              <a:pPr algn="ctr"/>
              <a:endParaRPr lang="en-US" altLang="zh-CN" sz="1000" b="0">
                <a:latin typeface="Times New Roman" pitchFamily="18" charset="0"/>
                <a:cs typeface="Times New Roman" pitchFamily="18" charset="0"/>
              </a:endParaRPr>
            </a:p>
          </p:txBody>
        </p:sp>
        <p:sp>
          <p:nvSpPr>
            <p:cNvPr id="57356" name="Rectangle 28"/>
            <p:cNvSpPr>
              <a:spLocks noChangeArrowheads="1"/>
            </p:cNvSpPr>
            <p:nvPr/>
          </p:nvSpPr>
          <p:spPr bwMode="auto">
            <a:xfrm>
              <a:off x="1095" y="1801"/>
              <a:ext cx="202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数组</a:t>
              </a:r>
              <a:r>
                <a:rPr lang="en-US" altLang="zh-CN" sz="2800">
                  <a:latin typeface="Times New Roman" pitchFamily="18" charset="0"/>
                  <a:cs typeface="Times New Roman" pitchFamily="18" charset="0"/>
                </a:rPr>
                <a:t>B</a:t>
              </a:r>
            </a:p>
            <a:p>
              <a:pPr algn="just"/>
              <a:endParaRPr lang="en-US" altLang="zh-CN" sz="2800">
                <a:latin typeface="Times New Roman" pitchFamily="18" charset="0"/>
                <a:cs typeface="Times New Roman" pitchFamily="18" charset="0"/>
              </a:endParaRPr>
            </a:p>
          </p:txBody>
        </p:sp>
        <p:sp>
          <p:nvSpPr>
            <p:cNvPr id="57357" name="Rectangle 29"/>
            <p:cNvSpPr>
              <a:spLocks noChangeArrowheads="1"/>
            </p:cNvSpPr>
            <p:nvPr/>
          </p:nvSpPr>
          <p:spPr bwMode="auto">
            <a:xfrm>
              <a:off x="1123" y="1290"/>
              <a:ext cx="2023"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控制链</a:t>
              </a:r>
            </a:p>
          </p:txBody>
        </p:sp>
        <p:sp>
          <p:nvSpPr>
            <p:cNvPr id="57358" name="Rectangle 30"/>
            <p:cNvSpPr>
              <a:spLocks noChangeArrowheads="1"/>
            </p:cNvSpPr>
            <p:nvPr/>
          </p:nvSpPr>
          <p:spPr bwMode="auto">
            <a:xfrm flipV="1">
              <a:off x="1103" y="837"/>
              <a:ext cx="2012" cy="297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cs typeface="Times New Roman" pitchFamily="18" charset="0"/>
              </a:endParaRPr>
            </a:p>
          </p:txBody>
        </p:sp>
        <p:sp>
          <p:nvSpPr>
            <p:cNvPr id="57359" name="Line 31"/>
            <p:cNvSpPr>
              <a:spLocks noChangeShapeType="1"/>
            </p:cNvSpPr>
            <p:nvPr/>
          </p:nvSpPr>
          <p:spPr bwMode="auto">
            <a:xfrm flipV="1">
              <a:off x="1123" y="3643"/>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7360" name="Line 32"/>
            <p:cNvSpPr>
              <a:spLocks noChangeShapeType="1"/>
            </p:cNvSpPr>
            <p:nvPr/>
          </p:nvSpPr>
          <p:spPr bwMode="auto">
            <a:xfrm flipV="1">
              <a:off x="1123" y="2595"/>
              <a:ext cx="197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7361" name="Line 33"/>
            <p:cNvSpPr>
              <a:spLocks noChangeShapeType="1"/>
            </p:cNvSpPr>
            <p:nvPr/>
          </p:nvSpPr>
          <p:spPr bwMode="auto">
            <a:xfrm>
              <a:off x="1139" y="2119"/>
              <a:ext cx="196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7362" name="Line 34"/>
            <p:cNvSpPr>
              <a:spLocks noChangeShapeType="1"/>
            </p:cNvSpPr>
            <p:nvPr/>
          </p:nvSpPr>
          <p:spPr bwMode="auto">
            <a:xfrm>
              <a:off x="1130" y="1796"/>
              <a:ext cx="1941"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7363" name="Line 35"/>
            <p:cNvSpPr>
              <a:spLocks noChangeShapeType="1"/>
            </p:cNvSpPr>
            <p:nvPr/>
          </p:nvSpPr>
          <p:spPr bwMode="auto">
            <a:xfrm flipV="1">
              <a:off x="1123" y="2424"/>
              <a:ext cx="197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7364" name="Line 36"/>
            <p:cNvSpPr>
              <a:spLocks noChangeShapeType="1"/>
            </p:cNvSpPr>
            <p:nvPr/>
          </p:nvSpPr>
          <p:spPr bwMode="auto">
            <a:xfrm flipV="1">
              <a:off x="841" y="837"/>
              <a:ext cx="26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7365" name="Line 37"/>
            <p:cNvSpPr>
              <a:spLocks noChangeShapeType="1"/>
            </p:cNvSpPr>
            <p:nvPr/>
          </p:nvSpPr>
          <p:spPr bwMode="auto">
            <a:xfrm flipV="1">
              <a:off x="833" y="1366"/>
              <a:ext cx="26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7366" name="Freeform 38"/>
            <p:cNvSpPr>
              <a:spLocks/>
            </p:cNvSpPr>
            <p:nvPr/>
          </p:nvSpPr>
          <p:spPr bwMode="auto">
            <a:xfrm>
              <a:off x="686" y="1534"/>
              <a:ext cx="521" cy="1894"/>
            </a:xfrm>
            <a:custGeom>
              <a:avLst/>
              <a:gdLst>
                <a:gd name="T0" fmla="*/ 521 w 521"/>
                <a:gd name="T1" fmla="*/ 0 h 1894"/>
                <a:gd name="T2" fmla="*/ 269 w 521"/>
                <a:gd name="T3" fmla="*/ 141 h 1894"/>
                <a:gd name="T4" fmla="*/ 44 w 521"/>
                <a:gd name="T5" fmla="*/ 424 h 1894"/>
                <a:gd name="T6" fmla="*/ 3 w 521"/>
                <a:gd name="T7" fmla="*/ 943 h 1894"/>
                <a:gd name="T8" fmla="*/ 32 w 521"/>
                <a:gd name="T9" fmla="*/ 1332 h 1894"/>
                <a:gd name="T10" fmla="*/ 97 w 521"/>
                <a:gd name="T11" fmla="*/ 1613 h 1894"/>
                <a:gd name="T12" fmla="*/ 378 w 521"/>
                <a:gd name="T13" fmla="*/ 1894 h 1894"/>
                <a:gd name="T14" fmla="*/ 0 60000 65536"/>
                <a:gd name="T15" fmla="*/ 0 60000 65536"/>
                <a:gd name="T16" fmla="*/ 0 60000 65536"/>
                <a:gd name="T17" fmla="*/ 0 60000 65536"/>
                <a:gd name="T18" fmla="*/ 0 60000 65536"/>
                <a:gd name="T19" fmla="*/ 0 60000 65536"/>
                <a:gd name="T20" fmla="*/ 0 60000 65536"/>
                <a:gd name="T21" fmla="*/ 0 w 521"/>
                <a:gd name="T22" fmla="*/ 0 h 1894"/>
                <a:gd name="T23" fmla="*/ 521 w 521"/>
                <a:gd name="T24" fmla="*/ 1894 h 18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1" h="1894">
                  <a:moveTo>
                    <a:pt x="521" y="0"/>
                  </a:moveTo>
                  <a:cubicBezTo>
                    <a:pt x="479" y="24"/>
                    <a:pt x="348" y="71"/>
                    <a:pt x="269" y="141"/>
                  </a:cubicBezTo>
                  <a:cubicBezTo>
                    <a:pt x="189" y="212"/>
                    <a:pt x="88" y="290"/>
                    <a:pt x="44" y="424"/>
                  </a:cubicBezTo>
                  <a:cubicBezTo>
                    <a:pt x="0" y="558"/>
                    <a:pt x="5" y="792"/>
                    <a:pt x="3" y="943"/>
                  </a:cubicBezTo>
                  <a:cubicBezTo>
                    <a:pt x="1" y="1094"/>
                    <a:pt x="16" y="1220"/>
                    <a:pt x="32" y="1332"/>
                  </a:cubicBezTo>
                  <a:cubicBezTo>
                    <a:pt x="48" y="1444"/>
                    <a:pt x="39" y="1519"/>
                    <a:pt x="97" y="1613"/>
                  </a:cubicBezTo>
                  <a:cubicBezTo>
                    <a:pt x="155" y="1707"/>
                    <a:pt x="320" y="1836"/>
                    <a:pt x="378" y="1894"/>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cs typeface="Times New Roman" pitchFamily="18" charset="0"/>
              </a:endParaRPr>
            </a:p>
          </p:txBody>
        </p:sp>
        <p:sp>
          <p:nvSpPr>
            <p:cNvPr id="57367" name="Freeform 39"/>
            <p:cNvSpPr>
              <a:spLocks/>
            </p:cNvSpPr>
            <p:nvPr/>
          </p:nvSpPr>
          <p:spPr bwMode="auto">
            <a:xfrm flipV="1">
              <a:off x="840" y="3445"/>
              <a:ext cx="313" cy="416"/>
            </a:xfrm>
            <a:custGeom>
              <a:avLst/>
              <a:gdLst>
                <a:gd name="T0" fmla="*/ 247 w 396"/>
                <a:gd name="T1" fmla="*/ 280 h 618"/>
                <a:gd name="T2" fmla="*/ 106 w 396"/>
                <a:gd name="T3" fmla="*/ 244 h 618"/>
                <a:gd name="T4" fmla="*/ 21 w 396"/>
                <a:gd name="T5" fmla="*/ 163 h 618"/>
                <a:gd name="T6" fmla="*/ 0 w 396"/>
                <a:gd name="T7" fmla="*/ 0 h 618"/>
                <a:gd name="T8" fmla="*/ 0 60000 65536"/>
                <a:gd name="T9" fmla="*/ 0 60000 65536"/>
                <a:gd name="T10" fmla="*/ 0 60000 65536"/>
                <a:gd name="T11" fmla="*/ 0 60000 65536"/>
                <a:gd name="T12" fmla="*/ 0 w 396"/>
                <a:gd name="T13" fmla="*/ 0 h 618"/>
                <a:gd name="T14" fmla="*/ 396 w 396"/>
                <a:gd name="T15" fmla="*/ 618 h 618"/>
              </a:gdLst>
              <a:ahLst/>
              <a:cxnLst>
                <a:cxn ang="T8">
                  <a:pos x="T0" y="T1"/>
                </a:cxn>
                <a:cxn ang="T9">
                  <a:pos x="T2" y="T3"/>
                </a:cxn>
                <a:cxn ang="T10">
                  <a:pos x="T4" y="T5"/>
                </a:cxn>
                <a:cxn ang="T11">
                  <a:pos x="T6" y="T7"/>
                </a:cxn>
              </a:cxnLst>
              <a:rect l="T12" t="T13" r="T14" b="T15"/>
              <a:pathLst>
                <a:path w="396" h="618">
                  <a:moveTo>
                    <a:pt x="396" y="618"/>
                  </a:moveTo>
                  <a:cubicBezTo>
                    <a:pt x="358" y="605"/>
                    <a:pt x="229" y="583"/>
                    <a:pt x="169" y="540"/>
                  </a:cubicBezTo>
                  <a:cubicBezTo>
                    <a:pt x="109" y="497"/>
                    <a:pt x="62" y="450"/>
                    <a:pt x="34" y="360"/>
                  </a:cubicBezTo>
                  <a:cubicBezTo>
                    <a:pt x="6" y="270"/>
                    <a:pt x="7" y="75"/>
                    <a:pt x="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cs typeface="Times New Roman" pitchFamily="18" charset="0"/>
              </a:endParaRPr>
            </a:p>
          </p:txBody>
        </p:sp>
        <p:sp>
          <p:nvSpPr>
            <p:cNvPr id="57368" name="Line 40"/>
            <p:cNvSpPr>
              <a:spLocks noChangeShapeType="1"/>
            </p:cNvSpPr>
            <p:nvPr/>
          </p:nvSpPr>
          <p:spPr bwMode="auto">
            <a:xfrm flipV="1">
              <a:off x="1123" y="3190"/>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7369" name="Line 41"/>
            <p:cNvSpPr>
              <a:spLocks noChangeShapeType="1"/>
            </p:cNvSpPr>
            <p:nvPr/>
          </p:nvSpPr>
          <p:spPr bwMode="auto">
            <a:xfrm flipV="1">
              <a:off x="1123" y="2906"/>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7370" name="Line 42"/>
            <p:cNvSpPr>
              <a:spLocks noChangeShapeType="1"/>
            </p:cNvSpPr>
            <p:nvPr/>
          </p:nvSpPr>
          <p:spPr bwMode="auto">
            <a:xfrm>
              <a:off x="1144" y="1170"/>
              <a:ext cx="194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7371" name="Line 43"/>
            <p:cNvSpPr>
              <a:spLocks noChangeShapeType="1"/>
            </p:cNvSpPr>
            <p:nvPr/>
          </p:nvSpPr>
          <p:spPr bwMode="auto">
            <a:xfrm>
              <a:off x="1126" y="1614"/>
              <a:ext cx="1966"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7372" name="Line 44"/>
            <p:cNvSpPr>
              <a:spLocks noChangeShapeType="1"/>
            </p:cNvSpPr>
            <p:nvPr/>
          </p:nvSpPr>
          <p:spPr bwMode="auto">
            <a:xfrm>
              <a:off x="1126" y="1376"/>
              <a:ext cx="1966"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7373" name="Freeform 45"/>
            <p:cNvSpPr>
              <a:spLocks/>
            </p:cNvSpPr>
            <p:nvPr/>
          </p:nvSpPr>
          <p:spPr bwMode="auto">
            <a:xfrm>
              <a:off x="3087" y="2113"/>
              <a:ext cx="379" cy="846"/>
            </a:xfrm>
            <a:custGeom>
              <a:avLst/>
              <a:gdLst>
                <a:gd name="T0" fmla="*/ 0 w 379"/>
                <a:gd name="T1" fmla="*/ 846 h 846"/>
                <a:gd name="T2" fmla="*/ 214 w 379"/>
                <a:gd name="T3" fmla="*/ 739 h 846"/>
                <a:gd name="T4" fmla="*/ 355 w 379"/>
                <a:gd name="T5" fmla="*/ 555 h 846"/>
                <a:gd name="T6" fmla="*/ 361 w 379"/>
                <a:gd name="T7" fmla="*/ 284 h 846"/>
                <a:gd name="T8" fmla="*/ 281 w 379"/>
                <a:gd name="T9" fmla="*/ 96 h 846"/>
                <a:gd name="T10" fmla="*/ 62 w 379"/>
                <a:gd name="T11" fmla="*/ 0 h 846"/>
                <a:gd name="T12" fmla="*/ 0 60000 65536"/>
                <a:gd name="T13" fmla="*/ 0 60000 65536"/>
                <a:gd name="T14" fmla="*/ 0 60000 65536"/>
                <a:gd name="T15" fmla="*/ 0 60000 65536"/>
                <a:gd name="T16" fmla="*/ 0 60000 65536"/>
                <a:gd name="T17" fmla="*/ 0 60000 65536"/>
                <a:gd name="T18" fmla="*/ 0 w 379"/>
                <a:gd name="T19" fmla="*/ 0 h 846"/>
                <a:gd name="T20" fmla="*/ 379 w 379"/>
                <a:gd name="T21" fmla="*/ 846 h 846"/>
              </a:gdLst>
              <a:ahLst/>
              <a:cxnLst>
                <a:cxn ang="T12">
                  <a:pos x="T0" y="T1"/>
                </a:cxn>
                <a:cxn ang="T13">
                  <a:pos x="T2" y="T3"/>
                </a:cxn>
                <a:cxn ang="T14">
                  <a:pos x="T4" y="T5"/>
                </a:cxn>
                <a:cxn ang="T15">
                  <a:pos x="T6" y="T7"/>
                </a:cxn>
                <a:cxn ang="T16">
                  <a:pos x="T8" y="T9"/>
                </a:cxn>
                <a:cxn ang="T17">
                  <a:pos x="T10" y="T11"/>
                </a:cxn>
              </a:cxnLst>
              <a:rect l="T18" t="T19" r="T20" b="T21"/>
              <a:pathLst>
                <a:path w="379" h="846">
                  <a:moveTo>
                    <a:pt x="0" y="846"/>
                  </a:moveTo>
                  <a:cubicBezTo>
                    <a:pt x="36" y="826"/>
                    <a:pt x="155" y="787"/>
                    <a:pt x="214" y="739"/>
                  </a:cubicBezTo>
                  <a:cubicBezTo>
                    <a:pt x="273" y="691"/>
                    <a:pt x="331" y="631"/>
                    <a:pt x="355" y="555"/>
                  </a:cubicBezTo>
                  <a:cubicBezTo>
                    <a:pt x="379" y="479"/>
                    <a:pt x="373" y="360"/>
                    <a:pt x="361" y="284"/>
                  </a:cubicBezTo>
                  <a:cubicBezTo>
                    <a:pt x="349" y="208"/>
                    <a:pt x="331" y="143"/>
                    <a:pt x="281" y="96"/>
                  </a:cubicBezTo>
                  <a:cubicBezTo>
                    <a:pt x="231" y="49"/>
                    <a:pt x="108" y="20"/>
                    <a:pt x="62"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cs typeface="Times New Roman" pitchFamily="18" charset="0"/>
              </a:endParaRPr>
            </a:p>
          </p:txBody>
        </p:sp>
        <p:sp>
          <p:nvSpPr>
            <p:cNvPr id="57374" name="Freeform 46"/>
            <p:cNvSpPr>
              <a:spLocks/>
            </p:cNvSpPr>
            <p:nvPr/>
          </p:nvSpPr>
          <p:spPr bwMode="auto">
            <a:xfrm>
              <a:off x="3073" y="1802"/>
              <a:ext cx="544" cy="863"/>
            </a:xfrm>
            <a:custGeom>
              <a:avLst/>
              <a:gdLst>
                <a:gd name="T0" fmla="*/ 0 w 544"/>
                <a:gd name="T1" fmla="*/ 863 h 863"/>
                <a:gd name="T2" fmla="*/ 308 w 544"/>
                <a:gd name="T3" fmla="*/ 769 h 863"/>
                <a:gd name="T4" fmla="*/ 511 w 544"/>
                <a:gd name="T5" fmla="*/ 585 h 863"/>
                <a:gd name="T6" fmla="*/ 509 w 544"/>
                <a:gd name="T7" fmla="*/ 287 h 863"/>
                <a:gd name="T8" fmla="*/ 322 w 544"/>
                <a:gd name="T9" fmla="*/ 86 h 863"/>
                <a:gd name="T10" fmla="*/ 49 w 544"/>
                <a:gd name="T11" fmla="*/ 0 h 863"/>
                <a:gd name="T12" fmla="*/ 0 60000 65536"/>
                <a:gd name="T13" fmla="*/ 0 60000 65536"/>
                <a:gd name="T14" fmla="*/ 0 60000 65536"/>
                <a:gd name="T15" fmla="*/ 0 60000 65536"/>
                <a:gd name="T16" fmla="*/ 0 60000 65536"/>
                <a:gd name="T17" fmla="*/ 0 60000 65536"/>
                <a:gd name="T18" fmla="*/ 0 w 544"/>
                <a:gd name="T19" fmla="*/ 0 h 863"/>
                <a:gd name="T20" fmla="*/ 544 w 544"/>
                <a:gd name="T21" fmla="*/ 863 h 863"/>
              </a:gdLst>
              <a:ahLst/>
              <a:cxnLst>
                <a:cxn ang="T12">
                  <a:pos x="T0" y="T1"/>
                </a:cxn>
                <a:cxn ang="T13">
                  <a:pos x="T2" y="T3"/>
                </a:cxn>
                <a:cxn ang="T14">
                  <a:pos x="T4" y="T5"/>
                </a:cxn>
                <a:cxn ang="T15">
                  <a:pos x="T6" y="T7"/>
                </a:cxn>
                <a:cxn ang="T16">
                  <a:pos x="T8" y="T9"/>
                </a:cxn>
                <a:cxn ang="T17">
                  <a:pos x="T10" y="T11"/>
                </a:cxn>
              </a:cxnLst>
              <a:rect l="T18" t="T19" r="T20" b="T21"/>
              <a:pathLst>
                <a:path w="544" h="863">
                  <a:moveTo>
                    <a:pt x="0" y="863"/>
                  </a:moveTo>
                  <a:cubicBezTo>
                    <a:pt x="51" y="850"/>
                    <a:pt x="223" y="815"/>
                    <a:pt x="308" y="769"/>
                  </a:cubicBezTo>
                  <a:cubicBezTo>
                    <a:pt x="393" y="723"/>
                    <a:pt x="478" y="665"/>
                    <a:pt x="511" y="585"/>
                  </a:cubicBezTo>
                  <a:cubicBezTo>
                    <a:pt x="544" y="505"/>
                    <a:pt x="540" y="370"/>
                    <a:pt x="509" y="287"/>
                  </a:cubicBezTo>
                  <a:cubicBezTo>
                    <a:pt x="478" y="204"/>
                    <a:pt x="399" y="134"/>
                    <a:pt x="322" y="86"/>
                  </a:cubicBezTo>
                  <a:cubicBezTo>
                    <a:pt x="245" y="38"/>
                    <a:pt x="106" y="18"/>
                    <a:pt x="49"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cs typeface="Times New Roman" pitchFamily="18" charset="0"/>
              </a:endParaRPr>
            </a:p>
          </p:txBody>
        </p:sp>
        <p:sp>
          <p:nvSpPr>
            <p:cNvPr id="57375" name="Line 47"/>
            <p:cNvSpPr>
              <a:spLocks noChangeShapeType="1"/>
            </p:cNvSpPr>
            <p:nvPr/>
          </p:nvSpPr>
          <p:spPr bwMode="auto">
            <a:xfrm flipV="1">
              <a:off x="1123" y="3360"/>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7376" name="Rectangle 48"/>
            <p:cNvSpPr>
              <a:spLocks noChangeArrowheads="1"/>
            </p:cNvSpPr>
            <p:nvPr/>
          </p:nvSpPr>
          <p:spPr bwMode="auto">
            <a:xfrm>
              <a:off x="1095" y="2283"/>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a:latin typeface="Times New Roman" pitchFamily="18" charset="0"/>
                  <a:cs typeface="Times New Roman" pitchFamily="18" charset="0"/>
                </a:rPr>
                <a:t>. . .</a:t>
              </a:r>
            </a:p>
          </p:txBody>
        </p:sp>
        <p:sp>
          <p:nvSpPr>
            <p:cNvPr id="57377" name="Rectangle 49"/>
            <p:cNvSpPr>
              <a:spLocks noChangeArrowheads="1"/>
            </p:cNvSpPr>
            <p:nvPr/>
          </p:nvSpPr>
          <p:spPr bwMode="auto">
            <a:xfrm>
              <a:off x="1067" y="3020"/>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a:latin typeface="Times New Roman" pitchFamily="18" charset="0"/>
                  <a:cs typeface="Times New Roman" pitchFamily="18" charset="0"/>
                </a:rPr>
                <a:t>. . .</a:t>
              </a:r>
            </a:p>
          </p:txBody>
        </p:sp>
        <p:sp>
          <p:nvSpPr>
            <p:cNvPr id="57378" name="Rectangle 50"/>
            <p:cNvSpPr>
              <a:spLocks noChangeArrowheads="1"/>
            </p:cNvSpPr>
            <p:nvPr/>
          </p:nvSpPr>
          <p:spPr bwMode="auto">
            <a:xfrm>
              <a:off x="1095" y="3502"/>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a:latin typeface="Times New Roman" pitchFamily="18" charset="0"/>
                  <a:cs typeface="Times New Roman" pitchFamily="18" charset="0"/>
                </a:rPr>
                <a:t>. . .</a:t>
              </a:r>
            </a:p>
          </p:txBody>
        </p:sp>
        <p:sp>
          <p:nvSpPr>
            <p:cNvPr id="57379" name="Line 51"/>
            <p:cNvSpPr>
              <a:spLocks noChangeShapeType="1"/>
            </p:cNvSpPr>
            <p:nvPr/>
          </p:nvSpPr>
          <p:spPr bwMode="auto">
            <a:xfrm flipV="1">
              <a:off x="357" y="1763"/>
              <a:ext cx="3" cy="74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7380" name="Rectangle 52"/>
            <p:cNvSpPr>
              <a:spLocks noChangeArrowheads="1"/>
            </p:cNvSpPr>
            <p:nvPr/>
          </p:nvSpPr>
          <p:spPr bwMode="auto">
            <a:xfrm>
              <a:off x="158" y="2500"/>
              <a:ext cx="45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栈</a:t>
              </a:r>
            </a:p>
          </p:txBody>
        </p:sp>
      </p:grpSp>
    </p:spTree>
    <p:extLst>
      <p:ext uri="{BB962C8B-B14F-4D97-AF65-F5344CB8AC3E}">
        <p14:creationId xmlns:p14="http://schemas.microsoft.com/office/powerpoint/2010/main" val="2540695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4"/>
          <p:cNvSpPr>
            <a:spLocks noGrp="1" noChangeArrowheads="1"/>
          </p:cNvSpPr>
          <p:nvPr>
            <p:ph type="title"/>
          </p:nvPr>
        </p:nvSpPr>
        <p:spPr/>
        <p:txBody>
          <a:bodyPr/>
          <a:lstStyle/>
          <a:p>
            <a:r>
              <a:rPr lang="zh-CN" altLang="en-US" dirty="0">
                <a:ea typeface="黑体" pitchFamily="49" charset="-122"/>
              </a:rPr>
              <a:t>6.2</a:t>
            </a:r>
            <a:r>
              <a:rPr lang="zh-CN" altLang="en-US" dirty="0">
                <a:latin typeface="宋体" charset="-122"/>
                <a:ea typeface="黑体" pitchFamily="49" charset="-122"/>
              </a:rPr>
              <a:t> </a:t>
            </a:r>
            <a:r>
              <a:rPr lang="zh-CN" altLang="en-US" dirty="0"/>
              <a:t>全局栈式存储分配</a:t>
            </a:r>
            <a:endParaRPr lang="zh-CN" altLang="en-US" dirty="0" smtClean="0">
              <a:ea typeface="宋体" pitchFamily="2" charset="-122"/>
            </a:endParaRPr>
          </a:p>
        </p:txBody>
      </p:sp>
      <p:sp>
        <p:nvSpPr>
          <p:cNvPr id="501765" name="Rectangle 5"/>
          <p:cNvSpPr>
            <a:spLocks noGrp="1" noChangeArrowheads="1"/>
          </p:cNvSpPr>
          <p:nvPr>
            <p:ph idx="1"/>
          </p:nvPr>
        </p:nvSpPr>
        <p:spPr/>
        <p:txBody>
          <a:bodyPr/>
          <a:lstStyle/>
          <a:p>
            <a:pPr algn="just">
              <a:buFontTx/>
              <a:buNone/>
              <a:defRPr/>
            </a:pPr>
            <a:r>
              <a:rPr lang="en-US" altLang="zh-CN" sz="2800" b="1" dirty="0" smtClean="0">
                <a:effectLst>
                  <a:outerShdw blurRad="38100" dist="38100" dir="2700000" algn="tl">
                    <a:srgbClr val="C0C0C0"/>
                  </a:outerShdw>
                </a:effectLst>
                <a:ea typeface="宋体" pitchFamily="2" charset="-122"/>
              </a:rPr>
              <a:t>6.2.5</a:t>
            </a:r>
            <a:r>
              <a:rPr lang="zh-CN" altLang="en-US" sz="2800" b="1" dirty="0" smtClean="0">
                <a:effectLst>
                  <a:outerShdw blurRad="38100" dist="38100" dir="2700000" algn="tl">
                    <a:srgbClr val="C0C0C0"/>
                  </a:outerShdw>
                </a:effectLst>
                <a:ea typeface="宋体" pitchFamily="2" charset="-122"/>
              </a:rPr>
              <a:t>栈式分配的动态释放空间引起</a:t>
            </a:r>
            <a:r>
              <a:rPr lang="zh-CN" altLang="en-US" sz="2800" b="1" dirty="0" smtClean="0">
                <a:solidFill>
                  <a:srgbClr val="FF3300"/>
                </a:solidFill>
                <a:effectLst>
                  <a:outerShdw blurRad="38100" dist="38100" dir="2700000" algn="tl">
                    <a:srgbClr val="C0C0C0"/>
                  </a:outerShdw>
                </a:effectLst>
                <a:ea typeface="宋体" pitchFamily="2" charset="-122"/>
              </a:rPr>
              <a:t>悬空引用</a:t>
            </a:r>
            <a:r>
              <a:rPr lang="zh-CN" altLang="en-US" sz="2800" b="1" dirty="0" smtClean="0">
                <a:effectLst>
                  <a:outerShdw blurRad="38100" dist="38100" dir="2700000" algn="tl">
                    <a:srgbClr val="C0C0C0"/>
                  </a:outerShdw>
                </a:effectLst>
                <a:ea typeface="宋体" pitchFamily="2" charset="-122"/>
              </a:rPr>
              <a:t>：</a:t>
            </a:r>
            <a:r>
              <a:rPr lang="zh-CN" altLang="en-US" sz="2800" b="1" dirty="0" smtClean="0">
                <a:effectLst>
                  <a:outerShdw blurRad="38100" dist="38100" dir="2700000" algn="tl">
                    <a:srgbClr val="C0C0C0"/>
                  </a:outerShdw>
                </a:effectLst>
                <a:latin typeface="宋体" pitchFamily="2" charset="-122"/>
                <a:ea typeface="宋体" pitchFamily="2" charset="-122"/>
              </a:rPr>
              <a:t>引用某个已被释放的存储单元</a:t>
            </a:r>
          </a:p>
          <a:p>
            <a:pPr algn="just">
              <a:buFontTx/>
              <a:buNone/>
              <a:defRPr/>
            </a:pPr>
            <a:endParaRPr lang="en-US" altLang="zh-CN" sz="2800" b="1" dirty="0" smtClean="0">
              <a:effectLst>
                <a:outerShdw blurRad="38100" dist="38100" dir="2700000" algn="tl">
                  <a:srgbClr val="C0C0C0"/>
                </a:outerShdw>
              </a:effectLst>
              <a:latin typeface="宋体" pitchFamily="2" charset="-122"/>
              <a:ea typeface="宋体" pitchFamily="2" charset="-122"/>
            </a:endParaRPr>
          </a:p>
          <a:p>
            <a:pPr algn="just">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main()			|	</a:t>
            </a:r>
            <a:r>
              <a:rPr lang="en-US" altLang="zh-CN" sz="2800" b="1" dirty="0" err="1" smtClean="0">
                <a:solidFill>
                  <a:schemeClr val="accent2"/>
                </a:solidFill>
                <a:effectLst>
                  <a:outerShdw blurRad="38100" dist="38100" dir="2700000" algn="tl">
                    <a:srgbClr val="C0C0C0"/>
                  </a:outerShdw>
                </a:effectLst>
                <a:ea typeface="宋体" pitchFamily="2" charset="-122"/>
              </a:rPr>
              <a:t>int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 dangle ( ) </a:t>
            </a:r>
          </a:p>
          <a:p>
            <a:pPr algn="just">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	{</a:t>
            </a:r>
          </a:p>
          <a:p>
            <a:pPr algn="just">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dirty="0" err="1" smtClean="0">
                <a:solidFill>
                  <a:schemeClr val="accent2"/>
                </a:solidFill>
                <a:effectLst>
                  <a:outerShdw blurRad="38100" dist="38100" dir="2700000" algn="tl">
                    <a:srgbClr val="C0C0C0"/>
                  </a:outerShdw>
                </a:effectLst>
                <a:ea typeface="宋体" pitchFamily="2" charset="-122"/>
              </a:rPr>
              <a:t>int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q;		|		</a:t>
            </a:r>
            <a:r>
              <a:rPr lang="en-US" altLang="zh-CN" sz="2800" b="1" dirty="0" err="1" smtClean="0">
                <a:solidFill>
                  <a:schemeClr val="accent2"/>
                </a:solidFill>
                <a:effectLst>
                  <a:outerShdw blurRad="38100" dist="38100" dir="2700000" algn="tl">
                    <a:srgbClr val="C0C0C0"/>
                  </a:outerShdw>
                </a:effectLst>
                <a:ea typeface="宋体" pitchFamily="2" charset="-122"/>
              </a:rPr>
              <a:t>int</a:t>
            </a:r>
            <a:r>
              <a:rPr lang="en-US" altLang="zh-CN" sz="2800" b="1" dirty="0" smtClean="0">
                <a:solidFill>
                  <a:schemeClr val="accent2"/>
                </a:solidFill>
                <a:effectLst>
                  <a:outerShdw blurRad="38100" dist="38100" dir="2700000" algn="tl">
                    <a:srgbClr val="C0C0C0"/>
                  </a:outerShdw>
                </a:effectLst>
                <a:ea typeface="宋体" pitchFamily="2" charset="-122"/>
              </a:rPr>
              <a:t> j = 20; </a:t>
            </a:r>
          </a:p>
          <a:p>
            <a:pPr algn="just">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q = dangle ( );	|		return &amp;j;</a:t>
            </a:r>
          </a:p>
          <a:p>
            <a:pPr algn="just">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	}</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a:defRPr/>
            </a:pPr>
            <a:endParaRPr lang="zh-CN" altLang="en-US" sz="2800" dirty="0" smtClean="0">
              <a:ea typeface="宋体" pitchFamily="2" charset="-122"/>
            </a:endParaRPr>
          </a:p>
        </p:txBody>
      </p:sp>
      <p:sp>
        <p:nvSpPr>
          <p:cNvPr id="4198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66B8FFD4-2645-4F40-A81A-821EFBAAC5D1}" type="slidenum">
              <a:rPr lang="en-US" altLang="zh-CN" sz="8000">
                <a:solidFill>
                  <a:schemeClr val="bg2"/>
                </a:solidFill>
                <a:latin typeface="Arial" charset="0"/>
                <a:ea typeface="宋体" pitchFamily="2" charset="-122"/>
              </a:rPr>
              <a:pPr/>
              <a:t>54</a:t>
            </a:fld>
            <a:endParaRPr lang="en-US" altLang="zh-CN" sz="8000">
              <a:solidFill>
                <a:schemeClr val="bg2"/>
              </a:solidFill>
              <a:latin typeface="Arial" charset="0"/>
              <a:ea typeface="宋体"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ea typeface="黑体" pitchFamily="49" charset="-122"/>
              </a:rPr>
              <a:t>三种存储分配策略</a:t>
            </a:r>
            <a:r>
              <a:rPr lang="zh-CN" altLang="en-US" dirty="0" smtClean="0">
                <a:effectLst>
                  <a:outerShdw blurRad="38100" dist="38100" dir="2700000" algn="tl">
                    <a:srgbClr val="C0C0C0"/>
                  </a:outerShdw>
                </a:effectLst>
                <a:latin typeface="黑体" pitchFamily="49" charset="-122"/>
                <a:ea typeface="黑体" pitchFamily="49" charset="-122"/>
              </a:rPr>
              <a:t>的比较</a:t>
            </a:r>
          </a:p>
        </p:txBody>
      </p:sp>
      <p:sp>
        <p:nvSpPr>
          <p:cNvPr id="4608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77168F59-D903-4275-860B-7C68CB33A672}" type="slidenum">
              <a:rPr lang="en-US" altLang="zh-CN" sz="8000">
                <a:solidFill>
                  <a:schemeClr val="bg2"/>
                </a:solidFill>
                <a:latin typeface="Arial" charset="0"/>
                <a:ea typeface="宋体" pitchFamily="2" charset="-122"/>
              </a:rPr>
              <a:pPr/>
              <a:t>55</a:t>
            </a:fld>
            <a:endParaRPr lang="en-US" altLang="zh-CN" sz="8000">
              <a:solidFill>
                <a:schemeClr val="bg2"/>
              </a:solidFill>
              <a:latin typeface="Arial" charset="0"/>
              <a:ea typeface="宋体" pitchFamily="2" charset="-122"/>
            </a:endParaRPr>
          </a:p>
        </p:txBody>
      </p:sp>
      <p:graphicFrame>
        <p:nvGraphicFramePr>
          <p:cNvPr id="582660" name="Group 4"/>
          <p:cNvGraphicFramePr>
            <a:graphicFrameLocks noGrp="1"/>
          </p:cNvGraphicFramePr>
          <p:nvPr/>
        </p:nvGraphicFramePr>
        <p:xfrm>
          <a:off x="684213" y="1341438"/>
          <a:ext cx="7847012" cy="4556198"/>
        </p:xfrm>
        <a:graphic>
          <a:graphicData uri="http://schemas.openxmlformats.org/drawingml/2006/table">
            <a:tbl>
              <a:tblPr/>
              <a:tblGrid>
                <a:gridCol w="1960562"/>
                <a:gridCol w="1963738"/>
                <a:gridCol w="1962150"/>
                <a:gridCol w="1960562"/>
              </a:tblGrid>
              <a:tr h="57620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静态分配</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栈式分配</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堆式分配</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18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存储空间</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静态数据区</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栈区</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堆区</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867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使用范围</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外部变量、静态局部变量、常量</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局部变量、形参</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动态变量</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7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分配时间</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程序开始前</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进入过程前</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用户决定</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77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释放时间</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程序结束后</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过程结束</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用户决定</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92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地址计算时间</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编译时</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运行时</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运行时</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18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存取速度</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快</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慢</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慢</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latin typeface="黑体" pitchFamily="49" charset="-122"/>
                <a:ea typeface="黑体" pitchFamily="49" charset="-122"/>
              </a:rPr>
              <a:t>例题解答</a:t>
            </a:r>
          </a:p>
        </p:txBody>
      </p:sp>
      <p:sp>
        <p:nvSpPr>
          <p:cNvPr id="583683" name="Rectangle 3"/>
          <p:cNvSpPr>
            <a:spLocks noGrp="1" noChangeArrowheads="1"/>
          </p:cNvSpPr>
          <p:nvPr>
            <p:ph idx="1"/>
          </p:nvPr>
        </p:nvSpPr>
        <p:spPr/>
        <p:txBody>
          <a:bodyPr/>
          <a:lstStyle/>
          <a:p>
            <a:pPr algn="just">
              <a:buFontTx/>
              <a:buNone/>
              <a:defRPr/>
            </a:pPr>
            <a:r>
              <a:rPr lang="zh-CN" altLang="en-US" sz="2800" b="1" dirty="0" smtClean="0">
                <a:solidFill>
                  <a:schemeClr val="accent2"/>
                </a:solidFill>
                <a:effectLst>
                  <a:outerShdw blurRad="38100" dist="38100" dir="2700000" algn="tl">
                    <a:srgbClr val="C0C0C0"/>
                  </a:outerShdw>
                </a:effectLst>
                <a:latin typeface="黑体" pitchFamily="49" charset="-122"/>
                <a:ea typeface="黑体" pitchFamily="49" charset="-122"/>
              </a:rPr>
              <a:t>指出下面程序中各个变量对应的分配策略？</a:t>
            </a:r>
            <a:endParaRPr lang="en-US" altLang="zh-CN" sz="2800" b="1" dirty="0" smtClean="0">
              <a:solidFill>
                <a:schemeClr val="accent2"/>
              </a:solidFill>
              <a:effectLst>
                <a:outerShdw blurRad="38100" dist="38100" dir="2700000" algn="tl">
                  <a:srgbClr val="C0C0C0"/>
                </a:outerShdw>
              </a:effectLst>
              <a:latin typeface="黑体" pitchFamily="49" charset="-122"/>
              <a:ea typeface="黑体" pitchFamily="49" charset="-122"/>
            </a:endParaRPr>
          </a:p>
          <a:p>
            <a:pPr algn="just">
              <a:buFontTx/>
              <a:buNone/>
              <a:defRPr/>
            </a:pPr>
            <a:r>
              <a:rPr lang="en-US" altLang="zh-CN" sz="2800" b="1" dirty="0" err="1" smtClean="0">
                <a:solidFill>
                  <a:schemeClr val="accent2"/>
                </a:solidFill>
                <a:effectLst>
                  <a:outerShdw blurRad="38100" dist="38100" dir="2700000" algn="tl">
                    <a:srgbClr val="C0C0C0"/>
                  </a:outerShdw>
                </a:effectLst>
                <a:latin typeface="黑体" pitchFamily="49" charset="-122"/>
                <a:ea typeface="黑体" pitchFamily="49" charset="-122"/>
              </a:rPr>
              <a:t>int</a:t>
            </a:r>
            <a:r>
              <a:rPr lang="en-US" altLang="zh-CN" sz="2800" b="1" dirty="0" smtClean="0">
                <a:solidFill>
                  <a:schemeClr val="accent2"/>
                </a:solidFill>
                <a:effectLst>
                  <a:outerShdw blurRad="38100" dist="38100" dir="2700000" algn="tl">
                    <a:srgbClr val="C0C0C0"/>
                  </a:outerShdw>
                </a:effectLst>
                <a:latin typeface="黑体" pitchFamily="49" charset="-122"/>
                <a:ea typeface="黑体" pitchFamily="49" charset="-122"/>
              </a:rPr>
              <a:t> a;</a:t>
            </a:r>
          </a:p>
          <a:p>
            <a:pPr algn="just">
              <a:buFontTx/>
              <a:buNone/>
              <a:defRPr/>
            </a:pPr>
            <a:r>
              <a:rPr lang="en-US" altLang="zh-CN" sz="2800" b="1" dirty="0" smtClean="0">
                <a:solidFill>
                  <a:schemeClr val="accent2"/>
                </a:solidFill>
                <a:effectLst>
                  <a:outerShdw blurRad="38100" dist="38100" dir="2700000" algn="tl">
                    <a:srgbClr val="C0C0C0"/>
                  </a:outerShdw>
                </a:effectLst>
                <a:latin typeface="黑体" pitchFamily="49" charset="-122"/>
                <a:ea typeface="黑体" pitchFamily="49" charset="-122"/>
              </a:rPr>
              <a:t>void p(</a:t>
            </a:r>
            <a:r>
              <a:rPr lang="en-US" altLang="zh-CN" sz="2800" b="1" dirty="0" err="1" smtClean="0">
                <a:solidFill>
                  <a:schemeClr val="accent2"/>
                </a:solidFill>
                <a:effectLst>
                  <a:outerShdw blurRad="38100" dist="38100" dir="2700000" algn="tl">
                    <a:srgbClr val="C0C0C0"/>
                  </a:outerShdw>
                </a:effectLst>
                <a:latin typeface="黑体" pitchFamily="49" charset="-122"/>
                <a:ea typeface="黑体" pitchFamily="49" charset="-122"/>
              </a:rPr>
              <a:t>int</a:t>
            </a:r>
            <a:r>
              <a:rPr lang="en-US" altLang="zh-CN" sz="2800" b="1" dirty="0" smtClean="0">
                <a:solidFill>
                  <a:schemeClr val="accent2"/>
                </a:solidFill>
                <a:effectLst>
                  <a:outerShdw blurRad="38100" dist="38100" dir="2700000" algn="tl">
                    <a:srgbClr val="C0C0C0"/>
                  </a:outerShdw>
                </a:effectLst>
                <a:latin typeface="黑体" pitchFamily="49" charset="-122"/>
                <a:ea typeface="黑体" pitchFamily="49" charset="-122"/>
              </a:rPr>
              <a:t> b){</a:t>
            </a:r>
          </a:p>
          <a:p>
            <a:pPr algn="just">
              <a:buFontTx/>
              <a:buNone/>
              <a:defRPr/>
            </a:pPr>
            <a:r>
              <a:rPr lang="en-US" altLang="zh-CN" sz="2800" b="1" dirty="0" smtClean="0">
                <a:solidFill>
                  <a:schemeClr val="accent2"/>
                </a:solidFill>
                <a:effectLst>
                  <a:outerShdw blurRad="38100" dist="38100" dir="2700000" algn="tl">
                    <a:srgbClr val="C0C0C0"/>
                  </a:outerShdw>
                </a:effectLst>
                <a:latin typeface="黑体" pitchFamily="49" charset="-122"/>
                <a:ea typeface="黑体" pitchFamily="49" charset="-122"/>
              </a:rPr>
              <a:t>	</a:t>
            </a:r>
            <a:r>
              <a:rPr lang="en-US" altLang="zh-CN" sz="2800" b="1" dirty="0" err="1" smtClean="0">
                <a:solidFill>
                  <a:schemeClr val="accent2"/>
                </a:solidFill>
                <a:effectLst>
                  <a:outerShdw blurRad="38100" dist="38100" dir="2700000" algn="tl">
                    <a:srgbClr val="C0C0C0"/>
                  </a:outerShdw>
                </a:effectLst>
                <a:latin typeface="黑体" pitchFamily="49" charset="-122"/>
                <a:ea typeface="黑体" pitchFamily="49" charset="-122"/>
              </a:rPr>
              <a:t>int</a:t>
            </a:r>
            <a:r>
              <a:rPr lang="en-US" altLang="zh-CN" sz="2800" b="1" dirty="0" smtClean="0">
                <a:solidFill>
                  <a:schemeClr val="accent2"/>
                </a:solidFill>
                <a:effectLst>
                  <a:outerShdw blurRad="38100" dist="38100" dir="2700000" algn="tl">
                    <a:srgbClr val="C0C0C0"/>
                  </a:outerShdw>
                </a:effectLst>
                <a:latin typeface="黑体" pitchFamily="49" charset="-122"/>
                <a:ea typeface="黑体" pitchFamily="49" charset="-122"/>
              </a:rPr>
              <a:t> c;</a:t>
            </a:r>
          </a:p>
          <a:p>
            <a:pPr algn="just">
              <a:buFontTx/>
              <a:buNone/>
              <a:defRPr/>
            </a:pPr>
            <a:r>
              <a:rPr lang="en-US" altLang="zh-CN" sz="2800" b="1" dirty="0" smtClean="0">
                <a:solidFill>
                  <a:schemeClr val="accent2"/>
                </a:solidFill>
                <a:effectLst>
                  <a:outerShdw blurRad="38100" dist="38100" dir="2700000" algn="tl">
                    <a:srgbClr val="C0C0C0"/>
                  </a:outerShdw>
                </a:effectLst>
                <a:latin typeface="黑体" pitchFamily="49" charset="-122"/>
                <a:ea typeface="黑体" pitchFamily="49" charset="-122"/>
              </a:rPr>
              <a:t>	</a:t>
            </a:r>
            <a:r>
              <a:rPr lang="en-US" altLang="zh-CN" sz="2800" b="1" dirty="0" err="1" smtClean="0">
                <a:solidFill>
                  <a:schemeClr val="accent2"/>
                </a:solidFill>
                <a:effectLst>
                  <a:outerShdw blurRad="38100" dist="38100" dir="2700000" algn="tl">
                    <a:srgbClr val="C0C0C0"/>
                  </a:outerShdw>
                </a:effectLst>
                <a:latin typeface="黑体" pitchFamily="49" charset="-122"/>
                <a:ea typeface="黑体" pitchFamily="49" charset="-122"/>
              </a:rPr>
              <a:t>int</a:t>
            </a:r>
            <a:r>
              <a:rPr lang="en-US" altLang="zh-CN" sz="2800" b="1" dirty="0" smtClean="0">
                <a:solidFill>
                  <a:schemeClr val="accent2"/>
                </a:solidFill>
                <a:effectLst>
                  <a:outerShdw blurRad="38100" dist="38100" dir="2700000" algn="tl">
                    <a:srgbClr val="C0C0C0"/>
                  </a:outerShdw>
                </a:effectLst>
                <a:latin typeface="黑体" pitchFamily="49" charset="-122"/>
                <a:ea typeface="黑体" pitchFamily="49" charset="-122"/>
              </a:rPr>
              <a:t> *d = </a:t>
            </a:r>
            <a:r>
              <a:rPr lang="en-US" altLang="zh-CN" sz="2800" b="1" dirty="0" err="1" smtClean="0">
                <a:solidFill>
                  <a:schemeClr val="accent2"/>
                </a:solidFill>
                <a:effectLst>
                  <a:outerShdw blurRad="38100" dist="38100" dir="2700000" algn="tl">
                    <a:srgbClr val="C0C0C0"/>
                  </a:outerShdw>
                </a:effectLst>
                <a:latin typeface="黑体" pitchFamily="49" charset="-122"/>
                <a:ea typeface="黑体" pitchFamily="49" charset="-122"/>
              </a:rPr>
              <a:t>malloc</a:t>
            </a:r>
            <a:r>
              <a:rPr lang="en-US" altLang="zh-CN" sz="2800" b="1" dirty="0" smtClean="0">
                <a:solidFill>
                  <a:schemeClr val="accent2"/>
                </a:solidFill>
                <a:effectLst>
                  <a:outerShdw blurRad="38100" dist="38100" dir="2700000" algn="tl">
                    <a:srgbClr val="C0C0C0"/>
                  </a:outerShdw>
                </a:effectLst>
                <a:latin typeface="黑体" pitchFamily="49" charset="-122"/>
                <a:ea typeface="黑体" pitchFamily="49" charset="-122"/>
              </a:rPr>
              <a:t>(</a:t>
            </a:r>
            <a:r>
              <a:rPr lang="en-US" altLang="zh-CN" sz="2800" b="1" dirty="0" err="1" smtClean="0">
                <a:solidFill>
                  <a:schemeClr val="accent2"/>
                </a:solidFill>
                <a:effectLst>
                  <a:outerShdw blurRad="38100" dist="38100" dir="2700000" algn="tl">
                    <a:srgbClr val="C0C0C0"/>
                  </a:outerShdw>
                </a:effectLst>
                <a:latin typeface="黑体" pitchFamily="49" charset="-122"/>
                <a:ea typeface="黑体" pitchFamily="49" charset="-122"/>
              </a:rPr>
              <a:t>sizeof</a:t>
            </a:r>
            <a:r>
              <a:rPr lang="en-US" altLang="zh-CN" sz="2800" b="1" dirty="0" smtClean="0">
                <a:solidFill>
                  <a:schemeClr val="accent2"/>
                </a:solidFill>
                <a:effectLst>
                  <a:outerShdw blurRad="38100" dist="38100" dir="2700000" algn="tl">
                    <a:srgbClr val="C0C0C0"/>
                  </a:outerShdw>
                </a:effectLst>
                <a:latin typeface="黑体" pitchFamily="49" charset="-122"/>
                <a:ea typeface="黑体" pitchFamily="49" charset="-122"/>
              </a:rPr>
              <a:t>(</a:t>
            </a:r>
            <a:r>
              <a:rPr lang="en-US" altLang="zh-CN" sz="2800" b="1" dirty="0" err="1" smtClean="0">
                <a:solidFill>
                  <a:schemeClr val="accent2"/>
                </a:solidFill>
                <a:effectLst>
                  <a:outerShdw blurRad="38100" dist="38100" dir="2700000" algn="tl">
                    <a:srgbClr val="C0C0C0"/>
                  </a:outerShdw>
                </a:effectLst>
                <a:latin typeface="黑体" pitchFamily="49" charset="-122"/>
                <a:ea typeface="黑体" pitchFamily="49" charset="-122"/>
              </a:rPr>
              <a:t>int</a:t>
            </a:r>
            <a:r>
              <a:rPr lang="en-US" altLang="zh-CN" sz="2800" b="1" dirty="0" smtClean="0">
                <a:solidFill>
                  <a:schemeClr val="accent2"/>
                </a:solidFill>
                <a:effectLst>
                  <a:outerShdw blurRad="38100" dist="38100" dir="2700000" algn="tl">
                    <a:srgbClr val="C0C0C0"/>
                  </a:outerShdw>
                </a:effectLst>
                <a:latin typeface="黑体" pitchFamily="49" charset="-122"/>
                <a:ea typeface="黑体" pitchFamily="49" charset="-122"/>
              </a:rPr>
              <a:t>)*b);</a:t>
            </a:r>
          </a:p>
          <a:p>
            <a:pPr algn="just">
              <a:buFontTx/>
              <a:buNone/>
              <a:defRPr/>
            </a:pPr>
            <a:r>
              <a:rPr lang="en-US" altLang="zh-CN" sz="2800" b="1" dirty="0" smtClean="0">
                <a:solidFill>
                  <a:schemeClr val="accent2"/>
                </a:solidFill>
                <a:effectLst>
                  <a:outerShdw blurRad="38100" dist="38100" dir="2700000" algn="tl">
                    <a:srgbClr val="C0C0C0"/>
                  </a:outerShdw>
                </a:effectLst>
                <a:latin typeface="黑体" pitchFamily="49" charset="-122"/>
                <a:ea typeface="黑体" pitchFamily="49" charset="-122"/>
              </a:rPr>
              <a:t>} </a:t>
            </a:r>
          </a:p>
          <a:p>
            <a:pPr algn="just">
              <a:buFontTx/>
              <a:buNone/>
              <a:defRPr/>
            </a:pPr>
            <a:r>
              <a:rPr lang="en-US" altLang="zh-CN" sz="2800" b="1" dirty="0" smtClean="0">
                <a:solidFill>
                  <a:schemeClr val="accent2"/>
                </a:solidFill>
                <a:effectLst>
                  <a:outerShdw blurRad="38100" dist="38100" dir="2700000" algn="tl">
                    <a:srgbClr val="C0C0C0"/>
                  </a:outerShdw>
                </a:effectLst>
                <a:latin typeface="黑体" pitchFamily="49" charset="-122"/>
                <a:ea typeface="黑体" pitchFamily="49" charset="-122"/>
              </a:rPr>
              <a:t>void main(){p(3);}</a:t>
            </a:r>
            <a:endParaRPr lang="zh-CN" altLang="en-US" sz="2800" b="1" dirty="0" smtClean="0">
              <a:solidFill>
                <a:schemeClr val="accent2"/>
              </a:solidFill>
              <a:effectLst>
                <a:outerShdw blurRad="38100" dist="38100" dir="2700000" algn="tl">
                  <a:srgbClr val="C0C0C0"/>
                </a:outerShdw>
              </a:effectLst>
              <a:latin typeface="黑体" pitchFamily="49" charset="-122"/>
              <a:ea typeface="黑体" pitchFamily="49" charset="-122"/>
            </a:endParaRPr>
          </a:p>
        </p:txBody>
      </p:sp>
      <p:sp>
        <p:nvSpPr>
          <p:cNvPr id="4710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8A82D6AA-40C0-463D-9F79-7E7D05A02A5A}" type="slidenum">
              <a:rPr lang="en-US" altLang="zh-CN" sz="8000">
                <a:solidFill>
                  <a:schemeClr val="bg2"/>
                </a:solidFill>
                <a:latin typeface="Arial" charset="0"/>
                <a:ea typeface="宋体" pitchFamily="2" charset="-122"/>
              </a:rPr>
              <a:pPr/>
              <a:t>56</a:t>
            </a:fld>
            <a:endParaRPr lang="en-US" altLang="zh-CN" sz="8000">
              <a:solidFill>
                <a:schemeClr val="bg2"/>
              </a:solidFill>
              <a:latin typeface="Arial" charset="0"/>
              <a:ea typeface="宋体" pitchFamily="2" charset="-122"/>
            </a:endParaRPr>
          </a:p>
        </p:txBody>
      </p:sp>
      <p:sp>
        <p:nvSpPr>
          <p:cNvPr id="583684" name="Line 4"/>
          <p:cNvSpPr>
            <a:spLocks noChangeShapeType="1"/>
          </p:cNvSpPr>
          <p:nvPr/>
        </p:nvSpPr>
        <p:spPr bwMode="auto">
          <a:xfrm flipH="1">
            <a:off x="1619672" y="1844824"/>
            <a:ext cx="3455987" cy="0"/>
          </a:xfrm>
          <a:prstGeom prst="line">
            <a:avLst/>
          </a:prstGeom>
          <a:noFill/>
          <a:ln w="25400">
            <a:solidFill>
              <a:srgbClr val="9933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685" name="Text Box 5"/>
          <p:cNvSpPr txBox="1">
            <a:spLocks noChangeArrowheads="1"/>
          </p:cNvSpPr>
          <p:nvPr/>
        </p:nvSpPr>
        <p:spPr bwMode="auto">
          <a:xfrm>
            <a:off x="5219452" y="1628800"/>
            <a:ext cx="2520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zh-CN" altLang="en-US" b="1" dirty="0">
                <a:solidFill>
                  <a:schemeClr val="accent2"/>
                </a:solidFill>
                <a:effectLst>
                  <a:outerShdw blurRad="38100" dist="38100" dir="2700000" algn="tl">
                    <a:srgbClr val="C0C0C0"/>
                  </a:outerShdw>
                </a:effectLst>
                <a:latin typeface="黑体" pitchFamily="49" charset="-122"/>
                <a:ea typeface="黑体" pitchFamily="49" charset="-122"/>
              </a:rPr>
              <a:t>外部变量 静态分配</a:t>
            </a:r>
          </a:p>
        </p:txBody>
      </p:sp>
      <p:sp>
        <p:nvSpPr>
          <p:cNvPr id="583686" name="Line 6"/>
          <p:cNvSpPr>
            <a:spLocks noChangeShapeType="1"/>
          </p:cNvSpPr>
          <p:nvPr/>
        </p:nvSpPr>
        <p:spPr bwMode="auto">
          <a:xfrm flipH="1">
            <a:off x="2700263" y="2276872"/>
            <a:ext cx="2663825" cy="0"/>
          </a:xfrm>
          <a:prstGeom prst="line">
            <a:avLst/>
          </a:prstGeom>
          <a:noFill/>
          <a:ln w="25400">
            <a:solidFill>
              <a:srgbClr val="8000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687" name="Text Box 7"/>
          <p:cNvSpPr txBox="1">
            <a:spLocks noChangeArrowheads="1"/>
          </p:cNvSpPr>
          <p:nvPr/>
        </p:nvSpPr>
        <p:spPr bwMode="auto">
          <a:xfrm>
            <a:off x="5291138" y="2060848"/>
            <a:ext cx="230519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zh-CN" altLang="en-US" b="1" dirty="0">
                <a:solidFill>
                  <a:schemeClr val="accent2"/>
                </a:solidFill>
                <a:effectLst>
                  <a:outerShdw blurRad="38100" dist="38100" dir="2700000" algn="tl">
                    <a:srgbClr val="C0C0C0"/>
                  </a:outerShdw>
                </a:effectLst>
                <a:latin typeface="黑体" pitchFamily="49" charset="-122"/>
                <a:ea typeface="黑体" pitchFamily="49" charset="-122"/>
              </a:rPr>
              <a:t>形参 栈式分配</a:t>
            </a:r>
          </a:p>
        </p:txBody>
      </p:sp>
      <p:sp>
        <p:nvSpPr>
          <p:cNvPr id="583688" name="Line 8"/>
          <p:cNvSpPr>
            <a:spLocks noChangeShapeType="1"/>
          </p:cNvSpPr>
          <p:nvPr/>
        </p:nvSpPr>
        <p:spPr bwMode="auto">
          <a:xfrm flipH="1">
            <a:off x="1906588" y="2852936"/>
            <a:ext cx="3240087" cy="0"/>
          </a:xfrm>
          <a:prstGeom prst="line">
            <a:avLst/>
          </a:prstGeom>
          <a:noFill/>
          <a:ln w="25400">
            <a:solidFill>
              <a:srgbClr val="8000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689" name="Text Box 9"/>
          <p:cNvSpPr txBox="1">
            <a:spLocks noChangeArrowheads="1"/>
          </p:cNvSpPr>
          <p:nvPr/>
        </p:nvSpPr>
        <p:spPr bwMode="auto">
          <a:xfrm>
            <a:off x="5220072" y="2636912"/>
            <a:ext cx="252028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zh-CN" altLang="en-US" b="1" dirty="0">
                <a:solidFill>
                  <a:schemeClr val="accent2"/>
                </a:solidFill>
                <a:effectLst>
                  <a:outerShdw blurRad="38100" dist="38100" dir="2700000" algn="tl">
                    <a:srgbClr val="C0C0C0"/>
                  </a:outerShdw>
                </a:effectLst>
                <a:latin typeface="黑体" pitchFamily="49" charset="-122"/>
                <a:ea typeface="黑体" pitchFamily="49" charset="-122"/>
              </a:rPr>
              <a:t>局部变量 栈式分配</a:t>
            </a:r>
          </a:p>
        </p:txBody>
      </p:sp>
      <p:sp>
        <p:nvSpPr>
          <p:cNvPr id="583690" name="Line 10"/>
          <p:cNvSpPr>
            <a:spLocks noChangeShapeType="1"/>
          </p:cNvSpPr>
          <p:nvPr/>
        </p:nvSpPr>
        <p:spPr bwMode="auto">
          <a:xfrm flipH="1" flipV="1">
            <a:off x="1690688" y="3679825"/>
            <a:ext cx="0" cy="287338"/>
          </a:xfrm>
          <a:prstGeom prst="line">
            <a:avLst/>
          </a:prstGeom>
          <a:noFill/>
          <a:ln w="25400">
            <a:solidFill>
              <a:srgbClr val="8000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691" name="Line 11"/>
          <p:cNvSpPr>
            <a:spLocks noChangeShapeType="1"/>
          </p:cNvSpPr>
          <p:nvPr/>
        </p:nvSpPr>
        <p:spPr bwMode="auto">
          <a:xfrm>
            <a:off x="1690688" y="3933056"/>
            <a:ext cx="3455987" cy="0"/>
          </a:xfrm>
          <a:prstGeom prst="line">
            <a:avLst/>
          </a:prstGeom>
          <a:noFill/>
          <a:ln w="254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692" name="Text Box 12"/>
          <p:cNvSpPr txBox="1">
            <a:spLocks noChangeArrowheads="1"/>
          </p:cNvSpPr>
          <p:nvPr/>
        </p:nvSpPr>
        <p:spPr bwMode="auto">
          <a:xfrm>
            <a:off x="5219452" y="3752205"/>
            <a:ext cx="3529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dirty="0">
                <a:solidFill>
                  <a:schemeClr val="accent2"/>
                </a:solidFill>
                <a:effectLst>
                  <a:outerShdw blurRad="38100" dist="38100" dir="2700000" algn="tl">
                    <a:srgbClr val="C0C0C0"/>
                  </a:outerShdw>
                </a:effectLst>
                <a:latin typeface="黑体" pitchFamily="49" charset="-122"/>
                <a:ea typeface="黑体" pitchFamily="49" charset="-122"/>
              </a:rPr>
              <a:t>动态变量 堆式分配</a:t>
            </a:r>
          </a:p>
        </p:txBody>
      </p:sp>
      <p:sp>
        <p:nvSpPr>
          <p:cNvPr id="583693" name="Rectangle 13"/>
          <p:cNvSpPr>
            <a:spLocks noChangeArrowheads="1"/>
          </p:cNvSpPr>
          <p:nvPr/>
        </p:nvSpPr>
        <p:spPr bwMode="auto">
          <a:xfrm>
            <a:off x="5795963" y="5949950"/>
            <a:ext cx="316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1800" b="1">
                <a:solidFill>
                  <a:srgbClr val="996633"/>
                </a:solidFill>
                <a:effectLst>
                  <a:outerShdw blurRad="38100" dist="38100" dir="2700000" algn="tl">
                    <a:srgbClr val="C0C0C0"/>
                  </a:outerShdw>
                </a:effectLst>
                <a:latin typeface="Tahoma" pitchFamily="34" charset="0"/>
              </a:rPr>
              <a:t>第二部分 三种存储分配策略</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83684"/>
                                        </p:tgtEl>
                                        <p:attrNameLst>
                                          <p:attrName>style.visibility</p:attrName>
                                        </p:attrNameLst>
                                      </p:cBhvr>
                                      <p:to>
                                        <p:strVal val="visible"/>
                                      </p:to>
                                    </p:set>
                                    <p:animEffect transition="in" filter="checkerboard(across)">
                                      <p:cBhvr>
                                        <p:cTn id="7" dur="500"/>
                                        <p:tgtEl>
                                          <p:spTgt spid="58368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83685"/>
                                        </p:tgtEl>
                                        <p:attrNameLst>
                                          <p:attrName>style.visibility</p:attrName>
                                        </p:attrNameLst>
                                      </p:cBhvr>
                                      <p:to>
                                        <p:strVal val="visible"/>
                                      </p:to>
                                    </p:set>
                                    <p:animEffect transition="in" filter="checkerboard(across)">
                                      <p:cBhvr>
                                        <p:cTn id="10" dur="500"/>
                                        <p:tgtEl>
                                          <p:spTgt spid="58368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583686"/>
                                        </p:tgtEl>
                                        <p:attrNameLst>
                                          <p:attrName>style.visibility</p:attrName>
                                        </p:attrNameLst>
                                      </p:cBhvr>
                                      <p:to>
                                        <p:strVal val="visible"/>
                                      </p:to>
                                    </p:set>
                                    <p:animEffect transition="in" filter="checkerboard(across)">
                                      <p:cBhvr>
                                        <p:cTn id="15" dur="500"/>
                                        <p:tgtEl>
                                          <p:spTgt spid="583686"/>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583687"/>
                                        </p:tgtEl>
                                        <p:attrNameLst>
                                          <p:attrName>style.visibility</p:attrName>
                                        </p:attrNameLst>
                                      </p:cBhvr>
                                      <p:to>
                                        <p:strVal val="visible"/>
                                      </p:to>
                                    </p:set>
                                    <p:animEffect transition="in" filter="checkerboard(across)">
                                      <p:cBhvr>
                                        <p:cTn id="18" dur="500"/>
                                        <p:tgtEl>
                                          <p:spTgt spid="58368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83688"/>
                                        </p:tgtEl>
                                        <p:attrNameLst>
                                          <p:attrName>style.visibility</p:attrName>
                                        </p:attrNameLst>
                                      </p:cBhvr>
                                      <p:to>
                                        <p:strVal val="visible"/>
                                      </p:to>
                                    </p:set>
                                    <p:animEffect transition="in" filter="checkerboard(across)">
                                      <p:cBhvr>
                                        <p:cTn id="23" dur="500"/>
                                        <p:tgtEl>
                                          <p:spTgt spid="583688"/>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583689"/>
                                        </p:tgtEl>
                                        <p:attrNameLst>
                                          <p:attrName>style.visibility</p:attrName>
                                        </p:attrNameLst>
                                      </p:cBhvr>
                                      <p:to>
                                        <p:strVal val="visible"/>
                                      </p:to>
                                    </p:set>
                                    <p:animEffect transition="in" filter="checkerboard(across)">
                                      <p:cBhvr>
                                        <p:cTn id="26" dur="500"/>
                                        <p:tgtEl>
                                          <p:spTgt spid="58368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83690"/>
                                        </p:tgtEl>
                                        <p:attrNameLst>
                                          <p:attrName>style.visibility</p:attrName>
                                        </p:attrNameLst>
                                      </p:cBhvr>
                                      <p:to>
                                        <p:strVal val="visible"/>
                                      </p:to>
                                    </p:set>
                                    <p:animEffect transition="in" filter="blinds(horizontal)">
                                      <p:cBhvr>
                                        <p:cTn id="31" dur="500"/>
                                        <p:tgtEl>
                                          <p:spTgt spid="583690"/>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583691"/>
                                        </p:tgtEl>
                                        <p:attrNameLst>
                                          <p:attrName>style.visibility</p:attrName>
                                        </p:attrNameLst>
                                      </p:cBhvr>
                                      <p:to>
                                        <p:strVal val="visible"/>
                                      </p:to>
                                    </p:set>
                                    <p:animEffect transition="in" filter="checkerboard(across)">
                                      <p:cBhvr>
                                        <p:cTn id="34" dur="500"/>
                                        <p:tgtEl>
                                          <p:spTgt spid="583691"/>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583692"/>
                                        </p:tgtEl>
                                        <p:attrNameLst>
                                          <p:attrName>style.visibility</p:attrName>
                                        </p:attrNameLst>
                                      </p:cBhvr>
                                      <p:to>
                                        <p:strVal val="visible"/>
                                      </p:to>
                                    </p:set>
                                    <p:animEffect transition="in" filter="checkerboard(across)">
                                      <p:cBhvr>
                                        <p:cTn id="37" dur="500"/>
                                        <p:tgtEl>
                                          <p:spTgt spid="583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4" grpId="0" animBg="1"/>
      <p:bldP spid="583685" grpId="0"/>
      <p:bldP spid="583686" grpId="0" animBg="1"/>
      <p:bldP spid="583687" grpId="0"/>
      <p:bldP spid="583688" grpId="0" animBg="1"/>
      <p:bldP spid="583689" grpId="0"/>
      <p:bldP spid="583690" grpId="0" animBg="1"/>
      <p:bldP spid="583691" grpId="0" animBg="1"/>
      <p:bldP spid="58369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8" name="Rectangle 4"/>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pitchFamily="2" charset="-122"/>
              </a:rPr>
              <a:t>习        题</a:t>
            </a:r>
          </a:p>
        </p:txBody>
      </p:sp>
      <p:sp>
        <p:nvSpPr>
          <p:cNvPr id="518149" name="Rectangle 5"/>
          <p:cNvSpPr>
            <a:spLocks noGrp="1" noChangeArrowheads="1"/>
          </p:cNvSpPr>
          <p:nvPr>
            <p:ph idx="1"/>
          </p:nvPr>
        </p:nvSpPr>
        <p:spPr/>
        <p:txBody>
          <a:bodyPr/>
          <a:lstStyle/>
          <a:p>
            <a:pPr>
              <a:defRPr/>
            </a:pPr>
            <a:r>
              <a:rPr lang="zh-CN" altLang="en-US" b="1" dirty="0" smtClean="0">
                <a:effectLst>
                  <a:outerShdw blurRad="38100" dist="38100" dir="2700000" algn="tl">
                    <a:srgbClr val="C0C0C0"/>
                  </a:outerShdw>
                </a:effectLst>
                <a:ea typeface="宋体" pitchFamily="2" charset="-122"/>
              </a:rPr>
              <a:t>6.2, 6.3, 6.4，</a:t>
            </a:r>
            <a:r>
              <a:rPr lang="en-US" altLang="zh-CN" b="1" dirty="0" smtClean="0">
                <a:effectLst>
                  <a:outerShdw blurRad="38100" dist="38100" dir="2700000" algn="tl">
                    <a:srgbClr val="C0C0C0"/>
                  </a:outerShdw>
                </a:effectLst>
                <a:ea typeface="宋体" pitchFamily="2" charset="-122"/>
              </a:rPr>
              <a:t>6.5</a:t>
            </a:r>
            <a:endParaRPr lang="zh-CN" altLang="en-US" b="1" dirty="0" smtClean="0">
              <a:effectLst>
                <a:outerShdw blurRad="38100" dist="38100" dir="2700000" algn="tl">
                  <a:srgbClr val="C0C0C0"/>
                </a:outerShdw>
              </a:effectLst>
              <a:ea typeface="宋体" pitchFamily="2" charset="-122"/>
            </a:endParaRPr>
          </a:p>
          <a:p>
            <a:pPr>
              <a:defRPr/>
            </a:pPr>
            <a:endParaRPr lang="zh-CN" altLang="en-US" dirty="0" smtClean="0">
              <a:ea typeface="宋体" pitchFamily="2" charset="-122"/>
            </a:endParaRPr>
          </a:p>
        </p:txBody>
      </p:sp>
      <p:sp>
        <p:nvSpPr>
          <p:cNvPr id="4813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B182B97B-455D-48A3-B5B6-6DA190C20736}" type="slidenum">
              <a:rPr lang="en-US" altLang="zh-CN" sz="8000">
                <a:solidFill>
                  <a:schemeClr val="bg2"/>
                </a:solidFill>
                <a:latin typeface="Arial" charset="0"/>
                <a:ea typeface="宋体" pitchFamily="2" charset="-122"/>
              </a:rPr>
              <a:pPr/>
              <a:t>57</a:t>
            </a:fld>
            <a:endParaRPr lang="en-US" altLang="zh-CN" sz="8000">
              <a:solidFill>
                <a:schemeClr val="bg2"/>
              </a:solidFill>
              <a:latin typeface="Arial" charset="0"/>
              <a:ea typeface="宋体" pitchFamily="2"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p:txBody>
          <a:bodyPr/>
          <a:lstStyle/>
          <a:p>
            <a:r>
              <a:rPr lang="zh-CN" altLang="en-US" smtClean="0">
                <a:ea typeface="黑体" pitchFamily="49" charset="-122"/>
              </a:rPr>
              <a:t>6.2</a:t>
            </a:r>
            <a:r>
              <a:rPr lang="zh-CN" altLang="en-US" smtClean="0">
                <a:latin typeface="宋体" pitchFamily="2" charset="-122"/>
                <a:ea typeface="黑体" pitchFamily="49" charset="-122"/>
              </a:rPr>
              <a:t> </a:t>
            </a:r>
            <a:r>
              <a:rPr lang="zh-CN" altLang="en-US" smtClean="0">
                <a:ea typeface="宋体" pitchFamily="2" charset="-122"/>
              </a:rPr>
              <a:t>全局存储分配策略</a:t>
            </a:r>
          </a:p>
        </p:txBody>
      </p:sp>
      <p:sp>
        <p:nvSpPr>
          <p:cNvPr id="503811" name="Rectangle 3"/>
          <p:cNvSpPr>
            <a:spLocks noGrp="1" noChangeArrowheads="1"/>
          </p:cNvSpPr>
          <p:nvPr>
            <p:ph idx="1"/>
          </p:nvPr>
        </p:nvSpPr>
        <p:spPr/>
        <p:txBody>
          <a:bodyPr/>
          <a:lstStyle/>
          <a:p>
            <a:pPr algn="just">
              <a:buFontTx/>
              <a:buNone/>
              <a:defRPr/>
            </a:pPr>
            <a:r>
              <a:rPr lang="zh-CN" altLang="en-US" sz="3200" b="1" dirty="0" smtClean="0">
                <a:effectLst>
                  <a:outerShdw blurRad="38100" dist="38100" dir="2700000" algn="tl">
                    <a:srgbClr val="C0C0C0"/>
                  </a:outerShdw>
                </a:effectLst>
                <a:ea typeface="宋体" pitchFamily="2" charset="-122"/>
              </a:rPr>
              <a:t>6.2.4</a:t>
            </a:r>
            <a:r>
              <a:rPr lang="zh-CN" altLang="en-US" sz="3200" b="1" dirty="0" smtClean="0">
                <a:effectLst>
                  <a:outerShdw blurRad="38100" dist="38100" dir="2700000" algn="tl">
                    <a:srgbClr val="C0C0C0"/>
                  </a:outerShdw>
                </a:effectLst>
                <a:latin typeface="宋体" pitchFamily="2" charset="-122"/>
                <a:ea typeface="宋体" pitchFamily="2" charset="-122"/>
              </a:rPr>
              <a:t> </a:t>
            </a:r>
            <a:r>
              <a:rPr lang="zh-CN" altLang="en-US" sz="3200" b="1" dirty="0" smtClean="0">
                <a:effectLst>
                  <a:outerShdw blurRad="38100" dist="38100" dir="2700000" algn="tl">
                    <a:srgbClr val="C0C0C0"/>
                  </a:outerShdw>
                </a:effectLst>
                <a:ea typeface="宋体" pitchFamily="2" charset="-122"/>
              </a:rPr>
              <a:t>堆式分配</a:t>
            </a:r>
          </a:p>
          <a:p>
            <a:pPr algn="just">
              <a:buFontTx/>
              <a:buNone/>
              <a:defRPr/>
            </a:pPr>
            <a:r>
              <a:rPr lang="zh-CN" altLang="en-US" sz="3200" b="1" dirty="0" smtClean="0">
                <a:effectLst>
                  <a:outerShdw blurRad="38100" dist="38100" dir="2700000" algn="tl">
                    <a:srgbClr val="C0C0C0"/>
                  </a:outerShdw>
                </a:effectLst>
                <a:ea typeface="宋体" pitchFamily="2" charset="-122"/>
              </a:rPr>
              <a:t>栈式分配策略在下列情况下行不通：</a:t>
            </a:r>
          </a:p>
          <a:p>
            <a:pPr lvl="1" algn="just">
              <a:defRPr/>
            </a:pPr>
            <a:r>
              <a:rPr lang="zh-CN" altLang="en-US" sz="2800" b="1" dirty="0" smtClean="0">
                <a:solidFill>
                  <a:schemeClr val="accent2"/>
                </a:solidFill>
                <a:effectLst>
                  <a:outerShdw blurRad="38100" dist="38100" dir="2700000" algn="tl">
                    <a:srgbClr val="C0C0C0"/>
                  </a:outerShdw>
                </a:effectLst>
                <a:ea typeface="宋体" pitchFamily="2" charset="-122"/>
              </a:rPr>
              <a:t>过程活动停止后，局部名字的值还必须维持</a:t>
            </a:r>
          </a:p>
          <a:p>
            <a:pPr lvl="1" algn="just">
              <a:defRPr/>
            </a:pPr>
            <a:r>
              <a:rPr lang="zh-CN" altLang="en-US" sz="2800" b="1" dirty="0" smtClean="0">
                <a:solidFill>
                  <a:schemeClr val="accent2"/>
                </a:solidFill>
                <a:effectLst>
                  <a:outerShdw blurRad="38100" dist="38100" dir="2700000" algn="tl">
                    <a:srgbClr val="C0C0C0"/>
                  </a:outerShdw>
                </a:effectLst>
                <a:ea typeface="宋体" pitchFamily="2" charset="-122"/>
              </a:rPr>
              <a:t>被调用者的活动比调用者的活动活得更长，此时活动树不能正确描绘程序的控制流</a:t>
            </a:r>
          </a:p>
          <a:p>
            <a:pPr algn="just">
              <a:buFontTx/>
              <a:buNone/>
              <a:defRPr/>
            </a:pPr>
            <a:endParaRPr lang="en-US" altLang="zh-CN" sz="3200" b="1" dirty="0" smtClean="0">
              <a:solidFill>
                <a:schemeClr val="accent2"/>
              </a:solidFill>
              <a:effectLst>
                <a:outerShdw blurRad="38100" dist="38100" dir="2700000" algn="tl">
                  <a:srgbClr val="C0C0C0"/>
                </a:outerShdw>
              </a:effectLst>
              <a:latin typeface="宋体" pitchFamily="2" charset="-122"/>
              <a:ea typeface="宋体" pitchFamily="2" charset="-122"/>
            </a:endParaRPr>
          </a:p>
          <a:p>
            <a:pPr lvl="1" algn="just">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不遵守栈式规则的有</a:t>
            </a:r>
            <a:r>
              <a:rPr lang="en-US" altLang="zh-CN" sz="2800" b="1" dirty="0" smtClean="0">
                <a:solidFill>
                  <a:schemeClr val="accent2"/>
                </a:solidFill>
                <a:effectLst>
                  <a:outerShdw blurRad="38100" dist="38100" dir="2700000" algn="tl">
                    <a:srgbClr val="C0C0C0"/>
                  </a:outerShdw>
                </a:effectLst>
                <a:ea typeface="宋体" pitchFamily="2" charset="-122"/>
              </a:rPr>
              <a:t>Pascal</a:t>
            </a:r>
            <a:r>
              <a:rPr lang="zh-CN" altLang="en-US" sz="2800" b="1" dirty="0" smtClean="0">
                <a:solidFill>
                  <a:schemeClr val="accent2"/>
                </a:solidFill>
                <a:effectLst>
                  <a:outerShdw blurRad="38100" dist="38100" dir="2700000" algn="tl">
                    <a:srgbClr val="C0C0C0"/>
                  </a:outerShdw>
                </a:effectLst>
                <a:ea typeface="宋体" pitchFamily="2" charset="-122"/>
              </a:rPr>
              <a:t>语言和</a:t>
            </a:r>
            <a:r>
              <a:rPr lang="en-US" altLang="zh-CN" sz="2800" b="1" dirty="0" smtClean="0">
                <a:solidFill>
                  <a:schemeClr val="accent2"/>
                </a:solidFill>
                <a:effectLst>
                  <a:outerShdw blurRad="38100" dist="38100" dir="2700000" algn="tl">
                    <a:srgbClr val="C0C0C0"/>
                  </a:outerShdw>
                </a:effectLst>
                <a:ea typeface="宋体" pitchFamily="2" charset="-122"/>
              </a:rPr>
              <a:t>C</a:t>
            </a: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语言的动态变量</a:t>
            </a:r>
          </a:p>
          <a:p>
            <a:pPr lvl="1" algn="just">
              <a:defRPr/>
            </a:pPr>
            <a:r>
              <a:rPr lang="en-US" altLang="zh-CN" sz="2800" b="1" dirty="0" smtClean="0">
                <a:solidFill>
                  <a:schemeClr val="accent2"/>
                </a:solidFill>
                <a:effectLst>
                  <a:outerShdw blurRad="38100" dist="38100" dir="2700000" algn="tl">
                    <a:srgbClr val="C0C0C0"/>
                  </a:outerShdw>
                </a:effectLst>
                <a:ea typeface="宋体" pitchFamily="2" charset="-122"/>
              </a:rPr>
              <a:t>Java</a:t>
            </a: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禁止程序员自己释放空间</a:t>
            </a:r>
            <a:r>
              <a:rPr lang="zh-CN" altLang="en-US" sz="2800" b="1" dirty="0" smtClean="0">
                <a:solidFill>
                  <a:srgbClr val="996633"/>
                </a:solidFill>
                <a:effectLst>
                  <a:outerShdw blurRad="38100" dist="38100" dir="2700000" algn="tl">
                    <a:srgbClr val="C0C0C0"/>
                  </a:outerShdw>
                </a:effectLst>
                <a:latin typeface="宋体" pitchFamily="2" charset="-122"/>
                <a:ea typeface="宋体" pitchFamily="2" charset="-122"/>
              </a:rPr>
              <a:t>  </a:t>
            </a:r>
            <a:endParaRPr lang="en-US" altLang="zh-CN" sz="2800" b="1" dirty="0" smtClean="0">
              <a:solidFill>
                <a:srgbClr val="996633"/>
              </a:solidFill>
              <a:effectLst>
                <a:outerShdw blurRad="38100" dist="38100" dir="2700000" algn="tl">
                  <a:srgbClr val="C0C0C0"/>
                </a:outerShdw>
              </a:effectLst>
              <a:latin typeface="宋体" pitchFamily="2" charset="-122"/>
              <a:ea typeface="宋体" pitchFamily="2" charset="-122"/>
            </a:endParaRPr>
          </a:p>
        </p:txBody>
      </p:sp>
      <p:sp>
        <p:nvSpPr>
          <p:cNvPr id="4301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705251AE-FE32-4290-BD1A-F6878E8F7A68}" type="slidenum">
              <a:rPr lang="en-US" altLang="zh-CN" sz="8000">
                <a:solidFill>
                  <a:schemeClr val="bg2"/>
                </a:solidFill>
                <a:latin typeface="Arial" charset="0"/>
                <a:ea typeface="宋体" pitchFamily="2" charset="-122"/>
              </a:rPr>
              <a:pPr/>
              <a:t>58</a:t>
            </a:fld>
            <a:endParaRPr lang="en-US" altLang="zh-CN" sz="8000">
              <a:solidFill>
                <a:schemeClr val="bg2"/>
              </a:solidFill>
              <a:latin typeface="Arial" charset="0"/>
              <a:ea typeface="宋体" pitchFamily="2" charset="-122"/>
            </a:endParaRPr>
          </a:p>
        </p:txBody>
      </p:sp>
    </p:spTree>
    <p:extLst>
      <p:ext uri="{BB962C8B-B14F-4D97-AF65-F5344CB8AC3E}">
        <p14:creationId xmlns:p14="http://schemas.microsoft.com/office/powerpoint/2010/main" val="2460849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3811">
                                            <p:txEl>
                                              <p:pRg st="5" end="5"/>
                                            </p:txEl>
                                          </p:spTgt>
                                        </p:tgtEl>
                                        <p:attrNameLst>
                                          <p:attrName>style.visibility</p:attrName>
                                        </p:attrNameLst>
                                      </p:cBhvr>
                                      <p:to>
                                        <p:strVal val="visible"/>
                                      </p:to>
                                    </p:set>
                                    <p:animEffect transition="in" filter="blinds(horizontal)">
                                      <p:cBhvr>
                                        <p:cTn id="7" dur="500"/>
                                        <p:tgtEl>
                                          <p:spTgt spid="503811">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03811">
                                            <p:txEl>
                                              <p:pRg st="6" end="6"/>
                                            </p:txEl>
                                          </p:spTgt>
                                        </p:tgtEl>
                                        <p:attrNameLst>
                                          <p:attrName>style.visibility</p:attrName>
                                        </p:attrNameLst>
                                      </p:cBhvr>
                                      <p:to>
                                        <p:strVal val="visible"/>
                                      </p:to>
                                    </p:set>
                                    <p:animEffect transition="in" filter="blinds(horizontal)">
                                      <p:cBhvr>
                                        <p:cTn id="10" dur="500"/>
                                        <p:tgtEl>
                                          <p:spTgt spid="503811">
                                            <p:txEl>
                                              <p:pRg st="6" end="6"/>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03811">
                                            <p:txEl>
                                              <p:pRg st="0" end="0"/>
                                            </p:txEl>
                                          </p:spTgt>
                                        </p:tgtEl>
                                        <p:attrNameLst>
                                          <p:attrName>style.visibility</p:attrName>
                                        </p:attrNameLst>
                                      </p:cBhvr>
                                      <p:to>
                                        <p:strVal val="visible"/>
                                      </p:to>
                                    </p:set>
                                    <p:animEffect transition="in" filter="blinds(horizontal)">
                                      <p:cBhvr>
                                        <p:cTn id="15" dur="500"/>
                                        <p:tgtEl>
                                          <p:spTgt spid="5038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5"/>
          <p:cNvSpPr>
            <a:spLocks noGrp="1" noChangeArrowheads="1"/>
          </p:cNvSpPr>
          <p:nvPr>
            <p:ph type="title"/>
          </p:nvPr>
        </p:nvSpPr>
        <p:spPr/>
        <p:txBody>
          <a:bodyPr/>
          <a:lstStyle/>
          <a:p>
            <a:r>
              <a:rPr lang="zh-CN" altLang="en-US" smtClean="0">
                <a:ea typeface="黑体" pitchFamily="49" charset="-122"/>
              </a:rPr>
              <a:t>6.2</a:t>
            </a:r>
            <a:r>
              <a:rPr lang="zh-CN" altLang="en-US" smtClean="0">
                <a:latin typeface="宋体" pitchFamily="2" charset="-122"/>
                <a:ea typeface="黑体" pitchFamily="49" charset="-122"/>
              </a:rPr>
              <a:t> </a:t>
            </a:r>
            <a:r>
              <a:rPr lang="zh-CN" altLang="en-US" smtClean="0">
                <a:ea typeface="宋体" pitchFamily="2" charset="-122"/>
              </a:rPr>
              <a:t>全局存储分配策略</a:t>
            </a:r>
          </a:p>
        </p:txBody>
      </p:sp>
      <p:sp>
        <p:nvSpPr>
          <p:cNvPr id="505859" name="Rectangle 3"/>
          <p:cNvSpPr>
            <a:spLocks noGrp="1" noChangeArrowheads="1"/>
          </p:cNvSpPr>
          <p:nvPr>
            <p:ph idx="1"/>
          </p:nvPr>
        </p:nvSpPr>
        <p:spPr/>
        <p:txBody>
          <a:bodyPr/>
          <a:lstStyle/>
          <a:p>
            <a:pPr algn="just">
              <a:buFontTx/>
              <a:buNone/>
              <a:defRPr/>
            </a:pPr>
            <a:r>
              <a:rPr lang="zh-CN" altLang="en-US" b="1" smtClean="0">
                <a:effectLst>
                  <a:outerShdw blurRad="38100" dist="38100" dir="2700000" algn="tl">
                    <a:srgbClr val="C0C0C0"/>
                  </a:outerShdw>
                </a:effectLst>
                <a:ea typeface="宋体" pitchFamily="2" charset="-122"/>
              </a:rPr>
              <a:t>6.2.4</a:t>
            </a:r>
            <a:r>
              <a:rPr lang="zh-CN" altLang="en-US" b="1" smtClean="0">
                <a:effectLst>
                  <a:outerShdw blurRad="38100" dist="38100" dir="2700000" algn="tl">
                    <a:srgbClr val="C0C0C0"/>
                  </a:outerShdw>
                </a:effectLst>
                <a:latin typeface="宋体" pitchFamily="2" charset="-122"/>
                <a:ea typeface="宋体" pitchFamily="2" charset="-122"/>
              </a:rPr>
              <a:t> </a:t>
            </a:r>
            <a:r>
              <a:rPr lang="zh-CN" altLang="en-US" b="1" smtClean="0">
                <a:effectLst>
                  <a:outerShdw blurRad="38100" dist="38100" dir="2700000" algn="tl">
                    <a:srgbClr val="C0C0C0"/>
                  </a:outerShdw>
                </a:effectLst>
                <a:ea typeface="宋体" pitchFamily="2" charset="-122"/>
              </a:rPr>
              <a:t>堆式分配</a:t>
            </a:r>
          </a:p>
          <a:p>
            <a:pPr algn="just">
              <a:buFontTx/>
              <a:buNone/>
              <a:defRPr/>
            </a:pPr>
            <a:endParaRPr lang="zh-CN" altLang="en-US" b="1" smtClean="0">
              <a:effectLst>
                <a:outerShdw blurRad="38100" dist="38100" dir="2700000" algn="tl">
                  <a:srgbClr val="C0C0C0"/>
                </a:outerShdw>
              </a:effectLst>
              <a:ea typeface="宋体" pitchFamily="2" charset="-122"/>
            </a:endParaRPr>
          </a:p>
          <a:p>
            <a:pPr algn="just">
              <a:defRPr/>
            </a:pPr>
            <a:r>
              <a:rPr lang="zh-CN" altLang="en-US" sz="2800" b="1" smtClean="0">
                <a:solidFill>
                  <a:schemeClr val="accent2"/>
                </a:solidFill>
                <a:effectLst>
                  <a:outerShdw blurRad="38100" dist="38100" dir="2700000" algn="tl">
                    <a:srgbClr val="C0C0C0"/>
                  </a:outerShdw>
                </a:effectLst>
                <a:ea typeface="宋体" pitchFamily="2" charset="-122"/>
              </a:rPr>
              <a:t>内存分配与释放按照任意次序进行</a:t>
            </a:r>
          </a:p>
          <a:p>
            <a:pPr algn="just">
              <a:defRPr/>
            </a:pPr>
            <a:endParaRPr lang="zh-CN" altLang="en-US" sz="2800" b="1" smtClean="0">
              <a:solidFill>
                <a:schemeClr val="accent2"/>
              </a:solidFill>
              <a:effectLst>
                <a:outerShdw blurRad="38100" dist="38100" dir="2700000" algn="tl">
                  <a:srgbClr val="C0C0C0"/>
                </a:outerShdw>
              </a:effectLst>
              <a:ea typeface="宋体" pitchFamily="2" charset="-122"/>
            </a:endParaRPr>
          </a:p>
          <a:p>
            <a:pPr algn="just">
              <a:defRPr/>
            </a:pPr>
            <a:r>
              <a:rPr lang="zh-CN" altLang="en-US" sz="2800" b="1" smtClean="0">
                <a:solidFill>
                  <a:schemeClr val="accent2"/>
                </a:solidFill>
                <a:effectLst>
                  <a:outerShdw blurRad="38100" dist="38100" dir="2700000" algn="tl">
                    <a:srgbClr val="C0C0C0"/>
                  </a:outerShdw>
                </a:effectLst>
                <a:ea typeface="宋体" pitchFamily="2" charset="-122"/>
              </a:rPr>
              <a:t>堆中可能包含交错的正在使用的和已经释放的区域</a:t>
            </a:r>
          </a:p>
          <a:p>
            <a:pPr algn="just">
              <a:buFontTx/>
              <a:buNone/>
              <a:defRPr/>
            </a:pPr>
            <a:endParaRPr lang="en-US" altLang="zh-CN" b="1" smtClean="0">
              <a:solidFill>
                <a:schemeClr val="accent2"/>
              </a:solidFill>
              <a:effectLst>
                <a:outerShdw blurRad="38100" dist="38100" dir="2700000" algn="tl">
                  <a:srgbClr val="C0C0C0"/>
                </a:outerShdw>
              </a:effectLst>
              <a:latin typeface="宋体" pitchFamily="2" charset="-122"/>
              <a:ea typeface="宋体" pitchFamily="2" charset="-122"/>
            </a:endParaRPr>
          </a:p>
        </p:txBody>
      </p:sp>
      <p:sp>
        <p:nvSpPr>
          <p:cNvPr id="4403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16132B55-4BA3-48BC-AA28-9C59F1B22AB9}" type="slidenum">
              <a:rPr lang="en-US" altLang="zh-CN" sz="8000">
                <a:solidFill>
                  <a:schemeClr val="bg2"/>
                </a:solidFill>
                <a:latin typeface="Arial" charset="0"/>
                <a:ea typeface="宋体" pitchFamily="2" charset="-122"/>
              </a:rPr>
              <a:pPr/>
              <a:t>59</a:t>
            </a:fld>
            <a:endParaRPr lang="en-US" altLang="zh-CN" sz="8000">
              <a:solidFill>
                <a:schemeClr val="bg2"/>
              </a:solidFill>
              <a:latin typeface="Arial" charset="0"/>
              <a:ea typeface="宋体" pitchFamily="2" charset="-122"/>
            </a:endParaRPr>
          </a:p>
        </p:txBody>
      </p:sp>
    </p:spTree>
    <p:extLst>
      <p:ext uri="{BB962C8B-B14F-4D97-AF65-F5344CB8AC3E}">
        <p14:creationId xmlns:p14="http://schemas.microsoft.com/office/powerpoint/2010/main" val="4132125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71" name="Rectangle 19"/>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6.1</a:t>
            </a:r>
            <a:r>
              <a:rPr lang="zh-CN" altLang="en-US" smtClean="0">
                <a:effectLst>
                  <a:outerShdw blurRad="38100" dist="38100" dir="2700000" algn="tl">
                    <a:srgbClr val="C0C0C0"/>
                  </a:outerShdw>
                </a:effectLst>
                <a:latin typeface="宋体" pitchFamily="2" charset="-122"/>
                <a:ea typeface="黑体" pitchFamily="49" charset="-122"/>
              </a:rPr>
              <a:t> </a:t>
            </a:r>
            <a:r>
              <a:rPr lang="en-US" altLang="zh-CN" smtClean="0">
                <a:effectLst>
                  <a:outerShdw blurRad="38100" dist="38100" dir="2700000" algn="tl">
                    <a:srgbClr val="C0C0C0"/>
                  </a:outerShdw>
                </a:effectLst>
                <a:latin typeface="宋体" pitchFamily="2" charset="-122"/>
                <a:ea typeface="黑体" pitchFamily="49" charset="-122"/>
              </a:rPr>
              <a:t>(</a:t>
            </a:r>
            <a:r>
              <a:rPr lang="zh-CN" altLang="en-US" sz="2400" smtClean="0">
                <a:effectLst>
                  <a:outerShdw blurRad="38100" dist="38100" dir="2700000" algn="tl">
                    <a:srgbClr val="C0C0C0"/>
                  </a:outerShdw>
                </a:effectLst>
                <a:latin typeface="宋体" pitchFamily="2" charset="-122"/>
                <a:ea typeface="黑体" pitchFamily="49" charset="-122"/>
              </a:rPr>
              <a:t>过程内部</a:t>
            </a:r>
            <a:r>
              <a:rPr lang="en-US" altLang="zh-CN" smtClean="0">
                <a:effectLst>
                  <a:outerShdw blurRad="38100" dist="38100" dir="2700000" algn="tl">
                    <a:srgbClr val="C0C0C0"/>
                  </a:outerShdw>
                </a:effectLst>
                <a:latin typeface="宋体" pitchFamily="2" charset="-122"/>
                <a:ea typeface="黑体" pitchFamily="49" charset="-122"/>
              </a:rPr>
              <a:t>)</a:t>
            </a:r>
            <a:r>
              <a:rPr lang="zh-CN" altLang="en-US" smtClean="0">
                <a:effectLst>
                  <a:outerShdw blurRad="38100" dist="38100" dir="2700000" algn="tl">
                    <a:srgbClr val="C0C0C0"/>
                  </a:outerShdw>
                </a:effectLst>
                <a:ea typeface="宋体" pitchFamily="2" charset="-122"/>
              </a:rPr>
              <a:t>局部存储分配策略</a:t>
            </a:r>
          </a:p>
        </p:txBody>
      </p:sp>
      <p:sp>
        <p:nvSpPr>
          <p:cNvPr id="433155" name="Rectangle 3"/>
          <p:cNvSpPr>
            <a:spLocks noGrp="1" noChangeArrowheads="1"/>
          </p:cNvSpPr>
          <p:nvPr>
            <p:ph idx="1"/>
          </p:nvPr>
        </p:nvSpPr>
        <p:spPr>
          <a:xfrm>
            <a:off x="323850" y="980728"/>
            <a:ext cx="8534400" cy="1836738"/>
          </a:xfrm>
        </p:spPr>
        <p:txBody>
          <a:bodyPr/>
          <a:lstStyle/>
          <a:p>
            <a:pPr>
              <a:buFontTx/>
              <a:buNone/>
              <a:defRPr/>
            </a:pPr>
            <a:r>
              <a:rPr lang="zh-CN" altLang="en-US" sz="3200" b="1" dirty="0" smtClean="0">
                <a:effectLst>
                  <a:outerShdw blurRad="38100" dist="38100" dir="2700000" algn="tl">
                    <a:srgbClr val="C0C0C0"/>
                  </a:outerShdw>
                </a:effectLst>
                <a:ea typeface="宋体" pitchFamily="2" charset="-122"/>
              </a:rPr>
              <a:t>6.1.1 过程</a:t>
            </a:r>
          </a:p>
          <a:p>
            <a:pPr>
              <a:buFontTx/>
              <a:buNone/>
              <a:defRPr/>
            </a:pPr>
            <a:r>
              <a:rPr lang="zh-CN" altLang="en-US" sz="3200" b="1" dirty="0" smtClean="0">
                <a:solidFill>
                  <a:schemeClr val="accent2"/>
                </a:solidFill>
                <a:effectLst>
                  <a:outerShdw blurRad="38100" dist="38100" dir="2700000" algn="tl">
                    <a:srgbClr val="C0C0C0"/>
                  </a:outerShdw>
                </a:effectLst>
                <a:ea typeface="宋体" pitchFamily="2" charset="-122"/>
              </a:rPr>
              <a:t>过程定义、</a:t>
            </a:r>
            <a:r>
              <a:rPr lang="zh-CN" altLang="en-US" sz="3200" b="1" dirty="0" smtClean="0">
                <a:solidFill>
                  <a:schemeClr val="accent2"/>
                </a:solidFill>
                <a:effectLst>
                  <a:outerShdw blurRad="38100" dist="38100" dir="2700000" algn="tl">
                    <a:srgbClr val="C0C0C0"/>
                  </a:outerShdw>
                </a:effectLst>
                <a:latin typeface="宋体" pitchFamily="2" charset="-122"/>
                <a:ea typeface="宋体" pitchFamily="2" charset="-122"/>
              </a:rPr>
              <a:t>过程</a:t>
            </a:r>
            <a:r>
              <a:rPr lang="zh-CN" altLang="en-US" sz="3200" b="1" dirty="0" smtClean="0">
                <a:solidFill>
                  <a:schemeClr val="accent2"/>
                </a:solidFill>
                <a:effectLst>
                  <a:outerShdw blurRad="38100" dist="38100" dir="2700000" algn="tl">
                    <a:srgbClr val="C0C0C0"/>
                  </a:outerShdw>
                </a:effectLst>
                <a:ea typeface="宋体" pitchFamily="2" charset="-122"/>
              </a:rPr>
              <a:t>调用、形式参数、实在参数、</a:t>
            </a:r>
            <a:r>
              <a:rPr lang="zh-CN" altLang="en-US" sz="3200" b="1" dirty="0" smtClean="0">
                <a:solidFill>
                  <a:schemeClr val="accent2"/>
                </a:solidFill>
                <a:effectLst>
                  <a:outerShdw blurRad="38100" dist="38100" dir="2700000" algn="tl">
                    <a:srgbClr val="C0C0C0"/>
                  </a:outerShdw>
                </a:effectLst>
                <a:latin typeface="宋体" pitchFamily="2" charset="-122"/>
                <a:ea typeface="宋体" pitchFamily="2" charset="-122"/>
              </a:rPr>
              <a:t>活动的</a:t>
            </a:r>
            <a:r>
              <a:rPr lang="zh-CN" altLang="en-US" sz="3200" b="1" dirty="0" smtClean="0">
                <a:solidFill>
                  <a:schemeClr val="accent2"/>
                </a:solidFill>
                <a:effectLst>
                  <a:outerShdw blurRad="38100" dist="38100" dir="2700000" algn="tl">
                    <a:srgbClr val="C0C0C0"/>
                  </a:outerShdw>
                </a:effectLst>
                <a:ea typeface="宋体" pitchFamily="2" charset="-122"/>
              </a:rPr>
              <a:t>生存期</a:t>
            </a:r>
          </a:p>
        </p:txBody>
      </p:sp>
      <p:sp>
        <p:nvSpPr>
          <p:cNvPr id="717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31F491E8-1A20-4077-B681-31AC0CDB810A}" type="slidenum">
              <a:rPr lang="en-US" altLang="zh-CN" sz="8000">
                <a:solidFill>
                  <a:schemeClr val="bg2"/>
                </a:solidFill>
                <a:latin typeface="Arial" charset="0"/>
                <a:ea typeface="宋体" pitchFamily="2" charset="-122"/>
              </a:rPr>
              <a:pPr/>
              <a:t>6</a:t>
            </a:fld>
            <a:endParaRPr lang="en-US" altLang="zh-CN" sz="8000">
              <a:solidFill>
                <a:schemeClr val="bg2"/>
              </a:solidFill>
              <a:latin typeface="Arial" charset="0"/>
              <a:ea typeface="宋体" pitchFamily="2" charset="-122"/>
            </a:endParaRPr>
          </a:p>
        </p:txBody>
      </p:sp>
      <p:sp>
        <p:nvSpPr>
          <p:cNvPr id="433156" name="Text Box 4"/>
          <p:cNvSpPr txBox="1">
            <a:spLocks noChangeArrowheads="1"/>
          </p:cNvSpPr>
          <p:nvPr/>
        </p:nvSpPr>
        <p:spPr bwMode="auto">
          <a:xfrm>
            <a:off x="250825" y="3429000"/>
            <a:ext cx="3025775"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400" b="1" dirty="0">
                <a:solidFill>
                  <a:schemeClr val="accent2"/>
                </a:solidFill>
                <a:effectLst>
                  <a:outerShdw blurRad="38100" dist="38100" dir="2700000" algn="tl">
                    <a:srgbClr val="C0C0C0"/>
                  </a:outerShdw>
                </a:effectLst>
                <a:latin typeface="Tahoma" pitchFamily="34" charset="0"/>
              </a:rPr>
              <a:t>Procedure f(</a:t>
            </a:r>
            <a:r>
              <a:rPr lang="en-US" altLang="zh-CN" sz="2400" b="1" dirty="0" err="1">
                <a:solidFill>
                  <a:schemeClr val="accent2"/>
                </a:solidFill>
                <a:effectLst>
                  <a:outerShdw blurRad="38100" dist="38100" dir="2700000" algn="tl">
                    <a:srgbClr val="C0C0C0"/>
                  </a:outerShdw>
                </a:effectLst>
                <a:latin typeface="Tahoma" pitchFamily="34" charset="0"/>
              </a:rPr>
              <a:t>a:int</a:t>
            </a:r>
            <a:r>
              <a:rPr lang="en-US" altLang="zh-CN" sz="2400" b="1" dirty="0">
                <a:solidFill>
                  <a:schemeClr val="accent2"/>
                </a:solidFill>
                <a:effectLst>
                  <a:outerShdw blurRad="38100" dist="38100" dir="2700000" algn="tl">
                    <a:srgbClr val="C0C0C0"/>
                  </a:outerShdw>
                </a:effectLst>
                <a:latin typeface="Tahoma" pitchFamily="34" charset="0"/>
              </a:rPr>
              <a:t>, b:bool)</a:t>
            </a:r>
          </a:p>
          <a:p>
            <a:pPr>
              <a:spcBef>
                <a:spcPct val="50000"/>
              </a:spcBef>
              <a:defRPr/>
            </a:pPr>
            <a:r>
              <a:rPr lang="en-US" altLang="zh-CN" sz="2400" b="1" dirty="0">
                <a:solidFill>
                  <a:schemeClr val="accent2"/>
                </a:solidFill>
                <a:effectLst>
                  <a:outerShdw blurRad="38100" dist="38100" dir="2700000" algn="tl">
                    <a:srgbClr val="C0C0C0"/>
                  </a:outerShdw>
                </a:effectLst>
                <a:latin typeface="Tahoma" pitchFamily="34" charset="0"/>
              </a:rPr>
              <a:t>{</a:t>
            </a:r>
          </a:p>
          <a:p>
            <a:pPr>
              <a:spcBef>
                <a:spcPct val="50000"/>
              </a:spcBef>
              <a:defRPr/>
            </a:pPr>
            <a:r>
              <a:rPr lang="en-US" altLang="zh-CN" sz="2400" b="1" dirty="0">
                <a:solidFill>
                  <a:schemeClr val="accent2"/>
                </a:solidFill>
                <a:effectLst>
                  <a:outerShdw blurRad="38100" dist="38100" dir="2700000" algn="tl">
                    <a:srgbClr val="C0C0C0"/>
                  </a:outerShdw>
                </a:effectLst>
                <a:latin typeface="Tahoma" pitchFamily="34" charset="0"/>
              </a:rPr>
              <a:t>	</a:t>
            </a:r>
            <a:r>
              <a:rPr lang="en-US" altLang="zh-CN" sz="2400" b="1" dirty="0" err="1">
                <a:solidFill>
                  <a:schemeClr val="accent2"/>
                </a:solidFill>
                <a:effectLst>
                  <a:outerShdw blurRad="38100" dist="38100" dir="2700000" algn="tl">
                    <a:srgbClr val="C0C0C0"/>
                  </a:outerShdw>
                </a:effectLst>
                <a:latin typeface="Tahoma" pitchFamily="34" charset="0"/>
              </a:rPr>
              <a:t>int</a:t>
            </a:r>
            <a:r>
              <a:rPr lang="en-US" altLang="zh-CN" sz="2400" b="1" dirty="0">
                <a:solidFill>
                  <a:schemeClr val="accent2"/>
                </a:solidFill>
                <a:effectLst>
                  <a:outerShdw blurRad="38100" dist="38100" dir="2700000" algn="tl">
                    <a:srgbClr val="C0C0C0"/>
                  </a:outerShdw>
                </a:effectLst>
                <a:latin typeface="Tahoma" pitchFamily="34" charset="0"/>
              </a:rPr>
              <a:t> c;</a:t>
            </a:r>
          </a:p>
          <a:p>
            <a:pPr>
              <a:spcBef>
                <a:spcPct val="50000"/>
              </a:spcBef>
              <a:defRPr/>
            </a:pPr>
            <a:r>
              <a:rPr lang="en-US" altLang="zh-CN" sz="2400" b="1" dirty="0">
                <a:solidFill>
                  <a:schemeClr val="accent2"/>
                </a:solidFill>
                <a:effectLst>
                  <a:outerShdw blurRad="38100" dist="38100" dir="2700000" algn="tl">
                    <a:srgbClr val="C0C0C0"/>
                  </a:outerShdw>
                </a:effectLst>
                <a:latin typeface="Tahoma" pitchFamily="34" charset="0"/>
              </a:rPr>
              <a:t>	</a:t>
            </a:r>
            <a:r>
              <a:rPr lang="en-US" altLang="zh-CN" sz="2400" b="1" dirty="0">
                <a:solidFill>
                  <a:schemeClr val="accent2"/>
                </a:solidFill>
                <a:effectLst>
                  <a:outerShdw blurRad="38100" dist="38100" dir="2700000" algn="tl">
                    <a:srgbClr val="C0C0C0"/>
                  </a:outerShdw>
                </a:effectLst>
                <a:latin typeface="Arial"/>
              </a:rPr>
              <a:t>…</a:t>
            </a:r>
            <a:endParaRPr lang="en-US" altLang="zh-CN" sz="2400" b="1" dirty="0">
              <a:solidFill>
                <a:schemeClr val="accent2"/>
              </a:solidFill>
              <a:effectLst>
                <a:outerShdw blurRad="38100" dist="38100" dir="2700000" algn="tl">
                  <a:srgbClr val="C0C0C0"/>
                </a:outerShdw>
              </a:effectLst>
              <a:latin typeface="Tahoma" pitchFamily="34" charset="0"/>
            </a:endParaRPr>
          </a:p>
          <a:p>
            <a:pPr>
              <a:spcBef>
                <a:spcPct val="50000"/>
              </a:spcBef>
              <a:defRPr/>
            </a:pPr>
            <a:r>
              <a:rPr lang="en-US" altLang="zh-CN" sz="2400" b="1" dirty="0">
                <a:solidFill>
                  <a:schemeClr val="accent2"/>
                </a:solidFill>
                <a:effectLst>
                  <a:outerShdw blurRad="38100" dist="38100" dir="2700000" algn="tl">
                    <a:srgbClr val="C0C0C0"/>
                  </a:outerShdw>
                </a:effectLst>
                <a:latin typeface="Tahoma" pitchFamily="34" charset="0"/>
              </a:rPr>
              <a:t>}</a:t>
            </a:r>
          </a:p>
        </p:txBody>
      </p:sp>
      <p:sp>
        <p:nvSpPr>
          <p:cNvPr id="433157" name="Text Box 5"/>
          <p:cNvSpPr txBox="1">
            <a:spLocks noChangeArrowheads="1"/>
          </p:cNvSpPr>
          <p:nvPr/>
        </p:nvSpPr>
        <p:spPr bwMode="auto">
          <a:xfrm>
            <a:off x="323850" y="3106738"/>
            <a:ext cx="2808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a:solidFill>
                  <a:schemeClr val="accent2"/>
                </a:solidFill>
                <a:effectLst>
                  <a:outerShdw blurRad="38100" dist="38100" dir="2700000" algn="tl">
                    <a:srgbClr val="C0C0C0"/>
                  </a:outerShdw>
                </a:effectLst>
                <a:latin typeface="Tahoma" pitchFamily="34" charset="0"/>
              </a:rPr>
              <a:t>过程定义</a:t>
            </a:r>
          </a:p>
        </p:txBody>
      </p:sp>
      <p:sp>
        <p:nvSpPr>
          <p:cNvPr id="433158" name="Text Box 6"/>
          <p:cNvSpPr txBox="1">
            <a:spLocks noChangeArrowheads="1"/>
          </p:cNvSpPr>
          <p:nvPr/>
        </p:nvSpPr>
        <p:spPr bwMode="auto">
          <a:xfrm>
            <a:off x="3635375" y="3429000"/>
            <a:ext cx="302577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400" b="1" dirty="0">
                <a:solidFill>
                  <a:schemeClr val="accent2"/>
                </a:solidFill>
                <a:effectLst>
                  <a:outerShdw blurRad="38100" dist="38100" dir="2700000" algn="tl">
                    <a:srgbClr val="C0C0C0"/>
                  </a:outerShdw>
                </a:effectLst>
                <a:latin typeface="Tahoma" pitchFamily="34" charset="0"/>
              </a:rPr>
              <a:t>void main()</a:t>
            </a:r>
          </a:p>
          <a:p>
            <a:pPr>
              <a:spcBef>
                <a:spcPct val="50000"/>
              </a:spcBef>
              <a:defRPr/>
            </a:pPr>
            <a:r>
              <a:rPr lang="en-US" altLang="zh-CN" sz="2400" b="1" dirty="0">
                <a:solidFill>
                  <a:schemeClr val="accent2"/>
                </a:solidFill>
                <a:effectLst>
                  <a:outerShdw blurRad="38100" dist="38100" dir="2700000" algn="tl">
                    <a:srgbClr val="C0C0C0"/>
                  </a:outerShdw>
                </a:effectLst>
                <a:latin typeface="Tahoma" pitchFamily="34" charset="0"/>
              </a:rPr>
              <a:t>{</a:t>
            </a:r>
          </a:p>
          <a:p>
            <a:pPr>
              <a:spcBef>
                <a:spcPct val="50000"/>
              </a:spcBef>
              <a:defRPr/>
            </a:pPr>
            <a:r>
              <a:rPr lang="en-US" altLang="zh-CN" sz="2400" b="1" dirty="0">
                <a:solidFill>
                  <a:schemeClr val="accent2"/>
                </a:solidFill>
                <a:effectLst>
                  <a:outerShdw blurRad="38100" dist="38100" dir="2700000" algn="tl">
                    <a:srgbClr val="C0C0C0"/>
                  </a:outerShdw>
                </a:effectLst>
                <a:latin typeface="Tahoma" pitchFamily="34" charset="0"/>
              </a:rPr>
              <a:t>	f(3,true);</a:t>
            </a:r>
          </a:p>
          <a:p>
            <a:pPr>
              <a:spcBef>
                <a:spcPct val="50000"/>
              </a:spcBef>
              <a:defRPr/>
            </a:pPr>
            <a:r>
              <a:rPr lang="en-US" altLang="zh-CN" sz="2400" b="1" dirty="0">
                <a:solidFill>
                  <a:schemeClr val="accent2"/>
                </a:solidFill>
                <a:effectLst>
                  <a:outerShdw blurRad="38100" dist="38100" dir="2700000" algn="tl">
                    <a:srgbClr val="C0C0C0"/>
                  </a:outerShdw>
                </a:effectLst>
                <a:latin typeface="Tahoma" pitchFamily="34" charset="0"/>
              </a:rPr>
              <a:t>	</a:t>
            </a:r>
            <a:r>
              <a:rPr lang="en-US" altLang="zh-CN" sz="2400" b="1" dirty="0">
                <a:solidFill>
                  <a:schemeClr val="accent2"/>
                </a:solidFill>
                <a:effectLst>
                  <a:outerShdw blurRad="38100" dist="38100" dir="2700000" algn="tl">
                    <a:srgbClr val="C0C0C0"/>
                  </a:outerShdw>
                </a:effectLst>
                <a:latin typeface="Arial"/>
              </a:rPr>
              <a:t>…</a:t>
            </a:r>
            <a:endParaRPr lang="en-US" altLang="zh-CN" sz="2400" b="1" dirty="0">
              <a:solidFill>
                <a:schemeClr val="accent2"/>
              </a:solidFill>
              <a:effectLst>
                <a:outerShdw blurRad="38100" dist="38100" dir="2700000" algn="tl">
                  <a:srgbClr val="C0C0C0"/>
                </a:outerShdw>
              </a:effectLst>
              <a:latin typeface="Tahoma" pitchFamily="34" charset="0"/>
            </a:endParaRPr>
          </a:p>
          <a:p>
            <a:pPr>
              <a:spcBef>
                <a:spcPct val="50000"/>
              </a:spcBef>
              <a:defRPr/>
            </a:pPr>
            <a:r>
              <a:rPr lang="en-US" altLang="zh-CN" sz="2400" b="1" dirty="0">
                <a:solidFill>
                  <a:schemeClr val="accent2"/>
                </a:solidFill>
                <a:effectLst>
                  <a:outerShdw blurRad="38100" dist="38100" dir="2700000" algn="tl">
                    <a:srgbClr val="C0C0C0"/>
                  </a:outerShdw>
                </a:effectLst>
                <a:latin typeface="Tahoma" pitchFamily="34" charset="0"/>
              </a:rPr>
              <a:t>}</a:t>
            </a:r>
          </a:p>
        </p:txBody>
      </p:sp>
      <p:sp>
        <p:nvSpPr>
          <p:cNvPr id="433159" name="Text Box 7"/>
          <p:cNvSpPr txBox="1">
            <a:spLocks noChangeArrowheads="1"/>
          </p:cNvSpPr>
          <p:nvPr/>
        </p:nvSpPr>
        <p:spPr bwMode="auto">
          <a:xfrm>
            <a:off x="3708400" y="3068638"/>
            <a:ext cx="2808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a:solidFill>
                  <a:schemeClr val="accent2"/>
                </a:solidFill>
                <a:effectLst>
                  <a:outerShdw blurRad="38100" dist="38100" dir="2700000" algn="tl">
                    <a:srgbClr val="C0C0C0"/>
                  </a:outerShdw>
                </a:effectLst>
                <a:latin typeface="Tahoma" pitchFamily="34" charset="0"/>
              </a:rPr>
              <a:t>过程调用</a:t>
            </a:r>
            <a:endParaRPr lang="en-US" altLang="zh-CN" b="1">
              <a:solidFill>
                <a:schemeClr val="accent2"/>
              </a:solidFill>
              <a:effectLst>
                <a:outerShdw blurRad="38100" dist="38100" dir="2700000" algn="tl">
                  <a:srgbClr val="C0C0C0"/>
                </a:outerShdw>
              </a:effectLst>
              <a:latin typeface="Tahoma" pitchFamily="34" charset="0"/>
            </a:endParaRPr>
          </a:p>
        </p:txBody>
      </p:sp>
      <p:sp>
        <p:nvSpPr>
          <p:cNvPr id="433161" name="Rectangle 9"/>
          <p:cNvSpPr>
            <a:spLocks noChangeArrowheads="1"/>
          </p:cNvSpPr>
          <p:nvPr/>
        </p:nvSpPr>
        <p:spPr bwMode="auto">
          <a:xfrm>
            <a:off x="2268538" y="3500438"/>
            <a:ext cx="215900" cy="358775"/>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62" name="Rectangle 10"/>
          <p:cNvSpPr>
            <a:spLocks noChangeArrowheads="1"/>
          </p:cNvSpPr>
          <p:nvPr/>
        </p:nvSpPr>
        <p:spPr bwMode="auto">
          <a:xfrm>
            <a:off x="323850" y="3862388"/>
            <a:ext cx="215900" cy="358775"/>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63" name="Line 11"/>
          <p:cNvSpPr>
            <a:spLocks noChangeShapeType="1"/>
          </p:cNvSpPr>
          <p:nvPr/>
        </p:nvSpPr>
        <p:spPr bwMode="auto">
          <a:xfrm>
            <a:off x="611188" y="4149725"/>
            <a:ext cx="1944687" cy="142875"/>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3164" name="Line 12"/>
          <p:cNvSpPr>
            <a:spLocks noChangeShapeType="1"/>
          </p:cNvSpPr>
          <p:nvPr/>
        </p:nvSpPr>
        <p:spPr bwMode="auto">
          <a:xfrm>
            <a:off x="2411413" y="3860800"/>
            <a:ext cx="215900" cy="431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3165" name="Text Box 13" descr="Green marble"/>
          <p:cNvSpPr txBox="1">
            <a:spLocks noChangeArrowheads="1"/>
          </p:cNvSpPr>
          <p:nvPr/>
        </p:nvSpPr>
        <p:spPr bwMode="auto">
          <a:xfrm>
            <a:off x="2051050" y="4292600"/>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solidFill>
                  <a:srgbClr val="FF3300"/>
                </a:solidFill>
                <a:effectLst>
                  <a:outerShdw blurRad="38100" dist="38100" dir="2700000" algn="tl">
                    <a:srgbClr val="C0C0C0"/>
                  </a:outerShdw>
                </a:effectLst>
                <a:latin typeface="Tahoma" pitchFamily="34" charset="0"/>
              </a:rPr>
              <a:t>形式参数</a:t>
            </a:r>
          </a:p>
        </p:txBody>
      </p:sp>
      <p:sp>
        <p:nvSpPr>
          <p:cNvPr id="433166" name="Rectangle 14"/>
          <p:cNvSpPr>
            <a:spLocks noChangeArrowheads="1"/>
          </p:cNvSpPr>
          <p:nvPr/>
        </p:nvSpPr>
        <p:spPr bwMode="auto">
          <a:xfrm>
            <a:off x="4860925" y="4548188"/>
            <a:ext cx="215900" cy="358775"/>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67" name="Rectangle 15"/>
          <p:cNvSpPr>
            <a:spLocks noChangeArrowheads="1"/>
          </p:cNvSpPr>
          <p:nvPr/>
        </p:nvSpPr>
        <p:spPr bwMode="auto">
          <a:xfrm>
            <a:off x="5221288" y="4583113"/>
            <a:ext cx="646112" cy="358775"/>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68" name="Line 16"/>
          <p:cNvSpPr>
            <a:spLocks noChangeShapeType="1"/>
          </p:cNvSpPr>
          <p:nvPr/>
        </p:nvSpPr>
        <p:spPr bwMode="auto">
          <a:xfrm>
            <a:off x="5580063" y="4978400"/>
            <a:ext cx="360362" cy="431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3169" name="Line 17"/>
          <p:cNvSpPr>
            <a:spLocks noChangeShapeType="1"/>
          </p:cNvSpPr>
          <p:nvPr/>
        </p:nvSpPr>
        <p:spPr bwMode="auto">
          <a:xfrm>
            <a:off x="4932363" y="4978400"/>
            <a:ext cx="935037" cy="431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3170" name="Text Box 18" descr="Green marble"/>
          <p:cNvSpPr txBox="1">
            <a:spLocks noChangeArrowheads="1"/>
          </p:cNvSpPr>
          <p:nvPr/>
        </p:nvSpPr>
        <p:spPr bwMode="auto">
          <a:xfrm>
            <a:off x="5489575" y="5313363"/>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solidFill>
                  <a:srgbClr val="FF3300"/>
                </a:solidFill>
                <a:effectLst>
                  <a:outerShdw blurRad="38100" dist="38100" dir="2700000" algn="tl">
                    <a:srgbClr val="C0C0C0"/>
                  </a:outerShdw>
                </a:effectLst>
                <a:latin typeface="Tahoma" pitchFamily="34" charset="0"/>
              </a:rPr>
              <a:t>实在参数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3156"/>
                                        </p:tgtEl>
                                        <p:attrNameLst>
                                          <p:attrName>style.visibility</p:attrName>
                                        </p:attrNameLst>
                                      </p:cBhvr>
                                      <p:to>
                                        <p:strVal val="visible"/>
                                      </p:to>
                                    </p:set>
                                    <p:animEffect transition="in" filter="blinds(horizontal)">
                                      <p:cBhvr>
                                        <p:cTn id="7" dur="500"/>
                                        <p:tgtEl>
                                          <p:spTgt spid="4331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3157"/>
                                        </p:tgtEl>
                                        <p:attrNameLst>
                                          <p:attrName>style.visibility</p:attrName>
                                        </p:attrNameLst>
                                      </p:cBhvr>
                                      <p:to>
                                        <p:strVal val="visible"/>
                                      </p:to>
                                    </p:set>
                                    <p:animEffect transition="in" filter="blinds(horizontal)">
                                      <p:cBhvr>
                                        <p:cTn id="10" dur="500"/>
                                        <p:tgtEl>
                                          <p:spTgt spid="43315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33161"/>
                                        </p:tgtEl>
                                        <p:attrNameLst>
                                          <p:attrName>style.visibility</p:attrName>
                                        </p:attrNameLst>
                                      </p:cBhvr>
                                      <p:to>
                                        <p:strVal val="visible"/>
                                      </p:to>
                                    </p:set>
                                    <p:animEffect transition="in" filter="blinds(horizontal)">
                                      <p:cBhvr>
                                        <p:cTn id="15" dur="500"/>
                                        <p:tgtEl>
                                          <p:spTgt spid="43316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33162"/>
                                        </p:tgtEl>
                                        <p:attrNameLst>
                                          <p:attrName>style.visibility</p:attrName>
                                        </p:attrNameLst>
                                      </p:cBhvr>
                                      <p:to>
                                        <p:strVal val="visible"/>
                                      </p:to>
                                    </p:set>
                                    <p:animEffect transition="in" filter="blinds(horizontal)">
                                      <p:cBhvr>
                                        <p:cTn id="20" dur="500"/>
                                        <p:tgtEl>
                                          <p:spTgt spid="43316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33164"/>
                                        </p:tgtEl>
                                        <p:attrNameLst>
                                          <p:attrName>style.visibility</p:attrName>
                                        </p:attrNameLst>
                                      </p:cBhvr>
                                      <p:to>
                                        <p:strVal val="visible"/>
                                      </p:to>
                                    </p:set>
                                    <p:animEffect transition="in" filter="blinds(horizontal)">
                                      <p:cBhvr>
                                        <p:cTn id="25" dur="500"/>
                                        <p:tgtEl>
                                          <p:spTgt spid="433164"/>
                                        </p:tgtEl>
                                      </p:cBhvr>
                                    </p:animEffect>
                                  </p:childTnLst>
                                </p:cTn>
                              </p:par>
                            </p:childTnLst>
                          </p:cTn>
                        </p:par>
                        <p:par>
                          <p:cTn id="26" fill="hold" nodeType="afterGroup">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433163"/>
                                        </p:tgtEl>
                                        <p:attrNameLst>
                                          <p:attrName>style.visibility</p:attrName>
                                        </p:attrNameLst>
                                      </p:cBhvr>
                                      <p:to>
                                        <p:strVal val="visible"/>
                                      </p:to>
                                    </p:set>
                                    <p:animEffect transition="in" filter="blinds(horizontal)">
                                      <p:cBhvr>
                                        <p:cTn id="29" dur="500"/>
                                        <p:tgtEl>
                                          <p:spTgt spid="433163"/>
                                        </p:tgtEl>
                                      </p:cBhvr>
                                    </p:animEffect>
                                  </p:childTnLst>
                                </p:cTn>
                              </p:par>
                            </p:childTnLst>
                          </p:cTn>
                        </p:par>
                        <p:par>
                          <p:cTn id="30" fill="hold" nodeType="afterGroup">
                            <p:stCondLst>
                              <p:cond delay="1000"/>
                            </p:stCondLst>
                            <p:childTnLst>
                              <p:par>
                                <p:cTn id="31" presetID="3" presetClass="entr" presetSubtype="10" fill="hold" grpId="0" nodeType="afterEffect">
                                  <p:stCondLst>
                                    <p:cond delay="0"/>
                                  </p:stCondLst>
                                  <p:childTnLst>
                                    <p:set>
                                      <p:cBhvr>
                                        <p:cTn id="32" dur="1" fill="hold">
                                          <p:stCondLst>
                                            <p:cond delay="0"/>
                                          </p:stCondLst>
                                        </p:cTn>
                                        <p:tgtEl>
                                          <p:spTgt spid="433165"/>
                                        </p:tgtEl>
                                        <p:attrNameLst>
                                          <p:attrName>style.visibility</p:attrName>
                                        </p:attrNameLst>
                                      </p:cBhvr>
                                      <p:to>
                                        <p:strVal val="visible"/>
                                      </p:to>
                                    </p:set>
                                    <p:animEffect transition="in" filter="blinds(horizontal)">
                                      <p:cBhvr>
                                        <p:cTn id="33" dur="500"/>
                                        <p:tgtEl>
                                          <p:spTgt spid="43316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33158"/>
                                        </p:tgtEl>
                                        <p:attrNameLst>
                                          <p:attrName>style.visibility</p:attrName>
                                        </p:attrNameLst>
                                      </p:cBhvr>
                                      <p:to>
                                        <p:strVal val="visible"/>
                                      </p:to>
                                    </p:set>
                                    <p:animEffect transition="in" filter="blinds(horizontal)">
                                      <p:cBhvr>
                                        <p:cTn id="38" dur="500"/>
                                        <p:tgtEl>
                                          <p:spTgt spid="433158"/>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33159"/>
                                        </p:tgtEl>
                                        <p:attrNameLst>
                                          <p:attrName>style.visibility</p:attrName>
                                        </p:attrNameLst>
                                      </p:cBhvr>
                                      <p:to>
                                        <p:strVal val="visible"/>
                                      </p:to>
                                    </p:set>
                                    <p:animEffect transition="in" filter="blinds(horizontal)">
                                      <p:cBhvr>
                                        <p:cTn id="41" dur="500"/>
                                        <p:tgtEl>
                                          <p:spTgt spid="43315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33166"/>
                                        </p:tgtEl>
                                        <p:attrNameLst>
                                          <p:attrName>style.visibility</p:attrName>
                                        </p:attrNameLst>
                                      </p:cBhvr>
                                      <p:to>
                                        <p:strVal val="visible"/>
                                      </p:to>
                                    </p:set>
                                    <p:animEffect transition="in" filter="blinds(horizontal)">
                                      <p:cBhvr>
                                        <p:cTn id="46" dur="500"/>
                                        <p:tgtEl>
                                          <p:spTgt spid="43316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33167"/>
                                        </p:tgtEl>
                                        <p:attrNameLst>
                                          <p:attrName>style.visibility</p:attrName>
                                        </p:attrNameLst>
                                      </p:cBhvr>
                                      <p:to>
                                        <p:strVal val="visible"/>
                                      </p:to>
                                    </p:set>
                                    <p:animEffect transition="in" filter="blinds(horizontal)">
                                      <p:cBhvr>
                                        <p:cTn id="51" dur="500"/>
                                        <p:tgtEl>
                                          <p:spTgt spid="43316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433168"/>
                                        </p:tgtEl>
                                        <p:attrNameLst>
                                          <p:attrName>style.visibility</p:attrName>
                                        </p:attrNameLst>
                                      </p:cBhvr>
                                      <p:to>
                                        <p:strVal val="visible"/>
                                      </p:to>
                                    </p:set>
                                    <p:animEffect transition="in" filter="blinds(horizontal)">
                                      <p:cBhvr>
                                        <p:cTn id="56" dur="500"/>
                                        <p:tgtEl>
                                          <p:spTgt spid="433168"/>
                                        </p:tgtEl>
                                      </p:cBhvr>
                                    </p:animEffect>
                                  </p:childTnLst>
                                </p:cTn>
                              </p:par>
                            </p:childTnLst>
                          </p:cTn>
                        </p:par>
                        <p:par>
                          <p:cTn id="57" fill="hold" nodeType="afterGroup">
                            <p:stCondLst>
                              <p:cond delay="500"/>
                            </p:stCondLst>
                            <p:childTnLst>
                              <p:par>
                                <p:cTn id="58" presetID="3" presetClass="entr" presetSubtype="10" fill="hold" grpId="0" nodeType="afterEffect">
                                  <p:stCondLst>
                                    <p:cond delay="0"/>
                                  </p:stCondLst>
                                  <p:childTnLst>
                                    <p:set>
                                      <p:cBhvr>
                                        <p:cTn id="59" dur="1" fill="hold">
                                          <p:stCondLst>
                                            <p:cond delay="0"/>
                                          </p:stCondLst>
                                        </p:cTn>
                                        <p:tgtEl>
                                          <p:spTgt spid="433169"/>
                                        </p:tgtEl>
                                        <p:attrNameLst>
                                          <p:attrName>style.visibility</p:attrName>
                                        </p:attrNameLst>
                                      </p:cBhvr>
                                      <p:to>
                                        <p:strVal val="visible"/>
                                      </p:to>
                                    </p:set>
                                    <p:animEffect transition="in" filter="blinds(horizontal)">
                                      <p:cBhvr>
                                        <p:cTn id="60" dur="500"/>
                                        <p:tgtEl>
                                          <p:spTgt spid="433169"/>
                                        </p:tgtEl>
                                      </p:cBhvr>
                                    </p:animEffect>
                                  </p:childTnLst>
                                </p:cTn>
                              </p:par>
                            </p:childTnLst>
                          </p:cTn>
                        </p:par>
                        <p:par>
                          <p:cTn id="61" fill="hold" nodeType="afterGroup">
                            <p:stCondLst>
                              <p:cond delay="1000"/>
                            </p:stCondLst>
                            <p:childTnLst>
                              <p:par>
                                <p:cTn id="62" presetID="3" presetClass="entr" presetSubtype="10" fill="hold" grpId="0" nodeType="afterEffect">
                                  <p:stCondLst>
                                    <p:cond delay="0"/>
                                  </p:stCondLst>
                                  <p:childTnLst>
                                    <p:set>
                                      <p:cBhvr>
                                        <p:cTn id="63" dur="1" fill="hold">
                                          <p:stCondLst>
                                            <p:cond delay="0"/>
                                          </p:stCondLst>
                                        </p:cTn>
                                        <p:tgtEl>
                                          <p:spTgt spid="433170"/>
                                        </p:tgtEl>
                                        <p:attrNameLst>
                                          <p:attrName>style.visibility</p:attrName>
                                        </p:attrNameLst>
                                      </p:cBhvr>
                                      <p:to>
                                        <p:strVal val="visible"/>
                                      </p:to>
                                    </p:set>
                                    <p:animEffect transition="in" filter="blinds(horizontal)">
                                      <p:cBhvr>
                                        <p:cTn id="64" dur="500"/>
                                        <p:tgtEl>
                                          <p:spTgt spid="433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6" grpId="0"/>
      <p:bldP spid="433157" grpId="0"/>
      <p:bldP spid="433158" grpId="0"/>
      <p:bldP spid="433159" grpId="0"/>
      <p:bldP spid="433161" grpId="0" animBg="1"/>
      <p:bldP spid="433162" grpId="0" animBg="1"/>
      <p:bldP spid="433163" grpId="0" animBg="1"/>
      <p:bldP spid="433164" grpId="0" animBg="1"/>
      <p:bldP spid="433165" grpId="0"/>
      <p:bldP spid="433166" grpId="0" animBg="1"/>
      <p:bldP spid="433167" grpId="0" animBg="1"/>
      <p:bldP spid="433168" grpId="0" animBg="1"/>
      <p:bldP spid="433169" grpId="0" animBg="1"/>
      <p:bldP spid="43317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5" name="Rectangle 55"/>
          <p:cNvSpPr>
            <a:spLocks noGrp="1" noChangeArrowheads="1"/>
          </p:cNvSpPr>
          <p:nvPr>
            <p:ph type="title"/>
          </p:nvPr>
        </p:nvSpPr>
        <p:spPr/>
        <p:txBody>
          <a:bodyPr/>
          <a:lstStyle/>
          <a:p>
            <a:r>
              <a:rPr lang="zh-CN" altLang="en-US" smtClean="0">
                <a:ea typeface="黑体" pitchFamily="49" charset="-122"/>
              </a:rPr>
              <a:t>6.2</a:t>
            </a:r>
            <a:r>
              <a:rPr lang="zh-CN" altLang="en-US" smtClean="0">
                <a:latin typeface="宋体" pitchFamily="2" charset="-122"/>
                <a:ea typeface="黑体" pitchFamily="49" charset="-122"/>
              </a:rPr>
              <a:t> </a:t>
            </a:r>
            <a:r>
              <a:rPr lang="zh-CN" altLang="en-US" smtClean="0">
                <a:ea typeface="宋体" pitchFamily="2" charset="-122"/>
              </a:rPr>
              <a:t>全局存储分配策略</a:t>
            </a:r>
          </a:p>
        </p:txBody>
      </p:sp>
      <p:sp>
        <p:nvSpPr>
          <p:cNvPr id="507907" name="Rectangle 3"/>
          <p:cNvSpPr>
            <a:spLocks noGrp="1" noChangeArrowheads="1"/>
          </p:cNvSpPr>
          <p:nvPr>
            <p:ph idx="1"/>
          </p:nvPr>
        </p:nvSpPr>
        <p:spPr>
          <a:xfrm>
            <a:off x="304800" y="1196975"/>
            <a:ext cx="8534400" cy="828675"/>
          </a:xfrm>
        </p:spPr>
        <p:txBody>
          <a:bodyPr/>
          <a:lstStyle/>
          <a:p>
            <a:pPr algn="just">
              <a:buFontTx/>
              <a:buNone/>
              <a:defRPr/>
            </a:pPr>
            <a:r>
              <a:rPr lang="zh-CN" altLang="en-US" b="1" smtClean="0">
                <a:effectLst>
                  <a:outerShdw blurRad="38100" dist="38100" dir="2700000" algn="tl">
                    <a:srgbClr val="C0C0C0"/>
                  </a:outerShdw>
                </a:effectLst>
                <a:ea typeface="宋体" pitchFamily="2" charset="-122"/>
              </a:rPr>
              <a:t>6.2.4</a:t>
            </a:r>
            <a:r>
              <a:rPr lang="zh-CN" altLang="en-US" b="1" smtClean="0">
                <a:effectLst>
                  <a:outerShdw blurRad="38100" dist="38100" dir="2700000" algn="tl">
                    <a:srgbClr val="C0C0C0"/>
                  </a:outerShdw>
                </a:effectLst>
                <a:latin typeface="宋体" pitchFamily="2" charset="-122"/>
                <a:ea typeface="宋体" pitchFamily="2" charset="-122"/>
              </a:rPr>
              <a:t> </a:t>
            </a:r>
            <a:r>
              <a:rPr lang="zh-CN" altLang="en-US" b="1" smtClean="0">
                <a:effectLst>
                  <a:outerShdw blurRad="38100" dist="38100" dir="2700000" algn="tl">
                    <a:srgbClr val="C0C0C0"/>
                  </a:outerShdw>
                </a:effectLst>
                <a:ea typeface="宋体" pitchFamily="2" charset="-122"/>
              </a:rPr>
              <a:t>堆式分配</a:t>
            </a:r>
          </a:p>
        </p:txBody>
      </p:sp>
      <p:sp>
        <p:nvSpPr>
          <p:cNvPr id="4505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805FEDB9-2710-4D9C-8BB6-926D760D927E}" type="slidenum">
              <a:rPr lang="en-US" altLang="zh-CN" sz="8000">
                <a:solidFill>
                  <a:schemeClr val="bg2"/>
                </a:solidFill>
                <a:latin typeface="Arial" charset="0"/>
                <a:ea typeface="宋体" pitchFamily="2" charset="-122"/>
              </a:rPr>
              <a:pPr/>
              <a:t>60</a:t>
            </a:fld>
            <a:endParaRPr lang="en-US" altLang="zh-CN" sz="8000">
              <a:solidFill>
                <a:schemeClr val="bg2"/>
              </a:solidFill>
              <a:latin typeface="Arial" charset="0"/>
              <a:ea typeface="宋体" pitchFamily="2" charset="-122"/>
            </a:endParaRPr>
          </a:p>
        </p:txBody>
      </p:sp>
      <p:sp>
        <p:nvSpPr>
          <p:cNvPr id="507908" name="Rectangle 4"/>
          <p:cNvSpPr>
            <a:spLocks noChangeArrowheads="1"/>
          </p:cNvSpPr>
          <p:nvPr/>
        </p:nvSpPr>
        <p:spPr bwMode="auto">
          <a:xfrm>
            <a:off x="395288" y="2133600"/>
            <a:ext cx="5976937"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lnSpc>
                <a:spcPct val="90000"/>
              </a:lnSpc>
              <a:spcBef>
                <a:spcPct val="20000"/>
              </a:spcBef>
              <a:buFontTx/>
              <a:buBlip>
                <a:blip r:embed="rId3"/>
              </a:buBlip>
              <a:defRPr/>
            </a:pPr>
            <a:r>
              <a:rPr lang="zh-CN" altLang="en-US" sz="2400" b="1">
                <a:effectLst>
                  <a:outerShdw blurRad="38100" dist="38100" dir="2700000" algn="tl">
                    <a:srgbClr val="C0C0C0"/>
                  </a:outerShdw>
                </a:effectLst>
                <a:latin typeface="黑体" pitchFamily="49" charset="-122"/>
                <a:ea typeface="黑体" pitchFamily="49" charset="-122"/>
              </a:rPr>
              <a:t> </a:t>
            </a:r>
            <a:r>
              <a:rPr lang="zh-CN" altLang="en-US" sz="3200" b="1">
                <a:effectLst>
                  <a:outerShdw blurRad="38100" dist="38100" dir="2700000" algn="tl">
                    <a:srgbClr val="C0C0C0"/>
                  </a:outerShdw>
                </a:effectLst>
                <a:latin typeface="黑体" pitchFamily="49" charset="-122"/>
                <a:ea typeface="黑体" pitchFamily="49" charset="-122"/>
              </a:rPr>
              <a:t>堆式分配与栈式分配的区别</a:t>
            </a:r>
          </a:p>
        </p:txBody>
      </p:sp>
      <p:grpSp>
        <p:nvGrpSpPr>
          <p:cNvPr id="45061" name="Group 5"/>
          <p:cNvGrpSpPr>
            <a:grpSpLocks/>
          </p:cNvGrpSpPr>
          <p:nvPr/>
        </p:nvGrpSpPr>
        <p:grpSpPr bwMode="auto">
          <a:xfrm>
            <a:off x="179388" y="4005263"/>
            <a:ext cx="2336800" cy="1536700"/>
            <a:chOff x="3637" y="1728"/>
            <a:chExt cx="1472" cy="968"/>
          </a:xfrm>
        </p:grpSpPr>
        <p:sp>
          <p:nvSpPr>
            <p:cNvPr id="507910" name="Rectangle 6"/>
            <p:cNvSpPr>
              <a:spLocks noChangeArrowheads="1"/>
            </p:cNvSpPr>
            <p:nvPr/>
          </p:nvSpPr>
          <p:spPr bwMode="auto">
            <a:xfrm>
              <a:off x="4525" y="1728"/>
              <a:ext cx="41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en-US" altLang="zh-CN" sz="3200" b="1" dirty="0" smtClean="0">
                  <a:solidFill>
                    <a:schemeClr val="accent2"/>
                  </a:solidFill>
                  <a:effectLst>
                    <a:outerShdw blurRad="38100" dist="38100" dir="2700000" algn="tl">
                      <a:srgbClr val="C0C0C0"/>
                    </a:outerShdw>
                  </a:effectLst>
                  <a:latin typeface="Times New Roman" pitchFamily="18" charset="0"/>
                </a:rPr>
                <a:t>m</a:t>
              </a:r>
              <a:endParaRPr lang="en-US" altLang="zh-CN" sz="3200" b="1" dirty="0">
                <a:solidFill>
                  <a:schemeClr val="accent2"/>
                </a:solidFill>
                <a:effectLst>
                  <a:outerShdw blurRad="38100" dist="38100" dir="2700000" algn="tl">
                    <a:srgbClr val="C0C0C0"/>
                  </a:outerShdw>
                </a:effectLst>
                <a:latin typeface="Times New Roman" pitchFamily="18" charset="0"/>
              </a:endParaRPr>
            </a:p>
          </p:txBody>
        </p:sp>
        <p:sp>
          <p:nvSpPr>
            <p:cNvPr id="507911" name="Rectangle 7"/>
            <p:cNvSpPr>
              <a:spLocks noChangeArrowheads="1"/>
            </p:cNvSpPr>
            <p:nvPr/>
          </p:nvSpPr>
          <p:spPr bwMode="auto">
            <a:xfrm>
              <a:off x="4299" y="2249"/>
              <a:ext cx="810"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en-US" altLang="zh-CN" sz="3200" b="1">
                  <a:solidFill>
                    <a:schemeClr val="accent2"/>
                  </a:solidFill>
                  <a:effectLst>
                    <a:outerShdw blurRad="38100" dist="38100" dir="2700000" algn="tl">
                      <a:srgbClr val="C0C0C0"/>
                    </a:outerShdw>
                  </a:effectLst>
                  <a:latin typeface="Times New Roman" pitchFamily="18" charset="0"/>
                </a:rPr>
                <a:t>q(1,9)</a:t>
              </a:r>
            </a:p>
          </p:txBody>
        </p:sp>
        <p:sp>
          <p:nvSpPr>
            <p:cNvPr id="507912" name="Rectangle 8"/>
            <p:cNvSpPr>
              <a:spLocks noChangeArrowheads="1"/>
            </p:cNvSpPr>
            <p:nvPr/>
          </p:nvSpPr>
          <p:spPr bwMode="auto">
            <a:xfrm>
              <a:off x="3637" y="2264"/>
              <a:ext cx="41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en-US" altLang="zh-CN" sz="3200" b="1">
                  <a:solidFill>
                    <a:schemeClr val="accent2"/>
                  </a:solidFill>
                  <a:effectLst>
                    <a:outerShdw blurRad="38100" dist="38100" dir="2700000" algn="tl">
                      <a:srgbClr val="C0C0C0"/>
                    </a:outerShdw>
                  </a:effectLst>
                  <a:latin typeface="Times New Roman" pitchFamily="18" charset="0"/>
                </a:rPr>
                <a:t>r</a:t>
              </a:r>
            </a:p>
          </p:txBody>
        </p:sp>
        <p:sp>
          <p:nvSpPr>
            <p:cNvPr id="45108" name="Line 9"/>
            <p:cNvSpPr>
              <a:spLocks noChangeShapeType="1"/>
            </p:cNvSpPr>
            <p:nvPr/>
          </p:nvSpPr>
          <p:spPr bwMode="auto">
            <a:xfrm flipH="1">
              <a:off x="4676" y="2100"/>
              <a:ext cx="0" cy="2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9" name="Line 10"/>
            <p:cNvSpPr>
              <a:spLocks noChangeShapeType="1"/>
            </p:cNvSpPr>
            <p:nvPr/>
          </p:nvSpPr>
          <p:spPr bwMode="auto">
            <a:xfrm flipH="1">
              <a:off x="3796" y="2026"/>
              <a:ext cx="784" cy="328"/>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7916" name="Text Box 12"/>
          <p:cNvSpPr txBox="1">
            <a:spLocks noChangeArrowheads="1"/>
          </p:cNvSpPr>
          <p:nvPr/>
        </p:nvSpPr>
        <p:spPr bwMode="auto">
          <a:xfrm>
            <a:off x="900113" y="3716338"/>
            <a:ext cx="10080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a:solidFill>
                  <a:schemeClr val="accent2"/>
                </a:solidFill>
                <a:effectLst>
                  <a:outerShdw blurRad="38100" dist="38100" dir="2700000" algn="tl">
                    <a:srgbClr val="C0C0C0"/>
                  </a:outerShdw>
                </a:effectLst>
                <a:latin typeface="Tahoma" pitchFamily="34" charset="0"/>
                <a:ea typeface="黑体" pitchFamily="49" charset="-122"/>
              </a:rPr>
              <a:t>活动树</a:t>
            </a:r>
          </a:p>
        </p:txBody>
      </p:sp>
      <p:sp>
        <p:nvSpPr>
          <p:cNvPr id="45063" name="Line 52"/>
          <p:cNvSpPr>
            <a:spLocks noChangeShapeType="1"/>
          </p:cNvSpPr>
          <p:nvPr/>
        </p:nvSpPr>
        <p:spPr bwMode="auto">
          <a:xfrm>
            <a:off x="2411413" y="2897188"/>
            <a:ext cx="0" cy="39608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64" name="Line 54"/>
          <p:cNvSpPr>
            <a:spLocks noChangeShapeType="1"/>
          </p:cNvSpPr>
          <p:nvPr/>
        </p:nvSpPr>
        <p:spPr bwMode="auto">
          <a:xfrm>
            <a:off x="5292725" y="2825750"/>
            <a:ext cx="0" cy="4032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7960" name="Text Box 56"/>
          <p:cNvSpPr txBox="1">
            <a:spLocks noChangeArrowheads="1"/>
          </p:cNvSpPr>
          <p:nvPr/>
        </p:nvSpPr>
        <p:spPr bwMode="auto">
          <a:xfrm>
            <a:off x="3563938" y="3213100"/>
            <a:ext cx="865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a:solidFill>
                  <a:schemeClr val="accent2"/>
                </a:solidFill>
                <a:effectLst>
                  <a:outerShdw blurRad="38100" dist="38100" dir="2700000" algn="tl">
                    <a:srgbClr val="C0C0C0"/>
                  </a:outerShdw>
                </a:effectLst>
                <a:latin typeface="Tahoma" pitchFamily="34" charset="0"/>
                <a:ea typeface="黑体" pitchFamily="49" charset="-122"/>
              </a:rPr>
              <a:t>栈</a:t>
            </a:r>
          </a:p>
        </p:txBody>
      </p:sp>
      <p:grpSp>
        <p:nvGrpSpPr>
          <p:cNvPr id="45067" name="Group 57"/>
          <p:cNvGrpSpPr>
            <a:grpSpLocks/>
          </p:cNvGrpSpPr>
          <p:nvPr/>
        </p:nvGrpSpPr>
        <p:grpSpPr bwMode="auto">
          <a:xfrm>
            <a:off x="2987675" y="3716338"/>
            <a:ext cx="2132013" cy="2514600"/>
            <a:chOff x="1746" y="1933"/>
            <a:chExt cx="1343" cy="1584"/>
          </a:xfrm>
        </p:grpSpPr>
        <p:sp>
          <p:nvSpPr>
            <p:cNvPr id="45092" name="Rectangle 58"/>
            <p:cNvSpPr>
              <a:spLocks noChangeArrowheads="1"/>
            </p:cNvSpPr>
            <p:nvPr/>
          </p:nvSpPr>
          <p:spPr bwMode="auto">
            <a:xfrm>
              <a:off x="1793" y="1959"/>
              <a:ext cx="1268" cy="155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7963" name="Rectangle 59"/>
            <p:cNvSpPr>
              <a:spLocks noChangeArrowheads="1"/>
            </p:cNvSpPr>
            <p:nvPr/>
          </p:nvSpPr>
          <p:spPr bwMode="auto">
            <a:xfrm>
              <a:off x="1801" y="1933"/>
              <a:ext cx="1208"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eaLnBrk="0" hangingPunct="0">
                <a:defRPr/>
              </a:pPr>
              <a:r>
                <a:rPr lang="en-US" altLang="zh-CN" sz="1800" b="1">
                  <a:solidFill>
                    <a:schemeClr val="accent2"/>
                  </a:solidFill>
                  <a:effectLst>
                    <a:outerShdw blurRad="38100" dist="38100" dir="2700000" algn="tl">
                      <a:srgbClr val="C0C0C0"/>
                    </a:outerShdw>
                  </a:effectLst>
                  <a:latin typeface="Tahoma" pitchFamily="34" charset="0"/>
                </a:rPr>
                <a:t>q (1, 9)</a:t>
              </a:r>
            </a:p>
          </p:txBody>
        </p:sp>
        <p:sp>
          <p:nvSpPr>
            <p:cNvPr id="45094" name="Line 60"/>
            <p:cNvSpPr>
              <a:spLocks noChangeShapeType="1"/>
            </p:cNvSpPr>
            <p:nvPr/>
          </p:nvSpPr>
          <p:spPr bwMode="auto">
            <a:xfrm>
              <a:off x="1791" y="2735"/>
              <a:ext cx="125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5" name="Line 61"/>
            <p:cNvSpPr>
              <a:spLocks noChangeShapeType="1"/>
            </p:cNvSpPr>
            <p:nvPr/>
          </p:nvSpPr>
          <p:spPr bwMode="auto">
            <a:xfrm>
              <a:off x="1792" y="2016"/>
              <a:ext cx="12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7966" name="Rectangle 62"/>
            <p:cNvSpPr>
              <a:spLocks noChangeArrowheads="1"/>
            </p:cNvSpPr>
            <p:nvPr/>
          </p:nvSpPr>
          <p:spPr bwMode="auto">
            <a:xfrm>
              <a:off x="1810" y="2680"/>
              <a:ext cx="1208"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eaLnBrk="0" hangingPunct="0">
                <a:defRPr/>
              </a:pPr>
              <a:r>
                <a:rPr lang="en-US" altLang="zh-CN" sz="2400" b="1">
                  <a:solidFill>
                    <a:schemeClr val="accent2"/>
                  </a:solidFill>
                  <a:effectLst>
                    <a:outerShdw blurRad="38100" dist="38100" dir="2700000" algn="tl">
                      <a:srgbClr val="C0C0C0"/>
                    </a:outerShdw>
                  </a:effectLst>
                  <a:latin typeface="Tahoma" pitchFamily="34" charset="0"/>
                </a:rPr>
                <a:t>s</a:t>
              </a:r>
            </a:p>
          </p:txBody>
        </p:sp>
        <p:grpSp>
          <p:nvGrpSpPr>
            <p:cNvPr id="45097" name="Group 63"/>
            <p:cNvGrpSpPr>
              <a:grpSpLocks/>
            </p:cNvGrpSpPr>
            <p:nvPr/>
          </p:nvGrpSpPr>
          <p:grpSpPr bwMode="auto">
            <a:xfrm>
              <a:off x="1791" y="2205"/>
              <a:ext cx="1298" cy="273"/>
              <a:chOff x="1791" y="2205"/>
              <a:chExt cx="1298" cy="273"/>
            </a:xfrm>
          </p:grpSpPr>
          <p:sp>
            <p:nvSpPr>
              <p:cNvPr id="507968" name="Rectangle 64"/>
              <p:cNvSpPr>
                <a:spLocks noChangeArrowheads="1"/>
              </p:cNvSpPr>
              <p:nvPr/>
            </p:nvSpPr>
            <p:spPr bwMode="auto">
              <a:xfrm>
                <a:off x="1837" y="2205"/>
                <a:ext cx="120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ea typeface="黑体" pitchFamily="49" charset="-122"/>
                  </a:rPr>
                  <a:t>控制链</a:t>
                </a:r>
              </a:p>
            </p:txBody>
          </p:sp>
          <p:sp>
            <p:nvSpPr>
              <p:cNvPr id="45103" name="Line 65"/>
              <p:cNvSpPr>
                <a:spLocks noChangeShapeType="1"/>
              </p:cNvSpPr>
              <p:nvPr/>
            </p:nvSpPr>
            <p:spPr bwMode="auto">
              <a:xfrm>
                <a:off x="1837" y="2251"/>
                <a:ext cx="1252"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4" name="Line 66"/>
              <p:cNvSpPr>
                <a:spLocks noChangeShapeType="1"/>
              </p:cNvSpPr>
              <p:nvPr/>
            </p:nvSpPr>
            <p:spPr bwMode="auto">
              <a:xfrm>
                <a:off x="1791" y="2478"/>
                <a:ext cx="1252"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5098" name="Group 67"/>
            <p:cNvGrpSpPr>
              <a:grpSpLocks/>
            </p:cNvGrpSpPr>
            <p:nvPr/>
          </p:nvGrpSpPr>
          <p:grpSpPr bwMode="auto">
            <a:xfrm>
              <a:off x="1746" y="3022"/>
              <a:ext cx="1298" cy="273"/>
              <a:chOff x="1791" y="2205"/>
              <a:chExt cx="1298" cy="273"/>
            </a:xfrm>
          </p:grpSpPr>
          <p:sp>
            <p:nvSpPr>
              <p:cNvPr id="507972" name="Rectangle 68"/>
              <p:cNvSpPr>
                <a:spLocks noChangeArrowheads="1"/>
              </p:cNvSpPr>
              <p:nvPr/>
            </p:nvSpPr>
            <p:spPr bwMode="auto">
              <a:xfrm>
                <a:off x="1837" y="2205"/>
                <a:ext cx="120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ea typeface="黑体" pitchFamily="49" charset="-122"/>
                  </a:rPr>
                  <a:t>控制链</a:t>
                </a:r>
              </a:p>
            </p:txBody>
          </p:sp>
          <p:sp>
            <p:nvSpPr>
              <p:cNvPr id="45100" name="Line 69"/>
              <p:cNvSpPr>
                <a:spLocks noChangeShapeType="1"/>
              </p:cNvSpPr>
              <p:nvPr/>
            </p:nvSpPr>
            <p:spPr bwMode="auto">
              <a:xfrm>
                <a:off x="1837" y="2251"/>
                <a:ext cx="1252"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1" name="Line 70"/>
              <p:cNvSpPr>
                <a:spLocks noChangeShapeType="1"/>
              </p:cNvSpPr>
              <p:nvPr/>
            </p:nvSpPr>
            <p:spPr bwMode="auto">
              <a:xfrm>
                <a:off x="1791" y="2478"/>
                <a:ext cx="1252"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5068" name="Freeform 71"/>
          <p:cNvSpPr>
            <a:spLocks/>
          </p:cNvSpPr>
          <p:nvPr/>
        </p:nvSpPr>
        <p:spPr bwMode="auto">
          <a:xfrm flipV="1">
            <a:off x="2771775" y="4365625"/>
            <a:ext cx="215900" cy="1295400"/>
          </a:xfrm>
          <a:custGeom>
            <a:avLst/>
            <a:gdLst>
              <a:gd name="T0" fmla="*/ 205342775 w 227"/>
              <a:gd name="T1" fmla="*/ 1479771746 h 1134"/>
              <a:gd name="T2" fmla="*/ 0 w 227"/>
              <a:gd name="T3" fmla="*/ 828619631 h 1134"/>
              <a:gd name="T4" fmla="*/ 205342775 w 227"/>
              <a:gd name="T5" fmla="*/ 0 h 1134"/>
              <a:gd name="T6" fmla="*/ 0 60000 65536"/>
              <a:gd name="T7" fmla="*/ 0 60000 65536"/>
              <a:gd name="T8" fmla="*/ 0 60000 65536"/>
            </a:gdLst>
            <a:ahLst/>
            <a:cxnLst>
              <a:cxn ang="T6">
                <a:pos x="T0" y="T1"/>
              </a:cxn>
              <a:cxn ang="T7">
                <a:pos x="T2" y="T3"/>
              </a:cxn>
              <a:cxn ang="T8">
                <a:pos x="T4" y="T5"/>
              </a:cxn>
            </a:cxnLst>
            <a:rect l="0" t="0" r="r" b="b"/>
            <a:pathLst>
              <a:path w="227" h="1134">
                <a:moveTo>
                  <a:pt x="227" y="1134"/>
                </a:moveTo>
                <a:cubicBezTo>
                  <a:pt x="113" y="979"/>
                  <a:pt x="0" y="824"/>
                  <a:pt x="0" y="635"/>
                </a:cubicBezTo>
                <a:cubicBezTo>
                  <a:pt x="0" y="446"/>
                  <a:pt x="113" y="223"/>
                  <a:pt x="227" y="0"/>
                </a:cubicBezTo>
              </a:path>
            </a:pathLst>
          </a:custGeom>
          <a:noFill/>
          <a:ln w="25400">
            <a:solidFill>
              <a:srgbClr val="800000"/>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69" name="Rectangle 72"/>
          <p:cNvSpPr>
            <a:spLocks noChangeArrowheads="1"/>
          </p:cNvSpPr>
          <p:nvPr/>
        </p:nvSpPr>
        <p:spPr bwMode="auto">
          <a:xfrm>
            <a:off x="5951538" y="2349500"/>
            <a:ext cx="2012950" cy="3841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7977" name="Rectangle 73"/>
          <p:cNvSpPr>
            <a:spLocks noChangeArrowheads="1"/>
          </p:cNvSpPr>
          <p:nvPr/>
        </p:nvSpPr>
        <p:spPr bwMode="auto">
          <a:xfrm>
            <a:off x="5940425" y="4868863"/>
            <a:ext cx="19177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eaLnBrk="0" hangingPunct="0">
              <a:defRPr/>
            </a:pPr>
            <a:r>
              <a:rPr lang="en-US" altLang="zh-CN" sz="1800" b="1">
                <a:solidFill>
                  <a:schemeClr val="accent2"/>
                </a:solidFill>
                <a:effectLst>
                  <a:outerShdw blurRad="38100" dist="38100" dir="2700000" algn="tl">
                    <a:srgbClr val="C0C0C0"/>
                  </a:outerShdw>
                </a:effectLst>
                <a:latin typeface="Tahoma" pitchFamily="34" charset="0"/>
              </a:rPr>
              <a:t>q (1,9)</a:t>
            </a:r>
          </a:p>
        </p:txBody>
      </p:sp>
      <p:sp>
        <p:nvSpPr>
          <p:cNvPr id="45071" name="Line 74"/>
          <p:cNvSpPr>
            <a:spLocks noChangeShapeType="1"/>
          </p:cNvSpPr>
          <p:nvPr/>
        </p:nvSpPr>
        <p:spPr bwMode="auto">
          <a:xfrm>
            <a:off x="5951538" y="4846638"/>
            <a:ext cx="19875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2" name="Line 75"/>
          <p:cNvSpPr>
            <a:spLocks noChangeShapeType="1"/>
          </p:cNvSpPr>
          <p:nvPr/>
        </p:nvSpPr>
        <p:spPr bwMode="auto">
          <a:xfrm>
            <a:off x="5940425" y="2708275"/>
            <a:ext cx="20002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7980" name="Rectangle 76"/>
          <p:cNvSpPr>
            <a:spLocks noChangeArrowheads="1"/>
          </p:cNvSpPr>
          <p:nvPr/>
        </p:nvSpPr>
        <p:spPr bwMode="auto">
          <a:xfrm>
            <a:off x="6024563" y="3502025"/>
            <a:ext cx="1917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eaLnBrk="0" hangingPunct="0">
              <a:defRPr/>
            </a:pPr>
            <a:r>
              <a:rPr lang="en-US" altLang="zh-CN" sz="3200" b="1">
                <a:solidFill>
                  <a:schemeClr val="accent2"/>
                </a:solidFill>
                <a:effectLst>
                  <a:outerShdw blurRad="38100" dist="38100" dir="2700000" algn="tl">
                    <a:srgbClr val="C0C0C0"/>
                  </a:outerShdw>
                </a:effectLst>
                <a:latin typeface="Times New Roman" pitchFamily="18" charset="0"/>
              </a:rPr>
              <a:t>r</a:t>
            </a:r>
          </a:p>
        </p:txBody>
      </p:sp>
      <p:grpSp>
        <p:nvGrpSpPr>
          <p:cNvPr id="45074" name="Group 77"/>
          <p:cNvGrpSpPr>
            <a:grpSpLocks/>
          </p:cNvGrpSpPr>
          <p:nvPr/>
        </p:nvGrpSpPr>
        <p:grpSpPr bwMode="auto">
          <a:xfrm>
            <a:off x="5951538" y="4005263"/>
            <a:ext cx="2060575" cy="433387"/>
            <a:chOff x="1791" y="2205"/>
            <a:chExt cx="1298" cy="273"/>
          </a:xfrm>
        </p:grpSpPr>
        <p:sp>
          <p:nvSpPr>
            <p:cNvPr id="507982" name="Rectangle 78"/>
            <p:cNvSpPr>
              <a:spLocks noChangeArrowheads="1"/>
            </p:cNvSpPr>
            <p:nvPr/>
          </p:nvSpPr>
          <p:spPr bwMode="auto">
            <a:xfrm>
              <a:off x="1837" y="2205"/>
              <a:ext cx="120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ea typeface="黑体" pitchFamily="49" charset="-122"/>
                </a:rPr>
                <a:t>控制链</a:t>
              </a:r>
            </a:p>
          </p:txBody>
        </p:sp>
        <p:sp>
          <p:nvSpPr>
            <p:cNvPr id="45090" name="Line 79"/>
            <p:cNvSpPr>
              <a:spLocks noChangeShapeType="1"/>
            </p:cNvSpPr>
            <p:nvPr/>
          </p:nvSpPr>
          <p:spPr bwMode="auto">
            <a:xfrm>
              <a:off x="1837" y="2251"/>
              <a:ext cx="1252"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1" name="Line 80"/>
            <p:cNvSpPr>
              <a:spLocks noChangeShapeType="1"/>
            </p:cNvSpPr>
            <p:nvPr/>
          </p:nvSpPr>
          <p:spPr bwMode="auto">
            <a:xfrm>
              <a:off x="1791" y="2478"/>
              <a:ext cx="1252"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5075" name="Group 81"/>
          <p:cNvGrpSpPr>
            <a:grpSpLocks/>
          </p:cNvGrpSpPr>
          <p:nvPr/>
        </p:nvGrpSpPr>
        <p:grpSpPr bwMode="auto">
          <a:xfrm>
            <a:off x="5940425" y="5373688"/>
            <a:ext cx="2060575" cy="433387"/>
            <a:chOff x="1791" y="2205"/>
            <a:chExt cx="1298" cy="273"/>
          </a:xfrm>
        </p:grpSpPr>
        <p:sp>
          <p:nvSpPr>
            <p:cNvPr id="507986" name="Rectangle 82"/>
            <p:cNvSpPr>
              <a:spLocks noChangeArrowheads="1"/>
            </p:cNvSpPr>
            <p:nvPr/>
          </p:nvSpPr>
          <p:spPr bwMode="auto">
            <a:xfrm>
              <a:off x="1837" y="2205"/>
              <a:ext cx="120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ea typeface="黑体" pitchFamily="49" charset="-122"/>
                </a:rPr>
                <a:t>控制链</a:t>
              </a:r>
            </a:p>
          </p:txBody>
        </p:sp>
        <p:sp>
          <p:nvSpPr>
            <p:cNvPr id="45087" name="Line 83"/>
            <p:cNvSpPr>
              <a:spLocks noChangeShapeType="1"/>
            </p:cNvSpPr>
            <p:nvPr/>
          </p:nvSpPr>
          <p:spPr bwMode="auto">
            <a:xfrm>
              <a:off x="1837" y="2251"/>
              <a:ext cx="1252"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8" name="Line 84"/>
            <p:cNvSpPr>
              <a:spLocks noChangeShapeType="1"/>
            </p:cNvSpPr>
            <p:nvPr/>
          </p:nvSpPr>
          <p:spPr bwMode="auto">
            <a:xfrm>
              <a:off x="1791" y="2478"/>
              <a:ext cx="1252"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5076" name="Line 85"/>
          <p:cNvSpPr>
            <a:spLocks noChangeShapeType="1"/>
          </p:cNvSpPr>
          <p:nvPr/>
        </p:nvSpPr>
        <p:spPr bwMode="auto">
          <a:xfrm>
            <a:off x="5951538" y="3717925"/>
            <a:ext cx="19875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5077" name="Group 86"/>
          <p:cNvGrpSpPr>
            <a:grpSpLocks/>
          </p:cNvGrpSpPr>
          <p:nvPr/>
        </p:nvGrpSpPr>
        <p:grpSpPr bwMode="auto">
          <a:xfrm>
            <a:off x="5951538" y="2925763"/>
            <a:ext cx="2060575" cy="433387"/>
            <a:chOff x="1791" y="2205"/>
            <a:chExt cx="1298" cy="273"/>
          </a:xfrm>
        </p:grpSpPr>
        <p:sp>
          <p:nvSpPr>
            <p:cNvPr id="507991" name="Rectangle 87"/>
            <p:cNvSpPr>
              <a:spLocks noChangeArrowheads="1"/>
            </p:cNvSpPr>
            <p:nvPr/>
          </p:nvSpPr>
          <p:spPr bwMode="auto">
            <a:xfrm>
              <a:off x="1837" y="2205"/>
              <a:ext cx="120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ea typeface="黑体" pitchFamily="49" charset="-122"/>
                </a:rPr>
                <a:t>控制链</a:t>
              </a:r>
            </a:p>
          </p:txBody>
        </p:sp>
        <p:sp>
          <p:nvSpPr>
            <p:cNvPr id="45084" name="Line 88"/>
            <p:cNvSpPr>
              <a:spLocks noChangeShapeType="1"/>
            </p:cNvSpPr>
            <p:nvPr/>
          </p:nvSpPr>
          <p:spPr bwMode="auto">
            <a:xfrm>
              <a:off x="1837" y="2251"/>
              <a:ext cx="1252"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5" name="Line 89"/>
            <p:cNvSpPr>
              <a:spLocks noChangeShapeType="1"/>
            </p:cNvSpPr>
            <p:nvPr/>
          </p:nvSpPr>
          <p:spPr bwMode="auto">
            <a:xfrm>
              <a:off x="1791" y="2478"/>
              <a:ext cx="1252"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7994" name="Rectangle 90"/>
          <p:cNvSpPr>
            <a:spLocks noChangeArrowheads="1"/>
          </p:cNvSpPr>
          <p:nvPr/>
        </p:nvSpPr>
        <p:spPr bwMode="auto">
          <a:xfrm>
            <a:off x="6084888" y="2565400"/>
            <a:ext cx="19177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eaLnBrk="0" hangingPunct="0">
              <a:defRPr/>
            </a:pPr>
            <a:r>
              <a:rPr lang="en-US" altLang="zh-CN" sz="2400" b="1">
                <a:solidFill>
                  <a:schemeClr val="accent2"/>
                </a:solidFill>
                <a:effectLst>
                  <a:outerShdw blurRad="38100" dist="38100" dir="2700000" algn="tl">
                    <a:srgbClr val="C0C0C0"/>
                  </a:outerShdw>
                </a:effectLst>
                <a:latin typeface="Tahoma" pitchFamily="34" charset="0"/>
              </a:rPr>
              <a:t>s</a:t>
            </a:r>
          </a:p>
        </p:txBody>
      </p:sp>
      <p:sp>
        <p:nvSpPr>
          <p:cNvPr id="45079" name="Freeform 91"/>
          <p:cNvSpPr>
            <a:spLocks/>
          </p:cNvSpPr>
          <p:nvPr/>
        </p:nvSpPr>
        <p:spPr bwMode="auto">
          <a:xfrm flipV="1">
            <a:off x="5724525" y="2420938"/>
            <a:ext cx="142875" cy="1800225"/>
          </a:xfrm>
          <a:custGeom>
            <a:avLst/>
            <a:gdLst>
              <a:gd name="T0" fmla="*/ 55170988 w 370"/>
              <a:gd name="T1" fmla="*/ 0 h 1860"/>
              <a:gd name="T2" fmla="*/ 1192813 w 370"/>
              <a:gd name="T3" fmla="*/ 1104438038 h 1860"/>
              <a:gd name="T4" fmla="*/ 48460883 w 370"/>
              <a:gd name="T5" fmla="*/ 1742370995 h 1860"/>
              <a:gd name="T6" fmla="*/ 0 60000 65536"/>
              <a:gd name="T7" fmla="*/ 0 60000 65536"/>
              <a:gd name="T8" fmla="*/ 0 60000 65536"/>
            </a:gdLst>
            <a:ahLst/>
            <a:cxnLst>
              <a:cxn ang="T6">
                <a:pos x="T0" y="T1"/>
              </a:cxn>
              <a:cxn ang="T7">
                <a:pos x="T2" y="T3"/>
              </a:cxn>
              <a:cxn ang="T8">
                <a:pos x="T4" y="T5"/>
              </a:cxn>
            </a:cxnLst>
            <a:rect l="0" t="0" r="r" b="b"/>
            <a:pathLst>
              <a:path w="370" h="1860">
                <a:moveTo>
                  <a:pt x="370" y="0"/>
                </a:moveTo>
                <a:cubicBezTo>
                  <a:pt x="193" y="434"/>
                  <a:pt x="16" y="869"/>
                  <a:pt x="8" y="1179"/>
                </a:cubicBezTo>
                <a:cubicBezTo>
                  <a:pt x="0" y="1489"/>
                  <a:pt x="272" y="1747"/>
                  <a:pt x="325" y="1860"/>
                </a:cubicBezTo>
              </a:path>
            </a:pathLst>
          </a:custGeom>
          <a:noFill/>
          <a:ln w="25400">
            <a:solidFill>
              <a:srgbClr val="800000"/>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80" name="Freeform 92"/>
          <p:cNvSpPr>
            <a:spLocks/>
          </p:cNvSpPr>
          <p:nvPr/>
        </p:nvSpPr>
        <p:spPr bwMode="auto">
          <a:xfrm flipV="1">
            <a:off x="5508625" y="2349500"/>
            <a:ext cx="431800" cy="3167063"/>
          </a:xfrm>
          <a:custGeom>
            <a:avLst/>
            <a:gdLst>
              <a:gd name="T0" fmla="*/ 991761915 w 188"/>
              <a:gd name="T1" fmla="*/ 0 h 1089"/>
              <a:gd name="T2" fmla="*/ 36928087 w 188"/>
              <a:gd name="T3" fmla="*/ 2147483647 h 1089"/>
              <a:gd name="T4" fmla="*/ 754372974 w 188"/>
              <a:gd name="T5" fmla="*/ 2147483647 h 1089"/>
              <a:gd name="T6" fmla="*/ 0 60000 65536"/>
              <a:gd name="T7" fmla="*/ 0 60000 65536"/>
              <a:gd name="T8" fmla="*/ 0 60000 65536"/>
            </a:gdLst>
            <a:ahLst/>
            <a:cxnLst>
              <a:cxn ang="T6">
                <a:pos x="T0" y="T1"/>
              </a:cxn>
              <a:cxn ang="T7">
                <a:pos x="T2" y="T3"/>
              </a:cxn>
              <a:cxn ang="T8">
                <a:pos x="T4" y="T5"/>
              </a:cxn>
            </a:cxnLst>
            <a:rect l="0" t="0" r="r" b="b"/>
            <a:pathLst>
              <a:path w="188" h="1089">
                <a:moveTo>
                  <a:pt x="188" y="0"/>
                </a:moveTo>
                <a:cubicBezTo>
                  <a:pt x="101" y="227"/>
                  <a:pt x="14" y="454"/>
                  <a:pt x="7" y="635"/>
                </a:cubicBezTo>
                <a:cubicBezTo>
                  <a:pt x="0" y="816"/>
                  <a:pt x="71" y="952"/>
                  <a:pt x="143" y="1089"/>
                </a:cubicBezTo>
              </a:path>
            </a:pathLst>
          </a:custGeom>
          <a:noFill/>
          <a:ln w="25400">
            <a:solidFill>
              <a:srgbClr val="800000"/>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7997" name="Text Box 93"/>
          <p:cNvSpPr txBox="1">
            <a:spLocks noChangeArrowheads="1"/>
          </p:cNvSpPr>
          <p:nvPr/>
        </p:nvSpPr>
        <p:spPr bwMode="auto">
          <a:xfrm>
            <a:off x="6588125" y="1844675"/>
            <a:ext cx="865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a:solidFill>
                  <a:schemeClr val="accent2"/>
                </a:solidFill>
                <a:effectLst>
                  <a:outerShdw blurRad="38100" dist="38100" dir="2700000" algn="tl">
                    <a:srgbClr val="C0C0C0"/>
                  </a:outerShdw>
                </a:effectLst>
                <a:latin typeface="Tahoma" pitchFamily="34" charset="0"/>
                <a:ea typeface="黑体" pitchFamily="49" charset="-122"/>
              </a:rPr>
              <a:t>堆</a:t>
            </a:r>
          </a:p>
        </p:txBody>
      </p:sp>
      <p:sp>
        <p:nvSpPr>
          <p:cNvPr id="45082" name="Line 94"/>
          <p:cNvSpPr>
            <a:spLocks noChangeShapeType="1"/>
          </p:cNvSpPr>
          <p:nvPr/>
        </p:nvSpPr>
        <p:spPr bwMode="auto">
          <a:xfrm>
            <a:off x="5292725" y="2492375"/>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412623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8" name="Rectangle 8"/>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6.1</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ea typeface="宋体" pitchFamily="2" charset="-122"/>
              </a:rPr>
              <a:t>局部存储分配策略</a:t>
            </a:r>
          </a:p>
        </p:txBody>
      </p:sp>
      <p:sp>
        <p:nvSpPr>
          <p:cNvPr id="435203" name="Rectangle 3"/>
          <p:cNvSpPr>
            <a:spLocks noGrp="1" noChangeArrowheads="1"/>
          </p:cNvSpPr>
          <p:nvPr>
            <p:ph idx="1"/>
          </p:nvPr>
        </p:nvSpPr>
        <p:spPr>
          <a:xfrm>
            <a:off x="251520" y="908720"/>
            <a:ext cx="8839200" cy="2125663"/>
          </a:xfrm>
        </p:spPr>
        <p:txBody>
          <a:bodyPr/>
          <a:lstStyle/>
          <a:p>
            <a:pPr>
              <a:buFontTx/>
              <a:buNone/>
              <a:defRPr/>
            </a:pPr>
            <a:r>
              <a:rPr lang="zh-CN" altLang="en-US" sz="3200" b="1" dirty="0" smtClean="0">
                <a:effectLst>
                  <a:outerShdw blurRad="38100" dist="38100" dir="2700000" algn="tl">
                    <a:srgbClr val="C0C0C0"/>
                  </a:outerShdw>
                </a:effectLst>
                <a:ea typeface="宋体" pitchFamily="2" charset="-122"/>
              </a:rPr>
              <a:t>6.1.2 名字的作用域和绑定</a:t>
            </a:r>
          </a:p>
          <a:p>
            <a:pPr>
              <a:buFontTx/>
              <a:buNone/>
              <a:defRPr/>
            </a:pPr>
            <a:r>
              <a:rPr lang="zh-CN" altLang="en-US" sz="3200" b="1" dirty="0" smtClean="0">
                <a:solidFill>
                  <a:schemeClr val="accent2"/>
                </a:solidFill>
                <a:effectLst>
                  <a:outerShdw blurRad="38100" dist="38100" dir="2700000" algn="tl">
                    <a:srgbClr val="C0C0C0"/>
                  </a:outerShdw>
                </a:effectLst>
                <a:ea typeface="宋体" pitchFamily="2" charset="-122"/>
              </a:rPr>
              <a:t>名字的作用域</a:t>
            </a:r>
          </a:p>
          <a:p>
            <a:pPr lvl="1">
              <a:defRPr/>
            </a:pPr>
            <a:r>
              <a:rPr lang="zh-CN" altLang="en-US" sz="2800" b="1" dirty="0" smtClean="0">
                <a:solidFill>
                  <a:schemeClr val="accent2"/>
                </a:solidFill>
                <a:effectLst>
                  <a:outerShdw blurRad="38100" dist="38100" dir="2700000" algn="tl">
                    <a:srgbClr val="C0C0C0"/>
                  </a:outerShdw>
                </a:effectLst>
                <a:ea typeface="宋体" pitchFamily="2" charset="-122"/>
              </a:rPr>
              <a:t>一个声明起作用的程序部分称为该声明的</a:t>
            </a: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作用域。</a:t>
            </a:r>
          </a:p>
        </p:txBody>
      </p:sp>
      <p:sp>
        <p:nvSpPr>
          <p:cNvPr id="819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C905F478-537C-4A90-A73A-9C37B7F3FC57}" type="slidenum">
              <a:rPr lang="en-US" altLang="zh-CN" sz="8000">
                <a:solidFill>
                  <a:schemeClr val="bg2"/>
                </a:solidFill>
                <a:latin typeface="Arial" charset="0"/>
                <a:ea typeface="宋体" pitchFamily="2" charset="-122"/>
              </a:rPr>
              <a:pPr/>
              <a:t>7</a:t>
            </a:fld>
            <a:endParaRPr lang="en-US" altLang="zh-CN" sz="8000">
              <a:solidFill>
                <a:schemeClr val="bg2"/>
              </a:solidFill>
              <a:latin typeface="Arial" charset="0"/>
              <a:ea typeface="宋体" pitchFamily="2" charset="-122"/>
            </a:endParaRPr>
          </a:p>
        </p:txBody>
      </p:sp>
      <p:sp>
        <p:nvSpPr>
          <p:cNvPr id="435204" name="Text Box 4"/>
          <p:cNvSpPr txBox="1">
            <a:spLocks noChangeArrowheads="1"/>
          </p:cNvSpPr>
          <p:nvPr/>
        </p:nvSpPr>
        <p:spPr bwMode="auto">
          <a:xfrm>
            <a:off x="684213" y="3213100"/>
            <a:ext cx="2232025"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int a;</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Function f(int b)</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	int c;</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	</a:t>
            </a:r>
            <a:r>
              <a:rPr lang="en-US" altLang="zh-CN" b="1">
                <a:solidFill>
                  <a:schemeClr val="accent2"/>
                </a:solidFill>
                <a:effectLst>
                  <a:outerShdw blurRad="38100" dist="38100" dir="2700000" algn="tl">
                    <a:srgbClr val="C0C0C0"/>
                  </a:outerShdw>
                </a:effectLst>
                <a:latin typeface="Arial"/>
              </a:rPr>
              <a:t>…</a:t>
            </a:r>
            <a:endParaRPr lang="en-US" altLang="zh-CN" b="1">
              <a:solidFill>
                <a:schemeClr val="accent2"/>
              </a:solidFill>
              <a:effectLst>
                <a:outerShdw blurRad="38100" dist="38100" dir="2700000" algn="tl">
                  <a:srgbClr val="C0C0C0"/>
                </a:outerShdw>
              </a:effectLst>
              <a:latin typeface="Tahoma" pitchFamily="34" charset="0"/>
            </a:endParaRP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a:t>
            </a:r>
          </a:p>
        </p:txBody>
      </p:sp>
      <p:sp>
        <p:nvSpPr>
          <p:cNvPr id="435205" name="Text Box 5"/>
          <p:cNvSpPr txBox="1">
            <a:spLocks noChangeArrowheads="1"/>
          </p:cNvSpPr>
          <p:nvPr/>
        </p:nvSpPr>
        <p:spPr bwMode="auto">
          <a:xfrm>
            <a:off x="4140200" y="3213100"/>
            <a:ext cx="2232025"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void main()</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	a = 0;</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	c = 0;</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	f(3);</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a:t>
            </a:r>
          </a:p>
        </p:txBody>
      </p:sp>
      <p:sp>
        <p:nvSpPr>
          <p:cNvPr id="435206" name="AutoShape 6"/>
          <p:cNvSpPr>
            <a:spLocks noChangeArrowheads="1"/>
          </p:cNvSpPr>
          <p:nvPr/>
        </p:nvSpPr>
        <p:spPr bwMode="auto">
          <a:xfrm>
            <a:off x="6372225" y="3375361"/>
            <a:ext cx="2160587" cy="792162"/>
          </a:xfrm>
          <a:prstGeom prst="wedgeEllipseCallout">
            <a:avLst>
              <a:gd name="adj1" fmla="val -93495"/>
              <a:gd name="adj2" fmla="val 61421"/>
            </a:avLst>
          </a:prstGeom>
          <a:solidFill>
            <a:schemeClr val="accent1">
              <a:alpha val="20000"/>
            </a:schemeClr>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a:solidFill>
                  <a:srgbClr val="996633"/>
                </a:solidFill>
                <a:effectLst>
                  <a:outerShdw blurRad="38100" dist="38100" dir="2700000" algn="tl">
                    <a:srgbClr val="000000"/>
                  </a:outerShdw>
                </a:effectLst>
                <a:latin typeface="Tahoma" pitchFamily="34" charset="0"/>
              </a:rPr>
              <a:t>正确，在</a:t>
            </a:r>
            <a:r>
              <a:rPr lang="en-US" altLang="zh-CN" sz="1800" b="1">
                <a:solidFill>
                  <a:srgbClr val="996633"/>
                </a:solidFill>
                <a:effectLst>
                  <a:outerShdw blurRad="38100" dist="38100" dir="2700000" algn="tl">
                    <a:srgbClr val="000000"/>
                  </a:outerShdw>
                </a:effectLst>
                <a:latin typeface="Tahoma" pitchFamily="34" charset="0"/>
              </a:rPr>
              <a:t>a</a:t>
            </a:r>
            <a:r>
              <a:rPr lang="zh-CN" altLang="en-US" sz="1800" b="1">
                <a:solidFill>
                  <a:srgbClr val="996633"/>
                </a:solidFill>
                <a:effectLst>
                  <a:outerShdw blurRad="38100" dist="38100" dir="2700000" algn="tl">
                    <a:srgbClr val="000000"/>
                  </a:outerShdw>
                </a:effectLst>
                <a:latin typeface="Tahoma" pitchFamily="34" charset="0"/>
              </a:rPr>
              <a:t>的作用域内</a:t>
            </a:r>
          </a:p>
        </p:txBody>
      </p:sp>
      <p:sp>
        <p:nvSpPr>
          <p:cNvPr id="435207" name="AutoShape 7"/>
          <p:cNvSpPr>
            <a:spLocks noChangeArrowheads="1"/>
          </p:cNvSpPr>
          <p:nvPr/>
        </p:nvSpPr>
        <p:spPr bwMode="auto">
          <a:xfrm>
            <a:off x="6156325" y="5300663"/>
            <a:ext cx="2519363" cy="719137"/>
          </a:xfrm>
          <a:prstGeom prst="wedgeEllipseCallout">
            <a:avLst>
              <a:gd name="adj1" fmla="val -63926"/>
              <a:gd name="adj2" fmla="val -107176"/>
            </a:avLst>
          </a:prstGeom>
          <a:solidFill>
            <a:schemeClr val="accent1">
              <a:alpha val="20000"/>
            </a:schemeClr>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a:solidFill>
                  <a:srgbClr val="996633"/>
                </a:solidFill>
                <a:effectLst>
                  <a:outerShdw blurRad="38100" dist="38100" dir="2700000" algn="tl">
                    <a:srgbClr val="000000"/>
                  </a:outerShdw>
                </a:effectLst>
                <a:latin typeface="Tahoma" pitchFamily="34" charset="0"/>
              </a:rPr>
              <a:t>错误，超出了</a:t>
            </a:r>
            <a:r>
              <a:rPr lang="en-US" altLang="zh-CN" sz="1800" b="1">
                <a:solidFill>
                  <a:srgbClr val="996633"/>
                </a:solidFill>
                <a:effectLst>
                  <a:outerShdw blurRad="38100" dist="38100" dir="2700000" algn="tl">
                    <a:srgbClr val="000000"/>
                  </a:outerShdw>
                </a:effectLst>
                <a:latin typeface="Tahoma" pitchFamily="34" charset="0"/>
              </a:rPr>
              <a:t>c</a:t>
            </a:r>
            <a:r>
              <a:rPr lang="zh-CN" altLang="en-US" sz="1800" b="1">
                <a:solidFill>
                  <a:srgbClr val="996633"/>
                </a:solidFill>
                <a:effectLst>
                  <a:outerShdw blurRad="38100" dist="38100" dir="2700000" algn="tl">
                    <a:srgbClr val="000000"/>
                  </a:outerShdw>
                </a:effectLst>
                <a:latin typeface="Tahoma" pitchFamily="34" charset="0"/>
              </a:rPr>
              <a:t>的作用域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35206"/>
                                        </p:tgtEl>
                                        <p:attrNameLst>
                                          <p:attrName>style.visibility</p:attrName>
                                        </p:attrNameLst>
                                      </p:cBhvr>
                                      <p:to>
                                        <p:strVal val="visible"/>
                                      </p:to>
                                    </p:set>
                                    <p:animEffect transition="in" filter="checkerboard(across)">
                                      <p:cBhvr>
                                        <p:cTn id="7" dur="500"/>
                                        <p:tgtEl>
                                          <p:spTgt spid="4352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35207"/>
                                        </p:tgtEl>
                                        <p:attrNameLst>
                                          <p:attrName>style.visibility</p:attrName>
                                        </p:attrNameLst>
                                      </p:cBhvr>
                                      <p:to>
                                        <p:strVal val="visible"/>
                                      </p:to>
                                    </p:set>
                                    <p:animEffect transition="in" filter="checkerboard(across)">
                                      <p:cBhvr>
                                        <p:cTn id="12" dur="500"/>
                                        <p:tgtEl>
                                          <p:spTgt spid="435207"/>
                                        </p:tgtEl>
                                      </p:cBhvr>
                                    </p:animEffect>
                                  </p:childTnLst>
                                </p:cTn>
                              </p:par>
                              <p:par>
                                <p:cTn id="13" presetID="32" presetClass="emph" presetSubtype="0" fill="hold" grpId="1" nodeType="withEffect">
                                  <p:stCondLst>
                                    <p:cond delay="0"/>
                                  </p:stCondLst>
                                  <p:childTnLst>
                                    <p:animClr clrSpc="rgb" dir="cw">
                                      <p:cBhvr override="childStyle">
                                        <p:cTn id="14" dur="100" fill="hold"/>
                                        <p:tgtEl>
                                          <p:spTgt spid="435207"/>
                                        </p:tgtEl>
                                        <p:attrNameLst>
                                          <p:attrName>style.color</p:attrName>
                                        </p:attrNameLst>
                                      </p:cBhvr>
                                      <p:to>
                                        <a:srgbClr val="FF3300"/>
                                      </p:to>
                                    </p:animClr>
                                    <p:animClr clrSpc="rgb" dir="cw">
                                      <p:cBhvr>
                                        <p:cTn id="15" dur="100" fill="hold"/>
                                        <p:tgtEl>
                                          <p:spTgt spid="435207"/>
                                        </p:tgtEl>
                                        <p:attrNameLst>
                                          <p:attrName>fillcolor</p:attrName>
                                        </p:attrNameLst>
                                      </p:cBhvr>
                                      <p:to>
                                        <a:srgbClr val="FF3300"/>
                                      </p:to>
                                    </p:animClr>
                                    <p:set>
                                      <p:cBhvr>
                                        <p:cTn id="16" dur="100" fill="hold"/>
                                        <p:tgtEl>
                                          <p:spTgt spid="435207"/>
                                        </p:tgtEl>
                                        <p:attrNameLst>
                                          <p:attrName>fill.type</p:attrName>
                                        </p:attrNameLst>
                                      </p:cBhvr>
                                      <p:to>
                                        <p:strVal val="solid"/>
                                      </p:to>
                                    </p:set>
                                    <p:set>
                                      <p:cBhvr>
                                        <p:cTn id="17" dur="100" fill="hold"/>
                                        <p:tgtEl>
                                          <p:spTgt spid="435207"/>
                                        </p:tgtEl>
                                        <p:attrNameLst>
                                          <p:attrName>fill.on</p:attrName>
                                        </p:attrNameLst>
                                      </p:cBhvr>
                                      <p:to>
                                        <p:strVal val="true"/>
                                      </p:to>
                                    </p:set>
                                    <p:animRot by="120000">
                                      <p:cBhvr>
                                        <p:cTn id="18" dur="100" fill="hold">
                                          <p:stCondLst>
                                            <p:cond delay="0"/>
                                          </p:stCondLst>
                                        </p:cTn>
                                        <p:tgtEl>
                                          <p:spTgt spid="435207"/>
                                        </p:tgtEl>
                                        <p:attrNameLst>
                                          <p:attrName>r</p:attrName>
                                        </p:attrNameLst>
                                      </p:cBhvr>
                                    </p:animRot>
                                    <p:animRot by="-240000">
                                      <p:cBhvr>
                                        <p:cTn id="19" dur="200" fill="hold">
                                          <p:stCondLst>
                                            <p:cond delay="200"/>
                                          </p:stCondLst>
                                        </p:cTn>
                                        <p:tgtEl>
                                          <p:spTgt spid="435207"/>
                                        </p:tgtEl>
                                        <p:attrNameLst>
                                          <p:attrName>r</p:attrName>
                                        </p:attrNameLst>
                                      </p:cBhvr>
                                    </p:animRot>
                                    <p:animRot by="240000">
                                      <p:cBhvr>
                                        <p:cTn id="20" dur="200" fill="hold">
                                          <p:stCondLst>
                                            <p:cond delay="400"/>
                                          </p:stCondLst>
                                        </p:cTn>
                                        <p:tgtEl>
                                          <p:spTgt spid="435207"/>
                                        </p:tgtEl>
                                        <p:attrNameLst>
                                          <p:attrName>r</p:attrName>
                                        </p:attrNameLst>
                                      </p:cBhvr>
                                    </p:animRot>
                                    <p:animRot by="-240000">
                                      <p:cBhvr>
                                        <p:cTn id="21" dur="200" fill="hold">
                                          <p:stCondLst>
                                            <p:cond delay="600"/>
                                          </p:stCondLst>
                                        </p:cTn>
                                        <p:tgtEl>
                                          <p:spTgt spid="435207"/>
                                        </p:tgtEl>
                                        <p:attrNameLst>
                                          <p:attrName>r</p:attrName>
                                        </p:attrNameLst>
                                      </p:cBhvr>
                                    </p:animRot>
                                    <p:animRot by="120000">
                                      <p:cBhvr>
                                        <p:cTn id="22" dur="200" fill="hold">
                                          <p:stCondLst>
                                            <p:cond delay="800"/>
                                          </p:stCondLst>
                                        </p:cTn>
                                        <p:tgtEl>
                                          <p:spTgt spid="43520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6" grpId="0" animBg="1"/>
      <p:bldP spid="435207" grpId="0" animBg="1"/>
      <p:bldP spid="435207"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7" name="Rectangle 9"/>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6.1</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ea typeface="宋体" pitchFamily="2" charset="-122"/>
              </a:rPr>
              <a:t>局部存储分配策略</a:t>
            </a:r>
          </a:p>
        </p:txBody>
      </p:sp>
      <p:sp>
        <p:nvSpPr>
          <p:cNvPr id="437251" name="Rectangle 3"/>
          <p:cNvSpPr>
            <a:spLocks noGrp="1" noChangeArrowheads="1"/>
          </p:cNvSpPr>
          <p:nvPr>
            <p:ph idx="1"/>
          </p:nvPr>
        </p:nvSpPr>
        <p:spPr>
          <a:xfrm>
            <a:off x="285750" y="980728"/>
            <a:ext cx="8534400" cy="2268538"/>
          </a:xfrm>
        </p:spPr>
        <p:txBody>
          <a:bodyPr/>
          <a:lstStyle/>
          <a:p>
            <a:pPr>
              <a:buFontTx/>
              <a:buNone/>
              <a:defRPr/>
            </a:pPr>
            <a:r>
              <a:rPr lang="zh-CN" altLang="en-US" sz="3200" b="1" dirty="0" smtClean="0">
                <a:effectLst>
                  <a:outerShdw blurRad="38100" dist="38100" dir="2700000" algn="tl">
                    <a:srgbClr val="C0C0C0"/>
                  </a:outerShdw>
                </a:effectLst>
                <a:ea typeface="宋体" pitchFamily="2" charset="-122"/>
              </a:rPr>
              <a:t>6.1.2 名字的作用域和绑定</a:t>
            </a:r>
          </a:p>
          <a:p>
            <a:pPr>
              <a:buFontTx/>
              <a:buNone/>
              <a:defRPr/>
            </a:pPr>
            <a:r>
              <a:rPr lang="zh-CN" altLang="en-US" sz="3200" b="1" dirty="0" smtClean="0">
                <a:solidFill>
                  <a:schemeClr val="accent2"/>
                </a:solidFill>
                <a:effectLst>
                  <a:outerShdw blurRad="38100" dist="38100" dir="2700000" algn="tl">
                    <a:srgbClr val="C0C0C0"/>
                  </a:outerShdw>
                </a:effectLst>
                <a:ea typeface="宋体" pitchFamily="2" charset="-122"/>
              </a:rPr>
              <a:t>名字的作用域</a:t>
            </a: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即使一个名字在程序中只声明一次，该名字在程序运行时也可能表示不同的</a:t>
            </a:r>
            <a:r>
              <a:rPr lang="zh-CN" altLang="en-US" sz="2800" b="1" dirty="0" smtClean="0">
                <a:solidFill>
                  <a:srgbClr val="FF3300"/>
                </a:solidFill>
                <a:effectLst>
                  <a:outerShdw blurRad="38100" dist="38100" dir="2700000" algn="tl">
                    <a:srgbClr val="C0C0C0"/>
                  </a:outerShdw>
                </a:effectLst>
                <a:latin typeface="宋体" pitchFamily="2" charset="-122"/>
                <a:ea typeface="宋体" pitchFamily="2" charset="-122"/>
              </a:rPr>
              <a:t>数据对象</a:t>
            </a: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a:t>
            </a:r>
          </a:p>
        </p:txBody>
      </p:sp>
      <p:sp>
        <p:nvSpPr>
          <p:cNvPr id="921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8178330E-56E5-419C-B468-4E2CB0694AE3}" type="slidenum">
              <a:rPr lang="en-US" altLang="zh-CN" sz="8000">
                <a:solidFill>
                  <a:schemeClr val="bg2"/>
                </a:solidFill>
                <a:latin typeface="Arial" charset="0"/>
                <a:ea typeface="宋体" pitchFamily="2" charset="-122"/>
              </a:rPr>
              <a:pPr/>
              <a:t>8</a:t>
            </a:fld>
            <a:endParaRPr lang="en-US" altLang="zh-CN" sz="8000">
              <a:solidFill>
                <a:schemeClr val="bg2"/>
              </a:solidFill>
              <a:latin typeface="Arial" charset="0"/>
              <a:ea typeface="宋体" pitchFamily="2" charset="-122"/>
            </a:endParaRPr>
          </a:p>
        </p:txBody>
      </p:sp>
      <p:sp>
        <p:nvSpPr>
          <p:cNvPr id="437252" name="Text Box 4"/>
          <p:cNvSpPr txBox="1">
            <a:spLocks noChangeArrowheads="1"/>
          </p:cNvSpPr>
          <p:nvPr/>
        </p:nvSpPr>
        <p:spPr bwMode="auto">
          <a:xfrm>
            <a:off x="684213" y="3465513"/>
            <a:ext cx="2232025"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int a;</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Function f(int b)</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	int c;</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	</a:t>
            </a:r>
            <a:r>
              <a:rPr lang="en-US" altLang="zh-CN" b="1">
                <a:solidFill>
                  <a:schemeClr val="accent2"/>
                </a:solidFill>
                <a:effectLst>
                  <a:outerShdw blurRad="38100" dist="38100" dir="2700000" algn="tl">
                    <a:srgbClr val="C0C0C0"/>
                  </a:outerShdw>
                </a:effectLst>
                <a:latin typeface="Arial"/>
              </a:rPr>
              <a:t>…</a:t>
            </a:r>
            <a:endParaRPr lang="en-US" altLang="zh-CN" b="1">
              <a:solidFill>
                <a:schemeClr val="accent2"/>
              </a:solidFill>
              <a:effectLst>
                <a:outerShdw blurRad="38100" dist="38100" dir="2700000" algn="tl">
                  <a:srgbClr val="C0C0C0"/>
                </a:outerShdw>
              </a:effectLst>
              <a:latin typeface="Tahoma" pitchFamily="34" charset="0"/>
            </a:endParaRP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a:t>
            </a:r>
          </a:p>
        </p:txBody>
      </p:sp>
      <p:sp>
        <p:nvSpPr>
          <p:cNvPr id="437253" name="Text Box 5"/>
          <p:cNvSpPr txBox="1">
            <a:spLocks noChangeArrowheads="1"/>
          </p:cNvSpPr>
          <p:nvPr/>
        </p:nvSpPr>
        <p:spPr bwMode="auto">
          <a:xfrm>
            <a:off x="4140200" y="3465513"/>
            <a:ext cx="223202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void main()</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	a = 0;		f(3);</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	f(5);</a:t>
            </a:r>
            <a:endParaRPr lang="zh-CN" altLang="en-US" b="1">
              <a:solidFill>
                <a:schemeClr val="accent2"/>
              </a:solidFill>
              <a:effectLst>
                <a:outerShdw blurRad="38100" dist="38100" dir="2700000" algn="tl">
                  <a:srgbClr val="C0C0C0"/>
                </a:outerShdw>
              </a:effectLst>
              <a:latin typeface="Tahoma" pitchFamily="34" charset="0"/>
            </a:endParaRP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a:t>
            </a:r>
          </a:p>
        </p:txBody>
      </p:sp>
      <p:sp>
        <p:nvSpPr>
          <p:cNvPr id="9222" name="AutoShape 6"/>
          <p:cNvSpPr>
            <a:spLocks/>
          </p:cNvSpPr>
          <p:nvPr/>
        </p:nvSpPr>
        <p:spPr bwMode="auto">
          <a:xfrm>
            <a:off x="5940425" y="4805363"/>
            <a:ext cx="431800" cy="574675"/>
          </a:xfrm>
          <a:prstGeom prst="rightBrace">
            <a:avLst>
              <a:gd name="adj1" fmla="val 11091"/>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7255" name="Text Box 7"/>
          <p:cNvSpPr txBox="1">
            <a:spLocks noChangeArrowheads="1"/>
          </p:cNvSpPr>
          <p:nvPr/>
        </p:nvSpPr>
        <p:spPr bwMode="auto">
          <a:xfrm>
            <a:off x="6516688" y="4445000"/>
            <a:ext cx="1655762" cy="1216025"/>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两次调用，函数</a:t>
            </a:r>
            <a:r>
              <a:rPr lang="en-US" altLang="zh-CN" sz="1800" b="1">
                <a:solidFill>
                  <a:srgbClr val="996633"/>
                </a:solidFill>
                <a:effectLst>
                  <a:outerShdw blurRad="38100" dist="38100" dir="2700000" algn="tl">
                    <a:srgbClr val="C0C0C0"/>
                  </a:outerShdw>
                </a:effectLst>
                <a:latin typeface="Tahoma" pitchFamily="34" charset="0"/>
              </a:rPr>
              <a:t>f</a:t>
            </a:r>
            <a:r>
              <a:rPr lang="zh-CN" altLang="en-US" sz="1800" b="1">
                <a:solidFill>
                  <a:srgbClr val="996633"/>
                </a:solidFill>
                <a:effectLst>
                  <a:outerShdw blurRad="38100" dist="38100" dir="2700000" algn="tl">
                    <a:srgbClr val="C0C0C0"/>
                  </a:outerShdw>
                </a:effectLst>
                <a:latin typeface="Tahoma" pitchFamily="34" charset="0"/>
              </a:rPr>
              <a:t>中变量</a:t>
            </a:r>
            <a:r>
              <a:rPr lang="en-US" altLang="zh-CN" sz="1800" b="1">
                <a:solidFill>
                  <a:srgbClr val="996633"/>
                </a:solidFill>
                <a:effectLst>
                  <a:outerShdw blurRad="38100" dist="38100" dir="2700000" algn="tl">
                    <a:srgbClr val="C0C0C0"/>
                  </a:outerShdw>
                </a:effectLst>
                <a:latin typeface="Tahoma" pitchFamily="34" charset="0"/>
              </a:rPr>
              <a:t>b</a:t>
            </a:r>
            <a:r>
              <a:rPr lang="zh-CN" altLang="en-US" sz="1800" b="1">
                <a:solidFill>
                  <a:srgbClr val="996633"/>
                </a:solidFill>
                <a:effectLst>
                  <a:outerShdw blurRad="38100" dist="38100" dir="2700000" algn="tl">
                    <a:srgbClr val="C0C0C0"/>
                  </a:outerShdw>
                </a:effectLst>
                <a:latin typeface="Tahoma" pitchFamily="34" charset="0"/>
              </a:rPr>
              <a:t>对应不同的数据对象</a:t>
            </a:r>
          </a:p>
        </p:txBody>
      </p:sp>
      <p:sp>
        <p:nvSpPr>
          <p:cNvPr id="437258" name="AutoShape 10"/>
          <p:cNvSpPr>
            <a:spLocks/>
          </p:cNvSpPr>
          <p:nvPr/>
        </p:nvSpPr>
        <p:spPr bwMode="auto">
          <a:xfrm>
            <a:off x="7380288" y="1412875"/>
            <a:ext cx="1439862" cy="647700"/>
          </a:xfrm>
          <a:prstGeom prst="accentCallout3">
            <a:avLst>
              <a:gd name="adj1" fmla="val 17648"/>
              <a:gd name="adj2" fmla="val -5292"/>
              <a:gd name="adj3" fmla="val 17648"/>
              <a:gd name="adj4" fmla="val -60861"/>
              <a:gd name="adj5" fmla="val 124019"/>
              <a:gd name="adj6" fmla="val -60861"/>
              <a:gd name="adj7" fmla="val 237009"/>
              <a:gd name="adj8" fmla="val -59648"/>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solidFill>
                  <a:srgbClr val="FF3300"/>
                </a:solidFill>
                <a:latin typeface="Tahoma" pitchFamily="34" charset="0"/>
              </a:rPr>
              <a:t>保存值的存储单元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37258"/>
                                        </p:tgtEl>
                                        <p:attrNameLst>
                                          <p:attrName>style.visibility</p:attrName>
                                        </p:attrNameLst>
                                      </p:cBhvr>
                                      <p:to>
                                        <p:strVal val="visible"/>
                                      </p:to>
                                    </p:set>
                                    <p:animEffect transition="in" filter="checkerboard(across)">
                                      <p:cBhvr>
                                        <p:cTn id="7" dur="500"/>
                                        <p:tgtEl>
                                          <p:spTgt spid="437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17" name="Rectangle 21"/>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6.1</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ea typeface="宋体" pitchFamily="2" charset="-122"/>
              </a:rPr>
              <a:t>局部存储分配策略</a:t>
            </a:r>
          </a:p>
        </p:txBody>
      </p:sp>
      <p:sp>
        <p:nvSpPr>
          <p:cNvPr id="439299" name="Rectangle 3"/>
          <p:cNvSpPr>
            <a:spLocks noGrp="1" noChangeArrowheads="1"/>
          </p:cNvSpPr>
          <p:nvPr>
            <p:ph idx="1"/>
          </p:nvPr>
        </p:nvSpPr>
        <p:spPr>
          <a:xfrm>
            <a:off x="61340" y="1885950"/>
            <a:ext cx="8534400" cy="3494088"/>
          </a:xfrm>
        </p:spPr>
        <p:txBody>
          <a:bodyPr/>
          <a:lstStyle/>
          <a:p>
            <a:pPr>
              <a:defRPr/>
            </a:pPr>
            <a:r>
              <a:rPr lang="zh-CN" altLang="en-US" sz="3200" b="1" dirty="0" smtClean="0">
                <a:effectLst>
                  <a:outerShdw blurRad="38100" dist="38100" dir="2700000" algn="tl">
                    <a:srgbClr val="C0C0C0"/>
                  </a:outerShdw>
                </a:effectLst>
                <a:ea typeface="宋体" pitchFamily="2" charset="-122"/>
              </a:rPr>
              <a:t>名字到存储单元的绑定</a:t>
            </a: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环境把名字映射到左值（存储单元），而状态把左值映射到右值（值）。</a:t>
            </a: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赋值改变状态，但不改变环境。</a:t>
            </a:r>
            <a:r>
              <a:rPr lang="zh-CN" altLang="en-US" sz="2800" b="1" dirty="0" smtClean="0">
                <a:solidFill>
                  <a:schemeClr val="accent2"/>
                </a:solidFill>
                <a:effectLst>
                  <a:outerShdw blurRad="38100" dist="38100" dir="2700000" algn="tl">
                    <a:srgbClr val="C0C0C0"/>
                  </a:outerShdw>
                </a:effectLst>
                <a:ea typeface="宋体" pitchFamily="2" charset="-122"/>
              </a:rPr>
              <a:t> </a:t>
            </a: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如果环境将名字</a:t>
            </a:r>
            <a:r>
              <a:rPr lang="en-US" altLang="zh-CN" sz="2800" b="1" i="1" dirty="0" smtClean="0">
                <a:solidFill>
                  <a:schemeClr val="accent2"/>
                </a:solidFill>
                <a:effectLst>
                  <a:outerShdw blurRad="38100" dist="38100" dir="2700000" algn="tl">
                    <a:srgbClr val="C0C0C0"/>
                  </a:outerShdw>
                </a:effectLst>
                <a:ea typeface="宋体" pitchFamily="2" charset="-122"/>
              </a:rPr>
              <a:t>x</a:t>
            </a: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映射到存储单元</a:t>
            </a:r>
            <a:r>
              <a:rPr lang="en-US" altLang="zh-CN" sz="2800" b="1" i="1" dirty="0" smtClean="0">
                <a:solidFill>
                  <a:schemeClr val="accent2"/>
                </a:solidFill>
                <a:effectLst>
                  <a:outerShdw blurRad="38100" dist="38100" dir="2700000" algn="tl">
                    <a:srgbClr val="C0C0C0"/>
                  </a:outerShdw>
                </a:effectLst>
                <a:ea typeface="宋体" pitchFamily="2" charset="-122"/>
              </a:rPr>
              <a:t>s</a:t>
            </a:r>
            <a:r>
              <a:rPr lang="en-US" altLang="zh-CN" sz="28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就说</a:t>
            </a:r>
            <a:r>
              <a:rPr lang="en-US" altLang="zh-CN" sz="2800" b="1" i="1" dirty="0" smtClean="0">
                <a:solidFill>
                  <a:schemeClr val="accent2"/>
                </a:solidFill>
                <a:effectLst>
                  <a:outerShdw blurRad="38100" dist="38100" dir="2700000" algn="tl">
                    <a:srgbClr val="C0C0C0"/>
                  </a:outerShdw>
                </a:effectLst>
                <a:ea typeface="宋体" pitchFamily="2" charset="-122"/>
              </a:rPr>
              <a:t>x</a:t>
            </a: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被</a:t>
            </a:r>
            <a:r>
              <a:rPr lang="zh-CN" altLang="en-US" sz="2800" b="1" dirty="0" smtClean="0">
                <a:solidFill>
                  <a:schemeClr val="accent2"/>
                </a:solidFill>
                <a:effectLst>
                  <a:outerShdw blurRad="38100" dist="38100" dir="2700000" algn="tl">
                    <a:srgbClr val="C0C0C0"/>
                  </a:outerShdw>
                </a:effectLst>
                <a:ea typeface="宋体" pitchFamily="2" charset="-122"/>
              </a:rPr>
              <a:t>绑定</a:t>
            </a: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到</a:t>
            </a:r>
            <a:r>
              <a:rPr lang="en-US" altLang="zh-CN" sz="2800" b="1" i="1" dirty="0" smtClean="0">
                <a:solidFill>
                  <a:schemeClr val="accent2"/>
                </a:solidFill>
                <a:effectLst>
                  <a:outerShdw blurRad="38100" dist="38100" dir="2700000" algn="tl">
                    <a:srgbClr val="C0C0C0"/>
                  </a:outerShdw>
                </a:effectLst>
                <a:ea typeface="宋体" pitchFamily="2" charset="-122"/>
              </a:rPr>
              <a:t>s</a:t>
            </a:r>
            <a:r>
              <a:rPr lang="en-US" altLang="zh-CN" sz="2800" b="1" dirty="0" smtClean="0">
                <a:solidFill>
                  <a:schemeClr val="accent2"/>
                </a:solidFill>
                <a:effectLst>
                  <a:outerShdw blurRad="38100" dist="38100" dir="2700000" algn="tl">
                    <a:srgbClr val="C0C0C0"/>
                  </a:outerShdw>
                </a:effectLst>
                <a:ea typeface="宋体" pitchFamily="2" charset="-122"/>
              </a:rPr>
              <a:t>。</a:t>
            </a: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	</a:t>
            </a:r>
          </a:p>
        </p:txBody>
      </p:sp>
      <p:sp>
        <p:nvSpPr>
          <p:cNvPr id="1024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109626B4-2953-4E04-B3AF-57EF313DCE36}" type="slidenum">
              <a:rPr lang="en-US" altLang="zh-CN" sz="8000">
                <a:solidFill>
                  <a:schemeClr val="bg2"/>
                </a:solidFill>
                <a:latin typeface="Arial" charset="0"/>
                <a:ea typeface="宋体" pitchFamily="2" charset="-122"/>
              </a:rPr>
              <a:pPr/>
              <a:t>9</a:t>
            </a:fld>
            <a:endParaRPr lang="en-US" altLang="zh-CN" sz="8000">
              <a:solidFill>
                <a:schemeClr val="bg2"/>
              </a:solidFill>
              <a:latin typeface="Arial" charset="0"/>
              <a:ea typeface="宋体" pitchFamily="2" charset="-122"/>
            </a:endParaRPr>
          </a:p>
        </p:txBody>
      </p:sp>
      <p:grpSp>
        <p:nvGrpSpPr>
          <p:cNvPr id="10244" name="Group 4"/>
          <p:cNvGrpSpPr>
            <a:grpSpLocks/>
          </p:cNvGrpSpPr>
          <p:nvPr/>
        </p:nvGrpSpPr>
        <p:grpSpPr bwMode="auto">
          <a:xfrm>
            <a:off x="755650" y="4868863"/>
            <a:ext cx="7594600" cy="1290637"/>
            <a:chOff x="480" y="1056"/>
            <a:chExt cx="4784" cy="813"/>
          </a:xfrm>
        </p:grpSpPr>
        <p:sp>
          <p:nvSpPr>
            <p:cNvPr id="439301" name="Rectangle 5"/>
            <p:cNvSpPr>
              <a:spLocks noChangeArrowheads="1"/>
            </p:cNvSpPr>
            <p:nvPr/>
          </p:nvSpPr>
          <p:spPr bwMode="auto">
            <a:xfrm>
              <a:off x="480" y="1540"/>
              <a:ext cx="935"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zh-CN" altLang="en-US" sz="2400" b="1">
                  <a:solidFill>
                    <a:srgbClr val="996633"/>
                  </a:solidFill>
                  <a:effectLst>
                    <a:outerShdw blurRad="38100" dist="38100" dir="2700000" algn="tl">
                      <a:srgbClr val="C0C0C0"/>
                    </a:outerShdw>
                  </a:effectLst>
                  <a:latin typeface="Times New Roman" pitchFamily="18" charset="0"/>
                </a:rPr>
                <a:t>名字</a:t>
              </a:r>
            </a:p>
          </p:txBody>
        </p:sp>
        <p:sp>
          <p:nvSpPr>
            <p:cNvPr id="439302" name="Rectangle 6"/>
            <p:cNvSpPr>
              <a:spLocks noChangeArrowheads="1"/>
            </p:cNvSpPr>
            <p:nvPr/>
          </p:nvSpPr>
          <p:spPr bwMode="auto">
            <a:xfrm>
              <a:off x="2247" y="1540"/>
              <a:ext cx="1183"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zh-CN" altLang="en-US" sz="2400" b="1">
                  <a:solidFill>
                    <a:srgbClr val="996633"/>
                  </a:solidFill>
                  <a:effectLst>
                    <a:outerShdw blurRad="38100" dist="38100" dir="2700000" algn="tl">
                      <a:srgbClr val="C0C0C0"/>
                    </a:outerShdw>
                  </a:effectLst>
                  <a:latin typeface="Times New Roman" pitchFamily="18" charset="0"/>
                </a:rPr>
                <a:t>存储单元</a:t>
              </a:r>
            </a:p>
          </p:txBody>
        </p:sp>
        <p:sp>
          <p:nvSpPr>
            <p:cNvPr id="439303" name="Rectangle 7"/>
            <p:cNvSpPr>
              <a:spLocks noChangeArrowheads="1"/>
            </p:cNvSpPr>
            <p:nvPr/>
          </p:nvSpPr>
          <p:spPr bwMode="auto">
            <a:xfrm>
              <a:off x="3408" y="1056"/>
              <a:ext cx="72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zh-CN" altLang="en-US" sz="2400" b="1">
                  <a:solidFill>
                    <a:srgbClr val="996633"/>
                  </a:solidFill>
                  <a:effectLst>
                    <a:outerShdw blurRad="38100" dist="38100" dir="2700000" algn="tl">
                      <a:srgbClr val="C0C0C0"/>
                    </a:outerShdw>
                  </a:effectLst>
                  <a:latin typeface="Times New Roman" pitchFamily="18" charset="0"/>
                </a:rPr>
                <a:t>状态</a:t>
              </a:r>
            </a:p>
          </p:txBody>
        </p:sp>
        <p:sp>
          <p:nvSpPr>
            <p:cNvPr id="439304" name="Rectangle 8"/>
            <p:cNvSpPr>
              <a:spLocks noChangeArrowheads="1"/>
            </p:cNvSpPr>
            <p:nvPr/>
          </p:nvSpPr>
          <p:spPr bwMode="auto">
            <a:xfrm>
              <a:off x="4544" y="1540"/>
              <a:ext cx="72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zh-CN" altLang="en-US" sz="2400" b="1">
                  <a:solidFill>
                    <a:srgbClr val="996633"/>
                  </a:solidFill>
                  <a:effectLst>
                    <a:outerShdw blurRad="38100" dist="38100" dir="2700000" algn="tl">
                      <a:srgbClr val="C0C0C0"/>
                    </a:outerShdw>
                  </a:effectLst>
                  <a:latin typeface="Times New Roman" pitchFamily="18" charset="0"/>
                </a:rPr>
                <a:t>值</a:t>
              </a:r>
            </a:p>
          </p:txBody>
        </p:sp>
        <p:sp>
          <p:nvSpPr>
            <p:cNvPr id="439305" name="Rectangle 9"/>
            <p:cNvSpPr>
              <a:spLocks noChangeArrowheads="1"/>
            </p:cNvSpPr>
            <p:nvPr/>
          </p:nvSpPr>
          <p:spPr bwMode="auto">
            <a:xfrm>
              <a:off x="1488" y="1056"/>
              <a:ext cx="72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zh-CN" altLang="en-US" sz="2400" b="1">
                  <a:solidFill>
                    <a:srgbClr val="996633"/>
                  </a:solidFill>
                  <a:effectLst>
                    <a:outerShdw blurRad="38100" dist="38100" dir="2700000" algn="tl">
                      <a:srgbClr val="C0C0C0"/>
                    </a:outerShdw>
                  </a:effectLst>
                  <a:latin typeface="Times New Roman" pitchFamily="18" charset="0"/>
                </a:rPr>
                <a:t>环境</a:t>
              </a:r>
            </a:p>
          </p:txBody>
        </p:sp>
        <p:sp>
          <p:nvSpPr>
            <p:cNvPr id="10260" name="Freeform 10"/>
            <p:cNvSpPr>
              <a:spLocks/>
            </p:cNvSpPr>
            <p:nvPr/>
          </p:nvSpPr>
          <p:spPr bwMode="auto">
            <a:xfrm>
              <a:off x="922" y="1378"/>
              <a:ext cx="1830" cy="204"/>
            </a:xfrm>
            <a:custGeom>
              <a:avLst/>
              <a:gdLst>
                <a:gd name="T0" fmla="*/ 0 w 1830"/>
                <a:gd name="T1" fmla="*/ 144 h 290"/>
                <a:gd name="T2" fmla="*/ 420 w 1830"/>
                <a:gd name="T3" fmla="*/ 46 h 290"/>
                <a:gd name="T4" fmla="*/ 900 w 1830"/>
                <a:gd name="T5" fmla="*/ 1 h 290"/>
                <a:gd name="T6" fmla="*/ 1395 w 1830"/>
                <a:gd name="T7" fmla="*/ 53 h 290"/>
                <a:gd name="T8" fmla="*/ 1830 w 1830"/>
                <a:gd name="T9" fmla="*/ 142 h 2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0" h="290">
                  <a:moveTo>
                    <a:pt x="0" y="290"/>
                  </a:moveTo>
                  <a:cubicBezTo>
                    <a:pt x="70" y="257"/>
                    <a:pt x="270" y="140"/>
                    <a:pt x="420" y="92"/>
                  </a:cubicBezTo>
                  <a:cubicBezTo>
                    <a:pt x="570" y="44"/>
                    <a:pt x="738" y="0"/>
                    <a:pt x="900" y="2"/>
                  </a:cubicBezTo>
                  <a:cubicBezTo>
                    <a:pt x="1062" y="4"/>
                    <a:pt x="1240" y="60"/>
                    <a:pt x="1395" y="107"/>
                  </a:cubicBezTo>
                  <a:cubicBezTo>
                    <a:pt x="1550" y="154"/>
                    <a:pt x="1740" y="250"/>
                    <a:pt x="1830" y="28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61" name="Freeform 11"/>
            <p:cNvSpPr>
              <a:spLocks/>
            </p:cNvSpPr>
            <p:nvPr/>
          </p:nvSpPr>
          <p:spPr bwMode="auto">
            <a:xfrm>
              <a:off x="2852" y="1378"/>
              <a:ext cx="1829" cy="204"/>
            </a:xfrm>
            <a:custGeom>
              <a:avLst/>
              <a:gdLst>
                <a:gd name="T0" fmla="*/ 0 w 1830"/>
                <a:gd name="T1" fmla="*/ 144 h 290"/>
                <a:gd name="T2" fmla="*/ 420 w 1830"/>
                <a:gd name="T3" fmla="*/ 46 h 290"/>
                <a:gd name="T4" fmla="*/ 900 w 1830"/>
                <a:gd name="T5" fmla="*/ 1 h 290"/>
                <a:gd name="T6" fmla="*/ 1393 w 1830"/>
                <a:gd name="T7" fmla="*/ 53 h 290"/>
                <a:gd name="T8" fmla="*/ 1828 w 1830"/>
                <a:gd name="T9" fmla="*/ 142 h 2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0" h="290">
                  <a:moveTo>
                    <a:pt x="0" y="290"/>
                  </a:moveTo>
                  <a:cubicBezTo>
                    <a:pt x="70" y="257"/>
                    <a:pt x="270" y="140"/>
                    <a:pt x="420" y="92"/>
                  </a:cubicBezTo>
                  <a:cubicBezTo>
                    <a:pt x="570" y="44"/>
                    <a:pt x="738" y="0"/>
                    <a:pt x="900" y="2"/>
                  </a:cubicBezTo>
                  <a:cubicBezTo>
                    <a:pt x="1062" y="4"/>
                    <a:pt x="1240" y="60"/>
                    <a:pt x="1395" y="107"/>
                  </a:cubicBezTo>
                  <a:cubicBezTo>
                    <a:pt x="1550" y="154"/>
                    <a:pt x="1740" y="250"/>
                    <a:pt x="1830" y="28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39308" name="Rectangle 12"/>
          <p:cNvSpPr>
            <a:spLocks noChangeArrowheads="1"/>
          </p:cNvSpPr>
          <p:nvPr/>
        </p:nvSpPr>
        <p:spPr bwMode="auto">
          <a:xfrm>
            <a:off x="232569" y="915987"/>
            <a:ext cx="85344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0" hangingPunct="0">
              <a:spcBef>
                <a:spcPct val="20000"/>
              </a:spcBef>
              <a:defRPr/>
            </a:pPr>
            <a:r>
              <a:rPr lang="zh-CN" altLang="en-US" sz="3200" b="1" dirty="0">
                <a:effectLst>
                  <a:outerShdw blurRad="38100" dist="38100" dir="2700000" algn="tl">
                    <a:srgbClr val="C0C0C0"/>
                  </a:outerShdw>
                </a:effectLst>
              </a:rPr>
              <a:t>6.1.2 名字（变量）的作用域和绑定</a:t>
            </a:r>
          </a:p>
        </p:txBody>
      </p:sp>
      <p:sp>
        <p:nvSpPr>
          <p:cNvPr id="439309" name="Text Box 13"/>
          <p:cNvSpPr txBox="1">
            <a:spLocks noChangeArrowheads="1"/>
          </p:cNvSpPr>
          <p:nvPr/>
        </p:nvSpPr>
        <p:spPr bwMode="auto">
          <a:xfrm>
            <a:off x="7127875" y="112553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A = b</a:t>
            </a:r>
          </a:p>
        </p:txBody>
      </p:sp>
      <p:sp>
        <p:nvSpPr>
          <p:cNvPr id="439310" name="Text Box 14"/>
          <p:cNvSpPr txBox="1">
            <a:spLocks noChangeArrowheads="1"/>
          </p:cNvSpPr>
          <p:nvPr/>
        </p:nvSpPr>
        <p:spPr bwMode="auto">
          <a:xfrm>
            <a:off x="7199313" y="1701800"/>
            <a:ext cx="576262" cy="39211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5</a:t>
            </a:r>
          </a:p>
        </p:txBody>
      </p:sp>
      <p:sp>
        <p:nvSpPr>
          <p:cNvPr id="439311" name="Text Box 15"/>
          <p:cNvSpPr txBox="1">
            <a:spLocks noChangeArrowheads="1"/>
          </p:cNvSpPr>
          <p:nvPr/>
        </p:nvSpPr>
        <p:spPr bwMode="auto">
          <a:xfrm>
            <a:off x="6767513" y="1701800"/>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A</a:t>
            </a:r>
          </a:p>
        </p:txBody>
      </p:sp>
      <p:sp>
        <p:nvSpPr>
          <p:cNvPr id="439312" name="Text Box 16"/>
          <p:cNvSpPr txBox="1">
            <a:spLocks noChangeArrowheads="1"/>
          </p:cNvSpPr>
          <p:nvPr/>
        </p:nvSpPr>
        <p:spPr bwMode="auto">
          <a:xfrm>
            <a:off x="8388424" y="1701800"/>
            <a:ext cx="576262" cy="39211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4</a:t>
            </a:r>
          </a:p>
        </p:txBody>
      </p:sp>
      <p:sp>
        <p:nvSpPr>
          <p:cNvPr id="439313" name="Text Box 17"/>
          <p:cNvSpPr txBox="1">
            <a:spLocks noChangeArrowheads="1"/>
          </p:cNvSpPr>
          <p:nvPr/>
        </p:nvSpPr>
        <p:spPr bwMode="auto">
          <a:xfrm>
            <a:off x="8100392" y="1701800"/>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b</a:t>
            </a:r>
          </a:p>
        </p:txBody>
      </p:sp>
      <p:sp>
        <p:nvSpPr>
          <p:cNvPr id="10251" name="Rectangle 18"/>
          <p:cNvSpPr>
            <a:spLocks noChangeArrowheads="1"/>
          </p:cNvSpPr>
          <p:nvPr/>
        </p:nvSpPr>
        <p:spPr bwMode="auto">
          <a:xfrm>
            <a:off x="6767513" y="1052513"/>
            <a:ext cx="2268983" cy="1439862"/>
          </a:xfrm>
          <a:prstGeom prst="rect">
            <a:avLst/>
          </a:prstGeom>
          <a:solidFill>
            <a:schemeClr val="accent1">
              <a:alpha val="2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15" name="Text Box 19"/>
          <p:cNvSpPr txBox="1">
            <a:spLocks noChangeArrowheads="1"/>
          </p:cNvSpPr>
          <p:nvPr/>
        </p:nvSpPr>
        <p:spPr bwMode="auto">
          <a:xfrm>
            <a:off x="1042988" y="6021388"/>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A</a:t>
            </a:r>
          </a:p>
        </p:txBody>
      </p:sp>
      <p:sp>
        <p:nvSpPr>
          <p:cNvPr id="439316" name="Rectangle 20"/>
          <p:cNvSpPr>
            <a:spLocks noChangeArrowheads="1"/>
          </p:cNvSpPr>
          <p:nvPr/>
        </p:nvSpPr>
        <p:spPr bwMode="auto">
          <a:xfrm>
            <a:off x="7380288" y="6021388"/>
            <a:ext cx="330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1800" b="1">
                <a:solidFill>
                  <a:srgbClr val="996633"/>
                </a:solidFill>
                <a:effectLst>
                  <a:outerShdw blurRad="38100" dist="38100" dir="2700000" algn="tl">
                    <a:srgbClr val="C0C0C0"/>
                  </a:outerShdw>
                </a:effectLst>
                <a:latin typeface="Tahoma" pitchFamily="34" charset="0"/>
              </a:rPr>
              <a:t>5</a:t>
            </a:r>
            <a:endParaRPr lang="zh-CN" altLang="en-US" sz="1800" b="1">
              <a:solidFill>
                <a:srgbClr val="996633"/>
              </a:solidFill>
              <a:effectLst>
                <a:outerShdw blurRad="38100" dist="38100" dir="2700000" algn="tl">
                  <a:srgbClr val="C0C0C0"/>
                </a:outerShdw>
              </a:effectLst>
              <a:latin typeface="Tahom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ampl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wrap="square">
        <a:spAutoFit/>
      </a:bodyPr>
      <a:lstStyle>
        <a:defPPr eaLnBrk="1" hangingPunct="1">
          <a:spcBef>
            <a:spcPct val="50000"/>
          </a:spcBef>
          <a:defRPr sz="2800" b="1" dirty="0">
            <a:latin typeface="楷体" pitchFamily="49" charset="-122"/>
            <a:ea typeface="楷体" pitchFamily="49" charset="-122"/>
          </a:defRPr>
        </a:defPPr>
      </a:lstStyle>
    </a:txDef>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第10讲-语法分析-VI-浅色</Template>
  <TotalTime>13138</TotalTime>
  <Words>6094</Words>
  <Application>Microsoft Office PowerPoint</Application>
  <PresentationFormat>全屏显示(4:3)</PresentationFormat>
  <Paragraphs>939</Paragraphs>
  <Slides>60</Slides>
  <Notes>51</Notes>
  <HiddenSlides>1</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60</vt:i4>
      </vt:variant>
    </vt:vector>
  </HeadingPairs>
  <TitlesOfParts>
    <vt:vector size="73" baseType="lpstr">
      <vt:lpstr>黑体</vt:lpstr>
      <vt:lpstr>华文行楷</vt:lpstr>
      <vt:lpstr>楷体</vt:lpstr>
      <vt:lpstr>宋体</vt:lpstr>
      <vt:lpstr>微软雅黑</vt:lpstr>
      <vt:lpstr>Arial</vt:lpstr>
      <vt:lpstr>Courier New</vt:lpstr>
      <vt:lpstr>Symbol</vt:lpstr>
      <vt:lpstr>Tahoma</vt:lpstr>
      <vt:lpstr>Times New Roman</vt:lpstr>
      <vt:lpstr>Verdana</vt:lpstr>
      <vt:lpstr>Wingdings</vt:lpstr>
      <vt:lpstr>sample</vt:lpstr>
      <vt:lpstr>第六章 运行时存储空间的组织和管理</vt:lpstr>
      <vt:lpstr>第六章 运行时存储空间的组织和管理</vt:lpstr>
      <vt:lpstr>第六章 运行时存储空间的组织和管理</vt:lpstr>
      <vt:lpstr>第六章 运行时存储空间的组织和管理</vt:lpstr>
      <vt:lpstr>第六章 运行时存储空间的组织和管理</vt:lpstr>
      <vt:lpstr>6.1 (过程内部)局部存储分配策略</vt:lpstr>
      <vt:lpstr>6.1 局部存储分配策略</vt:lpstr>
      <vt:lpstr>6.1 局部存储分配策略</vt:lpstr>
      <vt:lpstr>6.1 局部存储分配策略</vt:lpstr>
      <vt:lpstr>6.1 局部存储分配策略</vt:lpstr>
      <vt:lpstr>6.1 局部存储分配策略</vt:lpstr>
      <vt:lpstr>6.1 局部存储分配策略</vt:lpstr>
      <vt:lpstr>6.1 局部存储分配策略</vt:lpstr>
      <vt:lpstr>6.1 局部存储分配策略</vt:lpstr>
      <vt:lpstr>6.1 局部存储分配策略</vt:lpstr>
      <vt:lpstr>例题</vt:lpstr>
      <vt:lpstr>例题解答：</vt:lpstr>
      <vt:lpstr>例题解答：</vt:lpstr>
      <vt:lpstr>6.1 局部存储分配策略</vt:lpstr>
      <vt:lpstr>6.1 局部存储分配策略</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三种存储分配策略的比较</vt:lpstr>
      <vt:lpstr>例题解答</vt:lpstr>
      <vt:lpstr>习        题</vt:lpstr>
      <vt:lpstr>6.2 全局存储分配策略</vt:lpstr>
      <vt:lpstr>6.2 全局存储分配策略</vt:lpstr>
      <vt:lpstr>6.2 全局存储分配策略</vt:lpstr>
    </vt:vector>
  </TitlesOfParts>
  <Company>中国科大</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Enforcement of Security with Types</dc:title>
  <dc:creator>blue</dc:creator>
  <cp:lastModifiedBy>Windows User</cp:lastModifiedBy>
  <cp:revision>699</cp:revision>
  <dcterms:created xsi:type="dcterms:W3CDTF">2000-08-08T16:59:41Z</dcterms:created>
  <dcterms:modified xsi:type="dcterms:W3CDTF">2017-11-14T13:14:36Z</dcterms:modified>
</cp:coreProperties>
</file>