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431" r:id="rId2"/>
    <p:sldId id="433" r:id="rId3"/>
    <p:sldId id="434" r:id="rId4"/>
    <p:sldId id="435" r:id="rId5"/>
    <p:sldId id="436" r:id="rId6"/>
    <p:sldId id="366" r:id="rId7"/>
    <p:sldId id="432" r:id="rId8"/>
    <p:sldId id="427" r:id="rId9"/>
    <p:sldId id="378" r:id="rId10"/>
    <p:sldId id="411" r:id="rId11"/>
    <p:sldId id="385" r:id="rId12"/>
    <p:sldId id="392" r:id="rId13"/>
    <p:sldId id="43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CC66"/>
    <a:srgbClr val="CCCC00"/>
    <a:srgbClr val="CCFF66"/>
    <a:srgbClr val="33CC33"/>
    <a:srgbClr val="CC00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 varScale="1">
        <p:scale>
          <a:sx n="47" d="100"/>
          <a:sy n="47" d="100"/>
        </p:scale>
        <p:origin x="-19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639C8578-F468-401F-A664-063697F2C8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16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89441E44-08EE-4920-9FFE-B59EBFF08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0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40A5153-8DC5-4DAC-8237-C71E28286AE8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5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DE744-AB20-4EAA-B6D6-3DDC1B418C6E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0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B5D6562-51E7-44E1-AA3D-4CB1833A21D1}" type="slidenum">
              <a:rPr lang="zh-CN" altLang="en-US" sz="1200" smtClean="0">
                <a:latin typeface="Times New Roman" pitchFamily="18" charset="0"/>
              </a:rPr>
              <a:pPr/>
              <a:t>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9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A2BF570-7696-438A-A574-D21D3A5802CE}" type="slidenum">
              <a:rPr lang="zh-CN" altLang="en-US" sz="1200" smtClean="0">
                <a:latin typeface="Times New Roman" pitchFamily="18" charset="0"/>
              </a:rPr>
              <a:pPr/>
              <a:t>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35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1869E1C-4958-44B4-BBB9-30295B01ACB4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42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86D108-4AA3-4DBE-85E9-A885681E13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291CC2-675A-47F1-83C2-24F7EADA0B3B}" type="datetime1">
              <a:rPr lang="zh-CN" altLang="en-US" smtClean="0"/>
              <a:pPr>
                <a:defRPr/>
              </a:pPr>
              <a:t>21/11/21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44E06C-EF8C-45BB-AA13-8C85D1C186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9E59-F6EE-4A34-94F3-CC0C62B1D4E6}" type="datetime1">
              <a:rPr lang="zh-CN" altLang="en-US" smtClean="0"/>
              <a:pPr>
                <a:defRPr/>
              </a:pPr>
              <a:t>21/11/21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1F921-4B94-49BB-97F4-90EEE7763F2A}" type="datetime1">
              <a:rPr lang="zh-CN" altLang="en-US" smtClean="0"/>
              <a:pPr>
                <a:defRPr/>
              </a:pPr>
              <a:t>21/11/21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5273C-DF0B-4B46-84D9-CFC3E962C1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4C86D108-4AA3-4DBE-85E9-A885681E13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93291CC2-675A-47F1-83C2-24F7EADA0B3B}" type="datetime1">
              <a:rPr lang="zh-CN" altLang="en-US" smtClean="0"/>
              <a:pPr>
                <a:defRPr/>
              </a:pPr>
              <a:t>21/11/21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100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dirty="0" smtClean="0">
                <a:ea typeface="宋体" pitchFamily="2" charset="-122"/>
              </a:rPr>
              <a:t>练习 把算术表达式</a:t>
            </a:r>
            <a:r>
              <a:rPr lang="en-US" altLang="zh-CN" sz="3200" dirty="0" smtClean="0">
                <a:ea typeface="宋体" pitchFamily="2" charset="-122"/>
              </a:rPr>
              <a:t>-(</a:t>
            </a:r>
            <a:r>
              <a:rPr lang="en-US" altLang="zh-CN" sz="3200" dirty="0" err="1" smtClean="0">
                <a:ea typeface="宋体" pitchFamily="2" charset="-122"/>
              </a:rPr>
              <a:t>a+b</a:t>
            </a:r>
            <a:r>
              <a:rPr lang="en-US" altLang="zh-CN" sz="3200" dirty="0" smtClean="0">
                <a:ea typeface="宋体" pitchFamily="2" charset="-122"/>
              </a:rPr>
              <a:t>)*(</a:t>
            </a:r>
            <a:r>
              <a:rPr lang="en-US" altLang="zh-CN" sz="3200" dirty="0" err="1" smtClean="0">
                <a:ea typeface="宋体" pitchFamily="2" charset="-122"/>
              </a:rPr>
              <a:t>b+c</a:t>
            </a:r>
            <a:r>
              <a:rPr lang="en-US" altLang="zh-CN" sz="3200" dirty="0" smtClean="0">
                <a:ea typeface="宋体" pitchFamily="2" charset="-122"/>
              </a:rPr>
              <a:t>) </a:t>
            </a:r>
            <a:r>
              <a:rPr lang="zh-CN" altLang="en-US" sz="3200" dirty="0" smtClean="0">
                <a:ea typeface="宋体" pitchFamily="2" charset="-122"/>
              </a:rPr>
              <a:t>翻译成 </a:t>
            </a:r>
            <a:r>
              <a:rPr lang="en-US" altLang="zh-CN" sz="3200" dirty="0" smtClean="0">
                <a:ea typeface="宋体" pitchFamily="2" charset="-122"/>
              </a:rPr>
              <a:t>(a) </a:t>
            </a:r>
            <a:r>
              <a:rPr lang="zh-CN" altLang="en-US" sz="3200" dirty="0" smtClean="0">
                <a:ea typeface="宋体" pitchFamily="2" charset="-122"/>
              </a:rPr>
              <a:t>生成树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pic>
        <p:nvPicPr>
          <p:cNvPr id="4" name="图片 3" descr="语法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8880"/>
            <a:ext cx="5613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基本块和流图</a:t>
            </a:r>
          </a:p>
        </p:txBody>
      </p:sp>
      <p:sp>
        <p:nvSpPr>
          <p:cNvPr id="15363" name="Rectangle 2051"/>
          <p:cNvSpPr>
            <a:spLocks noGrp="1" noChangeArrowheads="1"/>
          </p:cNvSpPr>
          <p:nvPr>
            <p:ph idx="1"/>
          </p:nvPr>
        </p:nvSpPr>
        <p:spPr>
          <a:xfrm>
            <a:off x="304800" y="1105083"/>
            <a:ext cx="4762872" cy="5248275"/>
          </a:xfrm>
          <a:noFill/>
        </p:spPr>
        <p:txBody>
          <a:bodyPr rIns="0"/>
          <a:lstStyle/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怎样为三地址语句序列</a:t>
            </a:r>
            <a:endParaRPr lang="en-US" altLang="zh-CN" sz="32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生成目标代码？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					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prod = 0;			  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 1;				 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do {			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	prod=prod +a[i] 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b[i];  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+1;		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} while (i &lt;= 20);	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	 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						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73680E6-6DB6-4A9A-AD24-F9095F9914FA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10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555" y="1124744"/>
            <a:ext cx="41764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(1)	prod = 0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(2)	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= 1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(3)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4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(4)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a[t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(5 )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4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(6 )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b[t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(7 )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(8 )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prod + 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28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(9 )	prod = 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en-US" altLang="zh-CN" sz="28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(10)	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+1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(11)	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= t</a:t>
            </a:r>
            <a:r>
              <a:rPr lang="en-US" altLang="zh-CN" sz="2800" b="0" kern="0" baseline="-30000" dirty="0" smtClean="0">
                <a:latin typeface="微软雅黑" pitchFamily="34" charset="-122"/>
                <a:ea typeface="微软雅黑" pitchFamily="34" charset="-122"/>
              </a:rPr>
              <a:t>7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(12)	if 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&lt;= 20 </a:t>
            </a:r>
            <a:r>
              <a:rPr lang="en-US" altLang="zh-CN" sz="2800" b="0" kern="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800" b="0" kern="0" dirty="0" smtClean="0">
                <a:latin typeface="微软雅黑" pitchFamily="34" charset="-122"/>
                <a:ea typeface="微软雅黑" pitchFamily="34" charset="-122"/>
              </a:rPr>
              <a:t> (3)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基本块和流图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229600" cy="5248275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(1)	prod = 0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(2)	i = 1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(3)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4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i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(4)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a[t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(5 )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4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i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(6 )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b[t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(7 )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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(8 )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prod + 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(9 )	prod = 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(10)	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= i +1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(11)	i = t</a:t>
            </a:r>
            <a:r>
              <a:rPr lang="en-US" altLang="zh-CN" sz="2800" b="0" baseline="-30000" dirty="0" smtClean="0">
                <a:latin typeface="微软雅黑" pitchFamily="34" charset="-122"/>
                <a:ea typeface="微软雅黑" pitchFamily="34" charset="-122"/>
              </a:rPr>
              <a:t>7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(12)	if i &lt;= 20 </a:t>
            </a:r>
            <a:r>
              <a:rPr lang="en-US" altLang="zh-CN" sz="2800" b="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(3) 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6F29805-7541-4174-B2C5-DD78317192D1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11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18436" name="Group 13"/>
          <p:cNvGrpSpPr>
            <a:grpSpLocks/>
          </p:cNvGrpSpPr>
          <p:nvPr/>
        </p:nvGrpSpPr>
        <p:grpSpPr bwMode="auto">
          <a:xfrm>
            <a:off x="4572000" y="1125538"/>
            <a:ext cx="4267200" cy="4724400"/>
            <a:chOff x="2880" y="1008"/>
            <a:chExt cx="2688" cy="2976"/>
          </a:xfrm>
        </p:grpSpPr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2881" y="1008"/>
              <a:ext cx="2217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(1)prod = 0</a:t>
              </a: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(2) i = 1</a:t>
              </a:r>
            </a:p>
            <a:p>
              <a:pPr algn="just" eaLnBrk="0" hangingPunct="0"/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2880" y="1699"/>
              <a:ext cx="2267" cy="22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(3) t</a:t>
              </a:r>
              <a:r>
                <a:rPr lang="en-US" altLang="zh-CN" sz="2800" b="1" baseline="-25000">
                  <a:latin typeface="Times New Roman" pitchFamily="18" charset="0"/>
                </a:rPr>
                <a:t>1 </a:t>
              </a:r>
              <a:r>
                <a:rPr lang="en-US" altLang="zh-CN" sz="2800" b="1">
                  <a:latin typeface="Times New Roman" pitchFamily="18" charset="0"/>
                </a:rPr>
                <a:t>= 4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</a:t>
              </a:r>
              <a:r>
                <a:rPr lang="en-US" altLang="zh-CN" sz="2800" b="1">
                  <a:latin typeface="Times New Roman" pitchFamily="18" charset="0"/>
                </a:rPr>
                <a:t> i</a:t>
              </a: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(4) t</a:t>
              </a:r>
              <a:r>
                <a:rPr lang="en-US" altLang="zh-CN" sz="2800" b="1" baseline="-25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= a[t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]</a:t>
              </a: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(5) t</a:t>
              </a:r>
              <a:r>
                <a:rPr lang="en-US" altLang="zh-CN" sz="2800" b="1" baseline="-25000">
                  <a:latin typeface="Times New Roman" pitchFamily="18" charset="0"/>
                </a:rPr>
                <a:t>3 </a:t>
              </a:r>
              <a:r>
                <a:rPr lang="en-US" altLang="zh-CN" sz="2800" b="1">
                  <a:latin typeface="Times New Roman" pitchFamily="18" charset="0"/>
                </a:rPr>
                <a:t>= 4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</a:t>
              </a:r>
              <a:r>
                <a:rPr lang="en-US" altLang="zh-CN" sz="2800" b="1">
                  <a:latin typeface="Times New Roman" pitchFamily="18" charset="0"/>
                </a:rPr>
                <a:t> i</a:t>
              </a: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(6) t</a:t>
              </a:r>
              <a:r>
                <a:rPr lang="en-US" altLang="zh-CN" sz="2800" b="1" baseline="-25000">
                  <a:latin typeface="Times New Roman" pitchFamily="18" charset="0"/>
                </a:rPr>
                <a:t>4 </a:t>
              </a:r>
              <a:r>
                <a:rPr lang="en-US" altLang="zh-CN" sz="2800" b="1">
                  <a:latin typeface="Times New Roman" pitchFamily="18" charset="0"/>
                </a:rPr>
                <a:t>= b[t</a:t>
              </a:r>
              <a:r>
                <a:rPr lang="en-US" altLang="zh-CN" sz="2800" b="1" baseline="-25000">
                  <a:latin typeface="Times New Roman" pitchFamily="18" charset="0"/>
                </a:rPr>
                <a:t>3</a:t>
              </a:r>
              <a:r>
                <a:rPr lang="en-US" altLang="zh-CN" sz="2800" b="1">
                  <a:latin typeface="Times New Roman" pitchFamily="18" charset="0"/>
                </a:rPr>
                <a:t>]</a:t>
              </a: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(7) t</a:t>
              </a:r>
              <a:r>
                <a:rPr lang="en-US" altLang="zh-CN" sz="2800" b="1" baseline="-25000">
                  <a:latin typeface="Times New Roman" pitchFamily="18" charset="0"/>
                </a:rPr>
                <a:t>5 </a:t>
              </a:r>
              <a:r>
                <a:rPr lang="en-US" altLang="zh-CN" sz="2800" b="1">
                  <a:latin typeface="Times New Roman" pitchFamily="18" charset="0"/>
                </a:rPr>
                <a:t>= t</a:t>
              </a:r>
              <a:r>
                <a:rPr lang="en-US" altLang="zh-CN" sz="2800" b="1" baseline="-25000">
                  <a:latin typeface="Times New Roman" pitchFamily="18" charset="0"/>
                </a:rPr>
                <a:t>2 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</a:t>
              </a:r>
              <a:r>
                <a:rPr lang="en-US" altLang="zh-CN" sz="2800" b="1">
                  <a:latin typeface="Times New Roman" pitchFamily="18" charset="0"/>
                </a:rPr>
                <a:t> t</a:t>
              </a:r>
              <a:r>
                <a:rPr lang="en-US" altLang="zh-CN" sz="2800" b="1" baseline="-25000">
                  <a:latin typeface="Times New Roman" pitchFamily="18" charset="0"/>
                </a:rPr>
                <a:t>4</a:t>
              </a:r>
              <a:endParaRPr lang="en-US" altLang="zh-CN" sz="2800" b="1"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(8) t</a:t>
              </a:r>
              <a:r>
                <a:rPr lang="en-US" altLang="zh-CN" sz="2800" b="1" baseline="-25000">
                  <a:latin typeface="Times New Roman" pitchFamily="18" charset="0"/>
                </a:rPr>
                <a:t>6 </a:t>
              </a:r>
              <a:r>
                <a:rPr lang="en-US" altLang="zh-CN" sz="2800" b="1">
                  <a:latin typeface="Times New Roman" pitchFamily="18" charset="0"/>
                </a:rPr>
                <a:t>= prod + t</a:t>
              </a:r>
              <a:r>
                <a:rPr lang="en-US" altLang="zh-CN" sz="2800" b="1" baseline="-25000">
                  <a:latin typeface="Times New Roman" pitchFamily="18" charset="0"/>
                </a:rPr>
                <a:t>5</a:t>
              </a:r>
              <a:endParaRPr lang="en-US" altLang="zh-CN" sz="2800" b="1"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(9) prod = t</a:t>
              </a:r>
              <a:r>
                <a:rPr lang="en-US" altLang="zh-CN" sz="2800" b="1" baseline="-25000">
                  <a:latin typeface="Times New Roman" pitchFamily="18" charset="0"/>
                </a:rPr>
                <a:t>6</a:t>
              </a:r>
              <a:endParaRPr lang="en-US" altLang="zh-CN" sz="2800" b="1"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(10) t</a:t>
              </a:r>
              <a:r>
                <a:rPr lang="en-US" altLang="zh-CN" sz="2800" b="1" baseline="-25000">
                  <a:latin typeface="Times New Roman" pitchFamily="18" charset="0"/>
                </a:rPr>
                <a:t>7 </a:t>
              </a:r>
              <a:r>
                <a:rPr lang="en-US" altLang="zh-CN" sz="2800" b="1">
                  <a:latin typeface="Times New Roman" pitchFamily="18" charset="0"/>
                </a:rPr>
                <a:t>= i +1</a:t>
              </a: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(11) i = t</a:t>
              </a:r>
              <a:r>
                <a:rPr lang="en-US" altLang="zh-CN" sz="2800" b="1" baseline="-25000">
                  <a:latin typeface="Times New Roman" pitchFamily="18" charset="0"/>
                </a:rPr>
                <a:t>7</a:t>
              </a:r>
              <a:endParaRPr lang="en-US" altLang="zh-CN" sz="2800" b="1"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(12) if i &lt;= 20 goto (3) 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143" y="1056"/>
              <a:ext cx="42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</a:rPr>
                <a:t>1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143" y="2535"/>
              <a:ext cx="42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latin typeface="Times New Roman" pitchFamily="18" charset="0"/>
                </a:rPr>
                <a:t>2</a:t>
              </a:r>
              <a:endParaRPr lang="en-US" altLang="zh-CN" sz="28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8.3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基本块和流图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8"/>
            <a:ext cx="4608959" cy="5181600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什么是循环</a:t>
            </a:r>
            <a:r>
              <a:rPr lang="zh-CN" altLang="en-US" b="1" dirty="0" smtClean="0">
                <a:ea typeface="宋体" pitchFamily="2" charset="-122"/>
              </a:rPr>
              <a:t>?</a:t>
            </a:r>
          </a:p>
          <a:p>
            <a:pPr lvl="1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所有结点是</a:t>
            </a:r>
            <a:r>
              <a:rPr lang="zh-CN" altLang="en-US" b="1" dirty="0" smtClean="0">
                <a:ea typeface="宋体" pitchFamily="2" charset="-122"/>
              </a:rPr>
              <a:t>强连通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的</a:t>
            </a:r>
          </a:p>
          <a:p>
            <a:pPr lvl="2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从循环的任一结点到另外一个结点都有一条路径，并且路径上的所有的结点都在循环中。</a:t>
            </a:r>
            <a:endParaRPr lang="zh-CN" altLang="en-US" b="1" dirty="0" smtClean="0">
              <a:ea typeface="宋体" pitchFamily="2" charset="-122"/>
            </a:endParaRPr>
          </a:p>
          <a:p>
            <a:pPr lvl="1"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唯一的循环</a:t>
            </a:r>
            <a:r>
              <a:rPr lang="zh-CN" altLang="en-US" b="1" dirty="0" smtClean="0">
                <a:ea typeface="宋体" pitchFamily="2" charset="-122"/>
              </a:rPr>
              <a:t>入口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ea typeface="宋体" pitchFamily="2" charset="-122"/>
              </a:rPr>
              <a:t>外循环和内循环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94EC57E-6B92-4534-A473-AA1F7A8543FD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12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23557" name="Group 14"/>
          <p:cNvGrpSpPr>
            <a:grpSpLocks/>
          </p:cNvGrpSpPr>
          <p:nvPr/>
        </p:nvGrpSpPr>
        <p:grpSpPr bwMode="auto">
          <a:xfrm>
            <a:off x="4837113" y="1125538"/>
            <a:ext cx="4306887" cy="5472112"/>
            <a:chOff x="3047" y="709"/>
            <a:chExt cx="2713" cy="3447"/>
          </a:xfrm>
        </p:grpSpPr>
        <p:sp>
          <p:nvSpPr>
            <p:cNvPr id="1456143" name="Rectangle 15"/>
            <p:cNvSpPr>
              <a:spLocks noChangeArrowheads="1"/>
            </p:cNvSpPr>
            <p:nvPr/>
          </p:nvSpPr>
          <p:spPr bwMode="auto">
            <a:xfrm>
              <a:off x="3419" y="709"/>
              <a:ext cx="1959" cy="4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prod := 0</a:t>
              </a: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 := 1</a:t>
              </a:r>
            </a:p>
            <a:p>
              <a:pPr algn="just" eaLnBrk="0" hangingPunct="0">
                <a:defRPr/>
              </a:pP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6144" name="Rectangle 16"/>
            <p:cNvSpPr>
              <a:spLocks noChangeArrowheads="1"/>
            </p:cNvSpPr>
            <p:nvPr/>
          </p:nvSpPr>
          <p:spPr bwMode="auto">
            <a:xfrm>
              <a:off x="3407" y="1535"/>
              <a:ext cx="2003" cy="2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4* i</a:t>
              </a: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a[t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]</a:t>
              </a: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4* I</a:t>
              </a: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b[t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]</a:t>
              </a: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* 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prod + 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prod := 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 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:= i +1</a:t>
              </a: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 := t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if i &lt;= 20 goto </a:t>
              </a: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3560" name="Line 17"/>
            <p:cNvSpPr>
              <a:spLocks noChangeShapeType="1"/>
            </p:cNvSpPr>
            <p:nvPr/>
          </p:nvSpPr>
          <p:spPr bwMode="auto">
            <a:xfrm>
              <a:off x="4322" y="1199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6146" name="Rectangle 18"/>
            <p:cNvSpPr>
              <a:spLocks noChangeArrowheads="1"/>
            </p:cNvSpPr>
            <p:nvPr/>
          </p:nvSpPr>
          <p:spPr bwMode="auto">
            <a:xfrm>
              <a:off x="5365" y="750"/>
              <a:ext cx="39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6147" name="Rectangle 19"/>
            <p:cNvSpPr>
              <a:spLocks noChangeArrowheads="1"/>
            </p:cNvSpPr>
            <p:nvPr/>
          </p:nvSpPr>
          <p:spPr bwMode="auto">
            <a:xfrm>
              <a:off x="5407" y="2371"/>
              <a:ext cx="35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8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3563" name="Line 20"/>
            <p:cNvSpPr>
              <a:spLocks noChangeShapeType="1"/>
            </p:cNvSpPr>
            <p:nvPr/>
          </p:nvSpPr>
          <p:spPr bwMode="auto">
            <a:xfrm>
              <a:off x="4368" y="3829"/>
              <a:ext cx="0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Freeform 21"/>
            <p:cNvSpPr>
              <a:spLocks/>
            </p:cNvSpPr>
            <p:nvPr/>
          </p:nvSpPr>
          <p:spPr bwMode="auto">
            <a:xfrm>
              <a:off x="3047" y="1263"/>
              <a:ext cx="699" cy="2768"/>
            </a:xfrm>
            <a:custGeom>
              <a:avLst/>
              <a:gdLst>
                <a:gd name="T0" fmla="*/ 699 w 699"/>
                <a:gd name="T1" fmla="*/ 2595 h 2768"/>
                <a:gd name="T2" fmla="*/ 222 w 699"/>
                <a:gd name="T3" fmla="*/ 2694 h 2768"/>
                <a:gd name="T4" fmla="*/ 51 w 699"/>
                <a:gd name="T5" fmla="*/ 2154 h 2768"/>
                <a:gd name="T6" fmla="*/ 4 w 699"/>
                <a:gd name="T7" fmla="*/ 1352 h 2768"/>
                <a:gd name="T8" fmla="*/ 74 w 699"/>
                <a:gd name="T9" fmla="*/ 519 h 2768"/>
                <a:gd name="T10" fmla="*/ 208 w 699"/>
                <a:gd name="T11" fmla="*/ 38 h 2768"/>
                <a:gd name="T12" fmla="*/ 506 w 699"/>
                <a:gd name="T13" fmla="*/ 289 h 27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9" h="2768">
                  <a:moveTo>
                    <a:pt x="699" y="2595"/>
                  </a:moveTo>
                  <a:cubicBezTo>
                    <a:pt x="620" y="2611"/>
                    <a:pt x="330" y="2768"/>
                    <a:pt x="222" y="2694"/>
                  </a:cubicBezTo>
                  <a:cubicBezTo>
                    <a:pt x="114" y="2620"/>
                    <a:pt x="87" y="2378"/>
                    <a:pt x="51" y="2154"/>
                  </a:cubicBezTo>
                  <a:cubicBezTo>
                    <a:pt x="15" y="1930"/>
                    <a:pt x="0" y="1624"/>
                    <a:pt x="4" y="1352"/>
                  </a:cubicBezTo>
                  <a:cubicBezTo>
                    <a:pt x="8" y="1080"/>
                    <a:pt x="40" y="738"/>
                    <a:pt x="74" y="519"/>
                  </a:cubicBezTo>
                  <a:cubicBezTo>
                    <a:pt x="108" y="300"/>
                    <a:pt x="136" y="76"/>
                    <a:pt x="208" y="38"/>
                  </a:cubicBezTo>
                  <a:cubicBezTo>
                    <a:pt x="280" y="0"/>
                    <a:pt x="444" y="237"/>
                    <a:pt x="506" y="2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8.3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基本块和流图</a:t>
            </a:r>
          </a:p>
        </p:txBody>
      </p:sp>
      <p:sp>
        <p:nvSpPr>
          <p:cNvPr id="153805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401638" y="1289050"/>
            <a:ext cx="3675062" cy="4065588"/>
          </a:xfrm>
          <a:ln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36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t1 := a * a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36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t2 := a * b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36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t3: = 2 * t2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36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t4: = t1 + t3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36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t5: = b * b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36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t6: = t4 + t5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6F6FC40-0E55-45D0-847F-7AF83F6E0443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13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995738" y="3644900"/>
            <a:ext cx="1296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053" name="Text Box 5"/>
          <p:cNvSpPr txBox="1">
            <a:spLocks noChangeArrowheads="1"/>
          </p:cNvSpPr>
          <p:nvPr/>
        </p:nvSpPr>
        <p:spPr bwMode="auto">
          <a:xfrm>
            <a:off x="5364163" y="1772766"/>
            <a:ext cx="3384550" cy="36004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t1 := a * a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t2 := a * b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t2: = 2 * t2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t1: = t1 + t2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t2: = b * b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华文行楷" pitchFamily="2" charset="-122"/>
              </a:rPr>
              <a:t>t1: = t1 + t2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100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dirty="0" smtClean="0">
                <a:ea typeface="宋体" pitchFamily="2" charset="-122"/>
              </a:rPr>
              <a:t>练习 把算术表达式</a:t>
            </a:r>
            <a:r>
              <a:rPr lang="en-US" altLang="zh-CN" sz="3200" dirty="0" smtClean="0">
                <a:ea typeface="宋体" pitchFamily="2" charset="-122"/>
              </a:rPr>
              <a:t>-(</a:t>
            </a:r>
            <a:r>
              <a:rPr lang="en-US" altLang="zh-CN" sz="3200" dirty="0" err="1" smtClean="0">
                <a:ea typeface="宋体" pitchFamily="2" charset="-122"/>
              </a:rPr>
              <a:t>a+b</a:t>
            </a:r>
            <a:r>
              <a:rPr lang="en-US" altLang="zh-CN" sz="3200" dirty="0" smtClean="0">
                <a:ea typeface="宋体" pitchFamily="2" charset="-122"/>
              </a:rPr>
              <a:t>)*(</a:t>
            </a:r>
            <a:r>
              <a:rPr lang="en-US" altLang="zh-CN" sz="3200" dirty="0" err="1" smtClean="0">
                <a:ea typeface="宋体" pitchFamily="2" charset="-122"/>
              </a:rPr>
              <a:t>b+c</a:t>
            </a:r>
            <a:r>
              <a:rPr lang="en-US" altLang="zh-CN" sz="3200" dirty="0" smtClean="0">
                <a:ea typeface="宋体" pitchFamily="2" charset="-122"/>
              </a:rPr>
              <a:t>) </a:t>
            </a:r>
            <a:r>
              <a:rPr lang="zh-CN" altLang="en-US" sz="3200" dirty="0" smtClean="0">
                <a:ea typeface="宋体" pitchFamily="2" charset="-122"/>
              </a:rPr>
              <a:t>翻译成 </a:t>
            </a:r>
            <a:r>
              <a:rPr lang="en-US" altLang="zh-CN" sz="3200" dirty="0" smtClean="0">
                <a:ea typeface="宋体" pitchFamily="2" charset="-122"/>
              </a:rPr>
              <a:t>(b) </a:t>
            </a:r>
            <a:r>
              <a:rPr lang="zh-CN" altLang="en-US" sz="3200" dirty="0" smtClean="0">
                <a:ea typeface="宋体" pitchFamily="2" charset="-122"/>
              </a:rPr>
              <a:t>有向无环图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2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pic>
        <p:nvPicPr>
          <p:cNvPr id="2" name="图片 1" descr="D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5715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100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dirty="0" smtClean="0">
                <a:ea typeface="宋体" pitchFamily="2" charset="-122"/>
              </a:rPr>
              <a:t>练习 把算术表达式</a:t>
            </a:r>
            <a:r>
              <a:rPr lang="en-US" altLang="zh-CN" sz="3200" dirty="0" smtClean="0">
                <a:ea typeface="宋体" pitchFamily="2" charset="-122"/>
              </a:rPr>
              <a:t>-(</a:t>
            </a:r>
            <a:r>
              <a:rPr lang="en-US" altLang="zh-CN" sz="3200" dirty="0" err="1" smtClean="0">
                <a:ea typeface="宋体" pitchFamily="2" charset="-122"/>
              </a:rPr>
              <a:t>a+b</a:t>
            </a:r>
            <a:r>
              <a:rPr lang="en-US" altLang="zh-CN" sz="3200" dirty="0" smtClean="0">
                <a:ea typeface="宋体" pitchFamily="2" charset="-122"/>
              </a:rPr>
              <a:t>)*(</a:t>
            </a:r>
            <a:r>
              <a:rPr lang="en-US" altLang="zh-CN" sz="3200" dirty="0" err="1" smtClean="0">
                <a:ea typeface="宋体" pitchFamily="2" charset="-122"/>
              </a:rPr>
              <a:t>b+c</a:t>
            </a:r>
            <a:r>
              <a:rPr lang="en-US" altLang="zh-CN" sz="3200" dirty="0" smtClean="0">
                <a:ea typeface="宋体" pitchFamily="2" charset="-122"/>
              </a:rPr>
              <a:t>) </a:t>
            </a:r>
            <a:r>
              <a:rPr lang="zh-CN" altLang="en-US" sz="3200" dirty="0" smtClean="0">
                <a:ea typeface="宋体" pitchFamily="2" charset="-122"/>
              </a:rPr>
              <a:t>翻译成 </a:t>
            </a:r>
            <a:r>
              <a:rPr lang="en-US" altLang="zh-CN" sz="3200" dirty="0" smtClean="0">
                <a:ea typeface="宋体" pitchFamily="2" charset="-122"/>
              </a:rPr>
              <a:t>(c) </a:t>
            </a:r>
            <a:r>
              <a:rPr lang="zh-CN" altLang="en-US" sz="3200" dirty="0" smtClean="0">
                <a:ea typeface="宋体" pitchFamily="2" charset="-122"/>
              </a:rPr>
              <a:t>后缀表示：</a:t>
            </a:r>
            <a:r>
              <a:rPr lang="en-US" altLang="zh-CN" sz="3200" dirty="0" smtClean="0">
                <a:ea typeface="宋体" pitchFamily="2" charset="-122"/>
              </a:rPr>
              <a:t>a b + - b c + *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3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060848"/>
            <a:ext cx="3467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(</a:t>
            </a:r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d</a:t>
            </a:r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) 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三地址表示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3140968"/>
            <a:ext cx="182614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kern="0" dirty="0">
                <a:solidFill>
                  <a:srgbClr val="163794"/>
                </a:solidFill>
                <a:latin typeface="楷体" pitchFamily="49" charset="-122"/>
              </a:rPr>
              <a:t>t</a:t>
            </a:r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1=</a:t>
            </a:r>
            <a:r>
              <a:rPr lang="en-US" altLang="zh-CN" sz="3200" b="1" kern="0" dirty="0" err="1" smtClean="0">
                <a:solidFill>
                  <a:srgbClr val="163794"/>
                </a:solidFill>
                <a:latin typeface="楷体" pitchFamily="49" charset="-122"/>
              </a:rPr>
              <a:t>a+b</a:t>
            </a:r>
            <a:endParaRPr lang="en-US" altLang="zh-CN" sz="3200" b="1" kern="0" dirty="0" smtClean="0">
              <a:solidFill>
                <a:srgbClr val="163794"/>
              </a:solidFill>
              <a:latin typeface="楷体" pitchFamily="49" charset="-122"/>
            </a:endParaRPr>
          </a:p>
          <a:p>
            <a:r>
              <a:rPr lang="is-I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t2</a:t>
            </a:r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=-t1</a:t>
            </a:r>
          </a:p>
          <a:p>
            <a:r>
              <a:rPr lang="zh-CN" altLang="zh-CN" sz="3200" b="1" kern="0" dirty="0">
                <a:solidFill>
                  <a:srgbClr val="163794"/>
                </a:solidFill>
                <a:latin typeface="楷体" pitchFamily="49" charset="-122"/>
              </a:rPr>
              <a:t>t</a:t>
            </a:r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3=</a:t>
            </a:r>
            <a:r>
              <a:rPr lang="en-US" altLang="zh-CN" sz="3200" b="1" kern="0" dirty="0" err="1" smtClean="0">
                <a:solidFill>
                  <a:srgbClr val="163794"/>
                </a:solidFill>
                <a:latin typeface="楷体" pitchFamily="49" charset="-122"/>
              </a:rPr>
              <a:t>b+c</a:t>
            </a:r>
            <a:endParaRPr lang="en-US" altLang="zh-CN" sz="3200" b="1" kern="0" dirty="0" smtClean="0">
              <a:solidFill>
                <a:srgbClr val="163794"/>
              </a:solidFill>
              <a:latin typeface="楷体" pitchFamily="49" charset="-122"/>
            </a:endParaRPr>
          </a:p>
          <a:p>
            <a:r>
              <a:rPr lang="zh-CN" altLang="zh-CN" sz="3200" b="1" kern="0" dirty="0">
                <a:solidFill>
                  <a:srgbClr val="163794"/>
                </a:solidFill>
                <a:latin typeface="楷体" pitchFamily="49" charset="-122"/>
              </a:rPr>
              <a:t>t</a:t>
            </a:r>
            <a:r>
              <a:rPr lang="en-US" altLang="zh-CN" sz="3200" b="1" kern="0" dirty="0" smtClean="0">
                <a:solidFill>
                  <a:srgbClr val="163794"/>
                </a:solidFill>
                <a:latin typeface="楷体" pitchFamily="49" charset="-122"/>
              </a:rPr>
              <a:t>4=t2*t3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100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dirty="0" smtClean="0">
                <a:ea typeface="宋体" pitchFamily="2" charset="-122"/>
              </a:rPr>
              <a:t>习题</a:t>
            </a:r>
            <a:r>
              <a:rPr lang="en-US" altLang="zh-CN" sz="3200" dirty="0" smtClean="0">
                <a:ea typeface="宋体" pitchFamily="2" charset="-122"/>
              </a:rPr>
              <a:t>7.4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4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84784"/>
            <a:ext cx="42370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解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：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将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id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 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改为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2156659"/>
            <a:ext cx="7884368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6699FF"/>
              </a:buClr>
              <a:defRPr/>
            </a:pPr>
            <a:r>
              <a:rPr lang="en-US" altLang="zh-CN" sz="3200" b="1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  <a:sym typeface="Symbol" pitchFamily="18" charset="2"/>
              </a:rPr>
              <a:t>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id 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enter(</a:t>
            </a:r>
            <a:r>
              <a:rPr lang="en-US" altLang="zh-CN" sz="3200" b="1" kern="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id.</a:t>
            </a:r>
            <a:r>
              <a:rPr lang="en-US" altLang="zh-CN" sz="3200" b="1" i="1" kern="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lexeme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,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type,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CN" altLang="en-US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offset=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offset+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>
              <a:buClr>
                <a:srgbClr val="6699FF"/>
              </a:buClr>
              <a:defRPr/>
            </a:pPr>
            <a:endParaRPr lang="en-US" altLang="zh-CN" sz="3200" b="1" i="1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0"/>
              <a:cs typeface="0"/>
            </a:endParaRPr>
          </a:p>
          <a:p>
            <a:pPr marL="342900" indent="-342900">
              <a:buClr>
                <a:srgbClr val="6699FF"/>
              </a:buClr>
              <a:defRPr/>
            </a:pP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  <a:sym typeface="Symbol" pitchFamily="18" charset="2"/>
              </a:rPr>
              <a:t>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, id 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L1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zh-CN" altLang="en-US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3200" b="1" kern="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id.</a:t>
            </a:r>
            <a:r>
              <a:rPr lang="en-US" altLang="zh-CN" sz="3200" b="1" i="1" kern="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lexeme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,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type,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CN" altLang="en-US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offset=offset+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marL="342900" lvl="0" indent="-342900">
              <a:buClr>
                <a:srgbClr val="6699FF"/>
              </a:buClr>
              <a:defRPr/>
            </a:pPr>
            <a:endParaRPr lang="en-US" altLang="zh-CN" sz="3200" b="1" i="1" kern="0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0"/>
              <a:cs typeface="0"/>
            </a:endParaRPr>
          </a:p>
          <a:p>
            <a:pPr marL="342900" indent="-342900">
              <a:buClr>
                <a:srgbClr val="6699FF"/>
              </a:buClr>
              <a:defRPr/>
            </a:pPr>
            <a:r>
              <a:rPr lang="en-US" altLang="zh-CN" sz="3200" b="1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  <a:sym typeface="Symbol" pitchFamily="18" charset="2"/>
              </a:rPr>
              <a:t>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: 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T</a:t>
            </a:r>
            <a:r>
              <a:rPr lang="zh-CN" altLang="en-US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zh-CN" altLang="en-US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>
              <a:buClr>
                <a:srgbClr val="6699FF"/>
              </a:buClr>
              <a:defRPr/>
            </a:pPr>
            <a:endParaRPr lang="en-US" altLang="zh-CN" sz="3200" b="1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55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100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dirty="0" smtClean="0">
                <a:ea typeface="宋体" pitchFamily="2" charset="-122"/>
              </a:rPr>
              <a:t>习题</a:t>
            </a:r>
            <a:r>
              <a:rPr lang="en-US" altLang="zh-CN" sz="3200" dirty="0" smtClean="0">
                <a:ea typeface="宋体" pitchFamily="2" charset="-122"/>
              </a:rPr>
              <a:t>7.5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5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48080"/>
            <a:ext cx="3467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解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：</a:t>
            </a:r>
            <a:r>
              <a:rPr lang="zh-CN" altLang="en-US" sz="3200" b="1" kern="0" dirty="0" smtClean="0">
                <a:solidFill>
                  <a:srgbClr val="163794"/>
                </a:solidFill>
                <a:latin typeface="楷体" pitchFamily="49" charset="-122"/>
              </a:rPr>
              <a:t>将原文法改为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2156659"/>
            <a:ext cx="78843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6699FF"/>
              </a:buClr>
              <a:defRPr/>
            </a:pP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P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  <a:sym typeface="Symbol" pitchFamily="18" charset="2"/>
              </a:rPr>
              <a:t>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{</a:t>
            </a:r>
            <a:r>
              <a:rPr lang="en-US" altLang="zh-CN" sz="3200" b="1" i="1" kern="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</a:t>
            </a:r>
            <a:r>
              <a:rPr lang="en-US" altLang="zh-CN" sz="3200" b="1" kern="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.</a:t>
            </a:r>
            <a:r>
              <a:rPr lang="en-US" altLang="zh-CN" sz="3200" b="1" i="1" kern="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offset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=0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} 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;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S</a:t>
            </a:r>
            <a:endParaRPr lang="en-US" altLang="zh-CN" sz="32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>
              <a:buClr>
                <a:srgbClr val="6699FF"/>
              </a:buClr>
              <a:defRPr/>
            </a:pPr>
            <a:endParaRPr lang="en-US" altLang="zh-CN" sz="3200" b="1" i="1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0"/>
              <a:cs typeface="0"/>
            </a:endParaRPr>
          </a:p>
          <a:p>
            <a:pPr marL="342900" indent="-342900">
              <a:buClr>
                <a:srgbClr val="6699FF"/>
              </a:buClr>
              <a:defRPr/>
            </a:pP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  <a:sym typeface="Symbol" pitchFamily="18" charset="2"/>
              </a:rPr>
              <a:t>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{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D1.offset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=</a:t>
            </a:r>
            <a:r>
              <a:rPr lang="en-US" altLang="zh-CN" sz="3200" b="1" i="1" kern="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D.offset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}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D1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;{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D2.offset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=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D1.last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}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D2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D.last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D2.last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>
              <a:buClr>
                <a:srgbClr val="6699FF"/>
              </a:buClr>
              <a:defRPr/>
            </a:pPr>
            <a:endParaRPr lang="en-US" altLang="zh-CN" sz="3200" b="1" i="1" kern="0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0"/>
              <a:cs typeface="0"/>
            </a:endParaRPr>
          </a:p>
          <a:p>
            <a:pPr marL="342900" indent="-342900">
              <a:buClr>
                <a:srgbClr val="6699FF"/>
              </a:buClr>
              <a:defRPr/>
            </a:pP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D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  <a:sym typeface="Symbol" pitchFamily="18" charset="2"/>
              </a:rPr>
              <a:t>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id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: </a:t>
            </a:r>
            <a:r>
              <a:rPr lang="en-US" altLang="zh-CN" sz="3200" b="1" i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T</a:t>
            </a:r>
            <a:r>
              <a:rPr lang="zh-CN" altLang="en-US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enter(</a:t>
            </a:r>
            <a:r>
              <a:rPr lang="en-US" altLang="zh-CN" sz="3200" b="1" kern="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id.</a:t>
            </a:r>
            <a:r>
              <a:rPr lang="en-US" altLang="zh-CN" sz="3200" b="1" i="1" kern="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lexeme</a:t>
            </a:r>
            <a:r>
              <a:rPr lang="en-US" altLang="zh-CN" sz="3200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,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type,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</a:t>
            </a:r>
            <a:r>
              <a:rPr lang="en-US" altLang="zh-CN" sz="3200" b="1" kern="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0"/>
                <a:cs typeface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CN" altLang="en-US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D.last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D.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offset+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width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>
              <a:buClr>
                <a:srgbClr val="6699FF"/>
              </a:buClr>
              <a:defRPr/>
            </a:pPr>
            <a:endParaRPr lang="en-US" altLang="zh-CN" sz="3200" b="1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37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08720"/>
            <a:ext cx="7772400" cy="2743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本章内容</a:t>
            </a:r>
          </a:p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一个简单的代码生成算法</a:t>
            </a:r>
            <a:endParaRPr lang="zh-CN" altLang="en-US" sz="3200" b="1" dirty="0" smtClean="0">
              <a:ea typeface="宋体" pitchFamily="2" charset="-122"/>
            </a:endParaRPr>
          </a:p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涉及存储管理，指令选择，寄存器分配和计算次序选择</a:t>
            </a:r>
            <a:r>
              <a:rPr lang="zh-CN" altLang="en-US" sz="3200" b="1" dirty="0" smtClean="0">
                <a:ea typeface="宋体" pitchFamily="2" charset="-122"/>
              </a:rPr>
              <a:t>等基本问题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6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grpSp>
        <p:nvGrpSpPr>
          <p:cNvPr id="2052" name="Group 30"/>
          <p:cNvGrpSpPr>
            <a:grpSpLocks/>
          </p:cNvGrpSpPr>
          <p:nvPr/>
        </p:nvGrpSpPr>
        <p:grpSpPr bwMode="auto">
          <a:xfrm>
            <a:off x="498226" y="3933056"/>
            <a:ext cx="8250238" cy="1371600"/>
            <a:chOff x="96" y="2784"/>
            <a:chExt cx="5197" cy="864"/>
          </a:xfrm>
        </p:grpSpPr>
        <p:sp>
          <p:nvSpPr>
            <p:cNvPr id="2054" name="Rectangle 17"/>
            <p:cNvSpPr>
              <a:spLocks noChangeArrowheads="1"/>
            </p:cNvSpPr>
            <p:nvPr/>
          </p:nvSpPr>
          <p:spPr bwMode="auto">
            <a:xfrm>
              <a:off x="1008" y="2784"/>
              <a:ext cx="608" cy="85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54800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前端</a:t>
              </a:r>
            </a:p>
          </p:txBody>
        </p:sp>
        <p:sp>
          <p:nvSpPr>
            <p:cNvPr id="2055" name="Rectangle 18"/>
            <p:cNvSpPr>
              <a:spLocks noChangeArrowheads="1"/>
            </p:cNvSpPr>
            <p:nvPr/>
          </p:nvSpPr>
          <p:spPr bwMode="auto">
            <a:xfrm>
              <a:off x="2386" y="2798"/>
              <a:ext cx="710" cy="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46800" rIns="18000" bIns="10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代 码</a:t>
              </a:r>
            </a:p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 优 化</a:t>
              </a:r>
            </a:p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 器</a:t>
              </a:r>
            </a:p>
          </p:txBody>
        </p:sp>
        <p:sp>
          <p:nvSpPr>
            <p:cNvPr id="2056" name="Line 19"/>
            <p:cNvSpPr>
              <a:spLocks noChangeShapeType="1"/>
            </p:cNvSpPr>
            <p:nvPr/>
          </p:nvSpPr>
          <p:spPr bwMode="auto">
            <a:xfrm>
              <a:off x="3094" y="3222"/>
              <a:ext cx="7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Rectangle 20"/>
            <p:cNvSpPr>
              <a:spLocks noChangeArrowheads="1"/>
            </p:cNvSpPr>
            <p:nvPr/>
          </p:nvSpPr>
          <p:spPr bwMode="auto">
            <a:xfrm>
              <a:off x="3216" y="2928"/>
              <a:ext cx="70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中间</a:t>
              </a:r>
            </a:p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2058" name="Rectangle 21"/>
            <p:cNvSpPr>
              <a:spLocks noChangeArrowheads="1"/>
            </p:cNvSpPr>
            <p:nvPr/>
          </p:nvSpPr>
          <p:spPr bwMode="auto">
            <a:xfrm>
              <a:off x="96" y="3075"/>
              <a:ext cx="76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2059" name="Line 22"/>
            <p:cNvSpPr>
              <a:spLocks noChangeShapeType="1"/>
            </p:cNvSpPr>
            <p:nvPr/>
          </p:nvSpPr>
          <p:spPr bwMode="auto">
            <a:xfrm>
              <a:off x="768" y="3216"/>
              <a:ext cx="2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Rectangle 24"/>
            <p:cNvSpPr>
              <a:spLocks noChangeArrowheads="1"/>
            </p:cNvSpPr>
            <p:nvPr/>
          </p:nvSpPr>
          <p:spPr bwMode="auto">
            <a:xfrm>
              <a:off x="3855" y="2798"/>
              <a:ext cx="609" cy="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46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代码</a:t>
              </a:r>
            </a:p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生成</a:t>
              </a:r>
            </a:p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061" name="Line 25"/>
            <p:cNvSpPr>
              <a:spLocks noChangeShapeType="1"/>
            </p:cNvSpPr>
            <p:nvPr/>
          </p:nvSpPr>
          <p:spPr bwMode="auto">
            <a:xfrm>
              <a:off x="4512" y="3216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Line 26"/>
            <p:cNvSpPr>
              <a:spLocks noChangeShapeType="1"/>
            </p:cNvSpPr>
            <p:nvPr/>
          </p:nvSpPr>
          <p:spPr bwMode="auto">
            <a:xfrm>
              <a:off x="1637" y="3187"/>
              <a:ext cx="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Rectangle 27"/>
            <p:cNvSpPr>
              <a:spLocks noChangeArrowheads="1"/>
            </p:cNvSpPr>
            <p:nvPr/>
          </p:nvSpPr>
          <p:spPr bwMode="auto">
            <a:xfrm>
              <a:off x="1728" y="2928"/>
              <a:ext cx="700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中间</a:t>
              </a:r>
            </a:p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2064" name="Rectangle 28"/>
            <p:cNvSpPr>
              <a:spLocks noChangeArrowheads="1"/>
            </p:cNvSpPr>
            <p:nvPr/>
          </p:nvSpPr>
          <p:spPr bwMode="auto">
            <a:xfrm>
              <a:off x="4749" y="2996"/>
              <a:ext cx="54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 eaLnBrk="0" hangingPunct="0"/>
              <a:r>
                <a:rPr lang="zh-CN" altLang="en-US" sz="2800" b="1" dirty="0">
                  <a:latin typeface="Times New Roman" pitchFamily="18" charset="0"/>
                </a:rPr>
                <a:t>目标</a:t>
              </a:r>
            </a:p>
            <a:p>
              <a:pPr algn="just" eaLnBrk="0" hangingPunct="0"/>
              <a:r>
                <a:rPr lang="zh-CN" altLang="en-US" sz="2800" b="1" dirty="0">
                  <a:latin typeface="Times New Roman" pitchFamily="18" charset="0"/>
                </a:rPr>
                <a:t>程序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第八章  代  码  生  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08720"/>
            <a:ext cx="7772400" cy="2743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教学</a:t>
            </a:r>
            <a:r>
              <a:rPr lang="zh-CN" altLang="en-US" b="1" dirty="0" smtClean="0">
                <a:ea typeface="宋体" pitchFamily="2" charset="-122"/>
              </a:rPr>
              <a:t>内容</a:t>
            </a:r>
          </a:p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指令的代价</a:t>
            </a:r>
            <a:endParaRPr lang="zh-CN" altLang="en-US" sz="3200" b="1" dirty="0" smtClean="0">
              <a:ea typeface="宋体" pitchFamily="2" charset="-122"/>
            </a:endParaRPr>
          </a:p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程序的基本块和流图</a:t>
            </a:r>
            <a:endParaRPr lang="en-US" altLang="zh-CN" sz="3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临时变量的优化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50A505-9487-46FD-B029-CEFDDB24E95D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7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目  标  机  器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51E5FD5-3D22-4F77-80EB-EB1FEDD6CE4F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32932" name="Rectangle 4"/>
          <p:cNvSpPr>
            <a:spLocks noChangeArrowheads="1"/>
          </p:cNvSpPr>
          <p:nvPr/>
        </p:nvSpPr>
        <p:spPr bwMode="auto">
          <a:xfrm>
            <a:off x="304800" y="1412776"/>
            <a:ext cx="861060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地址模式和它们的汇编语言形式及附加代价</a:t>
            </a:r>
            <a:endParaRPr lang="zh-CN" altLang="en-US" sz="2800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模式		    形式	地址		            附加代价</a:t>
            </a:r>
          </a:p>
          <a:p>
            <a:pPr marL="342900" indent="-342900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绝对地址	  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		 M 			                1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	  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		 R			                0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变址		   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(R)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(R)	                1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间接寄存器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	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(R)	                0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间接变址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(R)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  1 </a:t>
            </a:r>
          </a:p>
          <a:p>
            <a:pPr marL="342900" indent="-342900" eaLnBrk="0" hangingPunct="0">
              <a:spcBef>
                <a:spcPct val="7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直接量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#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		c				</a:t>
            </a:r>
            <a:r>
              <a:rPr lang="en-US" altLang="zh-CN" sz="28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23850" y="5397401"/>
            <a:ext cx="849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50825" y="1869976"/>
            <a:ext cx="8424863" cy="0"/>
          </a:xfrm>
          <a:prstGeom prst="line">
            <a:avLst/>
          </a:prstGeom>
          <a:noFill/>
          <a:ln w="254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50825" y="1941414"/>
            <a:ext cx="8424863" cy="0"/>
          </a:xfrm>
          <a:prstGeom prst="line">
            <a:avLst/>
          </a:prstGeom>
          <a:noFill/>
          <a:ln w="254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3059113" y="980728"/>
            <a:ext cx="59118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contents(a)</a:t>
            </a:r>
            <a:r>
              <a:rPr lang="zh-CN" altLang="en-US" b="1" dirty="0"/>
              <a:t>表示由</a:t>
            </a:r>
            <a:r>
              <a:rPr lang="en-US" altLang="zh-CN" b="1" dirty="0"/>
              <a:t>a</a:t>
            </a:r>
            <a:r>
              <a:rPr lang="zh-CN" altLang="en-US" b="1" dirty="0"/>
              <a:t>代表的寄存器或内存单元的内容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8.2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目  标  机  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610600" cy="5181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8.2.2 指令的代价</a:t>
            </a:r>
          </a:p>
          <a:p>
            <a:pPr>
              <a:buFontTx/>
              <a:buNone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	指令代价取成1加上它的源和目的地址模式的附加代价</a:t>
            </a:r>
          </a:p>
          <a:p>
            <a:pPr>
              <a:buFontTx/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		指令					代价</a:t>
            </a:r>
          </a:p>
          <a:p>
            <a:pPr>
              <a:buFontTx/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MOV R0，R1			1</a:t>
            </a:r>
          </a:p>
          <a:p>
            <a:pPr>
              <a:buFontTx/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MOV R5，M 			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</a:p>
          <a:p>
            <a:pPr>
              <a:buFontTx/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 #1，R3			2</a:t>
            </a:r>
          </a:p>
          <a:p>
            <a:pPr>
              <a:buFontTx/>
              <a:buNone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SUB 4(R0),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12(R1) 		3</a:t>
            </a:r>
            <a:endParaRPr lang="zh-CN" altLang="en-US" sz="2800" b="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58C76CC-0F83-4EB9-800D-296D119631E1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9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第19讲-运行时存储II</Template>
  <TotalTime>16317</TotalTime>
  <Words>668</Words>
  <Application>Microsoft Macintosh PowerPoint</Application>
  <PresentationFormat>全屏显示(4:3)</PresentationFormat>
  <Paragraphs>186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sample</vt:lpstr>
      <vt:lpstr>第八章  代  码  生  成</vt:lpstr>
      <vt:lpstr>第八章  代  码  生  成</vt:lpstr>
      <vt:lpstr>第八章  代  码  生  成</vt:lpstr>
      <vt:lpstr>第八章  代  码  生  成</vt:lpstr>
      <vt:lpstr>第八章  代  码  生  成</vt:lpstr>
      <vt:lpstr>第八章  代  码  生  成</vt:lpstr>
      <vt:lpstr>第八章  代  码  生  成</vt:lpstr>
      <vt:lpstr>8.2 目  标  机  器</vt:lpstr>
      <vt:lpstr>8.2 目  标  机  器</vt:lpstr>
      <vt:lpstr>8.3 基本块和流图</vt:lpstr>
      <vt:lpstr>8.3 基本块和流图</vt:lpstr>
      <vt:lpstr>8.3 基本块和流图</vt:lpstr>
      <vt:lpstr>8.3 基本块和流图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陈意云</dc:creator>
  <cp:lastModifiedBy>yong zhou</cp:lastModifiedBy>
  <cp:revision>766</cp:revision>
  <dcterms:created xsi:type="dcterms:W3CDTF">2000-08-08T16:59:41Z</dcterms:created>
  <dcterms:modified xsi:type="dcterms:W3CDTF">2021-11-21T14:02:20Z</dcterms:modified>
</cp:coreProperties>
</file>