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E2"/>
    <a:srgbClr val="000099"/>
    <a:srgbClr val="CC000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7" autoAdjust="0"/>
  </p:normalViewPr>
  <p:slideViewPr>
    <p:cSldViewPr snapToGrid="0" snapToObjects="1">
      <p:cViewPr varScale="1">
        <p:scale>
          <a:sx n="69" d="100"/>
          <a:sy n="69" d="100"/>
        </p:scale>
        <p:origin x="1203" y="48"/>
      </p:cViewPr>
      <p:guideLst>
        <p:guide orient="horz" pos="218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18" Type="http://schemas.openxmlformats.org/officeDocument/2006/relationships/image" Target="../media/image100.emf"/><Relationship Id="rId26" Type="http://schemas.openxmlformats.org/officeDocument/2006/relationships/image" Target="../media/image108.emf"/><Relationship Id="rId3" Type="http://schemas.openxmlformats.org/officeDocument/2006/relationships/image" Target="../media/image85.emf"/><Relationship Id="rId21" Type="http://schemas.openxmlformats.org/officeDocument/2006/relationships/image" Target="../media/image103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17" Type="http://schemas.openxmlformats.org/officeDocument/2006/relationships/image" Target="../media/image99.emf"/><Relationship Id="rId25" Type="http://schemas.openxmlformats.org/officeDocument/2006/relationships/image" Target="../media/image107.e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20" Type="http://schemas.openxmlformats.org/officeDocument/2006/relationships/image" Target="../media/image102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24" Type="http://schemas.openxmlformats.org/officeDocument/2006/relationships/image" Target="../media/image106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23" Type="http://schemas.openxmlformats.org/officeDocument/2006/relationships/image" Target="../media/image105.emf"/><Relationship Id="rId28" Type="http://schemas.openxmlformats.org/officeDocument/2006/relationships/image" Target="../media/image110.emf"/><Relationship Id="rId10" Type="http://schemas.openxmlformats.org/officeDocument/2006/relationships/image" Target="../media/image92.emf"/><Relationship Id="rId19" Type="http://schemas.openxmlformats.org/officeDocument/2006/relationships/image" Target="../media/image101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Relationship Id="rId22" Type="http://schemas.openxmlformats.org/officeDocument/2006/relationships/image" Target="../media/image104.emf"/><Relationship Id="rId27" Type="http://schemas.openxmlformats.org/officeDocument/2006/relationships/image" Target="../media/image10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1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8817E4B-FEBB-4B40-B3E4-0F5E936EA2EA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6048CF3-83B2-804A-949E-25B3B253B8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6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9.png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2.wav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9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0.bin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5.wmf"/><Relationship Id="rId3" Type="http://schemas.openxmlformats.org/officeDocument/2006/relationships/image" Target="../media/image9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9" Type="http://schemas.openxmlformats.org/officeDocument/2006/relationships/oleObject" Target="../embeddings/oleObject99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8.emf"/><Relationship Id="rId42" Type="http://schemas.openxmlformats.org/officeDocument/2006/relationships/image" Target="../media/image102.emf"/><Relationship Id="rId47" Type="http://schemas.openxmlformats.org/officeDocument/2006/relationships/oleObject" Target="../embeddings/oleObject103.bin"/><Relationship Id="rId50" Type="http://schemas.openxmlformats.org/officeDocument/2006/relationships/image" Target="../media/image106.emf"/><Relationship Id="rId55" Type="http://schemas.openxmlformats.org/officeDocument/2006/relationships/oleObject" Target="../embeddings/oleObject107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100.emf"/><Relationship Id="rId46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94.bin"/><Relationship Id="rId41" Type="http://schemas.openxmlformats.org/officeDocument/2006/relationships/oleObject" Target="../embeddings/oleObject100.bin"/><Relationship Id="rId54" Type="http://schemas.openxmlformats.org/officeDocument/2006/relationships/image" Target="../media/image10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101.emf"/><Relationship Id="rId45" Type="http://schemas.openxmlformats.org/officeDocument/2006/relationships/oleObject" Target="../embeddings/oleObject102.bin"/><Relationship Id="rId53" Type="http://schemas.openxmlformats.org/officeDocument/2006/relationships/oleObject" Target="../embeddings/oleObject106.bin"/><Relationship Id="rId58" Type="http://schemas.openxmlformats.org/officeDocument/2006/relationships/image" Target="../media/image110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5.emf"/><Relationship Id="rId36" Type="http://schemas.openxmlformats.org/officeDocument/2006/relationships/image" Target="../media/image99.emf"/><Relationship Id="rId49" Type="http://schemas.openxmlformats.org/officeDocument/2006/relationships/oleObject" Target="../embeddings/oleObject104.bin"/><Relationship Id="rId57" Type="http://schemas.openxmlformats.org/officeDocument/2006/relationships/oleObject" Target="../embeddings/oleObject108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4" Type="http://schemas.openxmlformats.org/officeDocument/2006/relationships/image" Target="../media/image103.emf"/><Relationship Id="rId52" Type="http://schemas.openxmlformats.org/officeDocument/2006/relationships/image" Target="../media/image107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6.emf"/><Relationship Id="rId35" Type="http://schemas.openxmlformats.org/officeDocument/2006/relationships/oleObject" Target="../embeddings/oleObject97.bin"/><Relationship Id="rId43" Type="http://schemas.openxmlformats.org/officeDocument/2006/relationships/oleObject" Target="../embeddings/oleObject101.bin"/><Relationship Id="rId48" Type="http://schemas.openxmlformats.org/officeDocument/2006/relationships/image" Target="../media/image105.emf"/><Relationship Id="rId56" Type="http://schemas.openxmlformats.org/officeDocument/2006/relationships/image" Target="../media/image109.emf"/><Relationship Id="rId8" Type="http://schemas.openxmlformats.org/officeDocument/2006/relationships/image" Target="../media/image85.emf"/><Relationship Id="rId51" Type="http://schemas.openxmlformats.org/officeDocument/2006/relationships/oleObject" Target="../embeddings/oleObject105.bin"/><Relationship Id="rId3" Type="http://schemas.openxmlformats.org/officeDocument/2006/relationships/oleObject" Target="../embeddings/oleObject8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22.bin"/><Relationship Id="rId3" Type="http://schemas.openxmlformats.org/officeDocument/2006/relationships/audio" Target="../media/audio4.wav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0.emf"/><Relationship Id="rId5" Type="http://schemas.openxmlformats.org/officeDocument/2006/relationships/image" Target="../media/image117.wmf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4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audio" Target="../media/audio4.wav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3.emf"/><Relationship Id="rId3" Type="http://schemas.openxmlformats.org/officeDocument/2006/relationships/audio" Target="../media/audio4.wav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2.emf"/><Relationship Id="rId5" Type="http://schemas.openxmlformats.org/officeDocument/2006/relationships/image" Target="../media/image129.emf"/><Relationship Id="rId15" Type="http://schemas.openxmlformats.org/officeDocument/2006/relationships/image" Target="../media/image134.e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1.emf"/><Relationship Id="rId14" Type="http://schemas.openxmlformats.org/officeDocument/2006/relationships/oleObject" Target="../embeddings/oleObject13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36.emf"/><Relationship Id="rId4" Type="http://schemas.openxmlformats.org/officeDocument/2006/relationships/oleObject" Target="../embeddings/oleObject13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33400"/>
            <a:ext cx="8382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逻辑代数</a:t>
            </a: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95272" y="2005013"/>
            <a:ext cx="381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6.2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</a:t>
            </a:r>
          </a:p>
        </p:txBody>
      </p:sp>
      <p:sp>
        <p:nvSpPr>
          <p:cNvPr id="16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83144" y="1599121"/>
            <a:ext cx="381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6.1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数字电路基础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28600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98475" y="1371283"/>
            <a:ext cx="41148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非运算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非逻辑指的是逻辑的否定。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当决定事件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发生的条件（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）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满足时，事件不发生；条件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）不满足，事件反而发生。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表达式为：</a:t>
            </a:r>
          </a:p>
        </p:txBody>
      </p:sp>
      <p:grpSp>
        <p:nvGrpSpPr>
          <p:cNvPr id="7" name="Group 4"/>
          <p:cNvGrpSpPr/>
          <p:nvPr/>
        </p:nvGrpSpPr>
        <p:grpSpPr bwMode="auto">
          <a:xfrm>
            <a:off x="1908175" y="4221163"/>
            <a:ext cx="1295400" cy="517525"/>
            <a:chOff x="2304" y="1824"/>
            <a:chExt cx="816" cy="32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304" y="1824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Ｙ＝Ａ</a:t>
              </a:r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>
              <a:off x="2808" y="1836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844925" y="5300663"/>
            <a:ext cx="1447800" cy="457200"/>
          </a:xfrm>
          <a:prstGeom prst="wedgeRectCallout">
            <a:avLst>
              <a:gd name="adj1" fmla="val 75875"/>
              <a:gd name="adj2" fmla="val -14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真值表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415280" y="1904365"/>
            <a:ext cx="3211195" cy="1404620"/>
            <a:chOff x="8197" y="2986"/>
            <a:chExt cx="5057" cy="2212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399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197" y="2986"/>
              <a:ext cx="5057" cy="2212"/>
              <a:chOff x="8197" y="2986"/>
              <a:chExt cx="5057" cy="2212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12209" y="3676"/>
                <a:ext cx="400" cy="4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/>
              <p:cNvGrpSpPr/>
              <p:nvPr/>
            </p:nvGrpSpPr>
            <p:grpSpPr>
              <a:xfrm>
                <a:off x="8197" y="2986"/>
                <a:ext cx="5057" cy="2212"/>
                <a:chOff x="8157" y="3026"/>
                <a:chExt cx="5057" cy="2212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2050" y="4113"/>
                  <a:ext cx="119" cy="1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8495" y="3026"/>
                  <a:ext cx="4475" cy="1514"/>
                  <a:chOff x="8495" y="3026"/>
                  <a:chExt cx="4475" cy="1514"/>
                </a:xfrm>
              </p:grpSpPr>
              <p:cxnSp>
                <p:nvCxnSpPr>
                  <p:cNvPr id="3" name="直接连接符 2"/>
                  <p:cNvCxnSpPr>
                    <a:endCxn id="30" idx="6"/>
                  </p:cNvCxnSpPr>
                  <p:nvPr/>
                </p:nvCxnSpPr>
                <p:spPr>
                  <a:xfrm>
                    <a:off x="10436" y="3026"/>
                    <a:ext cx="1733" cy="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8495" y="4518"/>
                    <a:ext cx="4475" cy="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椭圆 17"/>
                  <p:cNvSpPr/>
                  <p:nvPr/>
                </p:nvSpPr>
                <p:spPr>
                  <a:xfrm>
                    <a:off x="12050" y="3444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1374" y="3320"/>
                    <a:ext cx="585" cy="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i="1">
                        <a:latin typeface="Times New Roman" panose="0202060305040502030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8157" y="3026"/>
                  <a:ext cx="5057" cy="2212"/>
                  <a:chOff x="8157" y="3026"/>
                  <a:chExt cx="5057" cy="2212"/>
                </a:xfrm>
              </p:grpSpPr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12090" y="3046"/>
                    <a:ext cx="1124" cy="970"/>
                    <a:chOff x="12090" y="3046"/>
                    <a:chExt cx="1124" cy="970"/>
                  </a:xfrm>
                </p:grpSpPr>
                <p:cxnSp>
                  <p:nvCxnSpPr>
                    <p:cNvPr id="9" name="直接连接符 8"/>
                    <p:cNvCxnSpPr/>
                    <p:nvPr/>
                  </p:nvCxnSpPr>
                  <p:spPr>
                    <a:xfrm>
                      <a:off x="12090" y="3046"/>
                      <a:ext cx="88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流程图: 汇总连接 16"/>
                    <p:cNvSpPr/>
                    <p:nvPr/>
                  </p:nvSpPr>
                  <p:spPr>
                    <a:xfrm>
                      <a:off x="12721" y="3523"/>
                      <a:ext cx="493" cy="493"/>
                    </a:xfrm>
                    <a:prstGeom prst="flowChartSummingJunction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157" y="3026"/>
                    <a:ext cx="3780" cy="2212"/>
                    <a:chOff x="8157" y="3026"/>
                    <a:chExt cx="3780" cy="2212"/>
                  </a:xfrm>
                </p:grpSpPr>
                <p:cxnSp>
                  <p:nvCxnSpPr>
                    <p:cNvPr id="15" name="直接连接符 14"/>
                    <p:cNvCxnSpPr/>
                    <p:nvPr/>
                  </p:nvCxnSpPr>
                  <p:spPr>
                    <a:xfrm flipV="1">
                      <a:off x="8157" y="3676"/>
                      <a:ext cx="691" cy="8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组合 60"/>
                    <p:cNvGrpSpPr/>
                    <p:nvPr/>
                  </p:nvGrpSpPr>
                  <p:grpSpPr>
                    <a:xfrm>
                      <a:off x="8297" y="3026"/>
                      <a:ext cx="3640" cy="2212"/>
                      <a:chOff x="8297" y="3026"/>
                      <a:chExt cx="3640" cy="2212"/>
                    </a:xfrm>
                  </p:grpSpPr>
                  <p:cxnSp>
                    <p:nvCxnSpPr>
                      <p:cNvPr id="11" name="直接连接符 10"/>
                      <p:cNvCxnSpPr/>
                      <p:nvPr/>
                    </p:nvCxnSpPr>
                    <p:spPr>
                      <a:xfrm>
                        <a:off x="8495" y="3026"/>
                        <a:ext cx="0" cy="6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>
                        <a:off x="8495" y="4036"/>
                        <a:ext cx="0" cy="50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>
                        <a:off x="8297" y="4016"/>
                        <a:ext cx="45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8848" y="3420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E</a:t>
                        </a:r>
                      </a:p>
                    </p:txBody>
                  </p:sp>
                  <p:grpSp>
                    <p:nvGrpSpPr>
                      <p:cNvPr id="60" name="组合 59"/>
                      <p:cNvGrpSpPr/>
                      <p:nvPr/>
                    </p:nvGrpSpPr>
                    <p:grpSpPr>
                      <a:xfrm>
                        <a:off x="8495" y="3026"/>
                        <a:ext cx="3443" cy="2212"/>
                        <a:chOff x="8495" y="3026"/>
                        <a:chExt cx="3443" cy="2212"/>
                      </a:xfrm>
                    </p:grpSpPr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8495" y="3026"/>
                          <a:ext cx="88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文本框 28"/>
                        <p:cNvSpPr txBox="1"/>
                        <p:nvPr/>
                      </p:nvSpPr>
                      <p:spPr>
                        <a:xfrm>
                          <a:off x="9714" y="4518"/>
                          <a:ext cx="222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zh-CN" sz="2400" b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anose="02020603050405020304" charset="0"/>
                            </a:rPr>
                            <a:t>电路图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30" name="椭圆 29"/>
          <p:cNvSpPr/>
          <p:nvPr/>
        </p:nvSpPr>
        <p:spPr>
          <a:xfrm>
            <a:off x="7887335" y="18751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7912735" y="1950720"/>
            <a:ext cx="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912735" y="2657475"/>
            <a:ext cx="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57595" y="1786255"/>
            <a:ext cx="684530" cy="26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48145" y="1329055"/>
            <a:ext cx="371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493125" y="1675765"/>
            <a:ext cx="371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</a:rPr>
              <a:t>Y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651500" y="3835400"/>
            <a:ext cx="256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629910" y="4378325"/>
            <a:ext cx="256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51500" y="5364480"/>
            <a:ext cx="256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92925" y="3835400"/>
            <a:ext cx="0" cy="152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879465" y="383540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</a:rPr>
              <a:t>A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83475" y="387350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</a:rPr>
              <a:t>Y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913755" y="435356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79465" y="485902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508875" y="434086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483475" y="487172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6.2.2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复合逻辑运算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indent="0" algn="just">
              <a:buFontTx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(1)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与非逻辑运算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：它是将逻辑变量先进行与运算再进行非运算。表达式为：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r>
              <a: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AB</a:t>
            </a: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或非逻辑运算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：它是将逻辑变量先进行或运算再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进行非运算。其表达式为：</a:t>
            </a:r>
            <a:endParaRPr lang="zh-CN" altLang="en-US" i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F=A+B</a:t>
            </a: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与或非逻辑运算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：它是将逻辑变量先进行与运算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后进行或运算再进行非运算。其表达式为：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F=AB+CD</a:t>
            </a:r>
          </a:p>
          <a:p>
            <a:pPr marL="0" indent="0" eaLnBrk="1" hangingPunct="1">
              <a:buFont typeface="Wingdings" panose="05000000000000000000" charset="0"/>
              <a:buNone/>
            </a:pPr>
            <a:endParaRPr lang="en-US" altLang="zh-CN" b="1" i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4479608" y="37550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4608195" y="223678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13225" y="520795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6.2.2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复合逻辑运算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268413"/>
            <a:ext cx="8045450" cy="4340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(4)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同或运算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：</a:t>
            </a:r>
            <a:r>
              <a:rPr 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如果当两个逻辑变量A和B相同时，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</a:t>
            </a:r>
            <a:r>
              <a:rPr 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逻辑函数F等于1，否则F等于0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(5)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异或运算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：如果当两个逻辑变量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相异时，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等于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，否则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等于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1620" y="2703195"/>
            <a:ext cx="296354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  <a:cs typeface="Arial" panose="020B0604020202020204" pitchFamily="34" charset="0"/>
              </a:rPr>
              <a:t>F=A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ʘ</a:t>
            </a:r>
            <a:r>
              <a:rPr lang="en-US" altLang="zh-CN" sz="2800" b="1" i="1">
                <a:latin typeface="Times New Roman" panose="02020603050405020304" charset="0"/>
                <a:cs typeface="Arial" panose="020B0604020202020204" pitchFamily="34" charset="0"/>
              </a:rPr>
              <a:t>B=AB+AB</a:t>
            </a:r>
            <a:endParaRPr lang="en-US" altLang="zh-CN" sz="2800" b="1" i="1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48225" y="2583180"/>
            <a:ext cx="7950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－－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2801620" y="4945380"/>
          <a:ext cx="28416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3" imgW="2989580" imgH="670560" progId="Equation.KSEE3">
                  <p:embed/>
                </p:oleObj>
              </mc:Choice>
              <mc:Fallback>
                <p:oleObj r:id="rId3" imgW="2989580" imgH="67056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620" y="4945380"/>
                        <a:ext cx="284162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1219200"/>
            <a:ext cx="37338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常量与变量的关系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62000" y="457200"/>
            <a:ext cx="4953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6.2.3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逻辑代数基本定律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4724400"/>
            <a:ext cx="4724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逻辑代数的基本运算法则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1676400"/>
            <a:ext cx="5164138" cy="550863"/>
            <a:chOff x="624" y="1056"/>
            <a:chExt cx="3253" cy="347"/>
          </a:xfrm>
        </p:grpSpPr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131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自等律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54" name="Object 7"/>
            <p:cNvGraphicFramePr>
              <a:graphicFrameLocks noChangeAspect="1"/>
            </p:cNvGraphicFramePr>
            <p:nvPr/>
          </p:nvGraphicFramePr>
          <p:xfrm>
            <a:off x="1595" y="1056"/>
            <a:ext cx="228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" name="公式" r:id="rId3" imgW="1663700" imgH="152400" progId="Equation.3">
                    <p:embed/>
                  </p:oleObj>
                </mc:Choice>
                <mc:Fallback>
                  <p:oleObj name="公式" r:id="rId3" imgW="1663700" imgH="152400" progId="Equation.3">
                    <p:embed/>
                    <p:pic>
                      <p:nvPicPr>
                        <p:cNvPr id="0" name="图片 13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056"/>
                          <a:ext cx="228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1066800" y="2286000"/>
            <a:ext cx="4922838" cy="550863"/>
            <a:chOff x="672" y="1440"/>
            <a:chExt cx="3101" cy="347"/>
          </a:xfrm>
        </p:grpSpPr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672" y="14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0-1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律</a:t>
              </a:r>
              <a:endPara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52" name="Object 10"/>
            <p:cNvGraphicFramePr>
              <a:graphicFrameLocks noChangeAspect="1"/>
            </p:cNvGraphicFramePr>
            <p:nvPr/>
          </p:nvGraphicFramePr>
          <p:xfrm>
            <a:off x="1643" y="1440"/>
            <a:ext cx="213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" name="公式" r:id="rId5" imgW="1549400" imgH="152400" progId="Equation.3">
                    <p:embed/>
                  </p:oleObj>
                </mc:Choice>
                <mc:Fallback>
                  <p:oleObj name="公式" r:id="rId5" imgW="1549400" imgH="152400" progId="Equation.3">
                    <p:embed/>
                    <p:pic>
                      <p:nvPicPr>
                        <p:cNvPr id="0" name="图片 13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440"/>
                          <a:ext cx="213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 bwMode="auto">
          <a:xfrm>
            <a:off x="990600" y="2895600"/>
            <a:ext cx="5437188" cy="550863"/>
            <a:chOff x="624" y="1824"/>
            <a:chExt cx="3425" cy="347"/>
          </a:xfrm>
        </p:grpSpPr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24" y="182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重叠律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50" name="Object 13"/>
            <p:cNvGraphicFramePr>
              <a:graphicFrameLocks noChangeAspect="1"/>
            </p:cNvGraphicFramePr>
            <p:nvPr/>
          </p:nvGraphicFramePr>
          <p:xfrm>
            <a:off x="1614" y="1824"/>
            <a:ext cx="243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" name="公式" r:id="rId7" imgW="1778000" imgH="152400" progId="Equation.3">
                    <p:embed/>
                  </p:oleObj>
                </mc:Choice>
                <mc:Fallback>
                  <p:oleObj name="公式" r:id="rId7" imgW="1778000" imgH="152400" progId="Equation.3">
                    <p:embed/>
                    <p:pic>
                      <p:nvPicPr>
                        <p:cNvPr id="0" name="图片 13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824"/>
                          <a:ext cx="243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/>
          <p:nvPr/>
        </p:nvGrpSpPr>
        <p:grpSpPr bwMode="auto">
          <a:xfrm>
            <a:off x="990600" y="3429000"/>
            <a:ext cx="3276600" cy="704850"/>
            <a:chOff x="624" y="2160"/>
            <a:chExt cx="2064" cy="444"/>
          </a:xfrm>
        </p:grpSpPr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624" y="220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还原律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48" name="Object 16"/>
            <p:cNvGraphicFramePr>
              <a:graphicFrameLocks noChangeAspect="1"/>
            </p:cNvGraphicFramePr>
            <p:nvPr/>
          </p:nvGraphicFramePr>
          <p:xfrm>
            <a:off x="1584" y="2160"/>
            <a:ext cx="11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公式" r:id="rId9" imgW="736600" imgH="228600" progId="Equation.3">
                    <p:embed/>
                  </p:oleObj>
                </mc:Choice>
                <mc:Fallback>
                  <p:oleObj name="公式" r:id="rId9" imgW="736600" imgH="228600" progId="Equation.3">
                    <p:embed/>
                    <p:pic>
                      <p:nvPicPr>
                        <p:cNvPr id="0" name="图片 13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110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/>
          <p:nvPr/>
        </p:nvGrpSpPr>
        <p:grpSpPr bwMode="auto">
          <a:xfrm>
            <a:off x="990600" y="4078288"/>
            <a:ext cx="5183188" cy="623887"/>
            <a:chOff x="624" y="2569"/>
            <a:chExt cx="3265" cy="393"/>
          </a:xfrm>
        </p:grpSpPr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624" y="2592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互补律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46" name="Object 19"/>
            <p:cNvGraphicFramePr>
              <a:graphicFrameLocks noChangeAspect="1"/>
            </p:cNvGraphicFramePr>
            <p:nvPr/>
          </p:nvGraphicFramePr>
          <p:xfrm>
            <a:off x="1564" y="2569"/>
            <a:ext cx="232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" name="公式" r:id="rId11" imgW="1701800" imgH="190500" progId="Equation.3">
                    <p:embed/>
                  </p:oleObj>
                </mc:Choice>
                <mc:Fallback>
                  <p:oleObj name="公式" r:id="rId11" imgW="1701800" imgH="190500" progId="Equation.3">
                    <p:embed/>
                    <p:pic>
                      <p:nvPicPr>
                        <p:cNvPr id="0" name="图片 13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569"/>
                          <a:ext cx="232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/>
          <p:nvPr/>
        </p:nvGrpSpPr>
        <p:grpSpPr bwMode="auto">
          <a:xfrm>
            <a:off x="971550" y="5257800"/>
            <a:ext cx="6192838" cy="547688"/>
            <a:chOff x="617" y="3360"/>
            <a:chExt cx="4137" cy="366"/>
          </a:xfrm>
        </p:grpSpPr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617" y="3360"/>
              <a:ext cx="864" cy="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交换律</a:t>
              </a:r>
            </a:p>
          </p:txBody>
        </p:sp>
        <p:graphicFrame>
          <p:nvGraphicFramePr>
            <p:cNvPr id="25644" name="Object 22"/>
            <p:cNvGraphicFramePr>
              <a:graphicFrameLocks noChangeAspect="1"/>
            </p:cNvGraphicFramePr>
            <p:nvPr/>
          </p:nvGraphicFramePr>
          <p:xfrm>
            <a:off x="1581" y="3379"/>
            <a:ext cx="317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5" name="公式" r:id="rId13" imgW="2362200" imgH="152400" progId="Equation.3">
                    <p:embed/>
                  </p:oleObj>
                </mc:Choice>
                <mc:Fallback>
                  <p:oleObj name="公式" r:id="rId13" imgW="2362200" imgH="152400" progId="Equation.3">
                    <p:embed/>
                    <p:pic>
                      <p:nvPicPr>
                        <p:cNvPr id="0" name="图片 13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3379"/>
                          <a:ext cx="317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1" name="Group 23"/>
          <p:cNvGrpSpPr/>
          <p:nvPr/>
        </p:nvGrpSpPr>
        <p:grpSpPr bwMode="auto">
          <a:xfrm>
            <a:off x="1066800" y="990600"/>
            <a:ext cx="4572000" cy="171450"/>
            <a:chOff x="672" y="624"/>
            <a:chExt cx="2880" cy="108"/>
          </a:xfrm>
        </p:grpSpPr>
        <p:pic>
          <p:nvPicPr>
            <p:cNvPr id="25612" name="Picture 2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3" name="Picture 25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4" name="Picture 26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5" name="Picture 27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6" name="Picture 28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7" name="Picture 29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8" name="Picture 30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9" name="Picture 3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0" name="Picture 3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1" name="Picture 3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2" name="Picture 3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3" name="Picture 35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4" name="Picture 36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5" name="Picture 37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6" name="Picture 38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7" name="Picture 39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8" name="Picture 40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9" name="Picture 4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0" name="Picture 4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1" name="Picture 4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32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563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3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39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0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1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2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633" name="Picture 5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4" name="Picture 5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5" name="Picture 5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6" name="Picture 5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14400" y="609600"/>
            <a:ext cx="4572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逻辑代数的基本运算法则</a:t>
            </a:r>
          </a:p>
        </p:txBody>
      </p:sp>
      <p:sp>
        <p:nvSpPr>
          <p:cNvPr id="60419" name="AutoShape 3" descr="40%"/>
          <p:cNvSpPr>
            <a:spLocks noChangeArrowheads="1"/>
          </p:cNvSpPr>
          <p:nvPr/>
        </p:nvSpPr>
        <p:spPr bwMode="auto">
          <a:xfrm>
            <a:off x="6858000" y="1828800"/>
            <a:ext cx="1447800" cy="990600"/>
          </a:xfrm>
          <a:prstGeom prst="wedgeEllipseCallout">
            <a:avLst>
              <a:gd name="adj1" fmla="val -72806"/>
              <a:gd name="adj2" fmla="val 64903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普通代数</a:t>
            </a: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不适用！</a:t>
            </a:r>
            <a:endParaRPr lang="zh-CN" altLang="en-US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8382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证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658938" y="3962400"/>
          <a:ext cx="498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公式" r:id="rId3" imgW="2235200" imgH="127000" progId="Equation.3">
                  <p:embed/>
                </p:oleObj>
              </mc:Choice>
              <mc:Fallback>
                <p:oleObj name="公式" r:id="rId3" imgW="2235200" imgH="127000" progId="Equation.3">
                  <p:embed/>
                  <p:pic>
                    <p:nvPicPr>
                      <p:cNvPr id="0" name="图片 14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962400"/>
                        <a:ext cx="49895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990600" y="1143000"/>
            <a:ext cx="5564188" cy="1147763"/>
            <a:chOff x="624" y="720"/>
            <a:chExt cx="3505" cy="723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结合律</a:t>
              </a:r>
            </a:p>
          </p:txBody>
        </p:sp>
        <p:graphicFrame>
          <p:nvGraphicFramePr>
            <p:cNvPr id="26644" name="Object 8"/>
            <p:cNvGraphicFramePr>
              <a:graphicFrameLocks noChangeAspect="1"/>
            </p:cNvGraphicFramePr>
            <p:nvPr/>
          </p:nvGraphicFramePr>
          <p:xfrm>
            <a:off x="1437" y="768"/>
            <a:ext cx="26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" name="Equation" r:id="rId5" imgW="2082800" imgH="152400" progId="Equation.3">
                    <p:embed/>
                  </p:oleObj>
                </mc:Choice>
                <mc:Fallback>
                  <p:oleObj name="Equation" r:id="rId5" imgW="2082800" imgH="152400" progId="Equation.3">
                    <p:embed/>
                    <p:pic>
                      <p:nvPicPr>
                        <p:cNvPr id="0" name="图片 14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768"/>
                          <a:ext cx="269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9"/>
            <p:cNvGraphicFramePr>
              <a:graphicFrameLocks noChangeAspect="1"/>
            </p:cNvGraphicFramePr>
            <p:nvPr/>
          </p:nvGraphicFramePr>
          <p:xfrm>
            <a:off x="1515" y="1104"/>
            <a:ext cx="22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" name="公式" r:id="rId7" imgW="1714500" imgH="152400" progId="Equation.3">
                    <p:embed/>
                  </p:oleObj>
                </mc:Choice>
                <mc:Fallback>
                  <p:oleObj name="公式" r:id="rId7" imgW="1714500" imgH="152400" progId="Equation.3">
                    <p:embed/>
                    <p:pic>
                      <p:nvPicPr>
                        <p:cNvPr id="0" name="图片 14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104"/>
                          <a:ext cx="229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990600" y="2247900"/>
            <a:ext cx="6326188" cy="1125538"/>
            <a:chOff x="624" y="1416"/>
            <a:chExt cx="3985" cy="709"/>
          </a:xfrm>
        </p:grpSpPr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24" y="141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分配律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6641" name="Object 12"/>
            <p:cNvGraphicFramePr>
              <a:graphicFrameLocks noChangeAspect="1"/>
            </p:cNvGraphicFramePr>
            <p:nvPr/>
          </p:nvGraphicFramePr>
          <p:xfrm>
            <a:off x="1429" y="1440"/>
            <a:ext cx="271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9" name="公式" r:id="rId9" imgW="1981200" imgH="152400" progId="Equation.3">
                    <p:embed/>
                  </p:oleObj>
                </mc:Choice>
                <mc:Fallback>
                  <p:oleObj name="公式" r:id="rId9" imgW="1981200" imgH="152400" progId="Equation.3">
                    <p:embed/>
                    <p:pic>
                      <p:nvPicPr>
                        <p:cNvPr id="0" name="图片 14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40"/>
                          <a:ext cx="271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13"/>
            <p:cNvGraphicFramePr>
              <a:graphicFrameLocks noChangeAspect="1"/>
            </p:cNvGraphicFramePr>
            <p:nvPr/>
          </p:nvGraphicFramePr>
          <p:xfrm>
            <a:off x="1418" y="1776"/>
            <a:ext cx="319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0" name="公式" r:id="rId11" imgW="2362200" imgH="152400" progId="Equation.3">
                    <p:embed/>
                  </p:oleObj>
                </mc:Choice>
                <mc:Fallback>
                  <p:oleObj name="公式" r:id="rId11" imgW="2362200" imgH="152400" progId="Equation.3">
                    <p:embed/>
                    <p:pic>
                      <p:nvPicPr>
                        <p:cNvPr id="0" name="图片 14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776"/>
                          <a:ext cx="319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658938" y="3429000"/>
          <a:ext cx="2879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公式" r:id="rId13" imgW="1295400" imgH="152400" progId="Equation.3">
                  <p:embed/>
                </p:oleObj>
              </mc:Choice>
              <mc:Fallback>
                <p:oleObj name="公式" r:id="rId13" imgW="1295400" imgH="152400" progId="Equation.3">
                  <p:embed/>
                  <p:pic>
                    <p:nvPicPr>
                      <p:cNvPr id="0" name="图片 1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429000"/>
                        <a:ext cx="28797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641475" y="4495800"/>
          <a:ext cx="373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公式" r:id="rId15" imgW="1676400" imgH="152400" progId="Equation.3">
                  <p:embed/>
                </p:oleObj>
              </mc:Choice>
              <mc:Fallback>
                <p:oleObj name="公式" r:id="rId15" imgW="1676400" imgH="152400" progId="Equation.3">
                  <p:embed/>
                  <p:pic>
                    <p:nvPicPr>
                      <p:cNvPr id="0" name="图片 14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495800"/>
                        <a:ext cx="373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1658938" y="5105400"/>
          <a:ext cx="36179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公式" r:id="rId17" imgW="1625600" imgH="152400" progId="Equation.3">
                  <p:embed/>
                </p:oleObj>
              </mc:Choice>
              <mc:Fallback>
                <p:oleObj name="公式" r:id="rId17" imgW="1625600" imgH="152400" progId="Equation.3">
                  <p:embed/>
                  <p:pic>
                    <p:nvPicPr>
                      <p:cNvPr id="0" name="图片 14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105400"/>
                        <a:ext cx="36179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676400" y="5638800"/>
          <a:ext cx="1752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4" name="公式" r:id="rId19" imgW="736600" imgH="127000" progId="Equation.3">
                  <p:embed/>
                </p:oleObj>
              </mc:Choice>
              <mc:Fallback>
                <p:oleObj name="公式" r:id="rId19" imgW="736600" imgH="127000" progId="Equation.3">
                  <p:embed/>
                  <p:pic>
                    <p:nvPicPr>
                      <p:cNvPr id="0" name="图片 14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752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638800" y="4419600"/>
            <a:ext cx="1905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FF3300"/>
                </a:solidFill>
              </a:rPr>
              <a:t>A</a:t>
            </a:r>
            <a:r>
              <a:rPr lang="en-US" altLang="zh-CN" sz="3200" b="1">
                <a:solidFill>
                  <a:srgbClr val="FF3300"/>
                </a:solidFill>
              </a:rPr>
              <a:t>+1=1</a:t>
            </a:r>
            <a:r>
              <a:rPr lang="en-US" altLang="zh-CN" sz="3200" b="1">
                <a:solidFill>
                  <a:srgbClr val="FFFF00"/>
                </a:solidFill>
              </a:rPr>
              <a:t>                </a:t>
            </a: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6846888" y="3733800"/>
            <a:ext cx="1535112" cy="709613"/>
            <a:chOff x="2832" y="2908"/>
            <a:chExt cx="967" cy="447"/>
          </a:xfrm>
        </p:grpSpPr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2832" y="2990"/>
              <a:ext cx="967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3300"/>
                  </a:solidFill>
                  <a:latin typeface="Times New Roman" panose="02020603050405020304" charset="0"/>
                </a:rPr>
                <a:t>A   A=A</a:t>
              </a:r>
              <a:endParaRPr lang="en-US" altLang="zh-CN" sz="3200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3120" y="2908"/>
              <a:ext cx="180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charset="0"/>
                </a:rPr>
                <a:t>.</a:t>
              </a:r>
              <a:endParaRPr lang="en-US" altLang="zh-CN" sz="3200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utoUpdateAnimBg="0"/>
      <p:bldP spid="604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173913" y="460375"/>
            <a:ext cx="1587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endParaRPr lang="zh-CN" sz="3200" b="1">
              <a:solidFill>
                <a:srgbClr val="FFFF00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898900" y="2544763"/>
            <a:ext cx="1657350" cy="519112"/>
            <a:chOff x="2512" y="2239"/>
            <a:chExt cx="1044" cy="341"/>
          </a:xfrm>
        </p:grpSpPr>
        <p:sp>
          <p:nvSpPr>
            <p:cNvPr id="27717" name="Rectangle 4"/>
            <p:cNvSpPr>
              <a:spLocks noChangeArrowheads="1"/>
            </p:cNvSpPr>
            <p:nvPr/>
          </p:nvSpPr>
          <p:spPr bwMode="auto">
            <a:xfrm>
              <a:off x="2512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8" name="Rectangle 5"/>
            <p:cNvSpPr>
              <a:spLocks noChangeArrowheads="1"/>
            </p:cNvSpPr>
            <p:nvPr/>
          </p:nvSpPr>
          <p:spPr bwMode="auto">
            <a:xfrm>
              <a:off x="3328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1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886200" y="2895600"/>
            <a:ext cx="1657350" cy="519113"/>
            <a:chOff x="2512" y="3055"/>
            <a:chExt cx="1044" cy="341"/>
          </a:xfrm>
        </p:grpSpPr>
        <p:sp>
          <p:nvSpPr>
            <p:cNvPr id="27715" name="Rectangle 7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716" name="Rectangle 8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324600" y="2514600"/>
            <a:ext cx="1555750" cy="1758950"/>
            <a:chOff x="4080" y="2239"/>
            <a:chExt cx="980" cy="1157"/>
          </a:xfrm>
        </p:grpSpPr>
        <p:sp>
          <p:nvSpPr>
            <p:cNvPr id="27707" name="Rectangle 10"/>
            <p:cNvSpPr>
              <a:spLocks noChangeArrowheads="1"/>
            </p:cNvSpPr>
            <p:nvPr/>
          </p:nvSpPr>
          <p:spPr bwMode="auto">
            <a:xfrm>
              <a:off x="4096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08" name="Rectangle 11"/>
            <p:cNvSpPr>
              <a:spLocks noChangeArrowheads="1"/>
            </p:cNvSpPr>
            <p:nvPr/>
          </p:nvSpPr>
          <p:spPr bwMode="auto">
            <a:xfrm>
              <a:off x="4096" y="2479"/>
              <a:ext cx="228" cy="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09" name="Rectangle 12"/>
            <p:cNvSpPr>
              <a:spLocks noChangeArrowheads="1"/>
            </p:cNvSpPr>
            <p:nvPr/>
          </p:nvSpPr>
          <p:spPr bwMode="auto">
            <a:xfrm>
              <a:off x="4800" y="2479"/>
              <a:ext cx="260" cy="34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0" name="Rectangle 13"/>
            <p:cNvSpPr>
              <a:spLocks noChangeArrowheads="1"/>
            </p:cNvSpPr>
            <p:nvPr/>
          </p:nvSpPr>
          <p:spPr bwMode="auto">
            <a:xfrm>
              <a:off x="4080" y="2766"/>
              <a:ext cx="260" cy="34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1" name="Rectangle 14"/>
            <p:cNvSpPr>
              <a:spLocks noChangeArrowheads="1"/>
            </p:cNvSpPr>
            <p:nvPr/>
          </p:nvSpPr>
          <p:spPr bwMode="auto">
            <a:xfrm>
              <a:off x="4800" y="2239"/>
              <a:ext cx="2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2" name="Rectangle 15"/>
            <p:cNvSpPr>
              <a:spLocks noChangeArrowheads="1"/>
            </p:cNvSpPr>
            <p:nvPr/>
          </p:nvSpPr>
          <p:spPr bwMode="auto">
            <a:xfrm>
              <a:off x="4816" y="2766"/>
              <a:ext cx="228" cy="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3" name="Rectangle 16"/>
            <p:cNvSpPr>
              <a:spLocks noChangeArrowheads="1"/>
            </p:cNvSpPr>
            <p:nvPr/>
          </p:nvSpPr>
          <p:spPr bwMode="auto">
            <a:xfrm>
              <a:off x="4096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714" name="Rectangle 17"/>
            <p:cNvSpPr>
              <a:spLocks noChangeArrowheads="1"/>
            </p:cNvSpPr>
            <p:nvPr/>
          </p:nvSpPr>
          <p:spPr bwMode="auto">
            <a:xfrm>
              <a:off x="4800" y="3055"/>
              <a:ext cx="2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27654" name="Group 18"/>
          <p:cNvGrpSpPr/>
          <p:nvPr/>
        </p:nvGrpSpPr>
        <p:grpSpPr bwMode="auto">
          <a:xfrm>
            <a:off x="685800" y="425450"/>
            <a:ext cx="7773988" cy="555625"/>
            <a:chOff x="9" y="581"/>
            <a:chExt cx="4897" cy="350"/>
          </a:xfrm>
        </p:grpSpPr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9" y="601"/>
              <a:ext cx="225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反演律</a:t>
              </a: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摩根定律</a:t>
              </a: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)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7705" name="Object 20"/>
            <p:cNvGraphicFramePr>
              <a:graphicFrameLocks noChangeAspect="1"/>
            </p:cNvGraphicFramePr>
            <p:nvPr/>
          </p:nvGraphicFramePr>
          <p:xfrm>
            <a:off x="1810" y="581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" name="公式" r:id="rId3" imgW="1016000" imgH="152400" progId="Equation.3">
                    <p:embed/>
                  </p:oleObj>
                </mc:Choice>
                <mc:Fallback>
                  <p:oleObj name="公式" r:id="rId3" imgW="1016000" imgH="152400" progId="Equation.3">
                    <p:embed/>
                    <p:pic>
                      <p:nvPicPr>
                        <p:cNvPr id="0" name="图片 15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581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6" name="Object 21"/>
            <p:cNvGraphicFramePr>
              <a:graphicFrameLocks noChangeAspect="1"/>
            </p:cNvGraphicFramePr>
            <p:nvPr/>
          </p:nvGraphicFramePr>
          <p:xfrm>
            <a:off x="3443" y="581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" name="公式" r:id="rId5" imgW="1016000" imgH="152400" progId="Equation.3">
                    <p:embed/>
                  </p:oleObj>
                </mc:Choice>
                <mc:Fallback>
                  <p:oleObj name="公式" r:id="rId5" imgW="1016000" imgH="152400" progId="Equation.3">
                    <p:embed/>
                    <p:pic>
                      <p:nvPicPr>
                        <p:cNvPr id="0" name="图片 15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581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5" name="Rectangle 22"/>
          <p:cNvSpPr>
            <a:spLocks noChangeArrowheads="1"/>
          </p:cNvSpPr>
          <p:nvPr/>
        </p:nvSpPr>
        <p:spPr bwMode="auto">
          <a:xfrm>
            <a:off x="858838" y="1295400"/>
            <a:ext cx="2695575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列状态表证明：</a:t>
            </a:r>
          </a:p>
        </p:txBody>
      </p:sp>
      <p:grpSp>
        <p:nvGrpSpPr>
          <p:cNvPr id="6" name="Group 23"/>
          <p:cNvGrpSpPr/>
          <p:nvPr/>
        </p:nvGrpSpPr>
        <p:grpSpPr bwMode="auto">
          <a:xfrm>
            <a:off x="685800" y="1903413"/>
            <a:ext cx="7620000" cy="2406650"/>
            <a:chOff x="432" y="1199"/>
            <a:chExt cx="4800" cy="1516"/>
          </a:xfrm>
        </p:grpSpPr>
        <p:grpSp>
          <p:nvGrpSpPr>
            <p:cNvPr id="27664" name="Group 24"/>
            <p:cNvGrpSpPr/>
            <p:nvPr/>
          </p:nvGrpSpPr>
          <p:grpSpPr bwMode="auto">
            <a:xfrm>
              <a:off x="432" y="1199"/>
              <a:ext cx="4800" cy="1516"/>
              <a:chOff x="432" y="2160"/>
              <a:chExt cx="4800" cy="1584"/>
            </a:xfrm>
          </p:grpSpPr>
          <p:sp>
            <p:nvSpPr>
              <p:cNvPr id="27689" name="Line 25"/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27690" name="Group 26"/>
              <p:cNvGrpSpPr/>
              <p:nvPr/>
            </p:nvGrpSpPr>
            <p:grpSpPr bwMode="auto">
              <a:xfrm>
                <a:off x="432" y="2160"/>
                <a:ext cx="4800" cy="1584"/>
                <a:chOff x="480" y="1824"/>
                <a:chExt cx="4800" cy="1584"/>
              </a:xfrm>
            </p:grpSpPr>
            <p:sp>
              <p:nvSpPr>
                <p:cNvPr id="2769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0" y="3408"/>
                  <a:ext cx="480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27692" name="Group 28"/>
                <p:cNvGrpSpPr/>
                <p:nvPr/>
              </p:nvGrpSpPr>
              <p:grpSpPr bwMode="auto">
                <a:xfrm>
                  <a:off x="480" y="1824"/>
                  <a:ext cx="4800" cy="1584"/>
                  <a:chOff x="480" y="1824"/>
                  <a:chExt cx="4800" cy="1584"/>
                </a:xfrm>
              </p:grpSpPr>
              <p:sp>
                <p:nvSpPr>
                  <p:cNvPr id="2769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244"/>
                    <a:ext cx="4800" cy="12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grpSp>
                <p:nvGrpSpPr>
                  <p:cNvPr id="27694" name="Group 30"/>
                  <p:cNvGrpSpPr/>
                  <p:nvPr/>
                </p:nvGrpSpPr>
                <p:grpSpPr bwMode="auto">
                  <a:xfrm>
                    <a:off x="480" y="1824"/>
                    <a:ext cx="4800" cy="1584"/>
                    <a:chOff x="480" y="1824"/>
                    <a:chExt cx="4800" cy="1584"/>
                  </a:xfrm>
                </p:grpSpPr>
                <p:sp>
                  <p:nvSpPr>
                    <p:cNvPr id="2769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8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9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3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7665" name="Rectangle 40"/>
            <p:cNvSpPr>
              <a:spLocks noChangeArrowheads="1"/>
            </p:cNvSpPr>
            <p:nvPr/>
          </p:nvSpPr>
          <p:spPr bwMode="auto">
            <a:xfrm>
              <a:off x="520" y="1247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A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27666" name="Rectangle 41"/>
            <p:cNvSpPr>
              <a:spLocks noChangeArrowheads="1"/>
            </p:cNvSpPr>
            <p:nvPr/>
          </p:nvSpPr>
          <p:spPr bwMode="auto">
            <a:xfrm>
              <a:off x="896" y="1247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B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27667" name="Rectangle 42"/>
            <p:cNvSpPr>
              <a:spLocks noChangeArrowheads="1"/>
            </p:cNvSpPr>
            <p:nvPr/>
          </p:nvSpPr>
          <p:spPr bwMode="auto">
            <a:xfrm>
              <a:off x="528" y="1586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8" name="Rectangle 43"/>
            <p:cNvSpPr>
              <a:spLocks noChangeArrowheads="1"/>
            </p:cNvSpPr>
            <p:nvPr/>
          </p:nvSpPr>
          <p:spPr bwMode="auto">
            <a:xfrm>
              <a:off x="976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9" name="Rectangle 44"/>
            <p:cNvSpPr>
              <a:spLocks noChangeArrowheads="1"/>
            </p:cNvSpPr>
            <p:nvPr/>
          </p:nvSpPr>
          <p:spPr bwMode="auto">
            <a:xfrm>
              <a:off x="544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0" name="Rectangle 45"/>
            <p:cNvSpPr>
              <a:spLocks noChangeArrowheads="1"/>
            </p:cNvSpPr>
            <p:nvPr/>
          </p:nvSpPr>
          <p:spPr bwMode="auto">
            <a:xfrm>
              <a:off x="976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1" name="Rectangle 46"/>
            <p:cNvSpPr>
              <a:spLocks noChangeArrowheads="1"/>
            </p:cNvSpPr>
            <p:nvPr/>
          </p:nvSpPr>
          <p:spPr bwMode="auto">
            <a:xfrm>
              <a:off x="544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2" name="Rectangle 47"/>
            <p:cNvSpPr>
              <a:spLocks noChangeArrowheads="1"/>
            </p:cNvSpPr>
            <p:nvPr/>
          </p:nvSpPr>
          <p:spPr bwMode="auto">
            <a:xfrm>
              <a:off x="976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3" name="Rectangle 48"/>
            <p:cNvSpPr>
              <a:spLocks noChangeArrowheads="1"/>
            </p:cNvSpPr>
            <p:nvPr/>
          </p:nvSpPr>
          <p:spPr bwMode="auto">
            <a:xfrm>
              <a:off x="544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4" name="Rectangle 49"/>
            <p:cNvSpPr>
              <a:spLocks noChangeArrowheads="1"/>
            </p:cNvSpPr>
            <p:nvPr/>
          </p:nvSpPr>
          <p:spPr bwMode="auto">
            <a:xfrm>
              <a:off x="976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5" name="Rectangle 50"/>
            <p:cNvSpPr>
              <a:spLocks noChangeArrowheads="1"/>
            </p:cNvSpPr>
            <p:nvPr/>
          </p:nvSpPr>
          <p:spPr bwMode="auto">
            <a:xfrm>
              <a:off x="1408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6" name="Rectangle 51"/>
            <p:cNvSpPr>
              <a:spLocks noChangeArrowheads="1"/>
            </p:cNvSpPr>
            <p:nvPr/>
          </p:nvSpPr>
          <p:spPr bwMode="auto">
            <a:xfrm>
              <a:off x="1840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7" name="Rectangle 52"/>
            <p:cNvSpPr>
              <a:spLocks noChangeArrowheads="1"/>
            </p:cNvSpPr>
            <p:nvPr/>
          </p:nvSpPr>
          <p:spPr bwMode="auto">
            <a:xfrm>
              <a:off x="1408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8" name="Rectangle 53"/>
            <p:cNvSpPr>
              <a:spLocks noChangeArrowheads="1"/>
            </p:cNvSpPr>
            <p:nvPr/>
          </p:nvSpPr>
          <p:spPr bwMode="auto">
            <a:xfrm>
              <a:off x="1840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9" name="Rectangle 54"/>
            <p:cNvSpPr>
              <a:spLocks noChangeArrowheads="1"/>
            </p:cNvSpPr>
            <p:nvPr/>
          </p:nvSpPr>
          <p:spPr bwMode="auto">
            <a:xfrm>
              <a:off x="1408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80" name="Rectangle 55"/>
            <p:cNvSpPr>
              <a:spLocks noChangeArrowheads="1"/>
            </p:cNvSpPr>
            <p:nvPr/>
          </p:nvSpPr>
          <p:spPr bwMode="auto">
            <a:xfrm>
              <a:off x="1824" y="2101"/>
              <a:ext cx="26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81" name="Rectangle 56"/>
            <p:cNvSpPr>
              <a:spLocks noChangeArrowheads="1"/>
            </p:cNvSpPr>
            <p:nvPr/>
          </p:nvSpPr>
          <p:spPr bwMode="auto">
            <a:xfrm>
              <a:off x="1408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82" name="Rectangle 57"/>
            <p:cNvSpPr>
              <a:spLocks noChangeArrowheads="1"/>
            </p:cNvSpPr>
            <p:nvPr/>
          </p:nvSpPr>
          <p:spPr bwMode="auto">
            <a:xfrm>
              <a:off x="1840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graphicFrame>
          <p:nvGraphicFramePr>
            <p:cNvPr id="27683" name="Object 58"/>
            <p:cNvGraphicFramePr>
              <a:graphicFrameLocks noChangeAspect="1"/>
            </p:cNvGraphicFramePr>
            <p:nvPr/>
          </p:nvGraphicFramePr>
          <p:xfrm>
            <a:off x="1392" y="1277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" name="公式" r:id="rId7" imgW="101600" imgH="152400" progId="Equation.3">
                    <p:embed/>
                  </p:oleObj>
                </mc:Choice>
                <mc:Fallback>
                  <p:oleObj name="公式" r:id="rId7" imgW="101600" imgH="152400" progId="Equation.3">
                    <p:embed/>
                    <p:pic>
                      <p:nvPicPr>
                        <p:cNvPr id="0" name="图片 15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77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59"/>
            <p:cNvGraphicFramePr>
              <a:graphicFrameLocks noChangeAspect="1"/>
            </p:cNvGraphicFramePr>
            <p:nvPr/>
          </p:nvGraphicFramePr>
          <p:xfrm>
            <a:off x="1815" y="1277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3" name="公式" r:id="rId9" imgW="101600" imgH="152400" progId="Equation.3">
                    <p:embed/>
                  </p:oleObj>
                </mc:Choice>
                <mc:Fallback>
                  <p:oleObj name="公式" r:id="rId9" imgW="101600" imgH="152400" progId="Equation.3">
                    <p:embed/>
                    <p:pic>
                      <p:nvPicPr>
                        <p:cNvPr id="0" name="图片 15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277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60"/>
            <p:cNvGraphicFramePr>
              <a:graphicFrameLocks noChangeAspect="1"/>
            </p:cNvGraphicFramePr>
            <p:nvPr/>
          </p:nvGraphicFramePr>
          <p:xfrm>
            <a:off x="2208" y="1277"/>
            <a:ext cx="62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" name="公式" r:id="rId11" imgW="431800" imgH="152400" progId="Equation.3">
                    <p:embed/>
                  </p:oleObj>
                </mc:Choice>
                <mc:Fallback>
                  <p:oleObj name="公式" r:id="rId11" imgW="431800" imgH="152400" progId="Equation.3">
                    <p:embed/>
                    <p:pic>
                      <p:nvPicPr>
                        <p:cNvPr id="0" name="图片 15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77"/>
                          <a:ext cx="62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61"/>
            <p:cNvGraphicFramePr>
              <a:graphicFrameLocks noChangeAspect="1"/>
            </p:cNvGraphicFramePr>
            <p:nvPr/>
          </p:nvGraphicFramePr>
          <p:xfrm>
            <a:off x="3072" y="1277"/>
            <a:ext cx="53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5" name="公式" r:id="rId13" imgW="342900" imgH="152400" progId="Equation.3">
                    <p:embed/>
                  </p:oleObj>
                </mc:Choice>
                <mc:Fallback>
                  <p:oleObj name="公式" r:id="rId13" imgW="342900" imgH="152400" progId="Equation.3">
                    <p:embed/>
                    <p:pic>
                      <p:nvPicPr>
                        <p:cNvPr id="0" name="图片 15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277"/>
                          <a:ext cx="53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62"/>
            <p:cNvGraphicFramePr>
              <a:graphicFrameLocks noChangeAspect="1"/>
            </p:cNvGraphicFramePr>
            <p:nvPr/>
          </p:nvGraphicFramePr>
          <p:xfrm>
            <a:off x="3841" y="1277"/>
            <a:ext cx="5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6" name="公式" r:id="rId15" imgW="342900" imgH="152400" progId="Equation.3">
                    <p:embed/>
                  </p:oleObj>
                </mc:Choice>
                <mc:Fallback>
                  <p:oleObj name="公式" r:id="rId15" imgW="342900" imgH="152400" progId="Equation.3">
                    <p:embed/>
                    <p:pic>
                      <p:nvPicPr>
                        <p:cNvPr id="0" name="图片 15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1277"/>
                          <a:ext cx="52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63"/>
            <p:cNvGraphicFramePr>
              <a:graphicFrameLocks noChangeAspect="1"/>
            </p:cNvGraphicFramePr>
            <p:nvPr/>
          </p:nvGraphicFramePr>
          <p:xfrm>
            <a:off x="4511" y="1277"/>
            <a:ext cx="63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7" name="公式" r:id="rId17" imgW="431800" imgH="152400" progId="Equation.3">
                    <p:embed/>
                  </p:oleObj>
                </mc:Choice>
                <mc:Fallback>
                  <p:oleObj name="公式" r:id="rId17" imgW="431800" imgH="152400" progId="Equation.3">
                    <p:embed/>
                    <p:pic>
                      <p:nvPicPr>
                        <p:cNvPr id="0" name="图片 15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77"/>
                          <a:ext cx="63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4"/>
          <p:cNvGrpSpPr/>
          <p:nvPr/>
        </p:nvGrpSpPr>
        <p:grpSpPr bwMode="auto">
          <a:xfrm>
            <a:off x="3886200" y="3352800"/>
            <a:ext cx="1657350" cy="519113"/>
            <a:chOff x="2512" y="3055"/>
            <a:chExt cx="1044" cy="341"/>
          </a:xfrm>
        </p:grpSpPr>
        <p:sp>
          <p:nvSpPr>
            <p:cNvPr id="27662" name="Rectangle 65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3" name="Rectangle 66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2" name="Group 67"/>
          <p:cNvGrpSpPr/>
          <p:nvPr/>
        </p:nvGrpSpPr>
        <p:grpSpPr bwMode="auto">
          <a:xfrm>
            <a:off x="3886200" y="3733800"/>
            <a:ext cx="1657350" cy="519113"/>
            <a:chOff x="2512" y="3055"/>
            <a:chExt cx="1044" cy="341"/>
          </a:xfrm>
        </p:grpSpPr>
        <p:sp>
          <p:nvSpPr>
            <p:cNvPr id="27660" name="Rectangle 68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1" name="Rectangle 69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06083"/>
              </p:ext>
            </p:extLst>
          </p:nvPr>
        </p:nvGraphicFramePr>
        <p:xfrm>
          <a:off x="492125" y="4868863"/>
          <a:ext cx="832008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文档" r:id="rId19" imgW="3404235" imgH="515620" progId="Word.Document.8">
                  <p:embed/>
                </p:oleObj>
              </mc:Choice>
              <mc:Fallback>
                <p:oleObj name="文档" r:id="rId19" imgW="3404235" imgH="515620" progId="Word.Document.8">
                  <p:embed/>
                  <p:pic>
                    <p:nvPicPr>
                      <p:cNvPr id="0" name="图片 1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868863"/>
                        <a:ext cx="8320088" cy="1257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/>
          <p:nvPr/>
        </p:nvSpPr>
        <p:spPr bwMode="auto">
          <a:xfrm>
            <a:off x="6550025" y="6265863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CFC04-92BD-6B4E-8923-2E9798111744}" type="slidenum">
              <a:rPr lang="en-US" altLang="zh-CN" sz="1400">
                <a:latin typeface="Arial" panose="020B0604020202020204" pitchFamily="34" charset="0"/>
              </a:rPr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514350" y="1225550"/>
            <a:ext cx="8153400" cy="3529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875" y="2678113"/>
            <a:ext cx="8534400" cy="9540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　　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例如，已知等式      　　　　，用函数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Y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AC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代替等式中的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，根据代入规则，等式仍然成立，即有：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2913" y="1277938"/>
            <a:ext cx="84582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　（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代入规则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：任何一个含有变量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的等式，如果将所有出现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的位置都用同一个逻辑函数代替，则等式仍然成立。这个规则称为代入规则。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742055" y="2662238"/>
          <a:ext cx="1860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3" imgW="786765" imgH="203200" progId="Equation.3">
                  <p:embed/>
                </p:oleObj>
              </mc:Choice>
              <mc:Fallback>
                <p:oleObj name="公式" r:id="rId3" imgW="786765" imgH="203200" progId="Equation.3">
                  <p:embed/>
                  <p:pic>
                    <p:nvPicPr>
                      <p:cNvPr id="0" name="图片 16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55" y="2662238"/>
                        <a:ext cx="1860550" cy="47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93913" y="3933825"/>
          <a:ext cx="5029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5" imgW="1917700" imgH="241300" progId="Equation.3">
                  <p:embed/>
                </p:oleObj>
              </mc:Choice>
              <mc:Fallback>
                <p:oleObj name="公式" r:id="rId5" imgW="1917700" imgH="241300" progId="Equation.3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933825"/>
                        <a:ext cx="5029200" cy="63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027113" y="1773238"/>
            <a:ext cx="2320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188" y="203200"/>
            <a:ext cx="5761037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6.2.4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28682" name="Group 23"/>
          <p:cNvGrpSpPr/>
          <p:nvPr/>
        </p:nvGrpSpPr>
        <p:grpSpPr bwMode="auto">
          <a:xfrm>
            <a:off x="684213" y="736600"/>
            <a:ext cx="5327650" cy="244475"/>
            <a:chOff x="672" y="624"/>
            <a:chExt cx="2880" cy="108"/>
          </a:xfrm>
        </p:grpSpPr>
        <p:pic>
          <p:nvPicPr>
            <p:cNvPr id="28683" name="Picture 2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4" name="Picture 2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5" name="Picture 2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6" name="Picture 2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7" name="Picture 2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8" name="Picture 2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9" name="Picture 3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0" name="Picture 3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1" name="Picture 3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2" name="Picture 3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3" name="Picture 3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4" name="Picture 3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5" name="Picture 3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6" name="Picture 3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7" name="Picture 3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8" name="Picture 3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9" name="Picture 4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0" name="Picture 4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1" name="Picture 4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2" name="Picture 4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703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8708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09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0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1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2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3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04" name="Picture 5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5" name="Picture 5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6" name="Picture 5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7" name="Picture 5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534400" cy="26765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（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反演规则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：对于任何一个逻辑表达式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，如果将表达式中的所有“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换成“＋”，“＋”换成“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原变量换成反变量，反变量换成原变量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，那么所得到的表达式就是函数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的反函数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（或称反函数）。这个规则称为反演规则。例如：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344613" y="2924175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4800" y="3886200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文档" r:id="rId3" imgW="990600" imgH="200025" progId="Word.Document.8">
                  <p:embed/>
                </p:oleObj>
              </mc:Choice>
              <mc:Fallback>
                <p:oleObj name="文档" r:id="rId3" imgW="990600" imgH="200025" progId="Word.Document.8">
                  <p:embed/>
                  <p:pic>
                    <p:nvPicPr>
                      <p:cNvPr id="0" name="图片 17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32766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890588" y="1628775"/>
            <a:ext cx="22415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257800" y="3810000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文档" r:id="rId5" imgW="1524000" imgH="228600" progId="Word.Document.8">
                  <p:embed/>
                </p:oleObj>
              </mc:Choice>
              <mc:Fallback>
                <p:oleObj name="文档" r:id="rId5" imgW="1524000" imgH="228600" progId="Word.Document.8">
                  <p:embed/>
                  <p:pic>
                    <p:nvPicPr>
                      <p:cNvPr id="0" name="图片 1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36576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04800" y="4572000"/>
          <a:ext cx="3352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文档" r:id="rId7" imgW="1447800" imgH="257175" progId="Word.Document.8">
                  <p:embed/>
                </p:oleObj>
              </mc:Choice>
              <mc:Fallback>
                <p:oleObj name="文档" r:id="rId7" imgW="1447800" imgH="257175" progId="Word.Document.8">
                  <p:embed/>
                  <p:pic>
                    <p:nvPicPr>
                      <p:cNvPr id="0" name="图片 1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3352800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257800" y="4572000"/>
          <a:ext cx="373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文档" r:id="rId9" imgW="1219200" imgH="257175" progId="Word.Document.8">
                  <p:embed/>
                </p:oleObj>
              </mc:Choice>
              <mc:Fallback>
                <p:oleObj name="文档" r:id="rId9" imgW="1219200" imgH="257175" progId="Word.Document.8">
                  <p:embed/>
                  <p:pic>
                    <p:nvPicPr>
                      <p:cNvPr id="0" name="图片 17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733800" cy="66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657600" y="3962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657600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5288" y="333375"/>
            <a:ext cx="5761037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6.2.4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29708" name="Group 23"/>
          <p:cNvGrpSpPr/>
          <p:nvPr/>
        </p:nvGrpSpPr>
        <p:grpSpPr bwMode="auto">
          <a:xfrm>
            <a:off x="468313" y="866775"/>
            <a:ext cx="5327650" cy="242888"/>
            <a:chOff x="672" y="624"/>
            <a:chExt cx="2880" cy="108"/>
          </a:xfrm>
        </p:grpSpPr>
        <p:pic>
          <p:nvPicPr>
            <p:cNvPr id="29709" name="Picture 2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0" name="Picture 25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1" name="Picture 2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2" name="Picture 2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3" name="Picture 2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4" name="Picture 2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5" name="Picture 3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6" name="Picture 3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7" name="Picture 3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8" name="Picture 3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9" name="Picture 3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0" name="Picture 35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1" name="Picture 3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2" name="Picture 3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3" name="Picture 3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4" name="Picture 3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5" name="Picture 4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6" name="Picture 4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7" name="Picture 4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8" name="Picture 4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29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9734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5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6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7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8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9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30" name="Picture 5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1" name="Picture 5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2" name="Picture 5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3" name="Picture 5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5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/>
          <p:nvPr/>
        </p:nvSpPr>
        <p:spPr bwMode="auto">
          <a:xfrm>
            <a:off x="6550025" y="5859463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88EF9D-7FF8-9749-B956-0AA914258EC5}" type="slidenum">
              <a:rPr lang="en-US" altLang="zh-CN" sz="1400">
                <a:latin typeface="Arial" panose="020B0604020202020204" pitchFamily="34" charset="0"/>
              </a:rPr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52400" y="1125538"/>
            <a:ext cx="8610600" cy="19383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（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）对偶规则：对于任何一个逻辑表达式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，如果将表达式中的所有“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换成“＋”，“＋”换成“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，而</a:t>
            </a:r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变量保持不变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，则可得到的一个新的函数表达式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＇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＇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称为函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的对偶函数。这个规则称为对偶规则。例如：</a:t>
            </a:r>
          </a:p>
        </p:txBody>
      </p:sp>
      <p:sp>
        <p:nvSpPr>
          <p:cNvPr id="4" name="Line 22"/>
          <p:cNvSpPr>
            <a:spLocks noChangeShapeType="1"/>
          </p:cNvSpPr>
          <p:nvPr/>
        </p:nvSpPr>
        <p:spPr bwMode="auto">
          <a:xfrm>
            <a:off x="685800" y="1519238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70419"/>
              </p:ext>
            </p:extLst>
          </p:nvPr>
        </p:nvGraphicFramePr>
        <p:xfrm>
          <a:off x="952500" y="2786063"/>
          <a:ext cx="261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文档" r:id="rId4" imgW="971550" imgH="200025" progId="Word.Document.8">
                  <p:embed/>
                </p:oleObj>
              </mc:Choice>
              <mc:Fallback>
                <p:oleObj name="文档" r:id="rId4" imgW="971550" imgH="200025" progId="Word.Document.8">
                  <p:embed/>
                  <p:pic>
                    <p:nvPicPr>
                      <p:cNvPr id="0" name="图片 18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86063"/>
                        <a:ext cx="2614613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04800" y="3960813"/>
            <a:ext cx="86106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　对偶规则的意义在于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：如果两个函数相等，则它们的对偶函数也相等。利用对偶规则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,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可以使要证明及要记忆的公式数目减少一半。例如：</a:t>
            </a:r>
          </a:p>
        </p:txBody>
      </p:sp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685800" y="5789613"/>
          <a:ext cx="2743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公式" r:id="rId6" imgW="1333500" imgH="203200" progId="Equation.3">
                  <p:embed/>
                </p:oleObj>
              </mc:Choice>
              <mc:Fallback>
                <p:oleObj name="公式" r:id="rId6" imgW="1333500" imgH="203200" progId="Equation.3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89613"/>
                        <a:ext cx="2743200" cy="44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5105400" y="5789613"/>
          <a:ext cx="3581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公式" r:id="rId8" imgW="1586865" imgH="203200" progId="Equation.3">
                  <p:embed/>
                </p:oleObj>
              </mc:Choice>
              <mc:Fallback>
                <p:oleObj name="公式" r:id="rId8" imgW="1586865" imgH="203200" progId="Equation.3">
                  <p:embed/>
                  <p:pic>
                    <p:nvPicPr>
                      <p:cNvPr id="0" name="图片 18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89613"/>
                        <a:ext cx="3581400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762000" y="5180013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公式" r:id="rId10" imgW="1054100" imgH="190500" progId="Equation.3">
                  <p:embed/>
                </p:oleObj>
              </mc:Choice>
              <mc:Fallback>
                <p:oleObj name="公式" r:id="rId10" imgW="1054100" imgH="190500" progId="Equation.3">
                  <p:embed/>
                  <p:pic>
                    <p:nvPicPr>
                      <p:cNvPr id="0" name="图片 18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0013"/>
                        <a:ext cx="26670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5105400" y="5159375"/>
          <a:ext cx="3200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公式" r:id="rId12" imgW="1320800" imgH="228600" progId="Equation.3">
                  <p:embed/>
                </p:oleObj>
              </mc:Choice>
              <mc:Fallback>
                <p:oleObj name="公式" r:id="rId12" imgW="1320800" imgH="228600" progId="Equation.3">
                  <p:embed/>
                  <p:pic>
                    <p:nvPicPr>
                      <p:cNvPr id="0" name="图片 18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59375"/>
                        <a:ext cx="3200400" cy="554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3505200" y="533241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3505200" y="5808663"/>
            <a:ext cx="1524000" cy="28575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Object 32"/>
          <p:cNvGraphicFramePr>
            <a:graphicFrameLocks noChangeAspect="1"/>
          </p:cNvGraphicFramePr>
          <p:nvPr/>
        </p:nvGraphicFramePr>
        <p:xfrm>
          <a:off x="5257800" y="2786063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文档" r:id="rId14" imgW="1524000" imgH="228600" progId="Word.Document.8">
                  <p:embed/>
                </p:oleObj>
              </mc:Choice>
              <mc:Fallback>
                <p:oleObj name="文档" r:id="rId14" imgW="1524000" imgH="228600" progId="Word.Document.8">
                  <p:embed/>
                  <p:pic>
                    <p:nvPicPr>
                      <p:cNvPr id="0" name="图片 18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86063"/>
                        <a:ext cx="34290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134165"/>
              </p:ext>
            </p:extLst>
          </p:nvPr>
        </p:nvGraphicFramePr>
        <p:xfrm>
          <a:off x="838200" y="3409318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文档" r:id="rId16" imgW="1447800" imgH="257175" progId="Word.Document.8">
                  <p:embed/>
                </p:oleObj>
              </mc:Choice>
              <mc:Fallback>
                <p:oleObj name="文档" r:id="rId16" imgW="1447800" imgH="257175" progId="Word.Document.8">
                  <p:embed/>
                  <p:pic>
                    <p:nvPicPr>
                      <p:cNvPr id="0" name="图片 18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09318"/>
                        <a:ext cx="2743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/>
          <p:cNvGraphicFramePr>
            <a:graphicFrameLocks noChangeAspect="1"/>
          </p:cNvGraphicFramePr>
          <p:nvPr/>
        </p:nvGraphicFramePr>
        <p:xfrm>
          <a:off x="5257800" y="3395663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文档" r:id="rId18" imgW="1238250" imgH="257175" progId="Word.Document.8">
                  <p:embed/>
                </p:oleObj>
              </mc:Choice>
              <mc:Fallback>
                <p:oleObj name="文档" r:id="rId18" imgW="1238250" imgH="257175" progId="Word.Document.8">
                  <p:embed/>
                  <p:pic>
                    <p:nvPicPr>
                      <p:cNvPr id="0" name="图片 18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95663"/>
                        <a:ext cx="3581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5"/>
          <p:cNvSpPr>
            <a:spLocks noChangeArrowheads="1"/>
          </p:cNvSpPr>
          <p:nvPr/>
        </p:nvSpPr>
        <p:spPr bwMode="auto">
          <a:xfrm>
            <a:off x="3657600" y="286226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>
            <a:off x="3657600" y="349091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952500" y="4386263"/>
            <a:ext cx="2895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8313" y="115888"/>
            <a:ext cx="57594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6.2.4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30740" name="Group 23"/>
          <p:cNvGrpSpPr/>
          <p:nvPr/>
        </p:nvGrpSpPr>
        <p:grpSpPr bwMode="auto">
          <a:xfrm>
            <a:off x="539750" y="649288"/>
            <a:ext cx="5327650" cy="244475"/>
            <a:chOff x="672" y="624"/>
            <a:chExt cx="2880" cy="108"/>
          </a:xfrm>
        </p:grpSpPr>
        <p:pic>
          <p:nvPicPr>
            <p:cNvPr id="30741" name="Picture 24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2" name="Picture 25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3" name="Picture 26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4" name="Picture 27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5" name="Picture 28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6" name="Picture 29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7" name="Picture 30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8" name="Picture 31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9" name="Picture 32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0" name="Picture 33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1" name="Picture 34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2" name="Picture 35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3" name="Picture 36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4" name="Picture 37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5" name="Picture 38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6" name="Picture 39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7" name="Picture 40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8" name="Picture 41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9" name="Picture 42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0" name="Picture 43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61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30766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7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8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9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70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71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762" name="Picture 51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3" name="Picture 52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4" name="Picture 53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5" name="Picture 54" descr="Green and Black Diamon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/>
      <p:bldP spid="6" grpId="0" build="p" autoUpdateAnimBg="0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AG00315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1042988" cy="11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38200" y="609600"/>
            <a:ext cx="541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6.2.5 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逻辑函数的表示方法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765175" y="1293813"/>
            <a:ext cx="3159125" cy="1892300"/>
            <a:chOff x="482" y="815"/>
            <a:chExt cx="1990" cy="119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482" y="1200"/>
              <a:ext cx="1016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表示方法</a:t>
              </a:r>
            </a:p>
          </p:txBody>
        </p:sp>
        <p:sp>
          <p:nvSpPr>
            <p:cNvPr id="31752" name="AutoShape 6"/>
            <p:cNvSpPr/>
            <p:nvPr/>
          </p:nvSpPr>
          <p:spPr bwMode="auto">
            <a:xfrm>
              <a:off x="1584" y="912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681" y="1104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逻辑式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655" y="815"/>
              <a:ext cx="798" cy="3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真值表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681" y="1392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逻辑图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681" y="1680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卡诺图</a:t>
              </a:r>
            </a:p>
          </p:txBody>
        </p:sp>
      </p:grp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33400" y="3124200"/>
            <a:ext cx="5184775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charset="0"/>
              </a:rPr>
              <a:t>下面举例说明这四种表示方法。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3400" y="3581400"/>
            <a:ext cx="8229600" cy="24415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有一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形走廊，在相会处有一路灯，在进入走廊的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三地各有控制开关，都能独立进行控制。任意闭合一个开关，灯亮；任意闭合两个开关，灯灭；三个开关同时闭合，灯亮。设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代表三个开关（输入变量）；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代表灯（输出变量）。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utoUpdateAnimBg="0"/>
      <p:bldP spid="635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3400" y="1143000"/>
            <a:ext cx="222408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本章要求：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51163" y="2092036"/>
            <a:ext cx="795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会用逻辑代数的基本运算法则化简逻辑函数。  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04800" y="533400"/>
            <a:ext cx="838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逻辑代数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51179A-A569-4760-9F8C-E40F2B22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63" y="2692111"/>
            <a:ext cx="514115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了解数字电路的特点及分类 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4A91D49-575F-4BB8-96A0-FF2569A1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63" y="3296293"/>
            <a:ext cx="243688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掌握真值表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6" grpId="0" autoUpdateAnimBg="0"/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1676400"/>
            <a:ext cx="2860675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列逻辑状态表</a:t>
            </a:r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914400" y="685800"/>
            <a:ext cx="6934200" cy="976313"/>
            <a:chOff x="576" y="432"/>
            <a:chExt cx="4368" cy="615"/>
          </a:xfrm>
        </p:grpSpPr>
        <p:sp>
          <p:nvSpPr>
            <p:cNvPr id="32794" name="Rectangle 4"/>
            <p:cNvSpPr>
              <a:spLocks noChangeArrowheads="1"/>
            </p:cNvSpPr>
            <p:nvPr/>
          </p:nvSpPr>
          <p:spPr bwMode="auto">
            <a:xfrm>
              <a:off x="576" y="432"/>
              <a:ext cx="436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charset="0"/>
                </a:rPr>
                <a:t>设：开关闭合其状态为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latin typeface="Times New Roman" panose="02020603050405020304" charset="0"/>
                </a:rPr>
                <a:t>，断开为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0”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32795" name="Rectangle 5"/>
            <p:cNvSpPr>
              <a:spLocks noChangeArrowheads="1"/>
            </p:cNvSpPr>
            <p:nvPr/>
          </p:nvSpPr>
          <p:spPr bwMode="auto">
            <a:xfrm>
              <a:off x="1056" y="720"/>
              <a:ext cx="326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charset="0"/>
                </a:rPr>
                <a:t>灯亮状态为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latin typeface="Times New Roman" panose="02020603050405020304" charset="0"/>
                </a:rPr>
                <a:t>，灯灭为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0”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914400" y="2209800"/>
            <a:ext cx="3657600" cy="2743200"/>
            <a:chOff x="576" y="1632"/>
            <a:chExt cx="2304" cy="1728"/>
          </a:xfrm>
        </p:grpSpPr>
        <p:sp>
          <p:nvSpPr>
            <p:cNvPr id="32792" name="AutoShape 7"/>
            <p:cNvSpPr>
              <a:spLocks noChangeArrowheads="1"/>
            </p:cNvSpPr>
            <p:nvPr/>
          </p:nvSpPr>
          <p:spPr bwMode="auto">
            <a:xfrm>
              <a:off x="576" y="1632"/>
              <a:ext cx="2304" cy="1728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864" y="1824"/>
              <a:ext cx="1824" cy="140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用输入、输出变量的逻辑状态（“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或“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0”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）以表格形式来表示逻辑函数。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762000" y="5029200"/>
            <a:ext cx="4457700" cy="1128713"/>
            <a:chOff x="480" y="3168"/>
            <a:chExt cx="2808" cy="711"/>
          </a:xfrm>
        </p:grpSpPr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480" y="3168"/>
              <a:ext cx="2808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三输入变量有八种组合状态</a:t>
              </a: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540" y="3552"/>
              <a:ext cx="2688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输入变量有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2</a:t>
              </a:r>
              <a:r>
                <a:rPr lang="en-US" altLang="zh-CN" sz="2800" b="1" i="1" baseline="3000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种组合状态</a:t>
              </a: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800600" y="1752600"/>
            <a:ext cx="3124200" cy="3690938"/>
            <a:chOff x="3024" y="1104"/>
            <a:chExt cx="1968" cy="2325"/>
          </a:xfrm>
        </p:grpSpPr>
        <p:grpSp>
          <p:nvGrpSpPr>
            <p:cNvPr id="32775" name="Group 13"/>
            <p:cNvGrpSpPr/>
            <p:nvPr/>
          </p:nvGrpSpPr>
          <p:grpSpPr bwMode="auto">
            <a:xfrm>
              <a:off x="3024" y="1104"/>
              <a:ext cx="1968" cy="2325"/>
              <a:chOff x="3024" y="1104"/>
              <a:chExt cx="1968" cy="2325"/>
            </a:xfrm>
          </p:grpSpPr>
          <p:sp>
            <p:nvSpPr>
              <p:cNvPr id="32777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2778" name="Group 15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2779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0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4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5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6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7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8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2789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2776" name="Line 27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34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逻辑式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2438400"/>
            <a:ext cx="48387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取 </a:t>
            </a:r>
            <a:r>
              <a:rPr lang="en-US" altLang="zh-CN" sz="2800" b="1" i="1">
                <a:solidFill>
                  <a:srgbClr val="3333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anose="02020603050405020304" charset="0"/>
              </a:rPr>
              <a:t>=“1”( </a:t>
            </a: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或</a:t>
            </a:r>
            <a:r>
              <a:rPr lang="en-US" altLang="zh-CN" sz="2800" b="1" i="1">
                <a:solidFill>
                  <a:srgbClr val="3333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anose="02020603050405020304" charset="0"/>
              </a:rPr>
              <a:t>=“0” ) </a:t>
            </a: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列逻辑式</a:t>
            </a:r>
            <a:endParaRPr lang="zh-CN" altLang="en-US" sz="28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895600"/>
            <a:ext cx="2144713" cy="519113"/>
            <a:chOff x="528" y="1950"/>
            <a:chExt cx="1351" cy="327"/>
          </a:xfrm>
        </p:grpSpPr>
        <p:sp>
          <p:nvSpPr>
            <p:cNvPr id="33822" name="Rectangle 5"/>
            <p:cNvSpPr>
              <a:spLocks noChangeArrowheads="1"/>
            </p:cNvSpPr>
            <p:nvPr/>
          </p:nvSpPr>
          <p:spPr bwMode="auto">
            <a:xfrm>
              <a:off x="768" y="1950"/>
              <a:ext cx="111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  <a:latin typeface="Times New Roman" panose="02020603050405020304" charset="0"/>
                </a:rPr>
                <a:t>取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anose="02020603050405020304" charset="0"/>
                </a:rPr>
                <a:t> = “1”</a:t>
              </a:r>
            </a:p>
          </p:txBody>
        </p:sp>
        <p:sp>
          <p:nvSpPr>
            <p:cNvPr id="65542" name="AutoShape 6"/>
            <p:cNvSpPr>
              <a:spLocks noChangeArrowheads="1"/>
            </p:cNvSpPr>
            <p:nvPr/>
          </p:nvSpPr>
          <p:spPr bwMode="auto">
            <a:xfrm>
              <a:off x="528" y="1968"/>
              <a:ext cx="240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85800" y="838200"/>
            <a:ext cx="79248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“与”“或”“非”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等运算来表达逻辑函数的表达式。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38163" y="1828800"/>
            <a:ext cx="4529137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anose="02020603050405020304" charset="0"/>
              </a:rPr>
              <a:t>(1)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charset="0"/>
              </a:rPr>
              <a:t>由逻辑状态表写出逻辑式</a:t>
            </a:r>
          </a:p>
        </p:txBody>
      </p:sp>
      <p:grpSp>
        <p:nvGrpSpPr>
          <p:cNvPr id="3" name="Group 9"/>
          <p:cNvGrpSpPr/>
          <p:nvPr/>
        </p:nvGrpSpPr>
        <p:grpSpPr bwMode="auto">
          <a:xfrm>
            <a:off x="609600" y="4343400"/>
            <a:ext cx="4953000" cy="1971675"/>
            <a:chOff x="384" y="2640"/>
            <a:chExt cx="3120" cy="1242"/>
          </a:xfrm>
        </p:grpSpPr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84" y="2640"/>
              <a:ext cx="3120" cy="1242"/>
            </a:xfrm>
            <a:prstGeom prst="rect">
              <a:avLst/>
            </a:prstGeom>
            <a:noFill/>
            <a:ln w="38100" cap="sq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latin typeface="Times New Roman" panose="02020603050405020304" charset="0"/>
                </a:rPr>
                <a:t>对应于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=1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，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，则取输入变量本身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 </a:t>
              </a: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 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)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；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0”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则取其反变量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)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。</a:t>
              </a:r>
            </a:p>
          </p:txBody>
        </p:sp>
        <p:sp>
          <p:nvSpPr>
            <p:cNvPr id="33821" name="Line 11"/>
            <p:cNvSpPr>
              <a:spLocks noChangeShapeType="1"/>
            </p:cNvSpPr>
            <p:nvPr/>
          </p:nvSpPr>
          <p:spPr bwMode="auto">
            <a:xfrm>
              <a:off x="1511" y="3606"/>
              <a:ext cx="144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791200" y="31242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1028700" y="3429000"/>
            <a:ext cx="4000500" cy="946150"/>
            <a:chOff x="912" y="2160"/>
            <a:chExt cx="2256" cy="596"/>
          </a:xfrm>
        </p:grpSpPr>
        <p:sp>
          <p:nvSpPr>
            <p:cNvPr id="33818" name="AutoShape 14"/>
            <p:cNvSpPr>
              <a:spLocks noChangeArrowheads="1"/>
            </p:cNvSpPr>
            <p:nvPr/>
          </p:nvSpPr>
          <p:spPr bwMode="auto">
            <a:xfrm>
              <a:off x="1008" y="2160"/>
              <a:ext cx="2112" cy="576"/>
            </a:xfrm>
            <a:prstGeom prst="wedgeRoundRectCallout">
              <a:avLst>
                <a:gd name="adj1" fmla="val 75333"/>
                <a:gd name="adj2" fmla="val -81426"/>
                <a:gd name="adj3" fmla="val 16667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endParaRPr lang="zh-CN" sz="2800" b="1">
                <a:latin typeface="Times New Roman" panose="02020603050405020304" charset="0"/>
              </a:endParaRPr>
            </a:p>
          </p:txBody>
        </p:sp>
        <p:sp>
          <p:nvSpPr>
            <p:cNvPr id="33819" name="Rectangle 15"/>
            <p:cNvSpPr>
              <a:spLocks noChangeArrowheads="1"/>
            </p:cNvSpPr>
            <p:nvPr/>
          </p:nvSpPr>
          <p:spPr bwMode="auto">
            <a:xfrm>
              <a:off x="912" y="2160"/>
              <a:ext cx="2256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charset="0"/>
                </a:rPr>
                <a:t>一种组合中，输入变量之间是“与”关系，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5105400" y="1752600"/>
            <a:ext cx="3124200" cy="3690938"/>
            <a:chOff x="3024" y="1104"/>
            <a:chExt cx="1968" cy="2325"/>
          </a:xfrm>
        </p:grpSpPr>
        <p:grpSp>
          <p:nvGrpSpPr>
            <p:cNvPr id="33803" name="Group 17"/>
            <p:cNvGrpSpPr/>
            <p:nvPr/>
          </p:nvGrpSpPr>
          <p:grpSpPr bwMode="auto">
            <a:xfrm>
              <a:off x="3024" y="1104"/>
              <a:ext cx="1968" cy="2325"/>
              <a:chOff x="3024" y="1104"/>
              <a:chExt cx="1968" cy="2325"/>
            </a:xfrm>
          </p:grpSpPr>
          <p:sp>
            <p:nvSpPr>
              <p:cNvPr id="33805" name="Rectangle 18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3806" name="Group 19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3807" name="Line 20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08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0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555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1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2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5" name="Rectangle 28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6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3817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3804" name="Line 31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4" grpId="0" autoUpdateAnimBg="0"/>
      <p:bldP spid="655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6248400" y="3276600"/>
            <a:ext cx="2057400" cy="1143000"/>
          </a:xfrm>
          <a:prstGeom prst="wedgeRoundRectCallout">
            <a:avLst>
              <a:gd name="adj1" fmla="val -72222"/>
              <a:gd name="adj2" fmla="val -41389"/>
              <a:gd name="adj3" fmla="val 16667"/>
            </a:avLst>
          </a:prstGeom>
          <a:solidFill>
            <a:srgbClr val="FFFFCC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各组合之间</a:t>
            </a:r>
          </a:p>
          <a:p>
            <a:pPr algn="ctr"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是“或”关系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39800" y="990600"/>
          <a:ext cx="5741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公式" r:id="rId5" imgW="2717800" imgH="152400" progId="Equation.3">
                  <p:embed/>
                </p:oleObj>
              </mc:Choice>
              <mc:Fallback>
                <p:oleObj name="公式" r:id="rId5" imgW="2717800" imgH="152400" progId="Equation.3">
                  <p:embed/>
                  <p:pic>
                    <p:nvPicPr>
                      <p:cNvPr id="0" name="图片 22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990600"/>
                        <a:ext cx="5741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8382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逻辑式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181600" y="2590800"/>
            <a:ext cx="685800" cy="2590800"/>
            <a:chOff x="2496" y="1344"/>
            <a:chExt cx="432" cy="1632"/>
          </a:xfrm>
        </p:grpSpPr>
        <p:sp>
          <p:nvSpPr>
            <p:cNvPr id="34839" name="AutoShape 6"/>
            <p:cNvSpPr/>
            <p:nvPr/>
          </p:nvSpPr>
          <p:spPr bwMode="auto">
            <a:xfrm>
              <a:off x="2784" y="1344"/>
              <a:ext cx="144" cy="1632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0" name="Line 7"/>
            <p:cNvSpPr>
              <a:spLocks noChangeShapeType="1"/>
            </p:cNvSpPr>
            <p:nvPr/>
          </p:nvSpPr>
          <p:spPr bwMode="auto">
            <a:xfrm>
              <a:off x="2496" y="144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1" name="Line 8"/>
            <p:cNvSpPr>
              <a:spLocks noChangeShapeType="1"/>
            </p:cNvSpPr>
            <p:nvPr/>
          </p:nvSpPr>
          <p:spPr bwMode="auto">
            <a:xfrm>
              <a:off x="2496" y="16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2" name="Line 9"/>
            <p:cNvSpPr>
              <a:spLocks noChangeShapeType="1"/>
            </p:cNvSpPr>
            <p:nvPr/>
          </p:nvSpPr>
          <p:spPr bwMode="auto">
            <a:xfrm>
              <a:off x="2496" y="216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3" name="Line 10"/>
            <p:cNvSpPr>
              <a:spLocks noChangeShapeType="1"/>
            </p:cNvSpPr>
            <p:nvPr/>
          </p:nvSpPr>
          <p:spPr bwMode="auto">
            <a:xfrm>
              <a:off x="2496" y="28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914400" y="5408613"/>
            <a:ext cx="5791200" cy="565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反之，也可由逻辑式列出真值表。</a:t>
            </a:r>
          </a:p>
        </p:txBody>
      </p:sp>
      <p:grpSp>
        <p:nvGrpSpPr>
          <p:cNvPr id="34823" name="Group 12"/>
          <p:cNvGrpSpPr/>
          <p:nvPr/>
        </p:nvGrpSpPr>
        <p:grpSpPr bwMode="auto">
          <a:xfrm>
            <a:off x="2362200" y="1600200"/>
            <a:ext cx="3200400" cy="3690938"/>
            <a:chOff x="1488" y="1008"/>
            <a:chExt cx="2016" cy="2325"/>
          </a:xfrm>
        </p:grpSpPr>
        <p:grpSp>
          <p:nvGrpSpPr>
            <p:cNvPr id="34824" name="Group 13"/>
            <p:cNvGrpSpPr/>
            <p:nvPr/>
          </p:nvGrpSpPr>
          <p:grpSpPr bwMode="auto">
            <a:xfrm>
              <a:off x="1488" y="1008"/>
              <a:ext cx="1968" cy="2325"/>
              <a:chOff x="3024" y="1104"/>
              <a:chExt cx="1968" cy="2325"/>
            </a:xfrm>
          </p:grpSpPr>
          <p:sp>
            <p:nvSpPr>
              <p:cNvPr id="34826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anose="02020603050405020304" charset="0"/>
                </a:endParaRPr>
              </a:p>
            </p:txBody>
          </p:sp>
          <p:grpSp>
            <p:nvGrpSpPr>
              <p:cNvPr id="34827" name="Group 15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4828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29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65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</a:p>
              </p:txBody>
            </p:sp>
            <p:sp>
              <p:nvSpPr>
                <p:cNvPr id="3483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3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4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5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6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4837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8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4825" name="Line 27"/>
            <p:cNvSpPr>
              <a:spLocks noChangeShapeType="1"/>
            </p:cNvSpPr>
            <p:nvPr/>
          </p:nvSpPr>
          <p:spPr bwMode="auto">
            <a:xfrm>
              <a:off x="1776" y="328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19113" y="414338"/>
            <a:ext cx="1700212" cy="519112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3. </a:t>
            </a:r>
            <a:r>
              <a:rPr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逻辑图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47800" y="990600"/>
            <a:ext cx="7086600" cy="4876800"/>
            <a:chOff x="864" y="672"/>
            <a:chExt cx="4464" cy="3072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4944" y="225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Y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912" y="2832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C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864" y="1824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B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864" y="81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A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3168" y="3456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3840" y="2256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488" y="76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536" y="76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1872" y="96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152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784" y="321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2832" y="3216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2784" y="960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2832" y="960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784" y="249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2832" y="2496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2784" y="172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2832" y="172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1536" y="1824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1584" y="1824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4" name="Oval 24"/>
            <p:cNvSpPr>
              <a:spLocks noChangeArrowheads="1"/>
            </p:cNvSpPr>
            <p:nvPr/>
          </p:nvSpPr>
          <p:spPr bwMode="auto">
            <a:xfrm>
              <a:off x="1920" y="2016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1536" y="2832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1584" y="283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8" name="Oval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1200" y="3072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2016" y="307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400" y="1392"/>
              <a:ext cx="0" cy="168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400" y="211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2400" y="139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1968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304" y="1008"/>
              <a:ext cx="0" cy="1584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304" y="1824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304" y="2592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 flipV="1">
              <a:off x="2160" y="1056"/>
              <a:ext cx="0" cy="1824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2160" y="1056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160" y="2880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448" y="1200"/>
              <a:ext cx="336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336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1248" y="672"/>
              <a:ext cx="120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>
              <a:off x="2448" y="672"/>
              <a:ext cx="0" cy="528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2640" y="1200"/>
              <a:ext cx="0" cy="211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2640" y="3312"/>
              <a:ext cx="144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2544" y="3456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>
              <a:off x="2448" y="1968"/>
              <a:ext cx="336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flipV="1">
              <a:off x="1344" y="1680"/>
              <a:ext cx="0" cy="384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1344" y="1680"/>
              <a:ext cx="864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2208" y="1680"/>
              <a:ext cx="0" cy="2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>
              <a:off x="2208" y="1968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544" y="1968"/>
              <a:ext cx="0" cy="14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>
              <a:off x="2448" y="2736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1344" y="2736"/>
              <a:ext cx="110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2448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>
              <a:off x="2448" y="364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4128" y="2064"/>
              <a:ext cx="480" cy="720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1" name="Text Box 61"/>
            <p:cNvSpPr txBox="1">
              <a:spLocks noChangeArrowheads="1"/>
            </p:cNvSpPr>
            <p:nvPr/>
          </p:nvSpPr>
          <p:spPr bwMode="auto">
            <a:xfrm>
              <a:off x="4176" y="2064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&gt;1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flipV="1">
              <a:off x="3600" y="2544"/>
              <a:ext cx="0" cy="19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>
              <a:off x="3168" y="1200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>
              <a:off x="3840" y="1200"/>
              <a:ext cx="0" cy="1056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3168" y="1968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3600" y="1968"/>
              <a:ext cx="0" cy="43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3600" y="2400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3168" y="2736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3600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768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>
              <a:off x="3840" y="2688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>
              <a:off x="4608" y="2448"/>
              <a:ext cx="384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35913" name="Group 73"/>
            <p:cNvGrpSpPr/>
            <p:nvPr/>
          </p:nvGrpSpPr>
          <p:grpSpPr bwMode="auto">
            <a:xfrm>
              <a:off x="2016" y="3120"/>
              <a:ext cx="384" cy="327"/>
              <a:chOff x="1968" y="3456"/>
              <a:chExt cx="384" cy="327"/>
            </a:xfrm>
          </p:grpSpPr>
          <p:sp>
            <p:nvSpPr>
              <p:cNvPr id="35921" name="Text Box 74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C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22" name="Line 75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5914" name="Group 76"/>
            <p:cNvGrpSpPr/>
            <p:nvPr/>
          </p:nvGrpSpPr>
          <p:grpSpPr bwMode="auto">
            <a:xfrm>
              <a:off x="1920" y="2112"/>
              <a:ext cx="384" cy="327"/>
              <a:chOff x="1968" y="3456"/>
              <a:chExt cx="384" cy="327"/>
            </a:xfrm>
          </p:grpSpPr>
          <p:sp>
            <p:nvSpPr>
              <p:cNvPr id="35919" name="Text Box 77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B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20" name="Line 78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5915" name="Group 79"/>
            <p:cNvGrpSpPr/>
            <p:nvPr/>
          </p:nvGrpSpPr>
          <p:grpSpPr bwMode="auto">
            <a:xfrm>
              <a:off x="1920" y="1056"/>
              <a:ext cx="384" cy="327"/>
              <a:chOff x="1968" y="3456"/>
              <a:chExt cx="384" cy="327"/>
            </a:xfrm>
          </p:grpSpPr>
          <p:sp>
            <p:nvSpPr>
              <p:cNvPr id="35917" name="Text Box 80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A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18" name="Line 81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5916" name="Line 82"/>
            <p:cNvSpPr>
              <a:spLocks noChangeShapeType="1"/>
            </p:cNvSpPr>
            <p:nvPr/>
          </p:nvSpPr>
          <p:spPr bwMode="auto">
            <a:xfrm flipH="1">
              <a:off x="4272" y="2256"/>
              <a:ext cx="96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aphicFrame>
        <p:nvGraphicFramePr>
          <p:cNvPr id="83" name="Object 3">
            <a:extLst>
              <a:ext uri="{FF2B5EF4-FFF2-40B4-BE49-F238E27FC236}">
                <a16:creationId xmlns:a16="http://schemas.microsoft.com/office/drawing/2014/main" id="{13644437-605A-45B2-B833-40695DBD1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96140"/>
              </p:ext>
            </p:extLst>
          </p:nvPr>
        </p:nvGraphicFramePr>
        <p:xfrm>
          <a:off x="2743200" y="304800"/>
          <a:ext cx="5741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公式" r:id="rId4" imgW="2717800" imgH="152400" progId="Equation.3">
                  <p:embed/>
                </p:oleObj>
              </mc:Choice>
              <mc:Fallback>
                <p:oleObj name="公式" r:id="rId4" imgW="2717800" imgH="15240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"/>
                        <a:ext cx="5741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9113" y="404813"/>
            <a:ext cx="1625600" cy="52228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4.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36867" name="灯片编号占位符 5"/>
          <p:cNvSpPr txBox="1"/>
          <p:nvPr/>
        </p:nvSpPr>
        <p:spPr bwMode="auto">
          <a:xfrm>
            <a:off x="3970338" y="5164138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E366CD-0550-1242-A54C-88F654750458}" type="slidenum">
              <a:rPr lang="en-US" altLang="zh-CN" sz="1400">
                <a:latin typeface="Arial" panose="020B0604020202020204" pitchFamily="34" charset="0"/>
              </a:rPr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59778" y="926783"/>
            <a:ext cx="7200900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　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卡诺图：是由表示变量的所有可能取值组合的小方格所构成的图形。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     逻辑函数卡诺图的填写方法：在那些使函数值为1的变量取值组合所对应的小方格内填入1，其余的方格内填入0，便得到该函数的卡诺图。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ea"/>
                <a:cs typeface="华文新魏" panose="02010800040101010101" charset="-122"/>
                <a:sym typeface="+mn-ea"/>
              </a:rPr>
              <a:t> </a:t>
            </a:r>
            <a:endParaRPr lang="zh-CN" altLang="en-US" sz="28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n-ea"/>
              <a:cs typeface="华文新魏" panose="02010800040101010101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latin typeface="+mn-ea"/>
              <a:ea typeface="+mn-ea"/>
              <a:cs typeface="华文新魏" panose="02010800040101010101" charset="-122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908175" y="4868863"/>
          <a:ext cx="54181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文档" r:id="rId3" imgW="2240280" imgH="735965" progId="Word.Document.8">
                  <p:embed/>
                </p:oleObj>
              </mc:Choice>
              <mc:Fallback>
                <p:oleObj name="文档" r:id="rId3" imgW="2240280" imgH="735965" progId="Word.Document.8">
                  <p:embed/>
                  <p:pic>
                    <p:nvPicPr>
                      <p:cNvPr id="0" name="图片 24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475" r="3391" b="25000"/>
                      <a:stretch>
                        <a:fillRect/>
                      </a:stretch>
                    </p:blipFill>
                    <p:spPr bwMode="auto">
                      <a:xfrm>
                        <a:off x="1908175" y="4868863"/>
                        <a:ext cx="5418138" cy="177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79893" y="1387793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1679893" y="2425383"/>
            <a:ext cx="4392612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088" y="3923983"/>
            <a:ext cx="7200900" cy="944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华文新魏" panose="02010800040101010101" charset="-122"/>
              </a:rPr>
              <a:t>卡诺图是真值表的另外一种画法，既保留了真值特性，又便于逻辑运算。</a:t>
            </a:r>
            <a:endParaRPr lang="zh-CN" altLang="en-US" sz="28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build="p" autoUpdateAnimBg="0"/>
      <p:bldP spid="7" grpId="0" bldLvl="0" animBg="1"/>
      <p:bldP spid="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/>
          <p:nvPr/>
        </p:nvSpPr>
        <p:spPr bwMode="auto">
          <a:xfrm>
            <a:off x="6607175" y="60928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C9A68E-97D8-A545-B5B8-BFF0586404CC}" type="slidenum">
              <a:rPr lang="en-US" altLang="zh-CN" sz="1400">
                <a:latin typeface="Arial" panose="020B0604020202020204" pitchFamily="34" charset="0"/>
              </a:rPr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4267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、由真值表到逻辑图的转换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9550" y="1514475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+mn-ea"/>
                <a:ea typeface="+mn-ea"/>
                <a:cs typeface="隶书" panose="02010509060101010101" charset="-122"/>
              </a:rPr>
              <a:t>真值表</a:t>
            </a:r>
            <a:endParaRPr lang="zh-CN" altLang="en-US" sz="4000" dirty="0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3350" y="2962275"/>
            <a:ext cx="1676400" cy="15636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逻辑表达式或卡诺图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19150" y="2124075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85950" y="1589088"/>
          <a:ext cx="2605088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文档" r:id="rId3" imgW="1391285" imgH="2000885" progId="Word.Document.8">
                  <p:embed/>
                </p:oleObj>
              </mc:Choice>
              <mc:Fallback>
                <p:oleObj name="文档" r:id="rId3" imgW="1391285" imgH="2000885" progId="Word.Document.8">
                  <p:embed/>
                  <p:pic>
                    <p:nvPicPr>
                      <p:cNvPr id="0" name="图片 25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97" b="8571"/>
                      <a:stretch>
                        <a:fillRect/>
                      </a:stretch>
                    </p:blipFill>
                    <p:spPr bwMode="auto">
                      <a:xfrm>
                        <a:off x="1885950" y="1589088"/>
                        <a:ext cx="2605088" cy="3757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099050" y="1514475"/>
          <a:ext cx="3937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5" imgW="1955800" imgH="508000" progId="Equation.DSMT4">
                  <p:embed/>
                </p:oleObj>
              </mc:Choice>
              <mc:Fallback>
                <p:oleObj name="Equation" r:id="rId5" imgW="1955800" imgH="508000" progId="Equation.DSMT4">
                  <p:embed/>
                  <p:pic>
                    <p:nvPicPr>
                      <p:cNvPr id="0" name="图片 25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514475"/>
                        <a:ext cx="39370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4629150" y="193357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441825" y="228282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123950" y="220027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238750" y="3495675"/>
          <a:ext cx="3657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文档" r:id="rId7" imgW="1495425" imgH="733425" progId="Word.Document.8">
                  <p:embed/>
                </p:oleObj>
              </mc:Choice>
              <mc:Fallback>
                <p:oleObj name="文档" r:id="rId7" imgW="1495425" imgH="733425" progId="Word.Document.8">
                  <p:embed/>
                  <p:pic>
                    <p:nvPicPr>
                      <p:cNvPr id="0" name="图片 25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882" b="24138"/>
                      <a:stretch>
                        <a:fillRect/>
                      </a:stretch>
                    </p:blipFill>
                    <p:spPr bwMode="auto">
                      <a:xfrm>
                        <a:off x="5238750" y="3495675"/>
                        <a:ext cx="3657600" cy="167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971550" y="4562475"/>
            <a:ext cx="304800" cy="1143000"/>
          </a:xfrm>
          <a:prstGeom prst="downArrow">
            <a:avLst>
              <a:gd name="adj1" fmla="val 50000"/>
              <a:gd name="adj2" fmla="val 9375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9550" y="570547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90550" y="4714875"/>
            <a:ext cx="36512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</a:rPr>
              <a:t>化简</a:t>
            </a:r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260475" y="486727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661150" y="2886075"/>
            <a:ext cx="65722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</a:rPr>
              <a:t>或 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5651500" y="6189663"/>
          <a:ext cx="3244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公式" r:id="rId9" imgW="1371600" imgH="203200" progId="Equation.3">
                  <p:embed/>
                </p:oleObj>
              </mc:Choice>
              <mc:Fallback>
                <p:oleObj name="公式" r:id="rId9" imgW="1371600" imgH="203200" progId="Equation.3">
                  <p:embed/>
                  <p:pic>
                    <p:nvPicPr>
                      <p:cNvPr id="0" name="图片 25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189663"/>
                        <a:ext cx="3244850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7067550" y="5248275"/>
            <a:ext cx="304800" cy="895350"/>
          </a:xfrm>
          <a:prstGeom prst="downArrow">
            <a:avLst>
              <a:gd name="adj1" fmla="val 50000"/>
              <a:gd name="adj2" fmla="val 73438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7448550" y="540702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342900" y="2994025"/>
            <a:ext cx="2476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8300" y="219075"/>
            <a:ext cx="6642100" cy="658813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6.2.6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逻辑函数表示方法之间的转换</a:t>
            </a:r>
          </a:p>
        </p:txBody>
      </p:sp>
      <p:grpSp>
        <p:nvGrpSpPr>
          <p:cNvPr id="37911" name="Group 15"/>
          <p:cNvGrpSpPr/>
          <p:nvPr/>
        </p:nvGrpSpPr>
        <p:grpSpPr bwMode="auto">
          <a:xfrm>
            <a:off x="511175" y="692150"/>
            <a:ext cx="6478588" cy="185738"/>
            <a:chOff x="672" y="624"/>
            <a:chExt cx="2694" cy="108"/>
          </a:xfrm>
        </p:grpSpPr>
        <p:pic>
          <p:nvPicPr>
            <p:cNvPr id="37912" name="Picture 1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3" name="Picture 1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4" name="Picture 1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5" name="Picture 1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6" name="Picture 2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7" name="Picture 2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8" name="Picture 2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9" name="Picture 2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0" name="Picture 2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1" name="Picture 25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2" name="Picture 2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3" name="Picture 2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4" name="Picture 2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5" name="Picture 2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6" name="Picture 3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7" name="Picture 3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8" name="Picture 3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9" name="Picture 3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3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3793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4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931" name="Picture 4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2" name="Picture 4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3" name="Picture 4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4" name="Picture 4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9" grpId="0" animBg="1"/>
      <p:bldP spid="10" grpId="0" animBg="1" autoUpdateAnimBg="0"/>
      <p:bldP spid="11" grpId="0" animBg="1" autoUpdateAnimBg="0"/>
      <p:bldP spid="13" grpId="0" animBg="1"/>
      <p:bldP spid="14" grpId="0" animBg="1" autoUpdateAnimBg="0"/>
      <p:bldP spid="15" grpId="0" build="p" autoUpdateAnimBg="0" advAuto="0"/>
      <p:bldP spid="16" grpId="0" animBg="1" autoUpdateAnimBg="0"/>
      <p:bldP spid="17" grpId="0" animBg="1" autoUpdateAnimBg="0"/>
      <p:bldP spid="19" grpId="0" animBg="1"/>
      <p:bldP spid="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5810250" y="4692650"/>
            <a:ext cx="2590800" cy="1600200"/>
            <a:chOff x="3456" y="2736"/>
            <a:chExt cx="1632" cy="1008"/>
          </a:xfrm>
        </p:grpSpPr>
        <p:grpSp>
          <p:nvGrpSpPr>
            <p:cNvPr id="39025" name="Group 5"/>
            <p:cNvGrpSpPr/>
            <p:nvPr/>
          </p:nvGrpSpPr>
          <p:grpSpPr bwMode="auto">
            <a:xfrm>
              <a:off x="3456" y="2736"/>
              <a:ext cx="1632" cy="1008"/>
              <a:chOff x="3504" y="432"/>
              <a:chExt cx="1632" cy="1008"/>
            </a:xfrm>
          </p:grpSpPr>
          <p:sp>
            <p:nvSpPr>
              <p:cNvPr id="39027" name="Rectangle 6"/>
              <p:cNvSpPr>
                <a:spLocks noChangeArrowheads="1"/>
              </p:cNvSpPr>
              <p:nvPr/>
            </p:nvSpPr>
            <p:spPr bwMode="auto">
              <a:xfrm>
                <a:off x="4272" y="624"/>
                <a:ext cx="33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028" name="Line 7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29" name="Freeform 8"/>
              <p:cNvSpPr/>
              <p:nvPr/>
            </p:nvSpPr>
            <p:spPr bwMode="auto">
              <a:xfrm>
                <a:off x="3504" y="43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384 w 768"/>
                  <a:gd name="T3" fmla="*/ 0 h 288"/>
                  <a:gd name="T4" fmla="*/ 384 w 768"/>
                  <a:gd name="T5" fmla="*/ 288 h 288"/>
                  <a:gd name="T6" fmla="*/ 768 w 768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288"/>
                    </a:lnTo>
                    <a:lnTo>
                      <a:pt x="768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0" name="Freeform 9"/>
              <p:cNvSpPr/>
              <p:nvPr/>
            </p:nvSpPr>
            <p:spPr bwMode="auto">
              <a:xfrm>
                <a:off x="3504" y="1104"/>
                <a:ext cx="768" cy="336"/>
              </a:xfrm>
              <a:custGeom>
                <a:avLst/>
                <a:gdLst>
                  <a:gd name="T0" fmla="*/ 0 w 768"/>
                  <a:gd name="T1" fmla="*/ 336 h 336"/>
                  <a:gd name="T2" fmla="*/ 384 w 768"/>
                  <a:gd name="T3" fmla="*/ 336 h 336"/>
                  <a:gd name="T4" fmla="*/ 384 w 768"/>
                  <a:gd name="T5" fmla="*/ 0 h 336"/>
                  <a:gd name="T6" fmla="*/ 768 w 768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336">
                    <a:moveTo>
                      <a:pt x="0" y="336"/>
                    </a:moveTo>
                    <a:lnTo>
                      <a:pt x="384" y="336"/>
                    </a:lnTo>
                    <a:lnTo>
                      <a:pt x="384" y="0"/>
                    </a:lnTo>
                    <a:lnTo>
                      <a:pt x="76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1" name="Line 10"/>
              <p:cNvSpPr>
                <a:spLocks noChangeShapeType="1"/>
              </p:cNvSpPr>
              <p:nvPr/>
            </p:nvSpPr>
            <p:spPr bwMode="auto">
              <a:xfrm>
                <a:off x="4608" y="912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2" name="Text Box 11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 &amp;</a:t>
                </a:r>
              </a:p>
            </p:txBody>
          </p:sp>
        </p:grpSp>
        <p:sp>
          <p:nvSpPr>
            <p:cNvPr id="39026" name="Oval 12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52450" y="3182305"/>
            <a:ext cx="1905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画逻辑图</a:t>
            </a:r>
            <a:endParaRPr lang="zh-CN" altLang="en-US" sz="54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314450" y="210185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695450" y="23304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  <p:grpSp>
        <p:nvGrpSpPr>
          <p:cNvPr id="14" name="Group 16"/>
          <p:cNvGrpSpPr/>
          <p:nvPr/>
        </p:nvGrpSpPr>
        <p:grpSpPr bwMode="auto">
          <a:xfrm>
            <a:off x="4514850" y="1644650"/>
            <a:ext cx="1524000" cy="685800"/>
            <a:chOff x="2784" y="720"/>
            <a:chExt cx="960" cy="432"/>
          </a:xfrm>
        </p:grpSpPr>
        <p:sp>
          <p:nvSpPr>
            <p:cNvPr id="39020" name="Rectangle 17"/>
            <p:cNvSpPr>
              <a:spLocks noChangeArrowheads="1"/>
            </p:cNvSpPr>
            <p:nvPr/>
          </p:nvSpPr>
          <p:spPr bwMode="auto">
            <a:xfrm>
              <a:off x="3216" y="720"/>
              <a:ext cx="28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21" name="Line 18"/>
            <p:cNvSpPr>
              <a:spLocks noChangeShapeType="1"/>
            </p:cNvSpPr>
            <p:nvPr/>
          </p:nvSpPr>
          <p:spPr bwMode="auto">
            <a:xfrm>
              <a:off x="2784" y="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2" name="Line 19"/>
            <p:cNvSpPr>
              <a:spLocks noChangeShapeType="1"/>
            </p:cNvSpPr>
            <p:nvPr/>
          </p:nvSpPr>
          <p:spPr bwMode="auto">
            <a:xfrm>
              <a:off x="2784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3" name="Line 20"/>
            <p:cNvSpPr>
              <a:spLocks noChangeShapeType="1"/>
            </p:cNvSpPr>
            <p:nvPr/>
          </p:nvSpPr>
          <p:spPr bwMode="auto">
            <a:xfrm>
              <a:off x="3504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4" name="Text Box 21"/>
            <p:cNvSpPr txBox="1">
              <a:spLocks noChangeArrowheads="1"/>
            </p:cNvSpPr>
            <p:nvPr/>
          </p:nvSpPr>
          <p:spPr bwMode="auto">
            <a:xfrm>
              <a:off x="3312" y="72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</p:grpSp>
      <p:grpSp>
        <p:nvGrpSpPr>
          <p:cNvPr id="20" name="Group 22"/>
          <p:cNvGrpSpPr/>
          <p:nvPr/>
        </p:nvGrpSpPr>
        <p:grpSpPr bwMode="auto">
          <a:xfrm>
            <a:off x="4514850" y="2482850"/>
            <a:ext cx="1524000" cy="685800"/>
            <a:chOff x="2784" y="1248"/>
            <a:chExt cx="960" cy="432"/>
          </a:xfrm>
        </p:grpSpPr>
        <p:sp>
          <p:nvSpPr>
            <p:cNvPr id="39015" name="Rectangle 23"/>
            <p:cNvSpPr>
              <a:spLocks noChangeArrowheads="1"/>
            </p:cNvSpPr>
            <p:nvPr/>
          </p:nvSpPr>
          <p:spPr bwMode="auto">
            <a:xfrm>
              <a:off x="3216" y="1248"/>
              <a:ext cx="28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16" name="Line 24"/>
            <p:cNvSpPr>
              <a:spLocks noChangeShapeType="1"/>
            </p:cNvSpPr>
            <p:nvPr/>
          </p:nvSpPr>
          <p:spPr bwMode="auto">
            <a:xfrm>
              <a:off x="2784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7" name="Line 25"/>
            <p:cNvSpPr>
              <a:spLocks noChangeShapeType="1"/>
            </p:cNvSpPr>
            <p:nvPr/>
          </p:nvSpPr>
          <p:spPr bwMode="auto">
            <a:xfrm>
              <a:off x="2784" y="15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8" name="Line 26"/>
            <p:cNvSpPr>
              <a:spLocks noChangeShapeType="1"/>
            </p:cNvSpPr>
            <p:nvPr/>
          </p:nvSpPr>
          <p:spPr bwMode="auto">
            <a:xfrm>
              <a:off x="350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9" name="Text Box 27"/>
            <p:cNvSpPr txBox="1">
              <a:spLocks noChangeArrowheads="1"/>
            </p:cNvSpPr>
            <p:nvPr/>
          </p:nvSpPr>
          <p:spPr bwMode="auto">
            <a:xfrm>
              <a:off x="3312" y="124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</p:grpSp>
      <p:grpSp>
        <p:nvGrpSpPr>
          <p:cNvPr id="26" name="Group 28"/>
          <p:cNvGrpSpPr/>
          <p:nvPr/>
        </p:nvGrpSpPr>
        <p:grpSpPr bwMode="auto">
          <a:xfrm>
            <a:off x="5657850" y="1187450"/>
            <a:ext cx="2590800" cy="1600200"/>
            <a:chOff x="3504" y="432"/>
            <a:chExt cx="1632" cy="1008"/>
          </a:xfrm>
        </p:grpSpPr>
        <p:sp>
          <p:nvSpPr>
            <p:cNvPr id="39009" name="Rectangle 29"/>
            <p:cNvSpPr>
              <a:spLocks noChangeArrowheads="1"/>
            </p:cNvSpPr>
            <p:nvPr/>
          </p:nvSpPr>
          <p:spPr bwMode="auto">
            <a:xfrm>
              <a:off x="4272" y="624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10" name="Line 30"/>
            <p:cNvSpPr>
              <a:spLocks noChangeShapeType="1"/>
            </p:cNvSpPr>
            <p:nvPr/>
          </p:nvSpPr>
          <p:spPr bwMode="auto">
            <a:xfrm>
              <a:off x="3504" y="912"/>
              <a:ext cx="7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1" name="Freeform 31"/>
            <p:cNvSpPr/>
            <p:nvPr/>
          </p:nvSpPr>
          <p:spPr bwMode="auto">
            <a:xfrm>
              <a:off x="3504" y="432"/>
              <a:ext cx="768" cy="288"/>
            </a:xfrm>
            <a:custGeom>
              <a:avLst/>
              <a:gdLst>
                <a:gd name="T0" fmla="*/ 0 w 768"/>
                <a:gd name="T1" fmla="*/ 0 h 288"/>
                <a:gd name="T2" fmla="*/ 384 w 768"/>
                <a:gd name="T3" fmla="*/ 0 h 288"/>
                <a:gd name="T4" fmla="*/ 384 w 768"/>
                <a:gd name="T5" fmla="*/ 288 h 288"/>
                <a:gd name="T6" fmla="*/ 768 w 76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288">
                  <a:moveTo>
                    <a:pt x="0" y="0"/>
                  </a:moveTo>
                  <a:lnTo>
                    <a:pt x="384" y="0"/>
                  </a:lnTo>
                  <a:lnTo>
                    <a:pt x="384" y="288"/>
                  </a:lnTo>
                  <a:lnTo>
                    <a:pt x="768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2" name="Freeform 32"/>
            <p:cNvSpPr/>
            <p:nvPr/>
          </p:nvSpPr>
          <p:spPr bwMode="auto">
            <a:xfrm>
              <a:off x="3504" y="1104"/>
              <a:ext cx="768" cy="336"/>
            </a:xfrm>
            <a:custGeom>
              <a:avLst/>
              <a:gdLst>
                <a:gd name="T0" fmla="*/ 0 w 768"/>
                <a:gd name="T1" fmla="*/ 336 h 336"/>
                <a:gd name="T2" fmla="*/ 384 w 768"/>
                <a:gd name="T3" fmla="*/ 336 h 336"/>
                <a:gd name="T4" fmla="*/ 384 w 768"/>
                <a:gd name="T5" fmla="*/ 0 h 336"/>
                <a:gd name="T6" fmla="*/ 768 w 76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384" y="336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3" name="Line 33"/>
            <p:cNvSpPr>
              <a:spLocks noChangeShapeType="1"/>
            </p:cNvSpPr>
            <p:nvPr/>
          </p:nvSpPr>
          <p:spPr bwMode="auto">
            <a:xfrm>
              <a:off x="4608" y="912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4" name="Text Box 34"/>
            <p:cNvSpPr txBox="1">
              <a:spLocks noChangeArrowheads="1"/>
            </p:cNvSpPr>
            <p:nvPr/>
          </p:nvSpPr>
          <p:spPr bwMode="auto">
            <a:xfrm>
              <a:off x="4320" y="7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≥1</a:t>
              </a:r>
            </a:p>
          </p:txBody>
        </p:sp>
      </p:grpSp>
      <p:grpSp>
        <p:nvGrpSpPr>
          <p:cNvPr id="33" name="Group 35"/>
          <p:cNvGrpSpPr/>
          <p:nvPr/>
        </p:nvGrpSpPr>
        <p:grpSpPr bwMode="auto">
          <a:xfrm>
            <a:off x="5810250" y="806450"/>
            <a:ext cx="685800" cy="457200"/>
            <a:chOff x="1680" y="2112"/>
            <a:chExt cx="432" cy="288"/>
          </a:xfrm>
        </p:grpSpPr>
        <p:sp>
          <p:nvSpPr>
            <p:cNvPr id="39006" name="Text Box 36"/>
            <p:cNvSpPr txBox="1">
              <a:spLocks noChangeArrowheads="1"/>
            </p:cNvSpPr>
            <p:nvPr/>
          </p:nvSpPr>
          <p:spPr bwMode="auto">
            <a:xfrm>
              <a:off x="1680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ABC</a:t>
              </a:r>
            </a:p>
          </p:txBody>
        </p:sp>
        <p:sp>
          <p:nvSpPr>
            <p:cNvPr id="39007" name="Line 37"/>
            <p:cNvSpPr>
              <a:spLocks noChangeShapeType="1"/>
            </p:cNvSpPr>
            <p:nvPr/>
          </p:nvSpPr>
          <p:spPr bwMode="auto">
            <a:xfrm>
              <a:off x="1680" y="2159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8" name="Line 38"/>
            <p:cNvSpPr>
              <a:spLocks noChangeShapeType="1"/>
            </p:cNvSpPr>
            <p:nvPr/>
          </p:nvSpPr>
          <p:spPr bwMode="auto">
            <a:xfrm>
              <a:off x="1956" y="21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7" name="Group 39"/>
          <p:cNvGrpSpPr/>
          <p:nvPr/>
        </p:nvGrpSpPr>
        <p:grpSpPr bwMode="auto">
          <a:xfrm>
            <a:off x="4114800" y="577850"/>
            <a:ext cx="323850" cy="457200"/>
            <a:chOff x="1956" y="624"/>
            <a:chExt cx="204" cy="288"/>
          </a:xfrm>
        </p:grpSpPr>
        <p:sp>
          <p:nvSpPr>
            <p:cNvPr id="39004" name="Text Box 40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005" name="Line 41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476250" y="104870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 dirty="0">
              <a:latin typeface="+mn-ea"/>
              <a:ea typeface="+mn-ea"/>
              <a:cs typeface="隶书" panose="02010509060101010101" charset="-122"/>
            </a:endParaRPr>
          </a:p>
        </p:txBody>
      </p:sp>
      <p:graphicFrame>
        <p:nvGraphicFramePr>
          <p:cNvPr id="41" name="Object 43"/>
          <p:cNvGraphicFramePr>
            <a:graphicFrameLocks noChangeAspect="1"/>
          </p:cNvGraphicFramePr>
          <p:nvPr/>
        </p:nvGraphicFramePr>
        <p:xfrm>
          <a:off x="4438650" y="44450"/>
          <a:ext cx="3244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3" imgW="1371600" imgH="203200" progId="Equation.3">
                  <p:embed/>
                </p:oleObj>
              </mc:Choice>
              <mc:Fallback>
                <p:oleObj name="公式" r:id="rId3" imgW="1371600" imgH="203200" progId="Equation.3">
                  <p:embed/>
                  <p:pic>
                    <p:nvPicPr>
                      <p:cNvPr id="0" name="图片 26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4450"/>
                        <a:ext cx="3244850" cy="506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4"/>
          <p:cNvGrpSpPr/>
          <p:nvPr/>
        </p:nvGrpSpPr>
        <p:grpSpPr bwMode="auto">
          <a:xfrm>
            <a:off x="4514850" y="730250"/>
            <a:ext cx="1524000" cy="838200"/>
            <a:chOff x="1728" y="864"/>
            <a:chExt cx="960" cy="528"/>
          </a:xfrm>
        </p:grpSpPr>
        <p:sp>
          <p:nvSpPr>
            <p:cNvPr id="38998" name="Line 45"/>
            <p:cNvSpPr>
              <a:spLocks noChangeShapeType="1"/>
            </p:cNvSpPr>
            <p:nvPr/>
          </p:nvSpPr>
          <p:spPr bwMode="auto">
            <a:xfrm>
              <a:off x="172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8999" name="Line 46"/>
            <p:cNvSpPr>
              <a:spLocks noChangeShapeType="1"/>
            </p:cNvSpPr>
            <p:nvPr/>
          </p:nvSpPr>
          <p:spPr bwMode="auto">
            <a:xfrm>
              <a:off x="1728" y="11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0" name="Line 47"/>
            <p:cNvSpPr>
              <a:spLocks noChangeShapeType="1"/>
            </p:cNvSpPr>
            <p:nvPr/>
          </p:nvSpPr>
          <p:spPr bwMode="auto">
            <a:xfrm>
              <a:off x="1728" y="12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1" name="Line 48"/>
            <p:cNvSpPr>
              <a:spLocks noChangeShapeType="1"/>
            </p:cNvSpPr>
            <p:nvPr/>
          </p:nvSpPr>
          <p:spPr bwMode="auto">
            <a:xfrm>
              <a:off x="2448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2" name="Text Box 49"/>
            <p:cNvSpPr txBox="1">
              <a:spLocks noChangeArrowheads="1"/>
            </p:cNvSpPr>
            <p:nvPr/>
          </p:nvSpPr>
          <p:spPr bwMode="auto">
            <a:xfrm>
              <a:off x="2256" y="912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2160" y="864"/>
              <a:ext cx="2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Group 51"/>
          <p:cNvGrpSpPr/>
          <p:nvPr/>
        </p:nvGrpSpPr>
        <p:grpSpPr bwMode="auto">
          <a:xfrm>
            <a:off x="4057650" y="1263650"/>
            <a:ext cx="323850" cy="457200"/>
            <a:chOff x="1956" y="624"/>
            <a:chExt cx="204" cy="288"/>
          </a:xfrm>
        </p:grpSpPr>
        <p:sp>
          <p:nvSpPr>
            <p:cNvPr id="38996" name="Text Box 52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8997" name="Line 53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2" name="Group 54"/>
          <p:cNvGrpSpPr/>
          <p:nvPr/>
        </p:nvGrpSpPr>
        <p:grpSpPr bwMode="auto">
          <a:xfrm>
            <a:off x="4133850" y="1949450"/>
            <a:ext cx="323850" cy="457200"/>
            <a:chOff x="1956" y="624"/>
            <a:chExt cx="204" cy="288"/>
          </a:xfrm>
        </p:grpSpPr>
        <p:sp>
          <p:nvSpPr>
            <p:cNvPr id="38994" name="Text Box 55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95" name="Line 56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4133850" y="9207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4133850" y="15684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4133850" y="2406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4133850" y="27114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grpSp>
        <p:nvGrpSpPr>
          <p:cNvPr id="59" name="Group 61"/>
          <p:cNvGrpSpPr/>
          <p:nvPr/>
        </p:nvGrpSpPr>
        <p:grpSpPr bwMode="auto">
          <a:xfrm>
            <a:off x="5753100" y="1549400"/>
            <a:ext cx="457200" cy="457200"/>
            <a:chOff x="1920" y="2352"/>
            <a:chExt cx="288" cy="288"/>
          </a:xfrm>
        </p:grpSpPr>
        <p:sp>
          <p:nvSpPr>
            <p:cNvPr id="38992" name="Text Box 62"/>
            <p:cNvSpPr txBox="1"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AB</a:t>
              </a:r>
            </a:p>
          </p:txBody>
        </p:sp>
        <p:sp>
          <p:nvSpPr>
            <p:cNvPr id="38993" name="Line 63"/>
            <p:cNvSpPr>
              <a:spLocks noChangeShapeType="1"/>
            </p:cNvSpPr>
            <p:nvPr/>
          </p:nvSpPr>
          <p:spPr bwMode="auto">
            <a:xfrm>
              <a:off x="2040" y="240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5734050" y="24066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AC</a:t>
            </a: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7943850" y="15684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  <p:grpSp>
        <p:nvGrpSpPr>
          <p:cNvPr id="64" name="Group 66"/>
          <p:cNvGrpSpPr/>
          <p:nvPr/>
        </p:nvGrpSpPr>
        <p:grpSpPr bwMode="auto">
          <a:xfrm>
            <a:off x="4267200" y="4083050"/>
            <a:ext cx="323850" cy="457200"/>
            <a:chOff x="1956" y="624"/>
            <a:chExt cx="204" cy="288"/>
          </a:xfrm>
        </p:grpSpPr>
        <p:sp>
          <p:nvSpPr>
            <p:cNvPr id="38990" name="Text Box 67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91" name="Line 68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67" name="Group 69"/>
          <p:cNvGrpSpPr/>
          <p:nvPr/>
        </p:nvGrpSpPr>
        <p:grpSpPr bwMode="auto">
          <a:xfrm>
            <a:off x="4210050" y="4768850"/>
            <a:ext cx="323850" cy="457200"/>
            <a:chOff x="1956" y="624"/>
            <a:chExt cx="204" cy="288"/>
          </a:xfrm>
        </p:grpSpPr>
        <p:sp>
          <p:nvSpPr>
            <p:cNvPr id="38988" name="Text Box 70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8989" name="Line 71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0" name="Group 72"/>
          <p:cNvGrpSpPr/>
          <p:nvPr/>
        </p:nvGrpSpPr>
        <p:grpSpPr bwMode="auto">
          <a:xfrm>
            <a:off x="4286250" y="5454650"/>
            <a:ext cx="323850" cy="457200"/>
            <a:chOff x="1956" y="624"/>
            <a:chExt cx="204" cy="288"/>
          </a:xfrm>
        </p:grpSpPr>
        <p:sp>
          <p:nvSpPr>
            <p:cNvPr id="38986" name="Text Box 73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87" name="Line 74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86250" y="44259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4286250" y="5073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4286250" y="59118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4286250" y="6216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8096250" y="50736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  <p:grpSp>
        <p:nvGrpSpPr>
          <p:cNvPr id="78" name="Group 80"/>
          <p:cNvGrpSpPr/>
          <p:nvPr/>
        </p:nvGrpSpPr>
        <p:grpSpPr bwMode="auto">
          <a:xfrm>
            <a:off x="4667250" y="4235450"/>
            <a:ext cx="1524000" cy="838200"/>
            <a:chOff x="2736" y="2448"/>
            <a:chExt cx="960" cy="528"/>
          </a:xfrm>
        </p:grpSpPr>
        <p:grpSp>
          <p:nvGrpSpPr>
            <p:cNvPr id="38978" name="Group 81"/>
            <p:cNvGrpSpPr/>
            <p:nvPr/>
          </p:nvGrpSpPr>
          <p:grpSpPr bwMode="auto">
            <a:xfrm>
              <a:off x="2736" y="2448"/>
              <a:ext cx="960" cy="528"/>
              <a:chOff x="1728" y="864"/>
              <a:chExt cx="960" cy="528"/>
            </a:xfrm>
          </p:grpSpPr>
          <p:sp>
            <p:nvSpPr>
              <p:cNvPr id="38980" name="Line 82"/>
              <p:cNvSpPr>
                <a:spLocks noChangeShapeType="1"/>
              </p:cNvSpPr>
              <p:nvPr/>
            </p:nvSpPr>
            <p:spPr bwMode="auto">
              <a:xfrm>
                <a:off x="1728" y="9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1" name="Line 83"/>
              <p:cNvSpPr>
                <a:spLocks noChangeShapeType="1"/>
              </p:cNvSpPr>
              <p:nvPr/>
            </p:nvSpPr>
            <p:spPr bwMode="auto">
              <a:xfrm>
                <a:off x="1728" y="11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2" name="Line 84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3" name="Line 85"/>
              <p:cNvSpPr>
                <a:spLocks noChangeShapeType="1"/>
              </p:cNvSpPr>
              <p:nvPr/>
            </p:nvSpPr>
            <p:spPr bwMode="auto">
              <a:xfrm>
                <a:off x="2448" y="11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4" name="Text Box 86"/>
              <p:cNvSpPr txBox="1">
                <a:spLocks noChangeArrowheads="1"/>
              </p:cNvSpPr>
              <p:nvPr/>
            </p:nvSpPr>
            <p:spPr bwMode="auto">
              <a:xfrm>
                <a:off x="2256" y="91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  <p:sp>
            <p:nvSpPr>
              <p:cNvPr id="38985" name="Rectangle 87"/>
              <p:cNvSpPr>
                <a:spLocks noChangeArrowheads="1"/>
              </p:cNvSpPr>
              <p:nvPr/>
            </p:nvSpPr>
            <p:spPr bwMode="auto">
              <a:xfrm>
                <a:off x="2160" y="864"/>
                <a:ext cx="28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79" name="Oval 88"/>
            <p:cNvSpPr>
              <a:spLocks noChangeArrowheads="1"/>
            </p:cNvSpPr>
            <p:nvPr/>
          </p:nvSpPr>
          <p:spPr bwMode="auto">
            <a:xfrm>
              <a:off x="3456" y="268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9"/>
          <p:cNvGrpSpPr/>
          <p:nvPr/>
        </p:nvGrpSpPr>
        <p:grpSpPr bwMode="auto">
          <a:xfrm>
            <a:off x="4667250" y="5149850"/>
            <a:ext cx="1524000" cy="685800"/>
            <a:chOff x="2736" y="3024"/>
            <a:chExt cx="960" cy="432"/>
          </a:xfrm>
        </p:grpSpPr>
        <p:grpSp>
          <p:nvGrpSpPr>
            <p:cNvPr id="38971" name="Group 90"/>
            <p:cNvGrpSpPr/>
            <p:nvPr/>
          </p:nvGrpSpPr>
          <p:grpSpPr bwMode="auto">
            <a:xfrm>
              <a:off x="2736" y="3024"/>
              <a:ext cx="960" cy="432"/>
              <a:chOff x="2784" y="720"/>
              <a:chExt cx="960" cy="432"/>
            </a:xfrm>
          </p:grpSpPr>
          <p:sp>
            <p:nvSpPr>
              <p:cNvPr id="38973" name="Rectangle 91"/>
              <p:cNvSpPr>
                <a:spLocks noChangeArrowheads="1"/>
              </p:cNvSpPr>
              <p:nvPr/>
            </p:nvSpPr>
            <p:spPr bwMode="auto">
              <a:xfrm>
                <a:off x="3216" y="720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74" name="Line 92"/>
              <p:cNvSpPr>
                <a:spLocks noChangeShapeType="1"/>
              </p:cNvSpPr>
              <p:nvPr/>
            </p:nvSpPr>
            <p:spPr bwMode="auto">
              <a:xfrm>
                <a:off x="2784" y="8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5" name="Line 93"/>
              <p:cNvSpPr>
                <a:spLocks noChangeShapeType="1"/>
              </p:cNvSpPr>
              <p:nvPr/>
            </p:nvSpPr>
            <p:spPr bwMode="auto">
              <a:xfrm>
                <a:off x="2784" y="105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6" name="Line 94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7" name="Text Box 95"/>
              <p:cNvSpPr txBox="1">
                <a:spLocks noChangeArrowheads="1"/>
              </p:cNvSpPr>
              <p:nvPr/>
            </p:nvSpPr>
            <p:spPr bwMode="auto">
              <a:xfrm>
                <a:off x="3312" y="72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8972" name="Oval 96"/>
            <p:cNvSpPr>
              <a:spLocks noChangeArrowheads="1"/>
            </p:cNvSpPr>
            <p:nvPr/>
          </p:nvSpPr>
          <p:spPr bwMode="auto">
            <a:xfrm>
              <a:off x="3468" y="31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5" name="Group 97"/>
          <p:cNvGrpSpPr/>
          <p:nvPr/>
        </p:nvGrpSpPr>
        <p:grpSpPr bwMode="auto">
          <a:xfrm>
            <a:off x="4667250" y="5988050"/>
            <a:ext cx="1524000" cy="685800"/>
            <a:chOff x="2736" y="3552"/>
            <a:chExt cx="960" cy="432"/>
          </a:xfrm>
        </p:grpSpPr>
        <p:grpSp>
          <p:nvGrpSpPr>
            <p:cNvPr id="38964" name="Group 98"/>
            <p:cNvGrpSpPr/>
            <p:nvPr/>
          </p:nvGrpSpPr>
          <p:grpSpPr bwMode="auto">
            <a:xfrm>
              <a:off x="2736" y="3552"/>
              <a:ext cx="960" cy="432"/>
              <a:chOff x="2784" y="1248"/>
              <a:chExt cx="960" cy="432"/>
            </a:xfrm>
          </p:grpSpPr>
          <p:sp>
            <p:nvSpPr>
              <p:cNvPr id="38966" name="Rectangle 99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67" name="Line 100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8" name="Line 101"/>
              <p:cNvSpPr>
                <a:spLocks noChangeShapeType="1"/>
              </p:cNvSpPr>
              <p:nvPr/>
            </p:nvSpPr>
            <p:spPr bwMode="auto">
              <a:xfrm>
                <a:off x="2784" y="15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9" name="Line 102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0" name="Text Box 103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8965" name="Oval 104"/>
            <p:cNvSpPr>
              <a:spLocks noChangeArrowheads="1"/>
            </p:cNvSpPr>
            <p:nvPr/>
          </p:nvSpPr>
          <p:spPr bwMode="auto">
            <a:xfrm>
              <a:off x="3468" y="36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5"/>
          <p:cNvGrpSpPr/>
          <p:nvPr/>
        </p:nvGrpSpPr>
        <p:grpSpPr bwMode="auto">
          <a:xfrm>
            <a:off x="5962650" y="4235450"/>
            <a:ext cx="685800" cy="457200"/>
            <a:chOff x="3552" y="2448"/>
            <a:chExt cx="432" cy="288"/>
          </a:xfrm>
        </p:grpSpPr>
        <p:grpSp>
          <p:nvGrpSpPr>
            <p:cNvPr id="38959" name="Group 106"/>
            <p:cNvGrpSpPr/>
            <p:nvPr/>
          </p:nvGrpSpPr>
          <p:grpSpPr bwMode="auto">
            <a:xfrm>
              <a:off x="3552" y="2448"/>
              <a:ext cx="432" cy="288"/>
              <a:chOff x="1680" y="2112"/>
              <a:chExt cx="432" cy="288"/>
            </a:xfrm>
          </p:grpSpPr>
          <p:sp>
            <p:nvSpPr>
              <p:cNvPr id="38961" name="Text Box 107"/>
              <p:cNvSpPr txBox="1">
                <a:spLocks noChangeArrowheads="1"/>
              </p:cNvSpPr>
              <p:nvPr/>
            </p:nvSpPr>
            <p:spPr bwMode="auto">
              <a:xfrm>
                <a:off x="1680" y="21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ABC</a:t>
                </a:r>
              </a:p>
            </p:txBody>
          </p:sp>
          <p:sp>
            <p:nvSpPr>
              <p:cNvPr id="38962" name="Line 108"/>
              <p:cNvSpPr>
                <a:spLocks noChangeShapeType="1"/>
              </p:cNvSpPr>
              <p:nvPr/>
            </p:nvSpPr>
            <p:spPr bwMode="auto">
              <a:xfrm>
                <a:off x="1680" y="2159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3" name="Line 109"/>
              <p:cNvSpPr>
                <a:spLocks noChangeShapeType="1"/>
              </p:cNvSpPr>
              <p:nvPr/>
            </p:nvSpPr>
            <p:spPr bwMode="auto">
              <a:xfrm>
                <a:off x="1956" y="21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8960" name="Line 110"/>
            <p:cNvSpPr>
              <a:spLocks noChangeShapeType="1"/>
            </p:cNvSpPr>
            <p:nvPr/>
          </p:nvSpPr>
          <p:spPr bwMode="auto">
            <a:xfrm>
              <a:off x="3552" y="2448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09" name="Group 111"/>
          <p:cNvGrpSpPr/>
          <p:nvPr/>
        </p:nvGrpSpPr>
        <p:grpSpPr bwMode="auto">
          <a:xfrm>
            <a:off x="5962650" y="4997450"/>
            <a:ext cx="457200" cy="457200"/>
            <a:chOff x="3552" y="2928"/>
            <a:chExt cx="288" cy="288"/>
          </a:xfrm>
        </p:grpSpPr>
        <p:grpSp>
          <p:nvGrpSpPr>
            <p:cNvPr id="38955" name="Group 112"/>
            <p:cNvGrpSpPr/>
            <p:nvPr/>
          </p:nvGrpSpPr>
          <p:grpSpPr bwMode="auto">
            <a:xfrm>
              <a:off x="3552" y="2928"/>
              <a:ext cx="288" cy="288"/>
              <a:chOff x="1920" y="2352"/>
              <a:chExt cx="288" cy="288"/>
            </a:xfrm>
          </p:grpSpPr>
          <p:sp>
            <p:nvSpPr>
              <p:cNvPr id="38957" name="Text Box 113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AB</a:t>
                </a:r>
              </a:p>
            </p:txBody>
          </p:sp>
          <p:sp>
            <p:nvSpPr>
              <p:cNvPr id="38958" name="Line 114"/>
              <p:cNvSpPr>
                <a:spLocks noChangeShapeType="1"/>
              </p:cNvSpPr>
              <p:nvPr/>
            </p:nvSpPr>
            <p:spPr bwMode="auto">
              <a:xfrm>
                <a:off x="2040" y="240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8956" name="Line 115"/>
            <p:cNvSpPr>
              <a:spLocks noChangeShapeType="1"/>
            </p:cNvSpPr>
            <p:nvPr/>
          </p:nvSpPr>
          <p:spPr bwMode="auto">
            <a:xfrm>
              <a:off x="3552" y="292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14" name="Group 116"/>
          <p:cNvGrpSpPr/>
          <p:nvPr/>
        </p:nvGrpSpPr>
        <p:grpSpPr bwMode="auto">
          <a:xfrm>
            <a:off x="5962650" y="5854700"/>
            <a:ext cx="457200" cy="457200"/>
            <a:chOff x="3552" y="3468"/>
            <a:chExt cx="288" cy="288"/>
          </a:xfrm>
        </p:grpSpPr>
        <p:sp>
          <p:nvSpPr>
            <p:cNvPr id="38953" name="Text Box 117"/>
            <p:cNvSpPr txBox="1">
              <a:spLocks noChangeArrowheads="1"/>
            </p:cNvSpPr>
            <p:nvPr/>
          </p:nvSpPr>
          <p:spPr bwMode="auto">
            <a:xfrm>
              <a:off x="355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AC</a:t>
              </a:r>
            </a:p>
          </p:txBody>
        </p:sp>
        <p:sp>
          <p:nvSpPr>
            <p:cNvPr id="38954" name="Line 118"/>
            <p:cNvSpPr>
              <a:spLocks noChangeShapeType="1"/>
            </p:cNvSpPr>
            <p:nvPr/>
          </p:nvSpPr>
          <p:spPr bwMode="auto">
            <a:xfrm>
              <a:off x="3552" y="350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323850" y="4149093"/>
            <a:ext cx="2743200" cy="25384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若用与非门实现，将最简与或表达式变换乘最简与非</a:t>
            </a:r>
            <a:r>
              <a:rPr lang="en-US" altLang="zh-CN" sz="3200" b="1">
                <a:latin typeface="+mn-ea"/>
                <a:ea typeface="+mn-ea"/>
                <a:cs typeface="隶书" panose="02010509060101010101" charset="-122"/>
              </a:rPr>
              <a:t>-</a:t>
            </a: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与非表达式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graphicFrame>
        <p:nvGraphicFramePr>
          <p:cNvPr id="118" name="Object 120"/>
          <p:cNvGraphicFramePr>
            <a:graphicFrameLocks noChangeAspect="1"/>
          </p:cNvGraphicFramePr>
          <p:nvPr/>
        </p:nvGraphicFramePr>
        <p:xfrm>
          <a:off x="4743450" y="3321050"/>
          <a:ext cx="29448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公式" r:id="rId5" imgW="1243965" imgH="266700" progId="Equation.3">
                  <p:embed/>
                </p:oleObj>
              </mc:Choice>
              <mc:Fallback>
                <p:oleObj name="公式" r:id="rId5" imgW="1243965" imgH="266700" progId="Equation.3">
                  <p:embed/>
                  <p:pic>
                    <p:nvPicPr>
                      <p:cNvPr id="0" name="图片 26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321050"/>
                        <a:ext cx="2944813" cy="66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AutoShape 121"/>
          <p:cNvSpPr>
            <a:spLocks noChangeArrowheads="1"/>
          </p:cNvSpPr>
          <p:nvPr/>
        </p:nvSpPr>
        <p:spPr bwMode="auto">
          <a:xfrm>
            <a:off x="6937375" y="577850"/>
            <a:ext cx="244475" cy="457200"/>
          </a:xfrm>
          <a:prstGeom prst="downArrow">
            <a:avLst>
              <a:gd name="adj1" fmla="val 50000"/>
              <a:gd name="adj2" fmla="val 4675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0" name="Oval 122"/>
          <p:cNvSpPr>
            <a:spLocks noChangeArrowheads="1"/>
          </p:cNvSpPr>
          <p:nvPr/>
        </p:nvSpPr>
        <p:spPr bwMode="auto">
          <a:xfrm>
            <a:off x="7242175" y="5778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nimBg="1" autoUpdateAnimBg="0"/>
      <p:bldP spid="40" grpId="0" animBg="1" autoUpdateAnimBg="0"/>
      <p:bldP spid="55" grpId="0" autoUpdateAnimBg="0"/>
      <p:bldP spid="56" grpId="0" autoUpdateAnimBg="0"/>
      <p:bldP spid="57" grpId="0" autoUpdateAnimBg="0"/>
      <p:bldP spid="58" grpId="0" autoUpdateAnimBg="0"/>
      <p:bldP spid="62" grpId="0" autoUpdateAnimBg="0"/>
      <p:bldP spid="63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117" grpId="0" animBg="1" autoUpdateAnimBg="0"/>
      <p:bldP spid="119" grpId="0" animBg="1"/>
      <p:bldP spid="12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8"/>
          <p:cNvSpPr txBox="1">
            <a:spLocks noChangeArrowheads="1"/>
          </p:cNvSpPr>
          <p:nvPr/>
        </p:nvSpPr>
        <p:spPr bwMode="auto">
          <a:xfrm>
            <a:off x="304800" y="152400"/>
            <a:ext cx="4267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2</a:t>
            </a:r>
            <a:r>
              <a:rPr lang="zh-CN" altLang="en-US" b="1">
                <a:latin typeface="Times New Roman"/>
                <a:ea typeface="+mn-ea"/>
                <a:cs typeface="Times New Roman"/>
              </a:rPr>
              <a:t>、由逻辑图到真值表的转换</a:t>
            </a:r>
          </a:p>
        </p:txBody>
      </p:sp>
      <p:sp>
        <p:nvSpPr>
          <p:cNvPr id="39939" name="灯片编号占位符 5"/>
          <p:cNvSpPr txBox="1"/>
          <p:nvPr/>
        </p:nvSpPr>
        <p:spPr bwMode="auto">
          <a:xfrm>
            <a:off x="6429375" y="602297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5AB90-87F0-5F4F-B3CC-FC2FD3805BE1}" type="slidenum">
              <a:rPr lang="en-US" altLang="zh-CN" sz="1400">
                <a:latin typeface="Arial" panose="020B0604020202020204" pitchFamily="34" charset="0"/>
              </a:rPr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768350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逻辑图</a:t>
            </a:r>
            <a:endParaRPr lang="zh-CN" altLang="en-US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" y="3806825"/>
            <a:ext cx="16764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逻辑表达式</a:t>
            </a:r>
            <a:endParaRPr lang="zh-CN" altLang="en-US" sz="6000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350" y="1377950"/>
            <a:ext cx="228600" cy="2438400"/>
          </a:xfrm>
          <a:prstGeom prst="downArrow">
            <a:avLst>
              <a:gd name="adj1" fmla="val 50000"/>
              <a:gd name="adj2" fmla="val 266667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18150" y="32639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822950" y="32067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07950" y="20637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93750" y="488315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7950" y="555942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最简与或表达式</a:t>
            </a:r>
            <a:endParaRPr lang="zh-CN" altLang="en-US" sz="6000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8543" y="4883150"/>
            <a:ext cx="36933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  <a:latin typeface="Times New Roman"/>
                <a:ea typeface="+mn-ea"/>
                <a:cs typeface="Times New Roman"/>
              </a:rPr>
              <a:t>化简</a:t>
            </a:r>
            <a:endParaRPr lang="zh-CN" altLang="en-US"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098550" y="496570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grpSp>
        <p:nvGrpSpPr>
          <p:cNvPr id="14" name="Group 14"/>
          <p:cNvGrpSpPr/>
          <p:nvPr/>
        </p:nvGrpSpPr>
        <p:grpSpPr bwMode="auto">
          <a:xfrm>
            <a:off x="3613150" y="692150"/>
            <a:ext cx="4343400" cy="2590800"/>
            <a:chOff x="2352" y="384"/>
            <a:chExt cx="2736" cy="1632"/>
          </a:xfrm>
        </p:grpSpPr>
        <p:grpSp>
          <p:nvGrpSpPr>
            <p:cNvPr id="39964" name="Group 15"/>
            <p:cNvGrpSpPr/>
            <p:nvPr/>
          </p:nvGrpSpPr>
          <p:grpSpPr bwMode="auto">
            <a:xfrm>
              <a:off x="3360" y="768"/>
              <a:ext cx="1632" cy="1008"/>
              <a:chOff x="3504" y="432"/>
              <a:chExt cx="1632" cy="1008"/>
            </a:xfrm>
          </p:grpSpPr>
          <p:sp>
            <p:nvSpPr>
              <p:cNvPr id="39998" name="Rectangle 16"/>
              <p:cNvSpPr>
                <a:spLocks noChangeArrowheads="1"/>
              </p:cNvSpPr>
              <p:nvPr/>
            </p:nvSpPr>
            <p:spPr bwMode="auto">
              <a:xfrm>
                <a:off x="4272" y="624"/>
                <a:ext cx="33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99" name="Line 17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0" name="Freeform 18"/>
              <p:cNvSpPr/>
              <p:nvPr/>
            </p:nvSpPr>
            <p:spPr bwMode="auto">
              <a:xfrm>
                <a:off x="3504" y="43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384 w 768"/>
                  <a:gd name="T3" fmla="*/ 0 h 288"/>
                  <a:gd name="T4" fmla="*/ 384 w 768"/>
                  <a:gd name="T5" fmla="*/ 288 h 288"/>
                  <a:gd name="T6" fmla="*/ 768 w 768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288"/>
                    </a:lnTo>
                    <a:lnTo>
                      <a:pt x="768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1" name="Freeform 19"/>
              <p:cNvSpPr/>
              <p:nvPr/>
            </p:nvSpPr>
            <p:spPr bwMode="auto">
              <a:xfrm>
                <a:off x="3504" y="1104"/>
                <a:ext cx="768" cy="336"/>
              </a:xfrm>
              <a:custGeom>
                <a:avLst/>
                <a:gdLst>
                  <a:gd name="T0" fmla="*/ 0 w 768"/>
                  <a:gd name="T1" fmla="*/ 336 h 336"/>
                  <a:gd name="T2" fmla="*/ 384 w 768"/>
                  <a:gd name="T3" fmla="*/ 336 h 336"/>
                  <a:gd name="T4" fmla="*/ 384 w 768"/>
                  <a:gd name="T5" fmla="*/ 0 h 336"/>
                  <a:gd name="T6" fmla="*/ 768 w 768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336">
                    <a:moveTo>
                      <a:pt x="0" y="336"/>
                    </a:moveTo>
                    <a:lnTo>
                      <a:pt x="384" y="336"/>
                    </a:lnTo>
                    <a:lnTo>
                      <a:pt x="384" y="0"/>
                    </a:lnTo>
                    <a:lnTo>
                      <a:pt x="76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2" name="Line 20"/>
              <p:cNvSpPr>
                <a:spLocks noChangeShapeType="1"/>
              </p:cNvSpPr>
              <p:nvPr/>
            </p:nvSpPr>
            <p:spPr bwMode="auto">
              <a:xfrm>
                <a:off x="4608" y="912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3" name="Text Box 21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 &amp;</a:t>
                </a:r>
              </a:p>
            </p:txBody>
          </p:sp>
        </p:grpSp>
        <p:grpSp>
          <p:nvGrpSpPr>
            <p:cNvPr id="39965" name="Group 22"/>
            <p:cNvGrpSpPr/>
            <p:nvPr/>
          </p:nvGrpSpPr>
          <p:grpSpPr bwMode="auto">
            <a:xfrm>
              <a:off x="2388" y="384"/>
              <a:ext cx="204" cy="288"/>
              <a:chOff x="1956" y="624"/>
              <a:chExt cx="204" cy="288"/>
            </a:xfrm>
          </p:grpSpPr>
          <p:sp>
            <p:nvSpPr>
              <p:cNvPr id="39996" name="Text Box 23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39997" name="Line 24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9966" name="Group 25"/>
            <p:cNvGrpSpPr/>
            <p:nvPr/>
          </p:nvGrpSpPr>
          <p:grpSpPr bwMode="auto">
            <a:xfrm>
              <a:off x="2640" y="480"/>
              <a:ext cx="960" cy="528"/>
              <a:chOff x="2640" y="480"/>
              <a:chExt cx="960" cy="528"/>
            </a:xfrm>
          </p:grpSpPr>
          <p:sp>
            <p:nvSpPr>
              <p:cNvPr id="39990" name="Line 26"/>
              <p:cNvSpPr>
                <a:spLocks noChangeShapeType="1"/>
              </p:cNvSpPr>
              <p:nvPr/>
            </p:nvSpPr>
            <p:spPr bwMode="auto">
              <a:xfrm>
                <a:off x="2640" y="5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1" name="Line 27"/>
              <p:cNvSpPr>
                <a:spLocks noChangeShapeType="1"/>
              </p:cNvSpPr>
              <p:nvPr/>
            </p:nvSpPr>
            <p:spPr bwMode="auto">
              <a:xfrm>
                <a:off x="2640" y="7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2" name="Line 28"/>
              <p:cNvSpPr>
                <a:spLocks noChangeShapeType="1"/>
              </p:cNvSpPr>
              <p:nvPr/>
            </p:nvSpPr>
            <p:spPr bwMode="auto">
              <a:xfrm>
                <a:off x="2640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3" name="Line 29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3072" y="5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  <p:sp>
            <p:nvSpPr>
              <p:cNvPr id="39995" name="Rectangle 31"/>
              <p:cNvSpPr>
                <a:spLocks noChangeArrowheads="1"/>
              </p:cNvSpPr>
              <p:nvPr/>
            </p:nvSpPr>
            <p:spPr bwMode="auto">
              <a:xfrm>
                <a:off x="3072" y="480"/>
                <a:ext cx="28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67" name="Group 32"/>
            <p:cNvGrpSpPr/>
            <p:nvPr/>
          </p:nvGrpSpPr>
          <p:grpSpPr bwMode="auto">
            <a:xfrm>
              <a:off x="2352" y="816"/>
              <a:ext cx="204" cy="288"/>
              <a:chOff x="1956" y="624"/>
              <a:chExt cx="204" cy="288"/>
            </a:xfrm>
          </p:grpSpPr>
          <p:sp>
            <p:nvSpPr>
              <p:cNvPr id="39988" name="Text Box 33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39989" name="Line 34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9968" name="Group 35"/>
            <p:cNvGrpSpPr/>
            <p:nvPr/>
          </p:nvGrpSpPr>
          <p:grpSpPr bwMode="auto">
            <a:xfrm>
              <a:off x="2400" y="1248"/>
              <a:ext cx="204" cy="288"/>
              <a:chOff x="1956" y="624"/>
              <a:chExt cx="204" cy="288"/>
            </a:xfrm>
          </p:grpSpPr>
          <p:sp>
            <p:nvSpPr>
              <p:cNvPr id="39986" name="Text Box 36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39987" name="Line 37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9969" name="Text Box 38"/>
            <p:cNvSpPr txBox="1">
              <a:spLocks noChangeArrowheads="1"/>
            </p:cNvSpPr>
            <p:nvPr/>
          </p:nvSpPr>
          <p:spPr bwMode="auto">
            <a:xfrm>
              <a:off x="2400" y="6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9970" name="Text Box 39"/>
            <p:cNvSpPr txBox="1">
              <a:spLocks noChangeArrowheads="1"/>
            </p:cNvSpPr>
            <p:nvPr/>
          </p:nvSpPr>
          <p:spPr bwMode="auto">
            <a:xfrm>
              <a:off x="2400" y="100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971" name="Text Box 40"/>
            <p:cNvSpPr txBox="1">
              <a:spLocks noChangeArrowheads="1"/>
            </p:cNvSpPr>
            <p:nvPr/>
          </p:nvSpPr>
          <p:spPr bwMode="auto">
            <a:xfrm>
              <a:off x="2400" y="1536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972" name="Text Box 41"/>
            <p:cNvSpPr txBox="1">
              <a:spLocks noChangeArrowheads="1"/>
            </p:cNvSpPr>
            <p:nvPr/>
          </p:nvSpPr>
          <p:spPr bwMode="auto">
            <a:xfrm>
              <a:off x="2400" y="172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973" name="Text Box 42"/>
            <p:cNvSpPr txBox="1">
              <a:spLocks noChangeArrowheads="1"/>
            </p:cNvSpPr>
            <p:nvPr/>
          </p:nvSpPr>
          <p:spPr bwMode="auto">
            <a:xfrm>
              <a:off x="4800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  <p:grpSp>
          <p:nvGrpSpPr>
            <p:cNvPr id="39974" name="Group 43"/>
            <p:cNvGrpSpPr/>
            <p:nvPr/>
          </p:nvGrpSpPr>
          <p:grpSpPr bwMode="auto">
            <a:xfrm>
              <a:off x="2640" y="1056"/>
              <a:ext cx="960" cy="432"/>
              <a:chOff x="2640" y="1056"/>
              <a:chExt cx="960" cy="432"/>
            </a:xfrm>
          </p:grpSpPr>
          <p:sp>
            <p:nvSpPr>
              <p:cNvPr id="39981" name="Rectangle 44"/>
              <p:cNvSpPr>
                <a:spLocks noChangeArrowheads="1"/>
              </p:cNvSpPr>
              <p:nvPr/>
            </p:nvSpPr>
            <p:spPr bwMode="auto">
              <a:xfrm>
                <a:off x="3072" y="1056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82" name="Line 45"/>
              <p:cNvSpPr>
                <a:spLocks noChangeShapeType="1"/>
              </p:cNvSpPr>
              <p:nvPr/>
            </p:nvSpPr>
            <p:spPr bwMode="auto">
              <a:xfrm>
                <a:off x="2640" y="11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3" name="Line 46"/>
              <p:cNvSpPr>
                <a:spLocks noChangeShapeType="1"/>
              </p:cNvSpPr>
              <p:nvPr/>
            </p:nvSpPr>
            <p:spPr bwMode="auto">
              <a:xfrm>
                <a:off x="2640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4" name="Line 47"/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5" name="Text Box 48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</p:grpSp>
        <p:grpSp>
          <p:nvGrpSpPr>
            <p:cNvPr id="39975" name="Group 49"/>
            <p:cNvGrpSpPr/>
            <p:nvPr/>
          </p:nvGrpSpPr>
          <p:grpSpPr bwMode="auto">
            <a:xfrm>
              <a:off x="2640" y="1584"/>
              <a:ext cx="960" cy="432"/>
              <a:chOff x="2640" y="1584"/>
              <a:chExt cx="960" cy="432"/>
            </a:xfrm>
          </p:grpSpPr>
          <p:sp>
            <p:nvSpPr>
              <p:cNvPr id="39976" name="Rectangle 5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77" name="Line 5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78" name="Line 52"/>
              <p:cNvSpPr>
                <a:spLocks noChangeShapeType="1"/>
              </p:cNvSpPr>
              <p:nvPr/>
            </p:nvSpPr>
            <p:spPr bwMode="auto">
              <a:xfrm>
                <a:off x="2640" y="18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79" name="Line 53"/>
              <p:cNvSpPr>
                <a:spLocks noChangeShapeType="1"/>
              </p:cNvSpPr>
              <p:nvPr/>
            </p:nvSpPr>
            <p:spPr bwMode="auto">
              <a:xfrm>
                <a:off x="336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0" name="Text Box 54"/>
              <p:cNvSpPr txBox="1">
                <a:spLocks noChangeArrowheads="1"/>
              </p:cNvSpPr>
              <p:nvPr/>
            </p:nvSpPr>
            <p:spPr bwMode="auto">
              <a:xfrm>
                <a:off x="3072" y="15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</p:grpSp>
      </p:grpSp>
      <p:graphicFrame>
        <p:nvGraphicFramePr>
          <p:cNvPr id="55" name="Object 55"/>
          <p:cNvGraphicFramePr>
            <a:graphicFrameLocks noChangeAspect="1"/>
          </p:cNvGraphicFramePr>
          <p:nvPr/>
        </p:nvGraphicFramePr>
        <p:xfrm>
          <a:off x="2851150" y="366395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公式" r:id="rId3" imgW="951865" imgH="228600" progId="Equation.3">
                  <p:embed/>
                </p:oleObj>
              </mc:Choice>
              <mc:Fallback>
                <p:oleObj name="公式" r:id="rId3" imgW="951865" imgH="228600" progId="Equation.3">
                  <p:embed/>
                  <p:pic>
                    <p:nvPicPr>
                      <p:cNvPr id="0" name="图片 27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663950"/>
                        <a:ext cx="18288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6"/>
          <p:cNvGraphicFramePr>
            <a:graphicFrameLocks noChangeAspect="1"/>
          </p:cNvGraphicFramePr>
          <p:nvPr/>
        </p:nvGraphicFramePr>
        <p:xfrm>
          <a:off x="3338513" y="4273550"/>
          <a:ext cx="1341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" name="公式" r:id="rId5" imgW="698500" imgH="228600" progId="Equation.3">
                  <p:embed/>
                </p:oleObj>
              </mc:Choice>
              <mc:Fallback>
                <p:oleObj name="公式" r:id="rId5" imgW="698500" imgH="228600" progId="Equation.3">
                  <p:embed/>
                  <p:pic>
                    <p:nvPicPr>
                      <p:cNvPr id="0" name="图片 27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273550"/>
                        <a:ext cx="1341437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7"/>
          <p:cNvGraphicFramePr>
            <a:graphicFrameLocks noChangeAspect="1"/>
          </p:cNvGraphicFramePr>
          <p:nvPr/>
        </p:nvGraphicFramePr>
        <p:xfrm>
          <a:off x="3384550" y="4883150"/>
          <a:ext cx="1317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图片 27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883150"/>
                        <a:ext cx="131762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8"/>
          <p:cNvGraphicFramePr>
            <a:graphicFrameLocks noChangeAspect="1"/>
          </p:cNvGraphicFramePr>
          <p:nvPr/>
        </p:nvGraphicFramePr>
        <p:xfrm>
          <a:off x="5365750" y="768350"/>
          <a:ext cx="268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公式" r:id="rId9" imgW="139700" imgH="215900" progId="Equation.3">
                  <p:embed/>
                </p:oleObj>
              </mc:Choice>
              <mc:Fallback>
                <p:oleObj name="公式" r:id="rId9" imgW="139700" imgH="215900" progId="Equation.3">
                  <p:embed/>
                  <p:pic>
                    <p:nvPicPr>
                      <p:cNvPr id="0" name="图片 27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768350"/>
                        <a:ext cx="268288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9"/>
          <p:cNvGraphicFramePr>
            <a:graphicFrameLocks noChangeAspect="1"/>
          </p:cNvGraphicFramePr>
          <p:nvPr/>
        </p:nvGraphicFramePr>
        <p:xfrm>
          <a:off x="5365750" y="1546225"/>
          <a:ext cx="314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" name="公式" r:id="rId11" imgW="165100" imgH="215900" progId="Equation.3">
                  <p:embed/>
                </p:oleObj>
              </mc:Choice>
              <mc:Fallback>
                <p:oleObj name="公式" r:id="rId11" imgW="165100" imgH="215900" progId="Equation.3">
                  <p:embed/>
                  <p:pic>
                    <p:nvPicPr>
                      <p:cNvPr id="0" name="图片 27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546225"/>
                        <a:ext cx="314325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0"/>
          <p:cNvGraphicFramePr>
            <a:graphicFrameLocks noChangeAspect="1"/>
          </p:cNvGraphicFramePr>
          <p:nvPr/>
        </p:nvGraphicFramePr>
        <p:xfrm>
          <a:off x="5365750" y="2330450"/>
          <a:ext cx="288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" name="公式" r:id="rId13" imgW="152400" imgH="228600" progId="Equation.3">
                  <p:embed/>
                </p:oleObj>
              </mc:Choice>
              <mc:Fallback>
                <p:oleObj name="公式" r:id="rId13" imgW="152400" imgH="228600" progId="Equation.3">
                  <p:embed/>
                  <p:pic>
                    <p:nvPicPr>
                      <p:cNvPr id="0" name="图片 27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330450"/>
                        <a:ext cx="28892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1"/>
          <p:cNvGraphicFramePr>
            <a:graphicFrameLocks noChangeAspect="1"/>
          </p:cNvGraphicFramePr>
          <p:nvPr/>
        </p:nvGraphicFramePr>
        <p:xfrm>
          <a:off x="7499350" y="1662113"/>
          <a:ext cx="2682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" name="公式" r:id="rId15" imgW="139700" imgH="165100" progId="Equation.3">
                  <p:embed/>
                </p:oleObj>
              </mc:Choice>
              <mc:Fallback>
                <p:oleObj name="公式" r:id="rId15" imgW="139700" imgH="165100" progId="Equation.3">
                  <p:embed/>
                  <p:pic>
                    <p:nvPicPr>
                      <p:cNvPr id="0" name="图片 27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1662113"/>
                        <a:ext cx="268288" cy="382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2"/>
          <p:cNvGraphicFramePr>
            <a:graphicFrameLocks noChangeAspect="1"/>
          </p:cNvGraphicFramePr>
          <p:nvPr/>
        </p:nvGraphicFramePr>
        <p:xfrm>
          <a:off x="5213350" y="3892550"/>
          <a:ext cx="35607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name="公式" r:id="rId17" imgW="1854200" imgH="457200" progId="Equation.3">
                  <p:embed/>
                </p:oleObj>
              </mc:Choice>
              <mc:Fallback>
                <p:oleObj name="公式" r:id="rId17" imgW="1854200" imgH="457200" progId="Equation.3">
                  <p:embed/>
                  <p:pic>
                    <p:nvPicPr>
                      <p:cNvPr id="0" name="图片 27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892550"/>
                        <a:ext cx="3560763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utoShape 63"/>
          <p:cNvSpPr/>
          <p:nvPr/>
        </p:nvSpPr>
        <p:spPr bwMode="auto">
          <a:xfrm>
            <a:off x="4756150" y="37401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5518150" y="511175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>
            <a:off x="5807075" y="50355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graphicFrame>
        <p:nvGraphicFramePr>
          <p:cNvPr id="66" name="Object 66"/>
          <p:cNvGraphicFramePr>
            <a:graphicFrameLocks noChangeAspect="1"/>
          </p:cNvGraphicFramePr>
          <p:nvPr/>
        </p:nvGraphicFramePr>
        <p:xfrm>
          <a:off x="2389188" y="5645150"/>
          <a:ext cx="6634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" name="公式" r:id="rId19" imgW="3454400" imgH="457200" progId="Equation.3">
                  <p:embed/>
                </p:oleObj>
              </mc:Choice>
              <mc:Fallback>
                <p:oleObj name="公式" r:id="rId19" imgW="3454400" imgH="457200" progId="Equation.3">
                  <p:embed/>
                  <p:pic>
                    <p:nvPicPr>
                      <p:cNvPr id="0" name="图片 27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645150"/>
                        <a:ext cx="6634162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977900" y="1606550"/>
            <a:ext cx="73025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</a:rPr>
              <a:t>从输入到输出逐级写出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animBg="1" autoUpdateAnimBg="0"/>
      <p:bldP spid="9" grpId="0" animBg="1" autoUpdateAnimBg="0"/>
      <p:bldP spid="10" grpId="0" animBg="1"/>
      <p:bldP spid="11" grpId="0" animBg="1" autoUpdateAnimBg="0"/>
      <p:bldP spid="12" grpId="0" build="p" autoUpdateAnimBg="0" advAuto="0"/>
      <p:bldP spid="13" grpId="0" animBg="1" autoUpdateAnimBg="0"/>
      <p:bldP spid="63" grpId="0" animBg="1"/>
      <p:bldP spid="64" grpId="0" animBg="1"/>
      <p:bldP spid="65" grpId="0" animBg="1" autoUpdateAnimBg="0"/>
      <p:bldP spid="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0650" y="2149475"/>
          <a:ext cx="35194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文档" r:id="rId3" imgW="1381125" imgH="2200275" progId="Word.Document.8">
                  <p:embed/>
                </p:oleObj>
              </mc:Choice>
              <mc:Fallback>
                <p:oleObj name="文档" r:id="rId3" imgW="1381125" imgH="2200275" progId="Word.Document.8">
                  <p:embed/>
                  <p:pic>
                    <p:nvPicPr>
                      <p:cNvPr id="0" name="图片 28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19" t="8060" b="7304"/>
                      <a:stretch>
                        <a:fillRect/>
                      </a:stretch>
                    </p:blipFill>
                    <p:spPr bwMode="auto">
                      <a:xfrm>
                        <a:off x="3930650" y="2149475"/>
                        <a:ext cx="3519488" cy="403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7450" y="930275"/>
            <a:ext cx="1905000" cy="1076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101850" y="2149475"/>
            <a:ext cx="228600" cy="2743200"/>
          </a:xfrm>
          <a:prstGeom prst="downArrow">
            <a:avLst>
              <a:gd name="adj1" fmla="val 50000"/>
              <a:gd name="adj2" fmla="val 30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406650" y="3444875"/>
            <a:ext cx="549275" cy="52705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92250" y="4892675"/>
            <a:ext cx="1524000" cy="588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真值表</a:t>
            </a:r>
            <a:endParaRPr lang="zh-CN" altLang="en-US" b="1">
              <a:latin typeface="+mn-ea"/>
              <a:ea typeface="+mn-ea"/>
              <a:cs typeface="幼圆" panose="02010509060101010101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083050" y="549275"/>
          <a:ext cx="2971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公式" r:id="rId5" imgW="1371600" imgH="203200" progId="Equation.3">
                  <p:embed/>
                </p:oleObj>
              </mc:Choice>
              <mc:Fallback>
                <p:oleObj name="公式" r:id="rId5" imgW="1371600" imgH="203200" progId="Equation.3">
                  <p:embed/>
                  <p:pic>
                    <p:nvPicPr>
                      <p:cNvPr id="0" name="图片 28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49275"/>
                        <a:ext cx="2971800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530850" y="1387475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988050" y="1387475"/>
            <a:ext cx="549275" cy="5270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 autoUpdateAnimBg="0"/>
      <p:bldP spid="6" grpId="0" animBg="1" autoUpdateAnimBg="0"/>
      <p:bldP spid="8" grpId="0" animBg="1"/>
      <p:bldP spid="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4419600" cy="658813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6.2.7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逻辑函数的化简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38200" y="1444625"/>
            <a:ext cx="7620000" cy="2441575"/>
            <a:chOff x="960" y="720"/>
            <a:chExt cx="4800" cy="1538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960" y="720"/>
              <a:ext cx="4800" cy="1538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由逻辑状态表直接写出的逻辑式及由此画出的逻辑图，一般比较复杂；若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经过简化，则可使用较少的逻辑门实现同样的逻辑功能。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从而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可节省器件，降低成本，提高电路工作的可靠性。</a:t>
              </a:r>
              <a:endPara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endParaRPr>
            </a:p>
          </p:txBody>
        </p:sp>
        <p:sp>
          <p:nvSpPr>
            <p:cNvPr id="68613" name="AutoShape 5"/>
            <p:cNvSpPr>
              <a:spLocks noChangeArrowheads="1"/>
            </p:cNvSpPr>
            <p:nvPr/>
          </p:nvSpPr>
          <p:spPr bwMode="auto">
            <a:xfrm>
              <a:off x="1104" y="768"/>
              <a:ext cx="288" cy="240"/>
            </a:xfrm>
            <a:prstGeom prst="star5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8614" name="Picture 6" descr="AG00315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105400"/>
            <a:ext cx="1042987" cy="117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7"/>
          <p:cNvGrpSpPr/>
          <p:nvPr/>
        </p:nvGrpSpPr>
        <p:grpSpPr bwMode="auto">
          <a:xfrm>
            <a:off x="685800" y="3810000"/>
            <a:ext cx="7848600" cy="1031875"/>
            <a:chOff x="384" y="2256"/>
            <a:chExt cx="4944" cy="650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384" y="2256"/>
              <a:ext cx="4944" cy="6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利用逻辑代数变换，可用不同的门电路实现相同的逻辑功能。</a:t>
              </a:r>
            </a:p>
          </p:txBody>
        </p:sp>
        <p:sp>
          <p:nvSpPr>
            <p:cNvPr id="68617" name="AutoShape 9"/>
            <p:cNvSpPr>
              <a:spLocks noChangeArrowheads="1"/>
            </p:cNvSpPr>
            <p:nvPr/>
          </p:nvSpPr>
          <p:spPr bwMode="auto">
            <a:xfrm>
              <a:off x="576" y="2304"/>
              <a:ext cx="288" cy="24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679575" y="4876800"/>
            <a:ext cx="3441700" cy="1143000"/>
            <a:chOff x="1010" y="2928"/>
            <a:chExt cx="2168" cy="720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1010" y="3072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化简方法</a:t>
              </a:r>
            </a:p>
          </p:txBody>
        </p:sp>
        <p:sp>
          <p:nvSpPr>
            <p:cNvPr id="42022" name="AutoShape 12"/>
            <p:cNvSpPr/>
            <p:nvPr/>
          </p:nvSpPr>
          <p:spPr bwMode="auto">
            <a:xfrm>
              <a:off x="2112" y="2976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2209" y="2928"/>
              <a:ext cx="791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公式法</a:t>
              </a:r>
            </a:p>
          </p:txBody>
        </p:sp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2162" y="3264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卡诺图法</a:t>
              </a:r>
            </a:p>
          </p:txBody>
        </p:sp>
      </p:grpSp>
      <p:grpSp>
        <p:nvGrpSpPr>
          <p:cNvPr id="41991" name="Group 15"/>
          <p:cNvGrpSpPr/>
          <p:nvPr/>
        </p:nvGrpSpPr>
        <p:grpSpPr bwMode="auto">
          <a:xfrm>
            <a:off x="762000" y="1200150"/>
            <a:ext cx="4276725" cy="171450"/>
            <a:chOff x="672" y="624"/>
            <a:chExt cx="2694" cy="108"/>
          </a:xfrm>
        </p:grpSpPr>
        <p:pic>
          <p:nvPicPr>
            <p:cNvPr id="41992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3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4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5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6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7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8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9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0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1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2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3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4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5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6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7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8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9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1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4201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2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011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2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3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4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6.1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863600" y="1052513"/>
            <a:ext cx="7632700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30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子技术则是一门研究数字信号的产生、整形、编码、运算、记忆、计数、存储、分配、测量和传输的科学技术，简单的说是用数字信号去实现运算、控制和测量的科学。在数字电子技术中，能实现上述功能的电路称为“</a:t>
            </a:r>
            <a:r>
              <a:rPr lang="zh-CN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数字电路</a:t>
            </a:r>
            <a:r>
              <a:rPr lang="zh-CN" altLang="en-US" sz="30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”。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14775"/>
            <a:ext cx="6842125" cy="2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34950" y="1033145"/>
            <a:ext cx="8574088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公式化简法就是利用逻辑代数的定理公式进行化简。简化的原则以</a:t>
            </a:r>
            <a:r>
              <a:rPr lang="zh-CN" altLang="en-US" sz="2400" b="1" i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项数最少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，每一项所含的</a:t>
            </a:r>
            <a:r>
              <a:rPr lang="zh-CN" altLang="en-US" sz="2400" b="1" i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变量数最少为最佳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535305" y="2328863"/>
            <a:ext cx="20034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合并项法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3840163" y="2913539"/>
            <a:ext cx="46723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可将两项合并为一项，并消去</a:t>
            </a:r>
            <a:r>
              <a:rPr lang="en-US" altLang="zh-CN" sz="2400" b="1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和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29235" y="3276759"/>
            <a:ext cx="701802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这一对互补因子。</a:t>
            </a:r>
            <a:r>
              <a:rPr lang="en-US" altLang="zh-CN" sz="2400" b="1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1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可以是任何复杂的逻辑式。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44538" y="2938780"/>
            <a:ext cx="1417637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  <a:cs typeface="+mn-cs"/>
              </a:rPr>
              <a:t>利用公式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34950" y="1857375"/>
            <a:ext cx="3449638" cy="546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269790" tIns="76176" rIns="92075" bIns="38088" anchor="ctr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、与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或式的简化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4826000" cy="658813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6.2.7.1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公式化简法</a:t>
            </a:r>
          </a:p>
        </p:txBody>
      </p:sp>
      <p:grpSp>
        <p:nvGrpSpPr>
          <p:cNvPr id="43021" name="Group 15"/>
          <p:cNvGrpSpPr/>
          <p:nvPr/>
        </p:nvGrpSpPr>
        <p:grpSpPr bwMode="auto">
          <a:xfrm>
            <a:off x="550863" y="841375"/>
            <a:ext cx="4276725" cy="171450"/>
            <a:chOff x="672" y="624"/>
            <a:chExt cx="2694" cy="108"/>
          </a:xfrm>
        </p:grpSpPr>
        <p:pic>
          <p:nvPicPr>
            <p:cNvPr id="43022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3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4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5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6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7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8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9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0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1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2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3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4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5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6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7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8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9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04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4304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5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041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2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3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4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对象 2"/>
          <p:cNvGraphicFramePr/>
          <p:nvPr/>
        </p:nvGraphicFramePr>
        <p:xfrm>
          <a:off x="2174875" y="2690495"/>
          <a:ext cx="1665605" cy="6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r:id="rId4" imgW="1842135" imgH="637540" progId="Equation.KSEE3">
                  <p:embed/>
                </p:oleObj>
              </mc:Choice>
              <mc:Fallback>
                <p:oleObj r:id="rId4" imgW="1842135" imgH="63754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4875" y="2690495"/>
                        <a:ext cx="1665605" cy="66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440420" y="2741930"/>
          <a:ext cx="249555" cy="55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r:id="rId6" imgW="321945" imgH="560705" progId="Equation.KSEE3">
                  <p:embed/>
                </p:oleObj>
              </mc:Choice>
              <mc:Fallback>
                <p:oleObj r:id="rId6" imgW="321945" imgH="56070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40420" y="2741930"/>
                        <a:ext cx="249555" cy="55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76225" y="3851910"/>
            <a:ext cx="54622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effectLst/>
              </a:rPr>
              <a:t>例：利用合并项法化简下列逻辑函数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2370455" y="4059555"/>
          <a:ext cx="4596765" cy="132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r:id="rId8" imgW="4587875" imgH="1343660" progId="Equation.KSEE3">
                  <p:embed/>
                </p:oleObj>
              </mc:Choice>
              <mc:Fallback>
                <p:oleObj r:id="rId8" imgW="4587875" imgH="134366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0455" y="4059555"/>
                        <a:ext cx="4596765" cy="1323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008380" y="5476240"/>
            <a:ext cx="7639685" cy="481965"/>
            <a:chOff x="254" y="8500"/>
            <a:chExt cx="12031" cy="759"/>
          </a:xfrm>
        </p:grpSpPr>
        <p:grpSp>
          <p:nvGrpSpPr>
            <p:cNvPr id="23" name="组合 22"/>
            <p:cNvGrpSpPr/>
            <p:nvPr/>
          </p:nvGrpSpPr>
          <p:grpSpPr>
            <a:xfrm>
              <a:off x="254" y="8500"/>
              <a:ext cx="3174" cy="740"/>
              <a:chOff x="9658" y="5670"/>
              <a:chExt cx="3174" cy="74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171" y="5670"/>
                <a:ext cx="661" cy="7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ʘ</a:t>
                </a:r>
              </a:p>
            </p:txBody>
          </p:sp>
          <p:graphicFrame>
            <p:nvGraphicFramePr>
              <p:cNvPr id="21" name="对象 20"/>
              <p:cNvGraphicFramePr/>
              <p:nvPr/>
            </p:nvGraphicFramePr>
            <p:xfrm>
              <a:off x="9658" y="5683"/>
              <a:ext cx="2812" cy="7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41" r:id="rId10" imgW="1363980" imgH="404495" progId="Equation.KSEE3">
                      <p:embed/>
                    </p:oleObj>
                  </mc:Choice>
                  <mc:Fallback>
                    <p:oleObj r:id="rId10" imgW="1363980" imgH="404495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58" y="5683"/>
                            <a:ext cx="2812" cy="72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/>
            <p:cNvGraphicFramePr/>
            <p:nvPr/>
          </p:nvGraphicFramePr>
          <p:xfrm>
            <a:off x="3258" y="8552"/>
            <a:ext cx="9027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42" r:id="rId12" imgW="5013325" imgH="403225" progId="Equation.KSEE3">
                    <p:embed/>
                  </p:oleObj>
                </mc:Choice>
                <mc:Fallback>
                  <p:oleObj r:id="rId12" imgW="5013325" imgH="403225" progId="Equation.KSEE3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258" y="8552"/>
                          <a:ext cx="9027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/>
          <p:nvPr/>
        </p:nvGraphicFramePr>
        <p:xfrm>
          <a:off x="5344795" y="5382895"/>
          <a:ext cx="1073785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r:id="rId14" imgW="368300" imgH="76200" progId="Equation.KSEE3">
                  <p:embed/>
                </p:oleObj>
              </mc:Choice>
              <mc:Fallback>
                <p:oleObj r:id="rId14" imgW="368300" imgH="76200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44795" y="5382895"/>
                        <a:ext cx="1073785" cy="25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979805" y="5781040"/>
          <a:ext cx="662749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r:id="rId16" imgW="2628900" imgH="316865" progId="Equation.KSEE3">
                  <p:embed/>
                </p:oleObj>
              </mc:Choice>
              <mc:Fallback>
                <p:oleObj r:id="rId16" imgW="2628900" imgH="316865" progId="Equation.KSEE3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9805" y="5781040"/>
                        <a:ext cx="6627495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11785" y="5476240"/>
            <a:ext cx="4889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2400" b="1">
                <a:sym typeface="+mn-ea"/>
              </a:rPr>
              <a:t>解</a:t>
            </a:r>
            <a:endParaRPr lang="zh-CN" altLang="zh-CN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gray">
          <a:xfrm>
            <a:off x="395288" y="692150"/>
            <a:ext cx="16271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41FF"/>
                </a:solidFill>
                <a:latin typeface="Times New Roman" panose="02020603050405020304" charset="0"/>
                <a:cs typeface="Times New Roman" panose="02020603050405020304" charset="0"/>
              </a:rPr>
              <a:t>吸收法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44843" y="1211580"/>
            <a:ext cx="7853362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+mn-ea"/>
                <a:cs typeface="Times New Roman" panose="02020603050405020304" charset="0"/>
                <a:sym typeface="+mn-ea"/>
              </a:rPr>
              <a:t>利用</a:t>
            </a:r>
            <a:r>
              <a:rPr lang="en-US" altLang="zh-CN" sz="24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A+AB=A</a:t>
            </a:r>
            <a:r>
              <a:rPr lang="zh-CN" altLang="en-US" sz="2400" b="1" dirty="0">
                <a:effectLst/>
                <a:latin typeface="+mn-ea"/>
                <a:cs typeface="Times New Roman" panose="02020603050405020304" charset="0"/>
              </a:rPr>
              <a:t>吸收多余因子，</a:t>
            </a:r>
            <a:r>
              <a:rPr lang="en-US" altLang="zh-CN" sz="2400" b="1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400" b="1" dirty="0">
                <a:effectLst/>
                <a:latin typeface="+mn-ea"/>
                <a:cs typeface="Times New Roman" panose="02020603050405020304" charset="0"/>
              </a:rPr>
              <a:t>和</a:t>
            </a:r>
            <a:r>
              <a:rPr lang="en-US" altLang="zh-CN" sz="2400" b="1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effectLst/>
                <a:latin typeface="+mn-ea"/>
                <a:cs typeface="Times New Roman" panose="02020603050405020304" charset="0"/>
              </a:rPr>
              <a:t>均可为任意复杂的逻辑函数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Times New Roman" panose="02020603050405020304" charset="0"/>
              </a:rPr>
              <a:t>。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645160" y="2195195"/>
            <a:ext cx="420560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effectLst/>
                <a:latin typeface="+mn-ea"/>
              </a:rPr>
              <a:t>例</a:t>
            </a:r>
            <a:r>
              <a:rPr lang="en-US" altLang="zh-CN" sz="2400" b="1">
                <a:effectLst/>
                <a:latin typeface="+mn-ea"/>
              </a:rPr>
              <a:t>:</a:t>
            </a:r>
            <a:r>
              <a:rPr lang="zh-CN" altLang="en-US" sz="2400" b="1">
                <a:effectLst/>
                <a:latin typeface="+mn-ea"/>
              </a:rPr>
              <a:t>利用吸收法化简逻辑函数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4039" name="Rectangle 10"/>
          <p:cNvSpPr>
            <a:spLocks noChangeArrowheads="1"/>
          </p:cNvSpPr>
          <p:nvPr/>
        </p:nvSpPr>
        <p:spPr bwMode="gray">
          <a:xfrm>
            <a:off x="644843" y="2942121"/>
            <a:ext cx="506549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694815" y="2711450"/>
          <a:ext cx="4834890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r:id="rId3" imgW="2400300" imgH="405765" progId="Equation.KSEE3">
                  <p:embed/>
                </p:oleObj>
              </mc:Choice>
              <mc:Fallback>
                <p:oleObj r:id="rId3" imgW="2400300" imgH="4057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815" y="2711450"/>
                        <a:ext cx="4834890" cy="90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458047849"/>
              </p:ext>
            </p:extLst>
          </p:nvPr>
        </p:nvGraphicFramePr>
        <p:xfrm>
          <a:off x="1694815" y="3434080"/>
          <a:ext cx="592264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r:id="rId5" imgW="3211830" imgH="617855" progId="Equation.KSEE3">
                  <p:embed/>
                </p:oleObj>
              </mc:Choice>
              <mc:Fallback>
                <p:oleObj r:id="rId5" imgW="3211830" imgH="61785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4815" y="3434080"/>
                        <a:ext cx="5922645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645920" y="4375150"/>
          <a:ext cx="5416550" cy="15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r:id="rId7" imgW="3194685" imgH="755650" progId="Equation.KSEE3">
                  <p:embed/>
                </p:oleObj>
              </mc:Choice>
              <mc:Fallback>
                <p:oleObj r:id="rId7" imgW="3194685" imgH="75565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920" y="4375150"/>
                        <a:ext cx="5416550" cy="152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649288" y="547688"/>
            <a:ext cx="17335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cs typeface="Times New Roman" panose="02020603050405020304" charset="0"/>
              </a:rPr>
              <a:t>削去法 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gray">
          <a:xfrm>
            <a:off x="942975" y="1228725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gray">
          <a:xfrm>
            <a:off x="4291013" y="1241425"/>
            <a:ext cx="263271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削去多余的变量；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gray">
          <a:xfrm>
            <a:off x="5616575" y="1731963"/>
            <a:ext cx="2174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削去多余项。 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gray">
          <a:xfrm>
            <a:off x="942975" y="1731963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gray">
          <a:xfrm>
            <a:off x="720408" y="2368233"/>
            <a:ext cx="4724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利用削去法化简下列逻辑函数 </a:t>
            </a: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gray">
          <a:xfrm>
            <a:off x="720725" y="3299626"/>
            <a:ext cx="545021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解 </a:t>
            </a:r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gray">
          <a:xfrm>
            <a:off x="180975" y="2368550"/>
            <a:ext cx="185738" cy="371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331720" y="1021080"/>
          <a:ext cx="2016125" cy="6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r:id="rId3" imgW="1932305" imgH="731520" progId="Equation.KSEE3">
                  <p:embed/>
                </p:oleObj>
              </mc:Choice>
              <mc:Fallback>
                <p:oleObj r:id="rId3" imgW="1932305" imgH="73152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720" y="1021080"/>
                        <a:ext cx="2016125" cy="6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331720" y="1519555"/>
          <a:ext cx="341566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r:id="rId5" imgW="1777365" imgH="292100" progId="Equation.KSEE3">
                  <p:embed/>
                </p:oleObj>
              </mc:Choice>
              <mc:Fallback>
                <p:oleObj r:id="rId5" imgW="1777365" imgH="2921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1720" y="1519555"/>
                        <a:ext cx="341566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400175" y="3053080"/>
          <a:ext cx="6699250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r:id="rId7" imgW="2755900" imgH="316865" progId="Equation.KSEE3">
                  <p:embed/>
                </p:oleObj>
              </mc:Choice>
              <mc:Fallback>
                <p:oleObj r:id="rId7" imgW="2755900" imgH="3168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0175" y="3053080"/>
                        <a:ext cx="6699250" cy="80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370330" y="3887470"/>
          <a:ext cx="4920615" cy="150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r:id="rId9" imgW="1917065" imgH="609600" progId="Equation.KSEE3">
                  <p:embed/>
                </p:oleObj>
              </mc:Choice>
              <mc:Fallback>
                <p:oleObj r:id="rId9" imgW="1917065" imgH="609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0330" y="3887470"/>
                        <a:ext cx="4920615" cy="150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11150" y="547688"/>
            <a:ext cx="1735138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cs typeface="Times New Roman" panose="02020603050405020304" charset="0"/>
              </a:rPr>
              <a:t>添项法 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gray">
          <a:xfrm>
            <a:off x="373063" y="1071563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gray">
          <a:xfrm>
            <a:off x="373063" y="1592263"/>
            <a:ext cx="82956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进行添项。利用所添的项与其他项进行合并达到简化目的。 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857375" y="1082675"/>
          <a:ext cx="132905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8" r:id="rId3" imgW="685800" imgH="165100" progId="Equation.KSEE3">
                  <p:embed/>
                </p:oleObj>
              </mc:Choice>
              <mc:Fallback>
                <p:oleObj r:id="rId3" imgW="685800" imgH="1651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1082675"/>
                        <a:ext cx="132905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287395" y="807720"/>
          <a:ext cx="1847215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r:id="rId5" imgW="927100" imgH="279400" progId="Equation.KSEE3">
                  <p:embed/>
                </p:oleObj>
              </mc:Choice>
              <mc:Fallback>
                <p:oleObj r:id="rId5" imgW="927100" imgH="2794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7395" y="807720"/>
                        <a:ext cx="184721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239385" y="785495"/>
          <a:ext cx="358330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r:id="rId7" imgW="1777365" imgH="292100" progId="Equation.KSEE3">
                  <p:embed/>
                </p:oleObj>
              </mc:Choice>
              <mc:Fallback>
                <p:oleObj r:id="rId7" imgW="1777365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385" y="785495"/>
                        <a:ext cx="358330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52120" y="1818640"/>
          <a:ext cx="802703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r:id="rId9" imgW="4152900" imgH="2273300" progId="Equation.KSEE3">
                  <p:embed/>
                </p:oleObj>
              </mc:Choice>
              <mc:Fallback>
                <p:oleObj r:id="rId9" imgW="4152900" imgH="2273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120" y="1818640"/>
                        <a:ext cx="802703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36550" y="546100"/>
            <a:ext cx="3429000" cy="546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269790" tIns="76176" rIns="92075" bIns="38088" anchor="ctr">
            <a:spAutoFit/>
          </a:bodyPr>
          <a:lstStyle/>
          <a:p>
            <a:pPr eaLnBrk="0" hangingPunct="0"/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、或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与式的简化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gray">
          <a:xfrm>
            <a:off x="336550" y="1109663"/>
            <a:ext cx="8140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b="1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2400" b="1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与式的简化</a:t>
            </a:r>
            <a:r>
              <a:rPr lang="zh-CN" altLang="en-US" sz="2400" b="1"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可采用直接公式简化法或两次对偶简化法。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gray">
          <a:xfrm>
            <a:off x="396875" y="1824038"/>
            <a:ext cx="258191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化简逻辑函数 </a:t>
            </a:r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gray">
          <a:xfrm>
            <a:off x="-36513" y="2519363"/>
            <a:ext cx="35223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indent="276225"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解一  直接公式简化法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gray">
          <a:xfrm>
            <a:off x="6988493" y="3551238"/>
            <a:ext cx="14109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削去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]</a:t>
            </a:r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gray">
          <a:xfrm>
            <a:off x="239078" y="4100513"/>
            <a:ext cx="324612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解二  两次对偶简化法</a:t>
            </a:r>
          </a:p>
        </p:txBody>
      </p:sp>
      <p:sp>
        <p:nvSpPr>
          <p:cNvPr id="47117" name="Rectangle 17"/>
          <p:cNvSpPr>
            <a:spLocks noChangeArrowheads="1"/>
          </p:cNvSpPr>
          <p:nvPr/>
        </p:nvSpPr>
        <p:spPr bwMode="gray">
          <a:xfrm>
            <a:off x="7308850" y="4518025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sp>
        <p:nvSpPr>
          <p:cNvPr id="47119" name="Rectangle 20"/>
          <p:cNvSpPr>
            <a:spLocks noChangeArrowheads="1"/>
          </p:cNvSpPr>
          <p:nvPr/>
        </p:nvSpPr>
        <p:spPr bwMode="gray">
          <a:xfrm>
            <a:off x="7308850" y="5232400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削去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7269480" y="2887345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700655" y="1587500"/>
          <a:ext cx="569849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1" r:id="rId3" imgW="2831465" imgH="316865" progId="Equation.KSEE3">
                  <p:embed/>
                </p:oleObj>
              </mc:Choice>
              <mc:Fallback>
                <p:oleObj r:id="rId3" imgW="2831465" imgH="31686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655" y="1587500"/>
                        <a:ext cx="5698490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202690" y="2656205"/>
          <a:ext cx="328930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2" r:id="rId5" imgW="1346200" imgH="634365" progId="Equation.KSEE3">
                  <p:embed/>
                </p:oleObj>
              </mc:Choice>
              <mc:Fallback>
                <p:oleObj r:id="rId5" imgW="1346200" imgH="6343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690" y="2656205"/>
                        <a:ext cx="3289300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3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202690" y="4380230"/>
          <a:ext cx="606615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r:id="rId9" imgW="5966460" imgH="1464310" progId="Equation.KSEE3">
                  <p:embed/>
                </p:oleObj>
              </mc:Choice>
              <mc:Fallback>
                <p:oleObj r:id="rId9" imgW="5966460" imgH="146431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2690" y="4380230"/>
                        <a:ext cx="606615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73088" y="457200"/>
            <a:ext cx="432593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6.2.7.1.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应用卡诺图化简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09600" y="1208088"/>
            <a:ext cx="8153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: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是与变量的最小项对应的按一定规则排列的方格图，每一小方格填入一个最小项。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2259013"/>
            <a:ext cx="8153400" cy="1968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）最小项：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对于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输入变量有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种组合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,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其相应的乘积项也有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个，则每一个乘积项就称为一个最小项。其特点是每个输入变量均在其中以原变量和反变量形式出现一次，且仅一次。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09600" y="4121150"/>
            <a:ext cx="8153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如：三个变量，有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种组合，最小项就是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个，卡诺图也相应有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个小方格。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3088" y="5076825"/>
            <a:ext cx="6970712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在卡诺图的行和列分别标出变量及其状态。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bldLvl="0" animBg="1" autoUpdateAnimBg="0"/>
      <p:bldP spid="74757" grpId="0" autoUpdateAnimBg="0"/>
      <p:bldP spid="7475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858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09600" y="1066800"/>
            <a:ext cx="2085975" cy="2509838"/>
            <a:chOff x="384" y="672"/>
            <a:chExt cx="1314" cy="1581"/>
          </a:xfrm>
        </p:grpSpPr>
        <p:sp>
          <p:nvSpPr>
            <p:cNvPr id="49230" name="Text Box 4"/>
            <p:cNvSpPr txBox="1">
              <a:spLocks noChangeArrowheads="1"/>
            </p:cNvSpPr>
            <p:nvPr/>
          </p:nvSpPr>
          <p:spPr bwMode="auto">
            <a:xfrm>
              <a:off x="576" y="672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</a:t>
              </a:r>
              <a:endParaRPr lang="en-US" altLang="zh-CN" sz="2800" b="1"/>
            </a:p>
          </p:txBody>
        </p:sp>
        <p:sp>
          <p:nvSpPr>
            <p:cNvPr id="49231" name="Rectangle 5"/>
            <p:cNvSpPr>
              <a:spLocks noChangeArrowheads="1"/>
            </p:cNvSpPr>
            <p:nvPr/>
          </p:nvSpPr>
          <p:spPr bwMode="auto">
            <a:xfrm>
              <a:off x="816" y="1131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2" name="Line 6"/>
            <p:cNvSpPr>
              <a:spLocks noChangeShapeType="1"/>
            </p:cNvSpPr>
            <p:nvPr/>
          </p:nvSpPr>
          <p:spPr bwMode="auto">
            <a:xfrm>
              <a:off x="816" y="1515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3" name="Line 7"/>
            <p:cNvSpPr>
              <a:spLocks noChangeShapeType="1"/>
            </p:cNvSpPr>
            <p:nvPr/>
          </p:nvSpPr>
          <p:spPr bwMode="auto">
            <a:xfrm>
              <a:off x="1248" y="1131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4" name="Line 8"/>
            <p:cNvSpPr>
              <a:spLocks noChangeShapeType="1"/>
            </p:cNvSpPr>
            <p:nvPr/>
          </p:nvSpPr>
          <p:spPr bwMode="auto">
            <a:xfrm flipH="1" flipV="1">
              <a:off x="576" y="891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5" name="Text Box 9"/>
            <p:cNvSpPr txBox="1">
              <a:spLocks noChangeArrowheads="1"/>
            </p:cNvSpPr>
            <p:nvPr/>
          </p:nvSpPr>
          <p:spPr bwMode="auto">
            <a:xfrm>
              <a:off x="384" y="864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49236" name="Text Box 10"/>
            <p:cNvSpPr txBox="1">
              <a:spLocks noChangeArrowheads="1"/>
            </p:cNvSpPr>
            <p:nvPr/>
          </p:nvSpPr>
          <p:spPr bwMode="auto">
            <a:xfrm>
              <a:off x="864" y="81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49237" name="Text Box 11"/>
            <p:cNvSpPr txBox="1">
              <a:spLocks noChangeArrowheads="1"/>
            </p:cNvSpPr>
            <p:nvPr/>
          </p:nvSpPr>
          <p:spPr bwMode="auto">
            <a:xfrm>
              <a:off x="480" y="153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sz="2800" b="1"/>
            </a:p>
          </p:txBody>
        </p:sp>
        <p:sp>
          <p:nvSpPr>
            <p:cNvPr id="49238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49239" name="Text Box 13"/>
            <p:cNvSpPr txBox="1">
              <a:spLocks noChangeArrowheads="1"/>
            </p:cNvSpPr>
            <p:nvPr/>
          </p:nvSpPr>
          <p:spPr bwMode="auto">
            <a:xfrm>
              <a:off x="1344" y="81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sz="2800" b="1"/>
            </a:p>
          </p:txBody>
        </p:sp>
        <p:graphicFrame>
          <p:nvGraphicFramePr>
            <p:cNvPr id="49240" name="Object 14"/>
            <p:cNvGraphicFramePr>
              <a:graphicFrameLocks noChangeAspect="1"/>
            </p:cNvGraphicFramePr>
            <p:nvPr/>
          </p:nvGraphicFramePr>
          <p:xfrm>
            <a:off x="797" y="1179"/>
            <a:ext cx="47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0" name="公式" r:id="rId3" imgW="304800" imgH="190500" progId="Equation.3">
                    <p:embed/>
                  </p:oleObj>
                </mc:Choice>
                <mc:Fallback>
                  <p:oleObj name="公式" r:id="rId3" imgW="304800" imgH="190500" progId="Equation.3">
                    <p:embed/>
                    <p:pic>
                      <p:nvPicPr>
                        <p:cNvPr id="0" name="图片 36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179"/>
                          <a:ext cx="47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1" name="Object 15"/>
            <p:cNvGraphicFramePr>
              <a:graphicFrameLocks noChangeAspect="1"/>
            </p:cNvGraphicFramePr>
            <p:nvPr/>
          </p:nvGraphicFramePr>
          <p:xfrm>
            <a:off x="1239" y="1179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1" name="公式" r:id="rId5" imgW="292100" imgH="190500" progId="Equation.3">
                    <p:embed/>
                  </p:oleObj>
                </mc:Choice>
                <mc:Fallback>
                  <p:oleObj name="公式" r:id="rId5" imgW="292100" imgH="190500" progId="Equation.3">
                    <p:embed/>
                    <p:pic>
                      <p:nvPicPr>
                        <p:cNvPr id="0" name="图片 36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1179"/>
                          <a:ext cx="4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2" name="Object 16"/>
            <p:cNvGraphicFramePr>
              <a:graphicFrameLocks noChangeAspect="1"/>
            </p:cNvGraphicFramePr>
            <p:nvPr/>
          </p:nvGraphicFramePr>
          <p:xfrm>
            <a:off x="807" y="1563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2" name="公式" r:id="rId7" imgW="292100" imgH="190500" progId="Equation.3">
                    <p:embed/>
                  </p:oleObj>
                </mc:Choice>
                <mc:Fallback>
                  <p:oleObj name="公式" r:id="rId7" imgW="292100" imgH="190500" progId="Equation.3">
                    <p:embed/>
                    <p:pic>
                      <p:nvPicPr>
                        <p:cNvPr id="0" name="图片 36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563"/>
                          <a:ext cx="4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3" name="Object 17"/>
            <p:cNvGraphicFramePr>
              <a:graphicFrameLocks noChangeAspect="1"/>
            </p:cNvGraphicFramePr>
            <p:nvPr/>
          </p:nvGraphicFramePr>
          <p:xfrm>
            <a:off x="1248" y="1583"/>
            <a:ext cx="44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3" name="公式" r:id="rId9" imgW="279400" imgH="152400" progId="Equation.3">
                    <p:embed/>
                  </p:oleObj>
                </mc:Choice>
                <mc:Fallback>
                  <p:oleObj name="公式" r:id="rId9" imgW="279400" imgH="152400" progId="Equation.3">
                    <p:embed/>
                    <p:pic>
                      <p:nvPicPr>
                        <p:cNvPr id="0" name="图片 36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83"/>
                          <a:ext cx="44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68" y="1899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二变量</a:t>
              </a: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762000" y="3505200"/>
            <a:ext cx="3429000" cy="2433638"/>
            <a:chOff x="2496" y="1509"/>
            <a:chExt cx="2160" cy="1533"/>
          </a:xfrm>
        </p:grpSpPr>
        <p:sp>
          <p:nvSpPr>
            <p:cNvPr id="49205" name="Text Box 20"/>
            <p:cNvSpPr txBox="1">
              <a:spLocks noChangeArrowheads="1"/>
            </p:cNvSpPr>
            <p:nvPr/>
          </p:nvSpPr>
          <p:spPr bwMode="auto">
            <a:xfrm>
              <a:off x="2688" y="150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grpSp>
          <p:nvGrpSpPr>
            <p:cNvPr id="49206" name="Group 21"/>
            <p:cNvGrpSpPr/>
            <p:nvPr/>
          </p:nvGrpSpPr>
          <p:grpSpPr bwMode="auto">
            <a:xfrm>
              <a:off x="2496" y="1632"/>
              <a:ext cx="2160" cy="1410"/>
              <a:chOff x="2352" y="864"/>
              <a:chExt cx="2160" cy="1410"/>
            </a:xfrm>
          </p:grpSpPr>
          <p:sp>
            <p:nvSpPr>
              <p:cNvPr id="49207" name="Rectangle 2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08" name="Line 23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09" name="Line 24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0" name="Line 25"/>
              <p:cNvSpPr>
                <a:spLocks noChangeShapeType="1"/>
              </p:cNvSpPr>
              <p:nvPr/>
            </p:nvSpPr>
            <p:spPr bwMode="auto">
              <a:xfrm flipH="1" flipV="1">
                <a:off x="2544" y="912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1" name="Text Box 26"/>
              <p:cNvSpPr txBox="1">
                <a:spLocks noChangeArrowheads="1"/>
              </p:cNvSpPr>
              <p:nvPr/>
            </p:nvSpPr>
            <p:spPr bwMode="auto">
              <a:xfrm>
                <a:off x="2352" y="885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49212" name="Text Box 27"/>
              <p:cNvSpPr txBox="1">
                <a:spLocks noChangeArrowheads="1"/>
              </p:cNvSpPr>
              <p:nvPr/>
            </p:nvSpPr>
            <p:spPr bwMode="auto">
              <a:xfrm>
                <a:off x="2784" y="885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49213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49214" name="Text Box 29"/>
              <p:cNvSpPr txBox="1">
                <a:spLocks noChangeArrowheads="1"/>
              </p:cNvSpPr>
              <p:nvPr/>
            </p:nvSpPr>
            <p:spPr bwMode="auto">
              <a:xfrm>
                <a:off x="2496" y="120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graphicFrame>
            <p:nvGraphicFramePr>
              <p:cNvPr id="49215" name="Object 30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4" name="公式" r:id="rId11" imgW="177800" imgH="190500" progId="Equation.3">
                      <p:embed/>
                    </p:oleObj>
                  </mc:Choice>
                  <mc:Fallback>
                    <p:oleObj name="公式" r:id="rId11" imgW="177800" imgH="190500" progId="Equation.3">
                      <p:embed/>
                      <p:pic>
                        <p:nvPicPr>
                          <p:cNvPr id="0" name="图片 368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6" name="Rectangle 31"/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7" name="Line 3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8" name="Line 33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9" name="Text Box 34"/>
              <p:cNvSpPr txBox="1">
                <a:spLocks noChangeArrowheads="1"/>
              </p:cNvSpPr>
              <p:nvPr/>
            </p:nvSpPr>
            <p:spPr bwMode="auto">
              <a:xfrm>
                <a:off x="3216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49220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49221" name="Text Box 36"/>
              <p:cNvSpPr txBox="1">
                <a:spLocks noChangeArrowheads="1"/>
              </p:cNvSpPr>
              <p:nvPr/>
            </p:nvSpPr>
            <p:spPr bwMode="auto">
              <a:xfrm>
                <a:off x="4080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75813" name="Rectangle 37"/>
              <p:cNvSpPr>
                <a:spLocks noChangeArrowheads="1"/>
              </p:cNvSpPr>
              <p:nvPr/>
            </p:nvSpPr>
            <p:spPr bwMode="auto">
              <a:xfrm>
                <a:off x="3257" y="1920"/>
                <a:ext cx="794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三变量</a:t>
                </a:r>
              </a:p>
            </p:txBody>
          </p:sp>
          <p:graphicFrame>
            <p:nvGraphicFramePr>
              <p:cNvPr id="49223" name="Object 38"/>
              <p:cNvGraphicFramePr>
                <a:graphicFrameLocks noChangeAspect="1"/>
              </p:cNvGraphicFramePr>
              <p:nvPr/>
            </p:nvGraphicFramePr>
            <p:xfrm>
              <a:off x="3264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5" name="公式" r:id="rId13" imgW="177800" imgH="177800" progId="Equation.3">
                      <p:embed/>
                    </p:oleObj>
                  </mc:Choice>
                  <mc:Fallback>
                    <p:oleObj name="公式" r:id="rId13" imgW="177800" imgH="177800" progId="Equation.3">
                      <p:embed/>
                      <p:pic>
                        <p:nvPicPr>
                          <p:cNvPr id="0" name="图片 368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4" name="Object 39"/>
              <p:cNvGraphicFramePr>
                <a:graphicFrameLocks noChangeAspect="1"/>
              </p:cNvGraphicFramePr>
              <p:nvPr/>
            </p:nvGraphicFramePr>
            <p:xfrm>
              <a:off x="3696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6" name="公式" r:id="rId15" imgW="177800" imgH="190500" progId="Equation.3">
                      <p:embed/>
                    </p:oleObj>
                  </mc:Choice>
                  <mc:Fallback>
                    <p:oleObj name="公式" r:id="rId15" imgW="177800" imgH="190500" progId="Equation.3">
                      <p:embed/>
                      <p:pic>
                        <p:nvPicPr>
                          <p:cNvPr id="0" name="图片 368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5" name="Object 40"/>
              <p:cNvGraphicFramePr>
                <a:graphicFrameLocks noChangeAspect="1"/>
              </p:cNvGraphicFramePr>
              <p:nvPr/>
            </p:nvGraphicFramePr>
            <p:xfrm>
              <a:off x="4128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7" name="公式" r:id="rId17" imgW="177800" imgH="177800" progId="Equation.3">
                      <p:embed/>
                    </p:oleObj>
                  </mc:Choice>
                  <mc:Fallback>
                    <p:oleObj name="公式" r:id="rId17" imgW="177800" imgH="177800" progId="Equation.3">
                      <p:embed/>
                      <p:pic>
                        <p:nvPicPr>
                          <p:cNvPr id="0" name="图片 368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6" name="Object 41"/>
              <p:cNvGraphicFramePr>
                <a:graphicFrameLocks noChangeAspect="1"/>
              </p:cNvGraphicFramePr>
              <p:nvPr/>
            </p:nvGraphicFramePr>
            <p:xfrm>
              <a:off x="2832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8" name="公式" r:id="rId19" imgW="177800" imgH="177800" progId="Equation.3">
                      <p:embed/>
                    </p:oleObj>
                  </mc:Choice>
                  <mc:Fallback>
                    <p:oleObj name="公式" r:id="rId19" imgW="177800" imgH="177800" progId="Equation.3">
                      <p:embed/>
                      <p:pic>
                        <p:nvPicPr>
                          <p:cNvPr id="0" name="图片 368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7" name="Object 42"/>
              <p:cNvGraphicFramePr>
                <a:graphicFrameLocks noChangeAspect="1"/>
              </p:cNvGraphicFramePr>
              <p:nvPr/>
            </p:nvGraphicFramePr>
            <p:xfrm>
              <a:off x="3264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9" name="公式" r:id="rId21" imgW="177800" imgH="190500" progId="Equation.3">
                      <p:embed/>
                    </p:oleObj>
                  </mc:Choice>
                  <mc:Fallback>
                    <p:oleObj name="公式" r:id="rId21" imgW="177800" imgH="190500" progId="Equation.3">
                      <p:embed/>
                      <p:pic>
                        <p:nvPicPr>
                          <p:cNvPr id="0" name="图片 368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8" name="Object 43"/>
              <p:cNvGraphicFramePr>
                <a:graphicFrameLocks noChangeAspect="1"/>
              </p:cNvGraphicFramePr>
              <p:nvPr/>
            </p:nvGraphicFramePr>
            <p:xfrm>
              <a:off x="3696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30" name="公式" r:id="rId23" imgW="177800" imgH="177800" progId="Equation.3">
                      <p:embed/>
                    </p:oleObj>
                  </mc:Choice>
                  <mc:Fallback>
                    <p:oleObj name="公式" r:id="rId23" imgW="177800" imgH="177800" progId="Equation.3">
                      <p:embed/>
                      <p:pic>
                        <p:nvPicPr>
                          <p:cNvPr id="0" name="图片 368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9" name="Object 44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31" name="公式" r:id="rId25" imgW="177800" imgH="190500" progId="Equation.3">
                      <p:embed/>
                    </p:oleObj>
                  </mc:Choice>
                  <mc:Fallback>
                    <p:oleObj name="公式" r:id="rId25" imgW="177800" imgH="190500" progId="Equation.3">
                      <p:embed/>
                      <p:pic>
                        <p:nvPicPr>
                          <p:cNvPr id="0" name="图片 368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5821" name="AutoShape 45"/>
          <p:cNvSpPr>
            <a:spLocks noChangeArrowheads="1"/>
          </p:cNvSpPr>
          <p:nvPr/>
        </p:nvSpPr>
        <p:spPr bwMode="auto">
          <a:xfrm>
            <a:off x="4724400" y="4419600"/>
            <a:ext cx="1752600" cy="1447800"/>
          </a:xfrm>
          <a:prstGeom prst="wedgeRoundRectCallout">
            <a:avLst>
              <a:gd name="adj1" fmla="val -90671"/>
              <a:gd name="adj2" fmla="val -43639"/>
              <a:gd name="adj3" fmla="val 16667"/>
            </a:avLst>
          </a:prstGeom>
          <a:solidFill>
            <a:srgbClr val="FFFFCC"/>
          </a:solidFill>
          <a:ln w="2857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二进制数对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应的十进制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数编号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4114800" y="762000"/>
            <a:ext cx="3581400" cy="3686175"/>
            <a:chOff x="2592" y="480"/>
            <a:chExt cx="2256" cy="2322"/>
          </a:xfrm>
        </p:grpSpPr>
        <p:sp>
          <p:nvSpPr>
            <p:cNvPr id="49165" name="Rectangle 47"/>
            <p:cNvSpPr>
              <a:spLocks noChangeArrowheads="1"/>
            </p:cNvSpPr>
            <p:nvPr/>
          </p:nvSpPr>
          <p:spPr bwMode="auto">
            <a:xfrm>
              <a:off x="3120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6" name="Line 48"/>
            <p:cNvSpPr>
              <a:spLocks noChangeShapeType="1"/>
            </p:cNvSpPr>
            <p:nvPr/>
          </p:nvSpPr>
          <p:spPr bwMode="auto">
            <a:xfrm>
              <a:off x="3120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7" name="Line 49"/>
            <p:cNvSpPr>
              <a:spLocks noChangeShapeType="1"/>
            </p:cNvSpPr>
            <p:nvPr/>
          </p:nvSpPr>
          <p:spPr bwMode="auto">
            <a:xfrm>
              <a:off x="3552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8" name="Line 50"/>
            <p:cNvSpPr>
              <a:spLocks noChangeShapeType="1"/>
            </p:cNvSpPr>
            <p:nvPr/>
          </p:nvSpPr>
          <p:spPr bwMode="auto">
            <a:xfrm flipH="1" flipV="1">
              <a:off x="2880" y="672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9" name="Text Box 51"/>
            <p:cNvSpPr txBox="1">
              <a:spLocks noChangeArrowheads="1"/>
            </p:cNvSpPr>
            <p:nvPr/>
          </p:nvSpPr>
          <p:spPr bwMode="auto">
            <a:xfrm>
              <a:off x="2592" y="645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AB</a:t>
              </a:r>
              <a:endParaRPr lang="en-US" altLang="zh-CN" sz="2800" b="1"/>
            </a:p>
          </p:txBody>
        </p:sp>
        <p:sp>
          <p:nvSpPr>
            <p:cNvPr id="49170" name="Text Box 52"/>
            <p:cNvSpPr txBox="1">
              <a:spLocks noChangeArrowheads="1"/>
            </p:cNvSpPr>
            <p:nvPr/>
          </p:nvSpPr>
          <p:spPr bwMode="auto">
            <a:xfrm>
              <a:off x="3120" y="645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graphicFrame>
          <p:nvGraphicFramePr>
            <p:cNvPr id="49171" name="Object 53"/>
            <p:cNvGraphicFramePr>
              <a:graphicFrameLocks noChangeAspect="1"/>
            </p:cNvGraphicFramePr>
            <p:nvPr/>
          </p:nvGraphicFramePr>
          <p:xfrm>
            <a:off x="3168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2" name="公式" r:id="rId27" imgW="177800" imgH="190500" progId="Equation.3">
                    <p:embed/>
                  </p:oleObj>
                </mc:Choice>
                <mc:Fallback>
                  <p:oleObj name="公式" r:id="rId27" imgW="177800" imgH="190500" progId="Equation.3">
                    <p:embed/>
                    <p:pic>
                      <p:nvPicPr>
                        <p:cNvPr id="0" name="图片 36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Rectangle 54"/>
            <p:cNvSpPr>
              <a:spLocks noChangeArrowheads="1"/>
            </p:cNvSpPr>
            <p:nvPr/>
          </p:nvSpPr>
          <p:spPr bwMode="auto">
            <a:xfrm>
              <a:off x="3984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3" name="Line 55"/>
            <p:cNvSpPr>
              <a:spLocks noChangeShapeType="1"/>
            </p:cNvSpPr>
            <p:nvPr/>
          </p:nvSpPr>
          <p:spPr bwMode="auto">
            <a:xfrm>
              <a:off x="3984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4" name="Line 56"/>
            <p:cNvSpPr>
              <a:spLocks noChangeShapeType="1"/>
            </p:cNvSpPr>
            <p:nvPr/>
          </p:nvSpPr>
          <p:spPr bwMode="auto">
            <a:xfrm>
              <a:off x="4416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5" name="Text Box 57"/>
            <p:cNvSpPr txBox="1">
              <a:spLocks noChangeArrowheads="1"/>
            </p:cNvSpPr>
            <p:nvPr/>
          </p:nvSpPr>
          <p:spPr bwMode="auto">
            <a:xfrm>
              <a:off x="3552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49176" name="Text Box 58"/>
            <p:cNvSpPr txBox="1">
              <a:spLocks noChangeArrowheads="1"/>
            </p:cNvSpPr>
            <p:nvPr/>
          </p:nvSpPr>
          <p:spPr bwMode="auto">
            <a:xfrm>
              <a:off x="3984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49177" name="Text Box 59"/>
            <p:cNvSpPr txBox="1">
              <a:spLocks noChangeArrowheads="1"/>
            </p:cNvSpPr>
            <p:nvPr/>
          </p:nvSpPr>
          <p:spPr bwMode="auto">
            <a:xfrm>
              <a:off x="4416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graphicFrame>
          <p:nvGraphicFramePr>
            <p:cNvPr id="49178" name="Object 60"/>
            <p:cNvGraphicFramePr>
              <a:graphicFrameLocks noChangeAspect="1"/>
            </p:cNvGraphicFramePr>
            <p:nvPr/>
          </p:nvGraphicFramePr>
          <p:xfrm>
            <a:off x="3600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3" name="公式" r:id="rId29" imgW="177800" imgH="177800" progId="Equation.3">
                    <p:embed/>
                  </p:oleObj>
                </mc:Choice>
                <mc:Fallback>
                  <p:oleObj name="公式" r:id="rId29" imgW="177800" imgH="177800" progId="Equation.3">
                    <p:embed/>
                    <p:pic>
                      <p:nvPicPr>
                        <p:cNvPr id="0" name="图片 36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61"/>
            <p:cNvGraphicFramePr>
              <a:graphicFrameLocks noChangeAspect="1"/>
            </p:cNvGraphicFramePr>
            <p:nvPr/>
          </p:nvGraphicFramePr>
          <p:xfrm>
            <a:off x="4032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4" name="公式" r:id="rId31" imgW="177800" imgH="190500" progId="Equation.3">
                    <p:embed/>
                  </p:oleObj>
                </mc:Choice>
                <mc:Fallback>
                  <p:oleObj name="公式" r:id="rId31" imgW="177800" imgH="190500" progId="Equation.3">
                    <p:embed/>
                    <p:pic>
                      <p:nvPicPr>
                        <p:cNvPr id="0" name="图片 36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Object 62"/>
            <p:cNvGraphicFramePr>
              <a:graphicFrameLocks noChangeAspect="1"/>
            </p:cNvGraphicFramePr>
            <p:nvPr/>
          </p:nvGraphicFramePr>
          <p:xfrm>
            <a:off x="4464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5" name="公式" r:id="rId33" imgW="177800" imgH="177800" progId="Equation.3">
                    <p:embed/>
                  </p:oleObj>
                </mc:Choice>
                <mc:Fallback>
                  <p:oleObj name="公式" r:id="rId33" imgW="177800" imgH="177800" progId="Equation.3">
                    <p:embed/>
                    <p:pic>
                      <p:nvPicPr>
                        <p:cNvPr id="0" name="图片 36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1" name="Object 63"/>
            <p:cNvGraphicFramePr>
              <a:graphicFrameLocks noChangeAspect="1"/>
            </p:cNvGraphicFramePr>
            <p:nvPr/>
          </p:nvGraphicFramePr>
          <p:xfrm>
            <a:off x="3168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6" name="公式" r:id="rId35" imgW="177800" imgH="177800" progId="Equation.3">
                    <p:embed/>
                  </p:oleObj>
                </mc:Choice>
                <mc:Fallback>
                  <p:oleObj name="公式" r:id="rId35" imgW="177800" imgH="177800" progId="Equation.3">
                    <p:embed/>
                    <p:pic>
                      <p:nvPicPr>
                        <p:cNvPr id="0" name="图片 36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2" name="Object 64"/>
            <p:cNvGraphicFramePr>
              <a:graphicFrameLocks noChangeAspect="1"/>
            </p:cNvGraphicFramePr>
            <p:nvPr/>
          </p:nvGraphicFramePr>
          <p:xfrm>
            <a:off x="3600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7" name="公式" r:id="rId37" imgW="177800" imgH="190500" progId="Equation.3">
                    <p:embed/>
                  </p:oleObj>
                </mc:Choice>
                <mc:Fallback>
                  <p:oleObj name="公式" r:id="rId37" imgW="177800" imgH="190500" progId="Equation.3">
                    <p:embed/>
                    <p:pic>
                      <p:nvPicPr>
                        <p:cNvPr id="0" name="图片 36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65"/>
            <p:cNvGraphicFramePr>
              <a:graphicFrameLocks noChangeAspect="1"/>
            </p:cNvGraphicFramePr>
            <p:nvPr/>
          </p:nvGraphicFramePr>
          <p:xfrm>
            <a:off x="4032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" name="公式" r:id="rId39" imgW="177800" imgH="177800" progId="Equation.3">
                    <p:embed/>
                  </p:oleObj>
                </mc:Choice>
                <mc:Fallback>
                  <p:oleObj name="公式" r:id="rId39" imgW="177800" imgH="177800" progId="Equation.3">
                    <p:embed/>
                    <p:pic>
                      <p:nvPicPr>
                        <p:cNvPr id="0" name="图片 36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4" name="Object 66"/>
            <p:cNvGraphicFramePr>
              <a:graphicFrameLocks noChangeAspect="1"/>
            </p:cNvGraphicFramePr>
            <p:nvPr/>
          </p:nvGraphicFramePr>
          <p:xfrm>
            <a:off x="4464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9" name="公式" r:id="rId41" imgW="177800" imgH="190500" progId="Equation.3">
                    <p:embed/>
                  </p:oleObj>
                </mc:Choice>
                <mc:Fallback>
                  <p:oleObj name="公式" r:id="rId41" imgW="177800" imgH="190500" progId="Equation.3">
                    <p:embed/>
                    <p:pic>
                      <p:nvPicPr>
                        <p:cNvPr id="0" name="图片 36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5" name="Text Box 67"/>
            <p:cNvSpPr txBox="1">
              <a:spLocks noChangeArrowheads="1"/>
            </p:cNvSpPr>
            <p:nvPr/>
          </p:nvSpPr>
          <p:spPr bwMode="auto">
            <a:xfrm>
              <a:off x="2784" y="480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</a:p>
          </p:txBody>
        </p:sp>
        <p:sp>
          <p:nvSpPr>
            <p:cNvPr id="49186" name="Text Box 68"/>
            <p:cNvSpPr txBox="1">
              <a:spLocks noChangeArrowheads="1"/>
            </p:cNvSpPr>
            <p:nvPr/>
          </p:nvSpPr>
          <p:spPr bwMode="auto">
            <a:xfrm>
              <a:off x="2736" y="96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49187" name="Text Box 69"/>
            <p:cNvSpPr txBox="1">
              <a:spLocks noChangeArrowheads="1"/>
            </p:cNvSpPr>
            <p:nvPr/>
          </p:nvSpPr>
          <p:spPr bwMode="auto">
            <a:xfrm>
              <a:off x="2736" y="129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49188" name="Text Box 70"/>
            <p:cNvSpPr txBox="1">
              <a:spLocks noChangeArrowheads="1"/>
            </p:cNvSpPr>
            <p:nvPr/>
          </p:nvSpPr>
          <p:spPr bwMode="auto">
            <a:xfrm>
              <a:off x="2736" y="168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49189" name="Text Box 71"/>
            <p:cNvSpPr txBox="1">
              <a:spLocks noChangeArrowheads="1"/>
            </p:cNvSpPr>
            <p:nvPr/>
          </p:nvSpPr>
          <p:spPr bwMode="auto">
            <a:xfrm>
              <a:off x="2736" y="206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3552" y="2448"/>
              <a:ext cx="784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四变量</a:t>
              </a:r>
            </a:p>
          </p:txBody>
        </p:sp>
        <p:sp>
          <p:nvSpPr>
            <p:cNvPr id="49191" name="Rectangle 73"/>
            <p:cNvSpPr>
              <a:spLocks noChangeArrowheads="1"/>
            </p:cNvSpPr>
            <p:nvPr/>
          </p:nvSpPr>
          <p:spPr bwMode="auto">
            <a:xfrm>
              <a:off x="3120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2" name="Line 74"/>
            <p:cNvSpPr>
              <a:spLocks noChangeShapeType="1"/>
            </p:cNvSpPr>
            <p:nvPr/>
          </p:nvSpPr>
          <p:spPr bwMode="auto">
            <a:xfrm>
              <a:off x="3120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3" name="Line 75"/>
            <p:cNvSpPr>
              <a:spLocks noChangeShapeType="1"/>
            </p:cNvSpPr>
            <p:nvPr/>
          </p:nvSpPr>
          <p:spPr bwMode="auto">
            <a:xfrm>
              <a:off x="3552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aphicFrame>
          <p:nvGraphicFramePr>
            <p:cNvPr id="49194" name="Object 76"/>
            <p:cNvGraphicFramePr>
              <a:graphicFrameLocks noChangeAspect="1"/>
            </p:cNvGraphicFramePr>
            <p:nvPr/>
          </p:nvGraphicFramePr>
          <p:xfrm>
            <a:off x="3139" y="173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0" name="公式" r:id="rId43" imgW="228600" imgH="177800" progId="Equation.3">
                    <p:embed/>
                  </p:oleObj>
                </mc:Choice>
                <mc:Fallback>
                  <p:oleObj name="公式" r:id="rId43" imgW="228600" imgH="177800" progId="Equation.3">
                    <p:embed/>
                    <p:pic>
                      <p:nvPicPr>
                        <p:cNvPr id="0" name="图片 36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1738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5" name="Rectangle 77"/>
            <p:cNvSpPr>
              <a:spLocks noChangeArrowheads="1"/>
            </p:cNvSpPr>
            <p:nvPr/>
          </p:nvSpPr>
          <p:spPr bwMode="auto">
            <a:xfrm>
              <a:off x="3984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6" name="Line 78"/>
            <p:cNvSpPr>
              <a:spLocks noChangeShapeType="1"/>
            </p:cNvSpPr>
            <p:nvPr/>
          </p:nvSpPr>
          <p:spPr bwMode="auto">
            <a:xfrm>
              <a:off x="3984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7" name="Line 79"/>
            <p:cNvSpPr>
              <a:spLocks noChangeShapeType="1"/>
            </p:cNvSpPr>
            <p:nvPr/>
          </p:nvSpPr>
          <p:spPr bwMode="auto">
            <a:xfrm>
              <a:off x="4416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aphicFrame>
          <p:nvGraphicFramePr>
            <p:cNvPr id="49198" name="Object 80"/>
            <p:cNvGraphicFramePr>
              <a:graphicFrameLocks noChangeAspect="1"/>
            </p:cNvGraphicFramePr>
            <p:nvPr/>
          </p:nvGraphicFramePr>
          <p:xfrm>
            <a:off x="3571" y="172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1" name="公式" r:id="rId45" imgW="228600" imgH="177800" progId="Equation.3">
                    <p:embed/>
                  </p:oleObj>
                </mc:Choice>
                <mc:Fallback>
                  <p:oleObj name="公式" r:id="rId45" imgW="228600" imgH="177800" progId="Equation.3">
                    <p:embed/>
                    <p:pic>
                      <p:nvPicPr>
                        <p:cNvPr id="0" name="图片 36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728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9" name="Object 81"/>
            <p:cNvGraphicFramePr>
              <a:graphicFrameLocks noChangeAspect="1"/>
            </p:cNvGraphicFramePr>
            <p:nvPr/>
          </p:nvGraphicFramePr>
          <p:xfrm>
            <a:off x="4003" y="1728"/>
            <a:ext cx="38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2" name="公式" r:id="rId47" imgW="228600" imgH="190500" progId="Equation.3">
                    <p:embed/>
                  </p:oleObj>
                </mc:Choice>
                <mc:Fallback>
                  <p:oleObj name="公式" r:id="rId47" imgW="228600" imgH="190500" progId="Equation.3">
                    <p:embed/>
                    <p:pic>
                      <p:nvPicPr>
                        <p:cNvPr id="0" name="图片 36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1728"/>
                          <a:ext cx="38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0" name="Object 82"/>
            <p:cNvGraphicFramePr>
              <a:graphicFrameLocks noChangeAspect="1"/>
            </p:cNvGraphicFramePr>
            <p:nvPr/>
          </p:nvGraphicFramePr>
          <p:xfrm>
            <a:off x="4436" y="1728"/>
            <a:ext cx="3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3" name="公式" r:id="rId49" imgW="228600" imgH="177800" progId="Equation.3">
                    <p:embed/>
                  </p:oleObj>
                </mc:Choice>
                <mc:Fallback>
                  <p:oleObj name="公式" r:id="rId49" imgW="228600" imgH="177800" progId="Equation.3">
                    <p:embed/>
                    <p:pic>
                      <p:nvPicPr>
                        <p:cNvPr id="0" name="图片 36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1728"/>
                          <a:ext cx="3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1" name="Object 83"/>
            <p:cNvGraphicFramePr>
              <a:graphicFrameLocks noChangeAspect="1"/>
            </p:cNvGraphicFramePr>
            <p:nvPr/>
          </p:nvGraphicFramePr>
          <p:xfrm>
            <a:off x="3168" y="205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4" name="公式" r:id="rId51" imgW="177800" imgH="190500" progId="Equation.3">
                    <p:embed/>
                  </p:oleObj>
                </mc:Choice>
                <mc:Fallback>
                  <p:oleObj name="公式" r:id="rId51" imgW="177800" imgH="190500" progId="Equation.3">
                    <p:embed/>
                    <p:pic>
                      <p:nvPicPr>
                        <p:cNvPr id="0" name="图片 36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54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2" name="Object 84"/>
            <p:cNvGraphicFramePr>
              <a:graphicFrameLocks noChangeAspect="1"/>
            </p:cNvGraphicFramePr>
            <p:nvPr/>
          </p:nvGraphicFramePr>
          <p:xfrm>
            <a:off x="3600" y="206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5" name="公式" r:id="rId53" imgW="177800" imgH="190500" progId="Equation.3">
                    <p:embed/>
                  </p:oleObj>
                </mc:Choice>
                <mc:Fallback>
                  <p:oleObj name="公式" r:id="rId53" imgW="177800" imgH="190500" progId="Equation.3">
                    <p:embed/>
                    <p:pic>
                      <p:nvPicPr>
                        <p:cNvPr id="0" name="图片 36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64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3" name="Object 85"/>
            <p:cNvGraphicFramePr>
              <a:graphicFrameLocks noChangeAspect="1"/>
            </p:cNvGraphicFramePr>
            <p:nvPr/>
          </p:nvGraphicFramePr>
          <p:xfrm>
            <a:off x="4003" y="2064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6" name="公式" r:id="rId55" imgW="228600" imgH="177800" progId="Equation.3">
                    <p:embed/>
                  </p:oleObj>
                </mc:Choice>
                <mc:Fallback>
                  <p:oleObj name="公式" r:id="rId55" imgW="228600" imgH="177800" progId="Equation.3">
                    <p:embed/>
                    <p:pic>
                      <p:nvPicPr>
                        <p:cNvPr id="0" name="图片 36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064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4" name="Object 86"/>
            <p:cNvGraphicFramePr>
              <a:graphicFrameLocks noChangeAspect="1"/>
            </p:cNvGraphicFramePr>
            <p:nvPr/>
          </p:nvGraphicFramePr>
          <p:xfrm>
            <a:off x="4436" y="2064"/>
            <a:ext cx="38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7" name="公式" r:id="rId57" imgW="228600" imgH="190500" progId="Equation.3">
                    <p:embed/>
                  </p:oleObj>
                </mc:Choice>
                <mc:Fallback>
                  <p:oleObj name="公式" r:id="rId57" imgW="228600" imgH="190500" progId="Equation.3">
                    <p:embed/>
                    <p:pic>
                      <p:nvPicPr>
                        <p:cNvPr id="0" name="图片 36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2064"/>
                          <a:ext cx="38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7"/>
          <p:cNvGrpSpPr/>
          <p:nvPr/>
        </p:nvGrpSpPr>
        <p:grpSpPr bwMode="auto">
          <a:xfrm>
            <a:off x="4343400" y="911225"/>
            <a:ext cx="3124200" cy="2746375"/>
            <a:chOff x="2736" y="574"/>
            <a:chExt cx="1968" cy="1730"/>
          </a:xfrm>
        </p:grpSpPr>
        <p:sp>
          <p:nvSpPr>
            <p:cNvPr id="49163" name="AutoShape 88"/>
            <p:cNvSpPr/>
            <p:nvPr/>
          </p:nvSpPr>
          <p:spPr bwMode="auto">
            <a:xfrm>
              <a:off x="2736" y="1056"/>
              <a:ext cx="96" cy="1248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4" name="AutoShape 89"/>
            <p:cNvSpPr/>
            <p:nvPr/>
          </p:nvSpPr>
          <p:spPr bwMode="auto">
            <a:xfrm rot="5364261">
              <a:off x="3935" y="-97"/>
              <a:ext cx="98" cy="1440"/>
            </a:xfrm>
            <a:prstGeom prst="leftBrace">
              <a:avLst>
                <a:gd name="adj1" fmla="val 12244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2743200" y="990600"/>
            <a:ext cx="1524000" cy="2514600"/>
            <a:chOff x="1728" y="624"/>
            <a:chExt cx="960" cy="1584"/>
          </a:xfrm>
        </p:grpSpPr>
        <p:sp>
          <p:nvSpPr>
            <p:cNvPr id="49161" name="AutoShape 91"/>
            <p:cNvSpPr>
              <a:spLocks noChangeArrowheads="1"/>
            </p:cNvSpPr>
            <p:nvPr/>
          </p:nvSpPr>
          <p:spPr bwMode="auto">
            <a:xfrm>
              <a:off x="1824" y="672"/>
              <a:ext cx="816" cy="1536"/>
            </a:xfrm>
            <a:prstGeom prst="wedgeRoundRectCallout">
              <a:avLst>
                <a:gd name="adj1" fmla="val 66301"/>
                <a:gd name="adj2" fmla="val 33009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endParaRPr lang="zh-CN" sz="2800" b="1">
                <a:latin typeface="Times New Roman" panose="02020603050405020304" charset="0"/>
              </a:endParaRPr>
            </a:p>
          </p:txBody>
        </p:sp>
        <p:sp>
          <p:nvSpPr>
            <p:cNvPr id="75868" name="Rectangle 92"/>
            <p:cNvSpPr>
              <a:spLocks noChangeArrowheads="1"/>
            </p:cNvSpPr>
            <p:nvPr/>
          </p:nvSpPr>
          <p:spPr bwMode="auto">
            <a:xfrm>
              <a:off x="1728" y="624"/>
              <a:ext cx="960" cy="1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任意两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个相邻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最小项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之间只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有一个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变量改变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82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8382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19138" y="1166813"/>
            <a:ext cx="4210050" cy="566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(a)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根据真值表画出卡诺图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62000" y="1828800"/>
            <a:ext cx="661988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: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648200" y="1752600"/>
            <a:ext cx="3352800" cy="1871663"/>
            <a:chOff x="2928" y="1104"/>
            <a:chExt cx="2112" cy="1179"/>
          </a:xfrm>
        </p:grpSpPr>
        <p:sp>
          <p:nvSpPr>
            <p:cNvPr id="50200" name="Line 6"/>
            <p:cNvSpPr>
              <a:spLocks noChangeShapeType="1"/>
            </p:cNvSpPr>
            <p:nvPr/>
          </p:nvSpPr>
          <p:spPr bwMode="auto">
            <a:xfrm flipH="1" flipV="1">
              <a:off x="3072" y="1275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0201" name="Group 7"/>
            <p:cNvGrpSpPr/>
            <p:nvPr/>
          </p:nvGrpSpPr>
          <p:grpSpPr bwMode="auto">
            <a:xfrm>
              <a:off x="2928" y="1104"/>
              <a:ext cx="2112" cy="1179"/>
              <a:chOff x="2928" y="1104"/>
              <a:chExt cx="2112" cy="1179"/>
            </a:xfrm>
          </p:grpSpPr>
          <p:sp>
            <p:nvSpPr>
              <p:cNvPr id="50202" name="Text Box 8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 i="1"/>
              </a:p>
            </p:txBody>
          </p:sp>
          <p:sp>
            <p:nvSpPr>
              <p:cNvPr id="50203" name="Text Box 9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0204" name="Rectangle 10"/>
              <p:cNvSpPr>
                <a:spLocks noChangeArrowheads="1"/>
              </p:cNvSpPr>
              <p:nvPr/>
            </p:nvSpPr>
            <p:spPr bwMode="auto">
              <a:xfrm>
                <a:off x="3312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5" name="Line 11"/>
              <p:cNvSpPr>
                <a:spLocks noChangeShapeType="1"/>
              </p:cNvSpPr>
              <p:nvPr/>
            </p:nvSpPr>
            <p:spPr bwMode="auto">
              <a:xfrm>
                <a:off x="3312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6" name="Line 12"/>
              <p:cNvSpPr>
                <a:spLocks noChangeShapeType="1"/>
              </p:cNvSpPr>
              <p:nvPr/>
            </p:nvSpPr>
            <p:spPr bwMode="auto">
              <a:xfrm>
                <a:off x="3744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50208" name="Text Box 14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0209" name="Text Box 15"/>
              <p:cNvSpPr txBox="1">
                <a:spLocks noChangeArrowheads="1"/>
              </p:cNvSpPr>
              <p:nvPr/>
            </p:nvSpPr>
            <p:spPr bwMode="auto">
              <a:xfrm>
                <a:off x="3024" y="156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0210" name="Rectangle 16"/>
              <p:cNvSpPr>
                <a:spLocks noChangeArrowheads="1"/>
              </p:cNvSpPr>
              <p:nvPr/>
            </p:nvSpPr>
            <p:spPr bwMode="auto">
              <a:xfrm>
                <a:off x="4176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1" name="Line 17"/>
              <p:cNvSpPr>
                <a:spLocks noChangeShapeType="1"/>
              </p:cNvSpPr>
              <p:nvPr/>
            </p:nvSpPr>
            <p:spPr bwMode="auto">
              <a:xfrm>
                <a:off x="4176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2" name="Line 18"/>
              <p:cNvSpPr>
                <a:spLocks noChangeShapeType="1"/>
              </p:cNvSpPr>
              <p:nvPr/>
            </p:nvSpPr>
            <p:spPr bwMode="auto">
              <a:xfrm>
                <a:off x="4608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3" name="Text Box 19"/>
              <p:cNvSpPr txBox="1">
                <a:spLocks noChangeArrowheads="1"/>
              </p:cNvSpPr>
              <p:nvPr/>
            </p:nvSpPr>
            <p:spPr bwMode="auto">
              <a:xfrm>
                <a:off x="3744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021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0215" name="Text Box 21"/>
              <p:cNvSpPr txBox="1">
                <a:spLocks noChangeArrowheads="1"/>
              </p:cNvSpPr>
              <p:nvPr/>
            </p:nvSpPr>
            <p:spPr bwMode="auto">
              <a:xfrm>
                <a:off x="4608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0216" name="Rectangle 22"/>
              <p:cNvSpPr>
                <a:spLocks noChangeArrowheads="1"/>
              </p:cNvSpPr>
              <p:nvPr/>
            </p:nvSpPr>
            <p:spPr bwMode="auto">
              <a:xfrm>
                <a:off x="3854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7" name="Rectangle 23"/>
              <p:cNvSpPr>
                <a:spLocks noChangeArrowheads="1"/>
              </p:cNvSpPr>
              <p:nvPr/>
            </p:nvSpPr>
            <p:spPr bwMode="auto">
              <a:xfrm>
                <a:off x="4718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8" name="Rectangle 24"/>
              <p:cNvSpPr>
                <a:spLocks noChangeArrowheads="1"/>
              </p:cNvSpPr>
              <p:nvPr/>
            </p:nvSpPr>
            <p:spPr bwMode="auto">
              <a:xfrm>
                <a:off x="3422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9" name="Rectangle 25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76826" name="AutoShape 26"/>
          <p:cNvSpPr>
            <a:spLocks noChangeArrowheads="1"/>
          </p:cNvSpPr>
          <p:nvPr/>
        </p:nvSpPr>
        <p:spPr bwMode="auto">
          <a:xfrm>
            <a:off x="4191000" y="2819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648200" y="3886200"/>
            <a:ext cx="3657600" cy="1530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将输出变量为“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的填入对应的小方格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,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的可不填。</a:t>
            </a:r>
          </a:p>
        </p:txBody>
      </p:sp>
      <p:grpSp>
        <p:nvGrpSpPr>
          <p:cNvPr id="50184" name="Group 28"/>
          <p:cNvGrpSpPr/>
          <p:nvPr/>
        </p:nvGrpSpPr>
        <p:grpSpPr bwMode="auto">
          <a:xfrm>
            <a:off x="990600" y="1981200"/>
            <a:ext cx="3124200" cy="3690938"/>
            <a:chOff x="624" y="1248"/>
            <a:chExt cx="1968" cy="2325"/>
          </a:xfrm>
        </p:grpSpPr>
        <p:grpSp>
          <p:nvGrpSpPr>
            <p:cNvPr id="50185" name="Group 29"/>
            <p:cNvGrpSpPr/>
            <p:nvPr/>
          </p:nvGrpSpPr>
          <p:grpSpPr bwMode="auto">
            <a:xfrm>
              <a:off x="624" y="1248"/>
              <a:ext cx="1968" cy="2325"/>
              <a:chOff x="3024" y="1104"/>
              <a:chExt cx="1968" cy="2325"/>
            </a:xfrm>
          </p:grpSpPr>
          <p:sp>
            <p:nvSpPr>
              <p:cNvPr id="50187" name="Rectangle 30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anose="02020603050405020304" charset="0"/>
                </a:endParaRPr>
              </a:p>
            </p:txBody>
          </p:sp>
          <p:grpSp>
            <p:nvGrpSpPr>
              <p:cNvPr id="50188" name="Group 31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50189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0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6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6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7" name="Rectangle 40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50186" name="Line 43"/>
            <p:cNvSpPr>
              <a:spLocks noChangeShapeType="1"/>
            </p:cNvSpPr>
            <p:nvPr/>
          </p:nvSpPr>
          <p:spPr bwMode="auto">
            <a:xfrm>
              <a:off x="912" y="3529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animBg="1"/>
      <p:bldP spid="7682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096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65150" y="1143000"/>
            <a:ext cx="4230688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(b)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根据逻辑式画出卡诺图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819400"/>
            <a:ext cx="3352800" cy="1871663"/>
            <a:chOff x="432" y="1990"/>
            <a:chExt cx="2112" cy="1179"/>
          </a:xfrm>
        </p:grpSpPr>
        <p:sp>
          <p:nvSpPr>
            <p:cNvPr id="51211" name="Line 5"/>
            <p:cNvSpPr>
              <a:spLocks noChangeShapeType="1"/>
            </p:cNvSpPr>
            <p:nvPr/>
          </p:nvSpPr>
          <p:spPr bwMode="auto">
            <a:xfrm flipH="1" flipV="1">
              <a:off x="576" y="216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1212" name="Group 6"/>
            <p:cNvGrpSpPr/>
            <p:nvPr/>
          </p:nvGrpSpPr>
          <p:grpSpPr bwMode="auto">
            <a:xfrm>
              <a:off x="432" y="1990"/>
              <a:ext cx="2112" cy="1179"/>
              <a:chOff x="2928" y="1104"/>
              <a:chExt cx="2112" cy="1179"/>
            </a:xfrm>
          </p:grpSpPr>
          <p:sp>
            <p:nvSpPr>
              <p:cNvPr id="51213" name="Text Box 7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51214" name="Text Box 8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1215" name="Rectangle 9"/>
              <p:cNvSpPr>
                <a:spLocks noChangeArrowheads="1"/>
              </p:cNvSpPr>
              <p:nvPr/>
            </p:nvSpPr>
            <p:spPr bwMode="auto">
              <a:xfrm>
                <a:off x="3312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6" name="Line 10"/>
              <p:cNvSpPr>
                <a:spLocks noChangeShapeType="1"/>
              </p:cNvSpPr>
              <p:nvPr/>
            </p:nvSpPr>
            <p:spPr bwMode="auto">
              <a:xfrm>
                <a:off x="3312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7" name="Line 11"/>
              <p:cNvSpPr>
                <a:spLocks noChangeShapeType="1"/>
              </p:cNvSpPr>
              <p:nvPr/>
            </p:nvSpPr>
            <p:spPr bwMode="auto">
              <a:xfrm>
                <a:off x="3744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8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51219" name="Text Box 13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1220" name="Text Box 14"/>
              <p:cNvSpPr txBox="1">
                <a:spLocks noChangeArrowheads="1"/>
              </p:cNvSpPr>
              <p:nvPr/>
            </p:nvSpPr>
            <p:spPr bwMode="auto">
              <a:xfrm>
                <a:off x="3024" y="156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1221" name="Rectangle 15"/>
              <p:cNvSpPr>
                <a:spLocks noChangeArrowheads="1"/>
              </p:cNvSpPr>
              <p:nvPr/>
            </p:nvSpPr>
            <p:spPr bwMode="auto">
              <a:xfrm>
                <a:off x="4176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2" name="Line 16"/>
              <p:cNvSpPr>
                <a:spLocks noChangeShapeType="1"/>
              </p:cNvSpPr>
              <p:nvPr/>
            </p:nvSpPr>
            <p:spPr bwMode="auto">
              <a:xfrm>
                <a:off x="4176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3" name="Line 17"/>
              <p:cNvSpPr>
                <a:spLocks noChangeShapeType="1"/>
              </p:cNvSpPr>
              <p:nvPr/>
            </p:nvSpPr>
            <p:spPr bwMode="auto">
              <a:xfrm>
                <a:off x="4608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4" name="Text Box 18"/>
              <p:cNvSpPr txBox="1">
                <a:spLocks noChangeArrowheads="1"/>
              </p:cNvSpPr>
              <p:nvPr/>
            </p:nvSpPr>
            <p:spPr bwMode="auto">
              <a:xfrm>
                <a:off x="3744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1225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1226" name="Text Box 20"/>
              <p:cNvSpPr txBox="1">
                <a:spLocks noChangeArrowheads="1"/>
              </p:cNvSpPr>
              <p:nvPr/>
            </p:nvSpPr>
            <p:spPr bwMode="auto">
              <a:xfrm>
                <a:off x="4608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1227" name="Rectangle 21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28" name="Rectangle 22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29" name="Rectangle 23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30" name="Rectangle 24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4419600" y="2590800"/>
            <a:ext cx="3886200" cy="200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将逻辑式中的最小项分别用“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填入对应的小方格。如果逻辑式中最小项不全，可不填。</a:t>
            </a:r>
          </a:p>
        </p:txBody>
      </p:sp>
      <p:grpSp>
        <p:nvGrpSpPr>
          <p:cNvPr id="4" name="Group 26"/>
          <p:cNvGrpSpPr/>
          <p:nvPr/>
        </p:nvGrpSpPr>
        <p:grpSpPr bwMode="auto">
          <a:xfrm>
            <a:off x="762000" y="1752600"/>
            <a:ext cx="6300788" cy="561975"/>
            <a:chOff x="480" y="1104"/>
            <a:chExt cx="3969" cy="354"/>
          </a:xfrm>
        </p:grpSpPr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480" y="1104"/>
              <a:ext cx="417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:</a:t>
              </a:r>
            </a:p>
          </p:txBody>
        </p:sp>
        <p:graphicFrame>
          <p:nvGraphicFramePr>
            <p:cNvPr id="51210" name="Object 28"/>
            <p:cNvGraphicFramePr>
              <a:graphicFrameLocks noChangeAspect="1"/>
            </p:cNvGraphicFramePr>
            <p:nvPr/>
          </p:nvGraphicFramePr>
          <p:xfrm>
            <a:off x="832" y="1104"/>
            <a:ext cx="36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0" name="公式" r:id="rId3" imgW="2717800" imgH="152400" progId="Equation.3">
                    <p:embed/>
                  </p:oleObj>
                </mc:Choice>
                <mc:Fallback>
                  <p:oleObj name="公式" r:id="rId3" imgW="2717800" imgH="152400" progId="Equation.3">
                    <p:embed/>
                    <p:pic>
                      <p:nvPicPr>
                        <p:cNvPr id="0" name="图片 38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04"/>
                          <a:ext cx="36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53" name="AutoShape 29"/>
          <p:cNvSpPr>
            <a:spLocks noChangeArrowheads="1"/>
          </p:cNvSpPr>
          <p:nvPr/>
        </p:nvSpPr>
        <p:spPr bwMode="auto">
          <a:xfrm>
            <a:off x="2590800" y="2438400"/>
            <a:ext cx="381000" cy="533400"/>
          </a:xfrm>
          <a:prstGeom prst="downArrow">
            <a:avLst>
              <a:gd name="adj1" fmla="val 50000"/>
              <a:gd name="adj2" fmla="val 1875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762000" y="4800600"/>
            <a:ext cx="740092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注意：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如果逻辑式不是由最小项构成，一般应先化为最小项，或按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方法填写。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 animBg="1" autoUpdateAnimBg="0"/>
      <p:bldP spid="77853" grpId="0" animBg="1"/>
      <p:bldP spid="7785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gray">
          <a:xfrm>
            <a:off x="209550" y="637210"/>
            <a:ext cx="4161195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[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例</a:t>
            </a:r>
            <a:r>
              <a:rPr lang="en-US" altLang="zh-CN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] 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试用卡诺图表示逻辑函数</a:t>
            </a:r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78165"/>
              </p:ext>
            </p:extLst>
          </p:nvPr>
        </p:nvGraphicFramePr>
        <p:xfrm>
          <a:off x="4384675" y="639763"/>
          <a:ext cx="4249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3" imgW="1777365" imgH="203200" progId="Equation.DSMT4">
                  <p:embed/>
                </p:oleObj>
              </mc:Choice>
              <mc:Fallback>
                <p:oleObj name="Equation" r:id="rId3" imgW="1777365" imgH="203200" progId="Equation.DSMT4">
                  <p:embed/>
                  <p:pic>
                    <p:nvPicPr>
                      <p:cNvPr id="0" name="图片 39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639763"/>
                        <a:ext cx="42497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6"/>
          <p:cNvSpPr>
            <a:spLocks noChangeArrowheads="1"/>
          </p:cNvSpPr>
          <p:nvPr/>
        </p:nvSpPr>
        <p:spPr bwMode="gray">
          <a:xfrm>
            <a:off x="3197225" y="2891474"/>
            <a:ext cx="185948" cy="26225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1100" b="1">
                <a:latin typeface="Times New Roman"/>
                <a:cs typeface="Times New Roman"/>
              </a:rPr>
              <a:t> </a:t>
            </a:r>
            <a:endParaRPr lang="en-US" altLang="zh-CN" b="1">
              <a:latin typeface="Times New Roman"/>
              <a:cs typeface="Times New Roman"/>
            </a:endParaRP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gray">
          <a:xfrm>
            <a:off x="496888" y="1315072"/>
            <a:ext cx="4802597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/>
                <a:cs typeface="Times New Roman"/>
              </a:rPr>
              <a:t>解：第一步，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展开为最小项标准型</a:t>
            </a:r>
          </a:p>
        </p:txBody>
      </p:sp>
      <p:graphicFrame>
        <p:nvGraphicFramePr>
          <p:cNvPr id="522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928742"/>
              </p:ext>
            </p:extLst>
          </p:nvPr>
        </p:nvGraphicFramePr>
        <p:xfrm>
          <a:off x="354013" y="2008188"/>
          <a:ext cx="82804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5" imgW="4368800" imgH="1104900" progId="Equation.DSMT4">
                  <p:embed/>
                </p:oleObj>
              </mc:Choice>
              <mc:Fallback>
                <p:oleObj name="Equation" r:id="rId5" imgW="4368800" imgH="1104900" progId="Equation.DSMT4">
                  <p:embed/>
                  <p:pic>
                    <p:nvPicPr>
                      <p:cNvPr id="0" name="图片 39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8982"/>
                      <a:stretch>
                        <a:fillRect/>
                      </a:stretch>
                    </p:blipFill>
                    <p:spPr bwMode="auto">
                      <a:xfrm>
                        <a:off x="354013" y="2008188"/>
                        <a:ext cx="82804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49750"/>
              </p:ext>
            </p:extLst>
          </p:nvPr>
        </p:nvGraphicFramePr>
        <p:xfrm>
          <a:off x="317500" y="3303588"/>
          <a:ext cx="51482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公式" r:id="rId7" imgW="4775200" imgH="1104900" progId="Equation.3">
                  <p:embed/>
                </p:oleObj>
              </mc:Choice>
              <mc:Fallback>
                <p:oleObj name="公式" r:id="rId7" imgW="4775200" imgH="1104900" progId="Equation.3">
                  <p:embed/>
                  <p:pic>
                    <p:nvPicPr>
                      <p:cNvPr id="0" name="图片 39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0101" r="47769"/>
                      <a:stretch>
                        <a:fillRect/>
                      </a:stretch>
                    </p:blipFill>
                    <p:spPr bwMode="auto">
                      <a:xfrm>
                        <a:off x="317500" y="3303588"/>
                        <a:ext cx="51482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10"/>
          <p:cNvSpPr>
            <a:spLocks noChangeArrowheads="1"/>
          </p:cNvSpPr>
          <p:nvPr/>
        </p:nvSpPr>
        <p:spPr bwMode="gray">
          <a:xfrm>
            <a:off x="493713" y="4212260"/>
            <a:ext cx="3316287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第二步，用卡诺图表示 </a:t>
            </a: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gray">
          <a:xfrm>
            <a:off x="3344863" y="1846263"/>
            <a:ext cx="185737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zh-CN" altLang="en-US" sz="1800" b="1">
              <a:latin typeface="Times New Roman"/>
              <a:cs typeface="Times New Roman"/>
            </a:endParaRPr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4124325" y="3952875"/>
            <a:ext cx="693738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latin typeface="Times New Roman"/>
              <a:cs typeface="Times New Roman"/>
            </a:endParaRPr>
          </a:p>
        </p:txBody>
      </p:sp>
      <p:graphicFrame>
        <p:nvGraphicFramePr>
          <p:cNvPr id="12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95285"/>
              </p:ext>
            </p:extLst>
          </p:nvPr>
        </p:nvGraphicFramePr>
        <p:xfrm>
          <a:off x="4103688" y="3963988"/>
          <a:ext cx="4857750" cy="2301879"/>
        </p:xfrm>
        <a:graphic>
          <a:graphicData uri="http://schemas.openxmlformats.org/drawingml/2006/table">
            <a:tbl>
              <a:tblPr/>
              <a:tblGrid>
                <a:gridCol w="111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     CD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2075" marR="92075" marT="46038" marB="4603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00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01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00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01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6.1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900113" y="985838"/>
            <a:ext cx="7704137" cy="1920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有一种物理量，它们在时间上和数量上是不连续的，它们的数量大小和每次的增减变化都是某一个最小单位的整数倍，而小于这个最小单位的数值是没有物理意义的。这一类物理量称为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数字量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，表示数字量的电信号称为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数字信号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39750" y="2852738"/>
            <a:ext cx="7848600" cy="1920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数字信号由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两种数值组成。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数字信号可以进行两种运算，即</a:t>
            </a:r>
            <a:r>
              <a:rPr lang="zh-CN" altLang="en-US" sz="2400" b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算术运算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zh-CN" altLang="en-US" sz="2400" b="1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逻辑运算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表示的是数量的大小，则它们进行的是算术运算。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表示的是两种不同的状态，则它们进行的是逻辑运算。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489075" y="5725160"/>
            <a:ext cx="246951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45890" y="5738495"/>
            <a:ext cx="12700" cy="52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33190" y="6278245"/>
            <a:ext cx="177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709920" y="5738495"/>
            <a:ext cx="0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96585" y="5738495"/>
            <a:ext cx="855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52565" y="6266180"/>
            <a:ext cx="855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565" y="5738495"/>
            <a:ext cx="12700" cy="52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1489075" y="511556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313305" y="5094605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3129915" y="511556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>
            <a:off x="3945890" y="513207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4815840" y="513207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H="1">
            <a:off x="569658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H="1">
            <a:off x="655256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735774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2120" y="513207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89200" y="513207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36290" y="5085080"/>
            <a:ext cx="4686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29100" y="511556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27295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46240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0" y="623888"/>
            <a:ext cx="4648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(3)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应用卡诺图化简逻辑函数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95400" y="4114800"/>
            <a:ext cx="3352800" cy="1871663"/>
            <a:chOff x="1152" y="1584"/>
            <a:chExt cx="2112" cy="1179"/>
          </a:xfrm>
        </p:grpSpPr>
        <p:sp>
          <p:nvSpPr>
            <p:cNvPr id="53265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6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3267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sp>
          <p:nvSpPr>
            <p:cNvPr id="53268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9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0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1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3272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3273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3274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5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6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3278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3279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3280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3281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708025" y="2743200"/>
            <a:ext cx="3459163" cy="527050"/>
            <a:chOff x="664" y="1728"/>
            <a:chExt cx="1508" cy="332"/>
          </a:xfrm>
        </p:grpSpPr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64" y="1728"/>
              <a:ext cx="238" cy="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例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3264" name="Object 25"/>
            <p:cNvGraphicFramePr>
              <a:graphicFrameLocks noChangeAspect="1"/>
            </p:cNvGraphicFramePr>
            <p:nvPr/>
          </p:nvGraphicFramePr>
          <p:xfrm>
            <a:off x="873" y="1728"/>
            <a:ext cx="129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8" name="公式" r:id="rId3" imgW="1485900" imgH="266700" progId="Equation.3">
                    <p:embed/>
                  </p:oleObj>
                </mc:Choice>
                <mc:Fallback>
                  <p:oleObj name="公式" r:id="rId3" imgW="1485900" imgH="266700" progId="Equation.3">
                    <p:embed/>
                    <p:pic>
                      <p:nvPicPr>
                        <p:cNvPr id="0" name="图片 409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1728"/>
                          <a:ext cx="129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755650" y="3357563"/>
            <a:ext cx="3433763" cy="6334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解：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charset="0"/>
                <a:sym typeface="Wingdings" panose="05000000000000000000" charset="0"/>
              </a:rPr>
              <a:t> 画出卡诺图</a:t>
            </a:r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3429000" y="48768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5103813" y="2708275"/>
            <a:ext cx="3429000" cy="155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规则一：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(a)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将取值为“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”的相邻小方格圈成圈。</a:t>
            </a:r>
          </a:p>
        </p:txBody>
      </p:sp>
      <p:grpSp>
        <p:nvGrpSpPr>
          <p:cNvPr id="53256" name="Group 32"/>
          <p:cNvGrpSpPr/>
          <p:nvPr/>
        </p:nvGrpSpPr>
        <p:grpSpPr bwMode="auto">
          <a:xfrm>
            <a:off x="1752600" y="1066800"/>
            <a:ext cx="5387975" cy="1552575"/>
            <a:chOff x="1104" y="672"/>
            <a:chExt cx="3394" cy="978"/>
          </a:xfrm>
        </p:grpSpPr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1104" y="912"/>
              <a:ext cx="568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步骤</a:t>
              </a:r>
            </a:p>
          </p:txBody>
        </p:sp>
        <p:sp>
          <p:nvSpPr>
            <p:cNvPr id="53259" name="AutoShape 34"/>
            <p:cNvSpPr/>
            <p:nvPr/>
          </p:nvSpPr>
          <p:spPr bwMode="auto">
            <a:xfrm>
              <a:off x="1680" y="768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0" name="Rectangle 35"/>
            <p:cNvSpPr>
              <a:spLocks noChangeArrowheads="1"/>
            </p:cNvSpPr>
            <p:nvPr/>
          </p:nvSpPr>
          <p:spPr bwMode="auto">
            <a:xfrm>
              <a:off x="1728" y="672"/>
              <a:ext cx="962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1.</a:t>
              </a:r>
              <a:r>
                <a:rPr lang="zh-CN" altLang="en-US" sz="2800" b="1">
                  <a:latin typeface="Times New Roman" panose="02020603050405020304" charset="0"/>
                </a:rPr>
                <a:t>卡诺图</a:t>
              </a:r>
            </a:p>
          </p:txBody>
        </p:sp>
        <p:sp>
          <p:nvSpPr>
            <p:cNvPr id="53261" name="Rectangle 36"/>
            <p:cNvSpPr>
              <a:spLocks noChangeArrowheads="1"/>
            </p:cNvSpPr>
            <p:nvPr/>
          </p:nvSpPr>
          <p:spPr bwMode="auto">
            <a:xfrm>
              <a:off x="1728" y="960"/>
              <a:ext cx="1414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2.</a:t>
              </a:r>
              <a:r>
                <a:rPr lang="zh-CN" altLang="en-US" sz="2800" b="1">
                  <a:latin typeface="Times New Roman" panose="02020603050405020304" charset="0"/>
                </a:rPr>
                <a:t>合并最小项</a:t>
              </a:r>
            </a:p>
          </p:txBody>
        </p:sp>
        <p:sp>
          <p:nvSpPr>
            <p:cNvPr id="53262" name="Rectangle 37"/>
            <p:cNvSpPr>
              <a:spLocks noChangeArrowheads="1"/>
            </p:cNvSpPr>
            <p:nvPr/>
          </p:nvSpPr>
          <p:spPr bwMode="auto">
            <a:xfrm>
              <a:off x="1728" y="1296"/>
              <a:ext cx="2770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3.</a:t>
              </a:r>
              <a:r>
                <a:rPr lang="zh-CN" altLang="en-US" sz="2800" b="1">
                  <a:latin typeface="Times New Roman" panose="02020603050405020304" charset="0"/>
                </a:rPr>
                <a:t>写出最简“与或”逻辑式</a:t>
              </a:r>
            </a:p>
          </p:txBody>
        </p:sp>
      </p:grp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105400" y="4149725"/>
            <a:ext cx="3505200" cy="2480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(b)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所圈取值为“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的相邻小方格的个数应为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=0,1,2…)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(c)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为了使函数最简，圈要尽可能大。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 autoUpdateAnimBg="0"/>
      <p:bldP spid="78876" grpId="0" animBg="1"/>
      <p:bldP spid="78879" grpId="0" autoUpdateAnimBg="0"/>
      <p:bldP spid="78886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555875" y="2420938"/>
            <a:ext cx="3352800" cy="1871662"/>
            <a:chOff x="1152" y="1584"/>
            <a:chExt cx="2112" cy="1179"/>
          </a:xfrm>
        </p:grpSpPr>
        <p:sp>
          <p:nvSpPr>
            <p:cNvPr id="54278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4280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2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4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4285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4286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4293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4667250" y="31877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650" y="603250"/>
            <a:ext cx="74295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(d)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一个圈代表一个与项，由圈中取值未发生变化的变量构成，如果变量取值为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则取原变量，取值为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则取反变量。</a:t>
            </a:r>
          </a:p>
        </p:txBody>
      </p:sp>
      <p:graphicFrame>
        <p:nvGraphicFramePr>
          <p:cNvPr id="54277" name="Object 25"/>
          <p:cNvGraphicFramePr>
            <a:graphicFrameLocks noChangeAspect="1"/>
          </p:cNvGraphicFramePr>
          <p:nvPr/>
        </p:nvGraphicFramePr>
        <p:xfrm>
          <a:off x="2339975" y="4724400"/>
          <a:ext cx="3995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公式" r:id="rId3" imgW="1993900" imgH="266700" progId="Equation.3">
                  <p:embed/>
                </p:oleObj>
              </mc:Choice>
              <mc:Fallback>
                <p:oleObj name="公式" r:id="rId3" imgW="1993900" imgH="266700" progId="Equation.3">
                  <p:embed/>
                  <p:pic>
                    <p:nvPicPr>
                      <p:cNvPr id="0" name="图片 41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24400"/>
                        <a:ext cx="39957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"/>
          <p:cNvGrpSpPr/>
          <p:nvPr/>
        </p:nvGrpSpPr>
        <p:grpSpPr bwMode="auto">
          <a:xfrm>
            <a:off x="539750" y="2276475"/>
            <a:ext cx="3352800" cy="1871663"/>
            <a:chOff x="1152" y="1584"/>
            <a:chExt cx="2112" cy="1179"/>
          </a:xfrm>
        </p:grpSpPr>
        <p:sp>
          <p:nvSpPr>
            <p:cNvPr id="55314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5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5316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 i="1"/>
            </a:p>
          </p:txBody>
        </p:sp>
        <p:sp>
          <p:nvSpPr>
            <p:cNvPr id="55317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8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9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0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5321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5322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5323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4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5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5327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5328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5329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0" name="Rectangle 20"/>
            <p:cNvSpPr>
              <a:spLocks noChangeArrowheads="1"/>
            </p:cNvSpPr>
            <p:nvPr/>
          </p:nvSpPr>
          <p:spPr bwMode="auto">
            <a:xfrm>
              <a:off x="2928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1" name="Rectangle 21"/>
            <p:cNvSpPr>
              <a:spLocks noChangeArrowheads="1"/>
            </p:cNvSpPr>
            <p:nvPr/>
          </p:nvSpPr>
          <p:spPr bwMode="auto">
            <a:xfrm>
              <a:off x="2112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2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673350" y="3038475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1987550" y="3648075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597150" y="3648075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7088" y="333375"/>
            <a:ext cx="7100887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规则二：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为了使函数得到最佳简化，圈过的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格可重复被圈，即合并圈可以部分重叠。</a:t>
            </a:r>
          </a:p>
        </p:txBody>
      </p:sp>
      <p:graphicFrame>
        <p:nvGraphicFramePr>
          <p:cNvPr id="55303" name="对象 25"/>
          <p:cNvGraphicFramePr>
            <a:graphicFrameLocks noChangeAspect="1"/>
          </p:cNvGraphicFramePr>
          <p:nvPr/>
        </p:nvGraphicFramePr>
        <p:xfrm>
          <a:off x="1481138" y="1557338"/>
          <a:ext cx="5467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4" name="Equation" r:id="rId4" imgW="1955165" imgH="215900" progId="Equation.DSMT4">
                  <p:embed/>
                </p:oleObj>
              </mc:Choice>
              <mc:Fallback>
                <p:oleObj name="Equation" r:id="rId4" imgW="1955165" imgH="215900" progId="Equation.DSMT4">
                  <p:embed/>
                  <p:pic>
                    <p:nvPicPr>
                      <p:cNvPr id="0" name="图片 43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557338"/>
                        <a:ext cx="54673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900113" y="5570538"/>
            <a:ext cx="77755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规则三：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若一个合并圈中所含的“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格均被其他合并圈圈过则这个合并圈是多余的，必须消除。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51275" y="2133600"/>
            <a:ext cx="3763963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anose="02020603050405020304" charset="0"/>
              </a:rPr>
              <a:t>三个圈最小项分别为：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971925" y="34290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5" name="公式" r:id="rId6" imgW="1041400" imgH="152400" progId="Equation.3">
                  <p:embed/>
                </p:oleObj>
              </mc:Choice>
              <mc:Fallback>
                <p:oleObj name="公式" r:id="rId6" imgW="1041400" imgH="152400" progId="Equation.3">
                  <p:embed/>
                  <p:pic>
                    <p:nvPicPr>
                      <p:cNvPr id="0" name="图片 43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4290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3971925" y="27432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公式" r:id="rId8" imgW="1041400" imgH="152400" progId="Equation.3">
                  <p:embed/>
                </p:oleObj>
              </mc:Choice>
              <mc:Fallback>
                <p:oleObj name="公式" r:id="rId8" imgW="1041400" imgH="152400" progId="Equation.3">
                  <p:embed/>
                  <p:pic>
                    <p:nvPicPr>
                      <p:cNvPr id="0" name="图片 43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27432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4065588" y="41148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公式" r:id="rId10" imgW="1041400" imgH="152400" progId="Equation.3">
                  <p:embed/>
                </p:oleObj>
              </mc:Choice>
              <mc:Fallback>
                <p:oleObj name="公式" r:id="rId10" imgW="1041400" imgH="152400" progId="Equation.3">
                  <p:embed/>
                  <p:pic>
                    <p:nvPicPr>
                      <p:cNvPr id="0" name="图片 43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1148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6122988" y="28194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公式" r:id="rId12" imgW="406400" imgH="127000" progId="Equation.3">
                  <p:embed/>
                </p:oleObj>
              </mc:Choice>
              <mc:Fallback>
                <p:oleObj name="公式" r:id="rId12" imgW="406400" imgH="127000" progId="Equation.3">
                  <p:embed/>
                  <p:pic>
                    <p:nvPicPr>
                      <p:cNvPr id="0" name="图片 43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28194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6137275" y="35052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公式" r:id="rId14" imgW="406400" imgH="127000" progId="Equation.3">
                  <p:embed/>
                </p:oleObj>
              </mc:Choice>
              <mc:Fallback>
                <p:oleObj name="公式" r:id="rId14" imgW="406400" imgH="127000" progId="Equation.3">
                  <p:embed/>
                  <p:pic>
                    <p:nvPicPr>
                      <p:cNvPr id="0" name="图片 43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5052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6275388" y="4114800"/>
          <a:ext cx="1063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0" name="公式" r:id="rId16" imgW="406400" imgH="101600" progId="Equation.3">
                  <p:embed/>
                </p:oleObj>
              </mc:Choice>
              <mc:Fallback>
                <p:oleObj name="公式" r:id="rId16" imgW="406400" imgH="101600" progId="Equation.3">
                  <p:embed/>
                  <p:pic>
                    <p:nvPicPr>
                      <p:cNvPr id="0" name="图片 43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114800"/>
                        <a:ext cx="10636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319213" y="4724400"/>
            <a:ext cx="2708275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4027488" y="4775200"/>
          <a:ext cx="340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公式" r:id="rId18" imgW="1562100" imgH="127000" progId="Equation.3">
                  <p:embed/>
                </p:oleObj>
              </mc:Choice>
              <mc:Fallback>
                <p:oleObj name="公式" r:id="rId18" imgW="1562100" imgH="127000" progId="Equation.3">
                  <p:embed/>
                  <p:pic>
                    <p:nvPicPr>
                      <p:cNvPr id="0" name="图片 43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775200"/>
                        <a:ext cx="3403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utoUpdateAnimBg="0"/>
      <p:bldP spid="3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90600" y="2438400"/>
            <a:ext cx="3352800" cy="1828800"/>
            <a:chOff x="624" y="1536"/>
            <a:chExt cx="2112" cy="1152"/>
          </a:xfrm>
        </p:grpSpPr>
        <p:sp>
          <p:nvSpPr>
            <p:cNvPr id="57398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9" name="Line 4"/>
            <p:cNvSpPr>
              <a:spLocks noChangeShapeType="1"/>
            </p:cNvSpPr>
            <p:nvPr/>
          </p:nvSpPr>
          <p:spPr bwMode="auto">
            <a:xfrm>
              <a:off x="1440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400" name="Text Box 5"/>
            <p:cNvSpPr txBox="1">
              <a:spLocks noChangeArrowheads="1"/>
            </p:cNvSpPr>
            <p:nvPr/>
          </p:nvSpPr>
          <p:spPr bwMode="auto">
            <a:xfrm>
              <a:off x="1008" y="1653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401" name="Line 6"/>
            <p:cNvSpPr>
              <a:spLocks noChangeShapeType="1"/>
            </p:cNvSpPr>
            <p:nvPr/>
          </p:nvSpPr>
          <p:spPr bwMode="auto">
            <a:xfrm>
              <a:off x="1872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402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7403" name="Group 8"/>
            <p:cNvGrpSpPr/>
            <p:nvPr/>
          </p:nvGrpSpPr>
          <p:grpSpPr bwMode="auto">
            <a:xfrm>
              <a:off x="624" y="1536"/>
              <a:ext cx="2112" cy="1152"/>
              <a:chOff x="624" y="1536"/>
              <a:chExt cx="2112" cy="1152"/>
            </a:xfrm>
          </p:grpSpPr>
          <p:sp>
            <p:nvSpPr>
              <p:cNvPr id="57404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67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05" name="Text Box 10"/>
              <p:cNvSpPr txBox="1">
                <a:spLocks noChangeArrowheads="1"/>
              </p:cNvSpPr>
              <p:nvPr/>
            </p:nvSpPr>
            <p:spPr bwMode="auto">
              <a:xfrm>
                <a:off x="624" y="165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57406" name="Text Box 11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7407" name="Rectangle 12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08" name="Text Box 13"/>
              <p:cNvSpPr txBox="1">
                <a:spLocks noChangeArrowheads="1"/>
              </p:cNvSpPr>
              <p:nvPr/>
            </p:nvSpPr>
            <p:spPr bwMode="auto">
              <a:xfrm>
                <a:off x="720" y="2325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7409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6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7410" name="Rectangle 15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11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7412" name="Text Box 17"/>
              <p:cNvSpPr txBox="1">
                <a:spLocks noChangeArrowheads="1"/>
              </p:cNvSpPr>
              <p:nvPr/>
            </p:nvSpPr>
            <p:spPr bwMode="auto">
              <a:xfrm>
                <a:off x="1872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7413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7414" name="Rectangle 19"/>
              <p:cNvSpPr>
                <a:spLocks noChangeArrowheads="1"/>
              </p:cNvSpPr>
              <p:nvPr/>
            </p:nvSpPr>
            <p:spPr bwMode="auto">
              <a:xfrm>
                <a:off x="1104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5" name="Rectangle 20"/>
              <p:cNvSpPr>
                <a:spLocks noChangeArrowheads="1"/>
              </p:cNvSpPr>
              <p:nvPr/>
            </p:nvSpPr>
            <p:spPr bwMode="auto">
              <a:xfrm>
                <a:off x="1104" y="2325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6" name="Rectangle 21"/>
              <p:cNvSpPr>
                <a:spLocks noChangeArrowheads="1"/>
              </p:cNvSpPr>
              <p:nvPr/>
            </p:nvSpPr>
            <p:spPr bwMode="auto">
              <a:xfrm>
                <a:off x="1536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7" name="Rectangle 22"/>
              <p:cNvSpPr>
                <a:spLocks noChangeArrowheads="1"/>
              </p:cNvSpPr>
              <p:nvPr/>
            </p:nvSpPr>
            <p:spPr bwMode="auto">
              <a:xfrm>
                <a:off x="1968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57200" y="2362200"/>
            <a:ext cx="901700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</a:rPr>
              <a:t>解：</a:t>
            </a:r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1752600" y="31242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1676400" y="3124200"/>
            <a:ext cx="1143000" cy="381000"/>
          </a:xfrm>
          <a:prstGeom prst="ellipse">
            <a:avLst/>
          </a:prstGeom>
          <a:noFill/>
          <a:ln w="28575">
            <a:solidFill>
              <a:srgbClr val="006600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2362200" y="32004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1295400" y="4495800"/>
            <a:ext cx="26955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1338263" y="5257800"/>
          <a:ext cx="2579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公式" r:id="rId4" imgW="1155700" imgH="190500" progId="Equation.3">
                  <p:embed/>
                </p:oleObj>
              </mc:Choice>
              <mc:Fallback>
                <p:oleObj name="公式" r:id="rId4" imgW="1155700" imgH="190500" progId="Equation.3">
                  <p:embed/>
                  <p:pic>
                    <p:nvPicPr>
                      <p:cNvPr id="0" name="图片 45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257800"/>
                        <a:ext cx="25796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AutoShape 29"/>
          <p:cNvSpPr>
            <a:spLocks noChangeArrowheads="1"/>
          </p:cNvSpPr>
          <p:nvPr/>
        </p:nvSpPr>
        <p:spPr bwMode="auto">
          <a:xfrm>
            <a:off x="2895600" y="3733800"/>
            <a:ext cx="914400" cy="457200"/>
          </a:xfrm>
          <a:prstGeom prst="wedgeRoundRectCallout">
            <a:avLst>
              <a:gd name="adj1" fmla="val -117708"/>
              <a:gd name="adj2" fmla="val -126042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多余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4572000" y="2209800"/>
            <a:ext cx="3581400" cy="3160713"/>
            <a:chOff x="2880" y="1392"/>
            <a:chExt cx="2256" cy="1991"/>
          </a:xfrm>
        </p:grpSpPr>
        <p:sp>
          <p:nvSpPr>
            <p:cNvPr id="57371" name="Rectangle 31"/>
            <p:cNvSpPr>
              <a:spLocks noChangeArrowheads="1"/>
            </p:cNvSpPr>
            <p:nvPr/>
          </p:nvSpPr>
          <p:spPr bwMode="auto">
            <a:xfrm>
              <a:off x="3408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2" name="Line 32"/>
            <p:cNvSpPr>
              <a:spLocks noChangeShapeType="1"/>
            </p:cNvSpPr>
            <p:nvPr/>
          </p:nvSpPr>
          <p:spPr bwMode="auto">
            <a:xfrm>
              <a:off x="3408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3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4" name="Line 34"/>
            <p:cNvSpPr>
              <a:spLocks noChangeShapeType="1"/>
            </p:cNvSpPr>
            <p:nvPr/>
          </p:nvSpPr>
          <p:spPr bwMode="auto">
            <a:xfrm flipH="1" flipV="1">
              <a:off x="3168" y="158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5" name="Text Box 35"/>
            <p:cNvSpPr txBox="1">
              <a:spLocks noChangeArrowheads="1"/>
            </p:cNvSpPr>
            <p:nvPr/>
          </p:nvSpPr>
          <p:spPr bwMode="auto">
            <a:xfrm>
              <a:off x="2880" y="155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AB</a:t>
              </a:r>
              <a:endParaRPr lang="en-US" altLang="zh-CN" sz="2800" b="1"/>
            </a:p>
          </p:txBody>
        </p:sp>
        <p:sp>
          <p:nvSpPr>
            <p:cNvPr id="57376" name="Text Box 36"/>
            <p:cNvSpPr txBox="1">
              <a:spLocks noChangeArrowheads="1"/>
            </p:cNvSpPr>
            <p:nvPr/>
          </p:nvSpPr>
          <p:spPr bwMode="auto">
            <a:xfrm>
              <a:off x="3408" y="155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377" name="Rectangle 37"/>
            <p:cNvSpPr>
              <a:spLocks noChangeArrowheads="1"/>
            </p:cNvSpPr>
            <p:nvPr/>
          </p:nvSpPr>
          <p:spPr bwMode="auto">
            <a:xfrm>
              <a:off x="4272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8" name="Line 38"/>
            <p:cNvSpPr>
              <a:spLocks noChangeShapeType="1"/>
            </p:cNvSpPr>
            <p:nvPr/>
          </p:nvSpPr>
          <p:spPr bwMode="auto">
            <a:xfrm>
              <a:off x="4272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9" name="Line 39"/>
            <p:cNvSpPr>
              <a:spLocks noChangeShapeType="1"/>
            </p:cNvSpPr>
            <p:nvPr/>
          </p:nvSpPr>
          <p:spPr bwMode="auto">
            <a:xfrm>
              <a:off x="4704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80" name="Text Box 40"/>
            <p:cNvSpPr txBox="1">
              <a:spLocks noChangeArrowheads="1"/>
            </p:cNvSpPr>
            <p:nvPr/>
          </p:nvSpPr>
          <p:spPr bwMode="auto">
            <a:xfrm>
              <a:off x="3840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7381" name="Text Box 41"/>
            <p:cNvSpPr txBox="1">
              <a:spLocks noChangeArrowheads="1"/>
            </p:cNvSpPr>
            <p:nvPr/>
          </p:nvSpPr>
          <p:spPr bwMode="auto">
            <a:xfrm>
              <a:off x="4272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7382" name="Text Box 42"/>
            <p:cNvSpPr txBox="1">
              <a:spLocks noChangeArrowheads="1"/>
            </p:cNvSpPr>
            <p:nvPr/>
          </p:nvSpPr>
          <p:spPr bwMode="auto">
            <a:xfrm>
              <a:off x="4704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7383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  <a:endParaRPr lang="en-US" altLang="zh-CN" b="1"/>
            </a:p>
          </p:txBody>
        </p:sp>
        <p:sp>
          <p:nvSpPr>
            <p:cNvPr id="57384" name="Text Box 44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385" name="Text Box 45"/>
            <p:cNvSpPr txBox="1">
              <a:spLocks noChangeArrowheads="1"/>
            </p:cNvSpPr>
            <p:nvPr/>
          </p:nvSpPr>
          <p:spPr bwMode="auto">
            <a:xfrm>
              <a:off x="3024" y="220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7386" name="Text Box 46"/>
            <p:cNvSpPr txBox="1">
              <a:spLocks noChangeArrowheads="1"/>
            </p:cNvSpPr>
            <p:nvPr/>
          </p:nvSpPr>
          <p:spPr bwMode="auto">
            <a:xfrm>
              <a:off x="3024" y="2592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7387" name="Text Box 47"/>
            <p:cNvSpPr txBox="1">
              <a:spLocks noChangeArrowheads="1"/>
            </p:cNvSpPr>
            <p:nvPr/>
          </p:nvSpPr>
          <p:spPr bwMode="auto">
            <a:xfrm>
              <a:off x="3024" y="297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7388" name="Rectangle 48"/>
            <p:cNvSpPr>
              <a:spLocks noChangeArrowheads="1"/>
            </p:cNvSpPr>
            <p:nvPr/>
          </p:nvSpPr>
          <p:spPr bwMode="auto">
            <a:xfrm>
              <a:off x="3408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89" name="Line 49"/>
            <p:cNvSpPr>
              <a:spLocks noChangeShapeType="1"/>
            </p:cNvSpPr>
            <p:nvPr/>
          </p:nvSpPr>
          <p:spPr bwMode="auto">
            <a:xfrm>
              <a:off x="3408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0" name="Line 50"/>
            <p:cNvSpPr>
              <a:spLocks noChangeShapeType="1"/>
            </p:cNvSpPr>
            <p:nvPr/>
          </p:nvSpPr>
          <p:spPr bwMode="auto">
            <a:xfrm>
              <a:off x="3840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1" name="Rectangle 51"/>
            <p:cNvSpPr>
              <a:spLocks noChangeArrowheads="1"/>
            </p:cNvSpPr>
            <p:nvPr/>
          </p:nvSpPr>
          <p:spPr bwMode="auto">
            <a:xfrm>
              <a:off x="4272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2" name="Line 52"/>
            <p:cNvSpPr>
              <a:spLocks noChangeShapeType="1"/>
            </p:cNvSpPr>
            <p:nvPr/>
          </p:nvSpPr>
          <p:spPr bwMode="auto">
            <a:xfrm>
              <a:off x="4272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3" name="Line 53"/>
            <p:cNvSpPr>
              <a:spLocks noChangeShapeType="1"/>
            </p:cNvSpPr>
            <p:nvPr/>
          </p:nvSpPr>
          <p:spPr bwMode="auto">
            <a:xfrm>
              <a:off x="4704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4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5" name="Rectangle 55"/>
            <p:cNvSpPr>
              <a:spLocks noChangeArrowheads="1"/>
            </p:cNvSpPr>
            <p:nvPr/>
          </p:nvSpPr>
          <p:spPr bwMode="auto">
            <a:xfrm>
              <a:off x="4896" y="18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6" name="Rectangle 56"/>
            <p:cNvSpPr>
              <a:spLocks noChangeArrowheads="1"/>
            </p:cNvSpPr>
            <p:nvPr/>
          </p:nvSpPr>
          <p:spPr bwMode="auto">
            <a:xfrm>
              <a:off x="3456" y="3072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7" name="Rectangle 57"/>
            <p:cNvSpPr>
              <a:spLocks noChangeArrowheads="1"/>
            </p:cNvSpPr>
            <p:nvPr/>
          </p:nvSpPr>
          <p:spPr bwMode="auto">
            <a:xfrm>
              <a:off x="4848" y="30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5410200" y="2895600"/>
            <a:ext cx="2743200" cy="2438400"/>
            <a:chOff x="3408" y="1824"/>
            <a:chExt cx="1728" cy="1536"/>
          </a:xfrm>
        </p:grpSpPr>
        <p:sp>
          <p:nvSpPr>
            <p:cNvPr id="57367" name="Freeform 59"/>
            <p:cNvSpPr/>
            <p:nvPr/>
          </p:nvSpPr>
          <p:spPr bwMode="auto">
            <a:xfrm>
              <a:off x="3408" y="3072"/>
              <a:ext cx="336" cy="288"/>
            </a:xfrm>
            <a:custGeom>
              <a:avLst/>
              <a:gdLst>
                <a:gd name="T0" fmla="*/ 0 w 392"/>
                <a:gd name="T1" fmla="*/ 9 h 336"/>
                <a:gd name="T2" fmla="*/ 63 w 392"/>
                <a:gd name="T3" fmla="*/ 9 h 336"/>
                <a:gd name="T4" fmla="*/ 63 w 392"/>
                <a:gd name="T5" fmla="*/ 63 h 336"/>
                <a:gd name="T6" fmla="*/ 0 60000 65536"/>
                <a:gd name="T7" fmla="*/ 0 60000 65536"/>
                <a:gd name="T8" fmla="*/ 0 60000 65536"/>
                <a:gd name="T9" fmla="*/ 0 w 392"/>
                <a:gd name="T10" fmla="*/ 0 h 336"/>
                <a:gd name="T11" fmla="*/ 392 w 3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36">
                  <a:moveTo>
                    <a:pt x="0" y="48"/>
                  </a:moveTo>
                  <a:cubicBezTo>
                    <a:pt x="140" y="24"/>
                    <a:pt x="280" y="0"/>
                    <a:pt x="336" y="48"/>
                  </a:cubicBezTo>
                  <a:cubicBezTo>
                    <a:pt x="392" y="96"/>
                    <a:pt x="364" y="216"/>
                    <a:pt x="336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8" name="Freeform 60"/>
            <p:cNvSpPr/>
            <p:nvPr/>
          </p:nvSpPr>
          <p:spPr bwMode="auto">
            <a:xfrm>
              <a:off x="4800" y="1824"/>
              <a:ext cx="336" cy="336"/>
            </a:xfrm>
            <a:custGeom>
              <a:avLst/>
              <a:gdLst>
                <a:gd name="T0" fmla="*/ 10 w 392"/>
                <a:gd name="T1" fmla="*/ 0 h 344"/>
                <a:gd name="T2" fmla="*/ 10 w 392"/>
                <a:gd name="T3" fmla="*/ 222 h 344"/>
                <a:gd name="T4" fmla="*/ 73 w 392"/>
                <a:gd name="T5" fmla="*/ 260 h 344"/>
                <a:gd name="T6" fmla="*/ 0 60000 65536"/>
                <a:gd name="T7" fmla="*/ 0 60000 65536"/>
                <a:gd name="T8" fmla="*/ 0 60000 65536"/>
                <a:gd name="T9" fmla="*/ 0 w 392"/>
                <a:gd name="T10" fmla="*/ 0 h 344"/>
                <a:gd name="T11" fmla="*/ 392 w 39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44">
                  <a:moveTo>
                    <a:pt x="56" y="0"/>
                  </a:moveTo>
                  <a:cubicBezTo>
                    <a:pt x="28" y="116"/>
                    <a:pt x="0" y="232"/>
                    <a:pt x="56" y="288"/>
                  </a:cubicBezTo>
                  <a:cubicBezTo>
                    <a:pt x="112" y="344"/>
                    <a:pt x="252" y="340"/>
                    <a:pt x="392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9" name="Freeform 61"/>
            <p:cNvSpPr/>
            <p:nvPr/>
          </p:nvSpPr>
          <p:spPr bwMode="auto">
            <a:xfrm>
              <a:off x="4848" y="3024"/>
              <a:ext cx="288" cy="336"/>
            </a:xfrm>
            <a:custGeom>
              <a:avLst/>
              <a:gdLst>
                <a:gd name="T0" fmla="*/ 288 w 288"/>
                <a:gd name="T1" fmla="*/ 48 h 336"/>
                <a:gd name="T2" fmla="*/ 48 w 288"/>
                <a:gd name="T3" fmla="*/ 48 h 336"/>
                <a:gd name="T4" fmla="*/ 0 w 288"/>
                <a:gd name="T5" fmla="*/ 336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288" y="48"/>
                  </a:moveTo>
                  <a:cubicBezTo>
                    <a:pt x="192" y="24"/>
                    <a:pt x="96" y="0"/>
                    <a:pt x="48" y="48"/>
                  </a:cubicBezTo>
                  <a:cubicBezTo>
                    <a:pt x="0" y="96"/>
                    <a:pt x="0" y="216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0" name="Freeform 62"/>
            <p:cNvSpPr/>
            <p:nvPr/>
          </p:nvSpPr>
          <p:spPr bwMode="auto">
            <a:xfrm>
              <a:off x="3408" y="1824"/>
              <a:ext cx="288" cy="288"/>
            </a:xfrm>
            <a:custGeom>
              <a:avLst/>
              <a:gdLst>
                <a:gd name="T0" fmla="*/ 288 w 288"/>
                <a:gd name="T1" fmla="*/ 0 h 288"/>
                <a:gd name="T2" fmla="*/ 240 w 288"/>
                <a:gd name="T3" fmla="*/ 240 h 288"/>
                <a:gd name="T4" fmla="*/ 0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0"/>
                  </a:moveTo>
                  <a:cubicBezTo>
                    <a:pt x="288" y="96"/>
                    <a:pt x="288" y="192"/>
                    <a:pt x="240" y="240"/>
                  </a:cubicBezTo>
                  <a:cubicBezTo>
                    <a:pt x="192" y="288"/>
                    <a:pt x="96" y="288"/>
                    <a:pt x="0" y="288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5867400" y="3276600"/>
            <a:ext cx="1797050" cy="1357313"/>
            <a:chOff x="3696" y="2064"/>
            <a:chExt cx="1132" cy="855"/>
          </a:xfrm>
        </p:grpSpPr>
        <p:sp>
          <p:nvSpPr>
            <p:cNvPr id="57365" name="AutoShape 64"/>
            <p:cNvSpPr>
              <a:spLocks noChangeArrowheads="1"/>
            </p:cNvSpPr>
            <p:nvPr/>
          </p:nvSpPr>
          <p:spPr bwMode="auto">
            <a:xfrm rot="2673494">
              <a:off x="3696" y="2064"/>
              <a:ext cx="1132" cy="8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3835 w 21600"/>
                <a:gd name="T13" fmla="*/ 3840 h 21600"/>
                <a:gd name="T14" fmla="*/ 17765 w 21600"/>
                <a:gd name="T15" fmla="*/ 17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841" y="3841"/>
                  </a:moveTo>
                  <a:lnTo>
                    <a:pt x="9450" y="3841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3841"/>
                  </a:lnTo>
                  <a:lnTo>
                    <a:pt x="17759" y="3841"/>
                  </a:lnTo>
                  <a:lnTo>
                    <a:pt x="17759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7759" y="12150"/>
                  </a:lnTo>
                  <a:lnTo>
                    <a:pt x="17759" y="17759"/>
                  </a:lnTo>
                  <a:lnTo>
                    <a:pt x="12150" y="17759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7759"/>
                  </a:lnTo>
                  <a:lnTo>
                    <a:pt x="3841" y="17759"/>
                  </a:lnTo>
                  <a:lnTo>
                    <a:pt x="3841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3841" y="9450"/>
                  </a:lnTo>
                  <a:lnTo>
                    <a:pt x="3841" y="38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CC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61" name="Text Box 65"/>
            <p:cNvSpPr txBox="1">
              <a:spLocks noChangeArrowheads="1"/>
            </p:cNvSpPr>
            <p:nvPr/>
          </p:nvSpPr>
          <p:spPr bwMode="auto">
            <a:xfrm>
              <a:off x="3936" y="2304"/>
              <a:ext cx="67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相邻</a:t>
              </a:r>
            </a:p>
          </p:txBody>
        </p:sp>
      </p:grpSp>
      <p:graphicFrame>
        <p:nvGraphicFramePr>
          <p:cNvPr id="80962" name="Object 66"/>
          <p:cNvGraphicFramePr>
            <a:graphicFrameLocks noChangeAspect="1"/>
          </p:cNvGraphicFramePr>
          <p:nvPr/>
        </p:nvGraphicFramePr>
        <p:xfrm>
          <a:off x="5378450" y="5486400"/>
          <a:ext cx="1579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公式" r:id="rId6" imgW="660400" imgH="190500" progId="Equation.3">
                  <p:embed/>
                </p:oleObj>
              </mc:Choice>
              <mc:Fallback>
                <p:oleObj name="公式" r:id="rId6" imgW="660400" imgH="190500" progId="Equation.3">
                  <p:embed/>
                  <p:pic>
                    <p:nvPicPr>
                      <p:cNvPr id="0" name="图片 45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5486400"/>
                        <a:ext cx="15795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63" name="Text Box 67"/>
          <p:cNvSpPr txBox="1">
            <a:spLocks noChangeArrowheads="1"/>
          </p:cNvSpPr>
          <p:nvPr/>
        </p:nvSpPr>
        <p:spPr bwMode="auto">
          <a:xfrm>
            <a:off x="6096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6.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应用卡诺图化简逻辑函数</a:t>
            </a:r>
          </a:p>
        </p:txBody>
      </p:sp>
      <p:grpSp>
        <p:nvGrpSpPr>
          <p:cNvPr id="7" name="Group 68"/>
          <p:cNvGrpSpPr/>
          <p:nvPr/>
        </p:nvGrpSpPr>
        <p:grpSpPr bwMode="auto">
          <a:xfrm>
            <a:off x="685800" y="1066800"/>
            <a:ext cx="6499225" cy="604838"/>
            <a:chOff x="432" y="672"/>
            <a:chExt cx="4094" cy="381"/>
          </a:xfrm>
        </p:grpSpPr>
        <p:graphicFrame>
          <p:nvGraphicFramePr>
            <p:cNvPr id="57363" name="Object 69"/>
            <p:cNvGraphicFramePr>
              <a:graphicFrameLocks noChangeAspect="1"/>
            </p:cNvGraphicFramePr>
            <p:nvPr/>
          </p:nvGraphicFramePr>
          <p:xfrm>
            <a:off x="714" y="672"/>
            <a:ext cx="381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8" name="公式" r:id="rId8" imgW="2870200" imgH="190500" progId="Equation.3">
                    <p:embed/>
                  </p:oleObj>
                </mc:Choice>
                <mc:Fallback>
                  <p:oleObj name="公式" r:id="rId8" imgW="2870200" imgH="190500" progId="Equation.3">
                    <p:embed/>
                    <p:pic>
                      <p:nvPicPr>
                        <p:cNvPr id="0" name="图片 45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672"/>
                          <a:ext cx="381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Text Box 70"/>
            <p:cNvSpPr txBox="1">
              <a:spLocks noChangeArrowheads="1"/>
            </p:cNvSpPr>
            <p:nvPr/>
          </p:nvSpPr>
          <p:spPr bwMode="auto">
            <a:xfrm>
              <a:off x="432" y="672"/>
              <a:ext cx="576" cy="3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/>
                <a:t>(1)</a:t>
              </a:r>
            </a:p>
          </p:txBody>
        </p:sp>
      </p:grpSp>
      <p:grpSp>
        <p:nvGrpSpPr>
          <p:cNvPr id="8" name="Group 71"/>
          <p:cNvGrpSpPr/>
          <p:nvPr/>
        </p:nvGrpSpPr>
        <p:grpSpPr bwMode="auto">
          <a:xfrm>
            <a:off x="609600" y="1600200"/>
            <a:ext cx="8089900" cy="604838"/>
            <a:chOff x="384" y="1008"/>
            <a:chExt cx="5096" cy="381"/>
          </a:xfrm>
        </p:grpSpPr>
        <p:sp>
          <p:nvSpPr>
            <p:cNvPr id="57361" name="Text Box 72"/>
            <p:cNvSpPr txBox="1">
              <a:spLocks noChangeArrowheads="1"/>
            </p:cNvSpPr>
            <p:nvPr/>
          </p:nvSpPr>
          <p:spPr bwMode="auto">
            <a:xfrm>
              <a:off x="384" y="1008"/>
              <a:ext cx="576" cy="3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/>
                <a:t>(2)</a:t>
              </a:r>
            </a:p>
          </p:txBody>
        </p:sp>
        <p:graphicFrame>
          <p:nvGraphicFramePr>
            <p:cNvPr id="57362" name="Object 73"/>
            <p:cNvGraphicFramePr>
              <a:graphicFrameLocks noChangeAspect="1"/>
            </p:cNvGraphicFramePr>
            <p:nvPr/>
          </p:nvGraphicFramePr>
          <p:xfrm>
            <a:off x="672" y="1008"/>
            <a:ext cx="480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9" name="公式" r:id="rId10" imgW="3644900" imgH="190500" progId="Equation.3">
                    <p:embed/>
                  </p:oleObj>
                </mc:Choice>
                <mc:Fallback>
                  <p:oleObj name="公式" r:id="rId10" imgW="3644900" imgH="190500" progId="Equation.3">
                    <p:embed/>
                    <p:pic>
                      <p:nvPicPr>
                        <p:cNvPr id="0" name="图片 45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480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9" grpId="0" autoUpdateAnimBg="0"/>
      <p:bldP spid="80920" grpId="0" animBg="1"/>
      <p:bldP spid="80921" grpId="0" animBg="1"/>
      <p:bldP spid="80922" grpId="0" animBg="1"/>
      <p:bldP spid="80923" grpId="0" autoUpdateAnimBg="0"/>
      <p:bldP spid="8092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33400" y="609600"/>
            <a:ext cx="464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(3)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应用卡诺图化简逻辑函数</a:t>
            </a:r>
          </a:p>
        </p:txBody>
      </p:sp>
      <p:grpSp>
        <p:nvGrpSpPr>
          <p:cNvPr id="56323" name="Group 3"/>
          <p:cNvGrpSpPr/>
          <p:nvPr/>
        </p:nvGrpSpPr>
        <p:grpSpPr bwMode="auto">
          <a:xfrm>
            <a:off x="1447800" y="1295400"/>
            <a:ext cx="3352800" cy="1871663"/>
            <a:chOff x="1152" y="1584"/>
            <a:chExt cx="2112" cy="1179"/>
          </a:xfrm>
        </p:grpSpPr>
        <p:sp>
          <p:nvSpPr>
            <p:cNvPr id="56339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40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6341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 i="1"/>
            </a:p>
          </p:txBody>
        </p:sp>
        <p:sp>
          <p:nvSpPr>
            <p:cNvPr id="56342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43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44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45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6346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6347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6348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49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50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6352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6353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6354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6355" name="Rectangle 20"/>
            <p:cNvSpPr>
              <a:spLocks noChangeArrowheads="1"/>
            </p:cNvSpPr>
            <p:nvPr/>
          </p:nvSpPr>
          <p:spPr bwMode="auto">
            <a:xfrm>
              <a:off x="2928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6356" name="Rectangle 21"/>
            <p:cNvSpPr>
              <a:spLocks noChangeArrowheads="1"/>
            </p:cNvSpPr>
            <p:nvPr/>
          </p:nvSpPr>
          <p:spPr bwMode="auto">
            <a:xfrm>
              <a:off x="2112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6357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sp>
        <p:nvSpPr>
          <p:cNvPr id="56324" name="Rectangle 23"/>
          <p:cNvSpPr>
            <a:spLocks noChangeArrowheads="1"/>
          </p:cNvSpPr>
          <p:nvPr/>
        </p:nvSpPr>
        <p:spPr bwMode="auto">
          <a:xfrm>
            <a:off x="811213" y="1295400"/>
            <a:ext cx="901700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</a:rPr>
              <a:t>解：</a:t>
            </a:r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3581400" y="20574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2895600" y="26670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3505200" y="26670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4876800" y="2133600"/>
            <a:ext cx="3763963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anose="02020603050405020304" charset="0"/>
              </a:rPr>
              <a:t>三个圈最小项分别为：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5135563" y="1468438"/>
            <a:ext cx="2332037" cy="628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3200" b="1">
                <a:latin typeface="Times New Roman" panose="02020603050405020304" charset="0"/>
                <a:sym typeface="Wingdings" panose="05000000000000000000" charset="0"/>
              </a:rPr>
              <a:t></a:t>
            </a:r>
            <a:r>
              <a:rPr lang="zh-CN" altLang="en-US" sz="2800" b="1">
                <a:latin typeface="Times New Roman" panose="02020603050405020304" charset="0"/>
              </a:rPr>
              <a:t>合并最小项</a:t>
            </a:r>
          </a:p>
        </p:txBody>
      </p:sp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4997450" y="34290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公式" r:id="rId4" imgW="1041400" imgH="152400" progId="Equation.3">
                  <p:embed/>
                </p:oleObj>
              </mc:Choice>
              <mc:Fallback>
                <p:oleObj name="公式" r:id="rId4" imgW="1041400" imgH="152400" progId="Equation.3">
                  <p:embed/>
                  <p:pic>
                    <p:nvPicPr>
                      <p:cNvPr id="0" name="图片 44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34290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/>
          <p:cNvGraphicFramePr>
            <a:graphicFrameLocks noChangeAspect="1"/>
          </p:cNvGraphicFramePr>
          <p:nvPr/>
        </p:nvGraphicFramePr>
        <p:xfrm>
          <a:off x="4997450" y="27432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公式" r:id="rId6" imgW="1041400" imgH="152400" progId="Equation.3">
                  <p:embed/>
                </p:oleObj>
              </mc:Choice>
              <mc:Fallback>
                <p:oleObj name="公式" r:id="rId6" imgW="1041400" imgH="152400" progId="Equation.3">
                  <p:embed/>
                  <p:pic>
                    <p:nvPicPr>
                      <p:cNvPr id="0" name="图片 44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7432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5091113" y="41148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公式" r:id="rId8" imgW="1041400" imgH="152400" progId="Equation.3">
                  <p:embed/>
                </p:oleObj>
              </mc:Choice>
              <mc:Fallback>
                <p:oleObj name="公式" r:id="rId8" imgW="1041400" imgH="152400" progId="Equation.3">
                  <p:embed/>
                  <p:pic>
                    <p:nvPicPr>
                      <p:cNvPr id="0" name="图片 44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1148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7148513" y="28194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公式" r:id="rId10" imgW="406400" imgH="127000" progId="Equation.3">
                  <p:embed/>
                </p:oleObj>
              </mc:Choice>
              <mc:Fallback>
                <p:oleObj name="公式" r:id="rId10" imgW="406400" imgH="127000" progId="Equation.3">
                  <p:embed/>
                  <p:pic>
                    <p:nvPicPr>
                      <p:cNvPr id="0" name="图片 44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28194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7162800" y="35052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公式" r:id="rId12" imgW="406400" imgH="127000" progId="Equation.3">
                  <p:embed/>
                </p:oleObj>
              </mc:Choice>
              <mc:Fallback>
                <p:oleObj name="公式" r:id="rId12" imgW="406400" imgH="127000" progId="Equation.3">
                  <p:embed/>
                  <p:pic>
                    <p:nvPicPr>
                      <p:cNvPr id="0" name="图片 44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052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6" name="Object 34"/>
          <p:cNvGraphicFramePr>
            <a:graphicFrameLocks noChangeAspect="1"/>
          </p:cNvGraphicFramePr>
          <p:nvPr/>
        </p:nvGraphicFramePr>
        <p:xfrm>
          <a:off x="7300913" y="4114800"/>
          <a:ext cx="1063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公式" r:id="rId14" imgW="406400" imgH="101600" progId="Equation.3">
                  <p:embed/>
                </p:oleObj>
              </mc:Choice>
              <mc:Fallback>
                <p:oleObj name="公式" r:id="rId14" imgW="406400" imgH="101600" progId="Equation.3">
                  <p:embed/>
                  <p:pic>
                    <p:nvPicPr>
                      <p:cNvPr id="0" name="图片 44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4114800"/>
                        <a:ext cx="10636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641350" y="3373438"/>
            <a:ext cx="3046413" cy="628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  <a:sym typeface="Wingdings" panose="05000000000000000000" charset="0"/>
              </a:rPr>
              <a:t>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写出简化逻辑式</a:t>
            </a:r>
          </a:p>
        </p:txBody>
      </p:sp>
      <p:graphicFrame>
        <p:nvGraphicFramePr>
          <p:cNvPr id="79908" name="Object 36"/>
          <p:cNvGraphicFramePr>
            <a:graphicFrameLocks noChangeAspect="1"/>
          </p:cNvGraphicFramePr>
          <p:nvPr/>
        </p:nvGraphicFramePr>
        <p:xfrm>
          <a:off x="881063" y="4038600"/>
          <a:ext cx="340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" name="公式" r:id="rId16" imgW="1562100" imgH="127000" progId="Equation.3">
                  <p:embed/>
                </p:oleObj>
              </mc:Choice>
              <mc:Fallback>
                <p:oleObj name="公式" r:id="rId16" imgW="1562100" imgH="127000" progId="Equation.3">
                  <p:embed/>
                  <p:pic>
                    <p:nvPicPr>
                      <p:cNvPr id="0" name="图片 44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038600"/>
                        <a:ext cx="3403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685800" y="4724400"/>
            <a:ext cx="7772400" cy="10604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卡诺图化简法：保留一个圈内最小项的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相同变量，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而消去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相反变量。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6" grpId="0" animBg="1"/>
      <p:bldP spid="79897" grpId="0" animBg="1"/>
      <p:bldP spid="79898" grpId="0" animBg="1"/>
      <p:bldP spid="79899" grpId="0" autoUpdateAnimBg="0"/>
      <p:bldP spid="79900" grpId="0" autoUpdateAnimBg="0"/>
      <p:bldP spid="79907" grpId="0" autoUpdateAnimBg="0"/>
      <p:bldP spid="7990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1828800"/>
            <a:ext cx="901700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</a:rPr>
              <a:t>解：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838200" y="5105400"/>
            <a:ext cx="26955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259138" y="5638800"/>
          <a:ext cx="2166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公式" r:id="rId4" imgW="952500" imgH="139700" progId="Equation.3">
                  <p:embed/>
                </p:oleObj>
              </mc:Choice>
              <mc:Fallback>
                <p:oleObj name="公式" r:id="rId4" imgW="952500" imgH="139700" progId="Equation.3">
                  <p:embed/>
                  <p:pic>
                    <p:nvPicPr>
                      <p:cNvPr id="0" name="图片 46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638800"/>
                        <a:ext cx="21669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Group 5"/>
          <p:cNvGrpSpPr/>
          <p:nvPr/>
        </p:nvGrpSpPr>
        <p:grpSpPr bwMode="auto">
          <a:xfrm>
            <a:off x="1295400" y="1752600"/>
            <a:ext cx="3581400" cy="3124200"/>
            <a:chOff x="1248" y="1104"/>
            <a:chExt cx="2256" cy="1968"/>
          </a:xfrm>
        </p:grpSpPr>
        <p:sp>
          <p:nvSpPr>
            <p:cNvPr id="58402" name="Rectangle 6"/>
            <p:cNvSpPr>
              <a:spLocks noChangeArrowheads="1"/>
            </p:cNvSpPr>
            <p:nvPr/>
          </p:nvSpPr>
          <p:spPr bwMode="auto">
            <a:xfrm>
              <a:off x="1776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3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4" name="Line 8"/>
            <p:cNvSpPr>
              <a:spLocks noChangeShapeType="1"/>
            </p:cNvSpPr>
            <p:nvPr/>
          </p:nvSpPr>
          <p:spPr bwMode="auto">
            <a:xfrm>
              <a:off x="2208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5" name="Line 9"/>
            <p:cNvSpPr>
              <a:spLocks noChangeShapeType="1"/>
            </p:cNvSpPr>
            <p:nvPr/>
          </p:nvSpPr>
          <p:spPr bwMode="auto">
            <a:xfrm flipH="1" flipV="1">
              <a:off x="1536" y="1296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6" name="Text Box 10"/>
            <p:cNvSpPr txBox="1">
              <a:spLocks noChangeArrowheads="1"/>
            </p:cNvSpPr>
            <p:nvPr/>
          </p:nvSpPr>
          <p:spPr bwMode="auto">
            <a:xfrm>
              <a:off x="1248" y="126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 dirty="0"/>
                <a:t>AB</a:t>
              </a:r>
              <a:endParaRPr lang="en-US" altLang="zh-CN" sz="2800" b="1" dirty="0"/>
            </a:p>
          </p:txBody>
        </p:sp>
        <p:sp>
          <p:nvSpPr>
            <p:cNvPr id="58407" name="Text Box 11"/>
            <p:cNvSpPr txBox="1">
              <a:spLocks noChangeArrowheads="1"/>
            </p:cNvSpPr>
            <p:nvPr/>
          </p:nvSpPr>
          <p:spPr bwMode="auto">
            <a:xfrm>
              <a:off x="1776" y="126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8408" name="Rectangle 12"/>
            <p:cNvSpPr>
              <a:spLocks noChangeArrowheads="1"/>
            </p:cNvSpPr>
            <p:nvPr/>
          </p:nvSpPr>
          <p:spPr bwMode="auto">
            <a:xfrm>
              <a:off x="2640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9" name="Line 13"/>
            <p:cNvSpPr>
              <a:spLocks noChangeShapeType="1"/>
            </p:cNvSpPr>
            <p:nvPr/>
          </p:nvSpPr>
          <p:spPr bwMode="auto">
            <a:xfrm>
              <a:off x="2640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10" name="Line 14"/>
            <p:cNvSpPr>
              <a:spLocks noChangeShapeType="1"/>
            </p:cNvSpPr>
            <p:nvPr/>
          </p:nvSpPr>
          <p:spPr bwMode="auto">
            <a:xfrm>
              <a:off x="3072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11" name="Text Box 15"/>
            <p:cNvSpPr txBox="1">
              <a:spLocks noChangeArrowheads="1"/>
            </p:cNvSpPr>
            <p:nvPr/>
          </p:nvSpPr>
          <p:spPr bwMode="auto">
            <a:xfrm>
              <a:off x="2208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8412" name="Text Box 16"/>
            <p:cNvSpPr txBox="1">
              <a:spLocks noChangeArrowheads="1"/>
            </p:cNvSpPr>
            <p:nvPr/>
          </p:nvSpPr>
          <p:spPr bwMode="auto">
            <a:xfrm>
              <a:off x="2640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8413" name="Text Box 17"/>
            <p:cNvSpPr txBox="1">
              <a:spLocks noChangeArrowheads="1"/>
            </p:cNvSpPr>
            <p:nvPr/>
          </p:nvSpPr>
          <p:spPr bwMode="auto">
            <a:xfrm>
              <a:off x="3072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8414" name="Text Box 18"/>
            <p:cNvSpPr txBox="1">
              <a:spLocks noChangeArrowheads="1"/>
            </p:cNvSpPr>
            <p:nvPr/>
          </p:nvSpPr>
          <p:spPr bwMode="auto">
            <a:xfrm>
              <a:off x="1440" y="1104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  <a:endParaRPr lang="en-US" altLang="zh-CN" b="1"/>
            </a:p>
          </p:txBody>
        </p:sp>
        <p:sp>
          <p:nvSpPr>
            <p:cNvPr id="58415" name="Text Box 19"/>
            <p:cNvSpPr txBox="1">
              <a:spLocks noChangeArrowheads="1"/>
            </p:cNvSpPr>
            <p:nvPr/>
          </p:nvSpPr>
          <p:spPr bwMode="auto">
            <a:xfrm>
              <a:off x="1392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8416" name="Text Box 20"/>
            <p:cNvSpPr txBox="1">
              <a:spLocks noChangeArrowheads="1"/>
            </p:cNvSpPr>
            <p:nvPr/>
          </p:nvSpPr>
          <p:spPr bwMode="auto">
            <a:xfrm>
              <a:off x="1392" y="192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8417" name="Text Box 21"/>
            <p:cNvSpPr txBox="1">
              <a:spLocks noChangeArrowheads="1"/>
            </p:cNvSpPr>
            <p:nvPr/>
          </p:nvSpPr>
          <p:spPr bwMode="auto">
            <a:xfrm>
              <a:off x="1392" y="230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8418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8419" name="Rectangle 23"/>
            <p:cNvSpPr>
              <a:spLocks noChangeArrowheads="1"/>
            </p:cNvSpPr>
            <p:nvPr/>
          </p:nvSpPr>
          <p:spPr bwMode="auto">
            <a:xfrm>
              <a:off x="1776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0" name="Line 24"/>
            <p:cNvSpPr>
              <a:spLocks noChangeShapeType="1"/>
            </p:cNvSpPr>
            <p:nvPr/>
          </p:nvSpPr>
          <p:spPr bwMode="auto">
            <a:xfrm>
              <a:off x="1776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1" name="Line 25"/>
            <p:cNvSpPr>
              <a:spLocks noChangeShapeType="1"/>
            </p:cNvSpPr>
            <p:nvPr/>
          </p:nvSpPr>
          <p:spPr bwMode="auto">
            <a:xfrm>
              <a:off x="2208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2" name="Rectangle 26"/>
            <p:cNvSpPr>
              <a:spLocks noChangeArrowheads="1"/>
            </p:cNvSpPr>
            <p:nvPr/>
          </p:nvSpPr>
          <p:spPr bwMode="auto">
            <a:xfrm>
              <a:off x="2640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3" name="Line 27"/>
            <p:cNvSpPr>
              <a:spLocks noChangeShapeType="1"/>
            </p:cNvSpPr>
            <p:nvPr/>
          </p:nvSpPr>
          <p:spPr bwMode="auto">
            <a:xfrm>
              <a:off x="2640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4" name="Line 28"/>
            <p:cNvSpPr>
              <a:spLocks noChangeShapeType="1"/>
            </p:cNvSpPr>
            <p:nvPr/>
          </p:nvSpPr>
          <p:spPr bwMode="auto">
            <a:xfrm>
              <a:off x="3072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4343400" y="3733800"/>
            <a:ext cx="336550" cy="493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b="1">
                <a:latin typeface="Times New Roman" panose="02020603050405020304" charset="0"/>
              </a:rPr>
              <a:t>1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7620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7.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应用卡诺图化简逻辑函数</a:t>
            </a:r>
          </a:p>
        </p:txBody>
      </p:sp>
      <p:graphicFrame>
        <p:nvGraphicFramePr>
          <p:cNvPr id="58376" name="Object 31"/>
          <p:cNvGraphicFramePr>
            <a:graphicFrameLocks noChangeAspect="1"/>
          </p:cNvGraphicFramePr>
          <p:nvPr/>
        </p:nvGraphicFramePr>
        <p:xfrm>
          <a:off x="1016000" y="1143000"/>
          <a:ext cx="45704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公式" r:id="rId6" imgW="2133600" imgH="190500" progId="Equation.3">
                  <p:embed/>
                </p:oleObj>
              </mc:Choice>
              <mc:Fallback>
                <p:oleObj name="公式" r:id="rId6" imgW="2133600" imgH="190500" progId="Equation.3">
                  <p:embed/>
                  <p:pic>
                    <p:nvPicPr>
                      <p:cNvPr id="0" name="图片 46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43000"/>
                        <a:ext cx="45704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/>
          <p:nvPr/>
        </p:nvGrpSpPr>
        <p:grpSpPr bwMode="auto">
          <a:xfrm>
            <a:off x="2286000" y="2514600"/>
            <a:ext cx="2393950" cy="1103313"/>
            <a:chOff x="1872" y="1584"/>
            <a:chExt cx="1508" cy="695"/>
          </a:xfrm>
        </p:grpSpPr>
        <p:sp>
          <p:nvSpPr>
            <p:cNvPr id="58394" name="Rectangle 33"/>
            <p:cNvSpPr>
              <a:spLocks noChangeArrowheads="1"/>
            </p:cNvSpPr>
            <p:nvPr/>
          </p:nvSpPr>
          <p:spPr bwMode="auto">
            <a:xfrm>
              <a:off x="3168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5" name="Rectangle 34"/>
            <p:cNvSpPr>
              <a:spLocks noChangeArrowheads="1"/>
            </p:cNvSpPr>
            <p:nvPr/>
          </p:nvSpPr>
          <p:spPr bwMode="auto">
            <a:xfrm>
              <a:off x="3168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6" name="Rectangle 35"/>
            <p:cNvSpPr>
              <a:spLocks noChangeArrowheads="1"/>
            </p:cNvSpPr>
            <p:nvPr/>
          </p:nvSpPr>
          <p:spPr bwMode="auto">
            <a:xfrm>
              <a:off x="2304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7" name="Rectangle 36"/>
            <p:cNvSpPr>
              <a:spLocks noChangeArrowheads="1"/>
            </p:cNvSpPr>
            <p:nvPr/>
          </p:nvSpPr>
          <p:spPr bwMode="auto">
            <a:xfrm>
              <a:off x="2736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8" name="Rectangle 37"/>
            <p:cNvSpPr>
              <a:spLocks noChangeArrowheads="1"/>
            </p:cNvSpPr>
            <p:nvPr/>
          </p:nvSpPr>
          <p:spPr bwMode="auto">
            <a:xfrm>
              <a:off x="1872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9" name="Rectangle 38"/>
            <p:cNvSpPr>
              <a:spLocks noChangeArrowheads="1"/>
            </p:cNvSpPr>
            <p:nvPr/>
          </p:nvSpPr>
          <p:spPr bwMode="auto">
            <a:xfrm>
              <a:off x="2304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400" name="Rectangle 39"/>
            <p:cNvSpPr>
              <a:spLocks noChangeArrowheads="1"/>
            </p:cNvSpPr>
            <p:nvPr/>
          </p:nvSpPr>
          <p:spPr bwMode="auto">
            <a:xfrm>
              <a:off x="2736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401" name="Rectangle 40"/>
            <p:cNvSpPr>
              <a:spLocks noChangeArrowheads="1"/>
            </p:cNvSpPr>
            <p:nvPr/>
          </p:nvSpPr>
          <p:spPr bwMode="auto">
            <a:xfrm>
              <a:off x="1872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sp>
        <p:nvSpPr>
          <p:cNvPr id="81961" name="Oval 41"/>
          <p:cNvSpPr>
            <a:spLocks noChangeArrowheads="1"/>
          </p:cNvSpPr>
          <p:nvPr/>
        </p:nvSpPr>
        <p:spPr bwMode="auto">
          <a:xfrm>
            <a:off x="1676400" y="1066800"/>
            <a:ext cx="609600" cy="685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2133600" y="2438400"/>
            <a:ext cx="2743200" cy="1219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4800600" y="16764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286000" y="3733800"/>
            <a:ext cx="336550" cy="493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b="1">
                <a:latin typeface="Times New Roman" panose="02020603050405020304" charset="0"/>
              </a:rPr>
              <a:t>1</a:t>
            </a:r>
            <a:endParaRPr lang="en-US" altLang="zh-CN" b="1">
              <a:latin typeface="Times New Roman" panose="02020603050405020304" charset="0"/>
            </a:endParaRPr>
          </a:p>
        </p:txBody>
      </p:sp>
      <p:grpSp>
        <p:nvGrpSpPr>
          <p:cNvPr id="4" name="Group 46"/>
          <p:cNvGrpSpPr/>
          <p:nvPr/>
        </p:nvGrpSpPr>
        <p:grpSpPr bwMode="auto">
          <a:xfrm>
            <a:off x="5181600" y="1828800"/>
            <a:ext cx="2133600" cy="685800"/>
            <a:chOff x="3264" y="1152"/>
            <a:chExt cx="1344" cy="432"/>
          </a:xfrm>
        </p:grpSpPr>
        <p:sp>
          <p:nvSpPr>
            <p:cNvPr id="81967" name="AutoShape 47"/>
            <p:cNvSpPr>
              <a:spLocks noChangeArrowheads="1"/>
            </p:cNvSpPr>
            <p:nvPr/>
          </p:nvSpPr>
          <p:spPr bwMode="auto">
            <a:xfrm>
              <a:off x="3264" y="1152"/>
              <a:ext cx="1344" cy="432"/>
            </a:xfrm>
            <a:prstGeom prst="wedgeRoundRectCallout">
              <a:avLst>
                <a:gd name="adj1" fmla="val -90699"/>
                <a:gd name="adj2" fmla="val 69444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含</a:t>
              </a: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均填“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</a:p>
          </p:txBody>
        </p:sp>
        <p:sp>
          <p:nvSpPr>
            <p:cNvPr id="58393" name="Line 48"/>
            <p:cNvSpPr>
              <a:spLocks noChangeShapeType="1"/>
            </p:cNvSpPr>
            <p:nvPr/>
          </p:nvSpPr>
          <p:spPr bwMode="auto">
            <a:xfrm>
              <a:off x="3560" y="1253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" name="Group 49"/>
          <p:cNvGrpSpPr/>
          <p:nvPr/>
        </p:nvGrpSpPr>
        <p:grpSpPr bwMode="auto">
          <a:xfrm>
            <a:off x="5257800" y="2514600"/>
            <a:ext cx="3711575" cy="3101975"/>
            <a:chOff x="3120" y="1584"/>
            <a:chExt cx="2338" cy="1954"/>
          </a:xfrm>
        </p:grpSpPr>
        <p:sp>
          <p:nvSpPr>
            <p:cNvPr id="81970" name="Text Box 50"/>
            <p:cNvSpPr txBox="1">
              <a:spLocks noChangeArrowheads="1"/>
            </p:cNvSpPr>
            <p:nvPr/>
          </p:nvSpPr>
          <p:spPr bwMode="auto">
            <a:xfrm>
              <a:off x="3168" y="1584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注意：</a:t>
              </a:r>
            </a:p>
          </p:txBody>
        </p:sp>
        <p:sp>
          <p:nvSpPr>
            <p:cNvPr id="81971" name="Rectangle 51"/>
            <p:cNvSpPr>
              <a:spLocks noChangeArrowheads="1"/>
            </p:cNvSpPr>
            <p:nvPr/>
          </p:nvSpPr>
          <p:spPr bwMode="auto">
            <a:xfrm>
              <a:off x="3171" y="1920"/>
              <a:ext cx="1859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圈的个数应最少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sp>
          <p:nvSpPr>
            <p:cNvPr id="81972" name="Rectangle 52"/>
            <p:cNvSpPr>
              <a:spLocks noChangeArrowheads="1"/>
            </p:cNvSpPr>
            <p:nvPr/>
          </p:nvSpPr>
          <p:spPr bwMode="auto">
            <a:xfrm>
              <a:off x="3172" y="2256"/>
              <a:ext cx="2084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2.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每个“圈”要最大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sp>
          <p:nvSpPr>
            <p:cNvPr id="81973" name="Rectangle 53"/>
            <p:cNvSpPr>
              <a:spLocks noChangeArrowheads="1"/>
            </p:cNvSpPr>
            <p:nvPr/>
          </p:nvSpPr>
          <p:spPr bwMode="auto">
            <a:xfrm>
              <a:off x="3120" y="2592"/>
              <a:ext cx="2338" cy="9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3.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每个“圈”至少要包含一个未被圈过的最小项。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 bwMode="auto">
          <a:xfrm>
            <a:off x="2133600" y="3124200"/>
            <a:ext cx="2743200" cy="1143000"/>
            <a:chOff x="1344" y="1968"/>
            <a:chExt cx="1728" cy="720"/>
          </a:xfrm>
        </p:grpSpPr>
        <p:sp>
          <p:nvSpPr>
            <p:cNvPr id="58386" name="Freeform 55"/>
            <p:cNvSpPr/>
            <p:nvPr/>
          </p:nvSpPr>
          <p:spPr bwMode="auto">
            <a:xfrm>
              <a:off x="1344" y="1968"/>
              <a:ext cx="336" cy="720"/>
            </a:xfrm>
            <a:custGeom>
              <a:avLst/>
              <a:gdLst>
                <a:gd name="T0" fmla="*/ 0 w 440"/>
                <a:gd name="T1" fmla="*/ 22 h 832"/>
                <a:gd name="T2" fmla="*/ 20 w 440"/>
                <a:gd name="T3" fmla="*/ 22 h 832"/>
                <a:gd name="T4" fmla="*/ 18 w 440"/>
                <a:gd name="T5" fmla="*/ 147 h 832"/>
                <a:gd name="T6" fmla="*/ 0 w 440"/>
                <a:gd name="T7" fmla="*/ 147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832"/>
                <a:gd name="T14" fmla="*/ 440 w 44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832">
                  <a:moveTo>
                    <a:pt x="0" y="104"/>
                  </a:moveTo>
                  <a:cubicBezTo>
                    <a:pt x="164" y="52"/>
                    <a:pt x="328" y="0"/>
                    <a:pt x="384" y="104"/>
                  </a:cubicBezTo>
                  <a:cubicBezTo>
                    <a:pt x="440" y="208"/>
                    <a:pt x="400" y="624"/>
                    <a:pt x="336" y="728"/>
                  </a:cubicBezTo>
                  <a:cubicBezTo>
                    <a:pt x="272" y="832"/>
                    <a:pt x="56" y="728"/>
                    <a:pt x="0" y="72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387" name="Freeform 56"/>
            <p:cNvSpPr/>
            <p:nvPr/>
          </p:nvSpPr>
          <p:spPr bwMode="auto">
            <a:xfrm>
              <a:off x="2688" y="1968"/>
              <a:ext cx="384" cy="720"/>
            </a:xfrm>
            <a:custGeom>
              <a:avLst/>
              <a:gdLst>
                <a:gd name="T0" fmla="*/ 384 w 384"/>
                <a:gd name="T1" fmla="*/ 26 h 816"/>
                <a:gd name="T2" fmla="*/ 48 w 384"/>
                <a:gd name="T3" fmla="*/ 26 h 816"/>
                <a:gd name="T4" fmla="*/ 96 w 384"/>
                <a:gd name="T5" fmla="*/ 183 h 816"/>
                <a:gd name="T6" fmla="*/ 384 w 384"/>
                <a:gd name="T7" fmla="*/ 16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816"/>
                <a:gd name="T14" fmla="*/ 384 w 38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816">
                  <a:moveTo>
                    <a:pt x="384" y="104"/>
                  </a:moveTo>
                  <a:cubicBezTo>
                    <a:pt x="240" y="52"/>
                    <a:pt x="96" y="0"/>
                    <a:pt x="48" y="104"/>
                  </a:cubicBezTo>
                  <a:cubicBezTo>
                    <a:pt x="0" y="208"/>
                    <a:pt x="40" y="640"/>
                    <a:pt x="96" y="728"/>
                  </a:cubicBezTo>
                  <a:cubicBezTo>
                    <a:pt x="152" y="816"/>
                    <a:pt x="268" y="724"/>
                    <a:pt x="384" y="63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49" grpId="0" autoUpdateAnimBg="0"/>
      <p:bldP spid="81961" grpId="0" animBg="1"/>
      <p:bldP spid="81962" grpId="0" animBg="1"/>
      <p:bldP spid="81963" grpId="0" animBg="1"/>
      <p:bldP spid="81964" grpId="0" animBg="1"/>
      <p:bldP spid="819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6.1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2" name="矩形 1"/>
          <p:cNvSpPr/>
          <p:nvPr/>
        </p:nvSpPr>
        <p:spPr>
          <a:xfrm>
            <a:off x="755650" y="1196975"/>
            <a:ext cx="7848600" cy="3600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数字电路的优点：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(1)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便于高度的集成化；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(2)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工作准确可靠，抗干扰能力强；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(3)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数字信息便于长期保存；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(4)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数字集成电路产品系列多、通用性强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且成本低；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(5)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保密性好；</a:t>
            </a:r>
          </a:p>
          <a:p>
            <a:pPr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(6)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可同时进行数值计算和逻辑运算；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6.1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827088" y="1125538"/>
            <a:ext cx="7489825" cy="4721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buFont typeface="Wingdings" panose="05000000000000000000" charset="0"/>
              <a:buNone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数字电路分类：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(1)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根据电路结构不同，可分为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分立元件电路和集成电路两大类；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根据集成的密度不同，可分为大、中、小、超大规模集成电路；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(3)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根据半导体导电类型的不同，可分为双极型电路和单极型电路；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(4)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根据电路特点不同：组合逻辑电路和时序逻辑电路。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9400" y="457200"/>
            <a:ext cx="33528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algn="l" eaLnBrk="1" hangingPunct="1"/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逻辑代数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85800" y="1385255"/>
            <a:ext cx="7391400" cy="2911475"/>
          </a:xfrm>
          <a:prstGeom prst="rect">
            <a:avLst/>
          </a:prstGeom>
          <a:noFill/>
          <a:ln w="28575">
            <a:noFill/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</a:t>
            </a:r>
            <a:r>
              <a:rPr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（又称布尔代数），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它是分析设计逻辑电路的数学工具。虽然它和普通代数一样也用字母表示变量，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但变量的取值只有“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两种，分别称为逻辑“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这里“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并不表示数量的大小，而是表示两种相互对立的逻辑状态。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7200" y="4572000"/>
            <a:ext cx="7620000" cy="1165225"/>
            <a:chOff x="384" y="2784"/>
            <a:chExt cx="4800" cy="734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384" y="2784"/>
              <a:ext cx="4800" cy="734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 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逻辑代数所表示的是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逻辑关系</a:t>
              </a:r>
              <a:r>
                <a:rPr lang="zh-CN" altLang="en-US" sz="3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，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而不是数量关系。这是它与普通代数的本质区别</a:t>
              </a:r>
              <a:r>
                <a:rPr lang="zh-CN" altLang="en-US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。</a:t>
              </a:r>
            </a:p>
          </p:txBody>
        </p:sp>
        <p:sp>
          <p:nvSpPr>
            <p:cNvPr id="58374" name="AutoShape 6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star5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038600" y="2819400"/>
            <a:ext cx="3429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838199" y="3276600"/>
            <a:ext cx="2493719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762000" y="3810000"/>
            <a:ext cx="7239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762000" y="4267199"/>
            <a:ext cx="5410200" cy="158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5" grpId="0" animBg="1"/>
      <p:bldP spid="58376" grpId="0" animBg="1"/>
      <p:bldP spid="58377" grpId="0" animBg="1"/>
      <p:bldP spid="583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28600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35000" y="1600200"/>
            <a:ext cx="40005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与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逻辑运算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与逻辑的定义：仅当决定事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发生的所有条件（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，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…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）均满足时，事件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才能发生。表达式为：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Ｙ＝ＡＢ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b="1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b="1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132263" y="5589588"/>
            <a:ext cx="1447800" cy="457200"/>
          </a:xfrm>
          <a:prstGeom prst="wedgeRectCallout">
            <a:avLst>
              <a:gd name="adj1" fmla="val 60088"/>
              <a:gd name="adj2" fmla="val -13055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真值表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205095" y="1346200"/>
            <a:ext cx="3209290" cy="1954530"/>
            <a:chOff x="8197" y="2120"/>
            <a:chExt cx="5054" cy="30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403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197" y="2120"/>
              <a:ext cx="5054" cy="3078"/>
              <a:chOff x="8197" y="2120"/>
              <a:chExt cx="5054" cy="3078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9514" y="2533"/>
                <a:ext cx="507" cy="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组合 68"/>
              <p:cNvGrpSpPr/>
              <p:nvPr/>
            </p:nvGrpSpPr>
            <p:grpSpPr>
              <a:xfrm>
                <a:off x="8197" y="2120"/>
                <a:ext cx="5055" cy="3078"/>
                <a:chOff x="8197" y="2120"/>
                <a:chExt cx="5055" cy="3078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11414" y="2513"/>
                  <a:ext cx="507" cy="4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组合 67"/>
                <p:cNvGrpSpPr/>
                <p:nvPr/>
              </p:nvGrpSpPr>
              <p:grpSpPr>
                <a:xfrm>
                  <a:off x="8197" y="2120"/>
                  <a:ext cx="5055" cy="3078"/>
                  <a:chOff x="8157" y="2160"/>
                  <a:chExt cx="5055" cy="3078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10315" y="2966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8495" y="2160"/>
                    <a:ext cx="4475" cy="2380"/>
                    <a:chOff x="8495" y="2160"/>
                    <a:chExt cx="4475" cy="2380"/>
                  </a:xfrm>
                </p:grpSpPr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11295" y="2966"/>
                      <a:ext cx="119" cy="1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8495" y="2160"/>
                      <a:ext cx="4475" cy="2380"/>
                      <a:chOff x="8495" y="2160"/>
                      <a:chExt cx="4475" cy="2380"/>
                    </a:xfrm>
                  </p:grpSpPr>
                  <p:sp>
                    <p:nvSpPr>
                      <p:cNvPr id="21" name="椭圆 20"/>
                      <p:cNvSpPr/>
                      <p:nvPr/>
                    </p:nvSpPr>
                    <p:spPr>
                      <a:xfrm>
                        <a:off x="11995" y="2966"/>
                        <a:ext cx="119" cy="1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" name="组合 62"/>
                      <p:cNvGrpSpPr/>
                      <p:nvPr/>
                    </p:nvGrpSpPr>
                    <p:grpSpPr>
                      <a:xfrm>
                        <a:off x="8495" y="2160"/>
                        <a:ext cx="4475" cy="2380"/>
                        <a:chOff x="8495" y="2160"/>
                        <a:chExt cx="4475" cy="2380"/>
                      </a:xfrm>
                    </p:grpSpPr>
                    <p:cxnSp>
                      <p:nvCxnSpPr>
                        <p:cNvPr id="3" name="直接连接符 2"/>
                        <p:cNvCxnSpPr/>
                        <p:nvPr/>
                      </p:nvCxnSpPr>
                      <p:spPr>
                        <a:xfrm>
                          <a:off x="10436" y="3026"/>
                          <a:ext cx="88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接连接符 13"/>
                        <p:cNvCxnSpPr/>
                        <p:nvPr/>
                      </p:nvCxnSpPr>
                      <p:spPr>
                        <a:xfrm>
                          <a:off x="8495" y="4518"/>
                          <a:ext cx="4475" cy="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" name="椭圆 17"/>
                        <p:cNvSpPr/>
                        <p:nvPr/>
                      </p:nvSpPr>
                      <p:spPr>
                        <a:xfrm>
                          <a:off x="9395" y="2986"/>
                          <a:ext cx="119" cy="1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" name="文本框 23"/>
                        <p:cNvSpPr txBox="1"/>
                        <p:nvPr/>
                      </p:nvSpPr>
                      <p:spPr>
                        <a:xfrm>
                          <a:off x="9129" y="2160"/>
                          <a:ext cx="58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8157" y="2160"/>
                    <a:ext cx="5055" cy="3078"/>
                    <a:chOff x="8157" y="2160"/>
                    <a:chExt cx="5055" cy="3078"/>
                  </a:xfrm>
                </p:grpSpPr>
                <p:grpSp>
                  <p:nvGrpSpPr>
                    <p:cNvPr id="64" name="组合 63"/>
                    <p:cNvGrpSpPr/>
                    <p:nvPr/>
                  </p:nvGrpSpPr>
                  <p:grpSpPr>
                    <a:xfrm>
                      <a:off x="10968" y="2160"/>
                      <a:ext cx="2245" cy="1855"/>
                      <a:chOff x="10968" y="2160"/>
                      <a:chExt cx="2245" cy="1855"/>
                    </a:xfrm>
                  </p:grpSpPr>
                  <p:cxnSp>
                    <p:nvCxnSpPr>
                      <p:cNvPr id="4" name="直接连接符 3"/>
                      <p:cNvCxnSpPr/>
                      <p:nvPr/>
                    </p:nvCxnSpPr>
                    <p:spPr>
                      <a:xfrm>
                        <a:off x="12090" y="3026"/>
                        <a:ext cx="88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流程图: 汇总连接 16"/>
                      <p:cNvSpPr/>
                      <p:nvPr/>
                    </p:nvSpPr>
                    <p:spPr>
                      <a:xfrm>
                        <a:off x="12721" y="3523"/>
                        <a:ext cx="493" cy="493"/>
                      </a:xfrm>
                      <a:prstGeom prst="flowChartSummingJunct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10968" y="2160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B</a:t>
                        </a:r>
                      </a:p>
                    </p:txBody>
                  </p:sp>
                </p:grpSp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8157" y="3026"/>
                      <a:ext cx="3780" cy="2212"/>
                      <a:chOff x="8157" y="3026"/>
                      <a:chExt cx="3780" cy="2212"/>
                    </a:xfrm>
                  </p:grpSpPr>
                  <p:cxnSp>
                    <p:nvCxnSpPr>
                      <p:cNvPr id="15" name="直接连接符 14"/>
                      <p:cNvCxnSpPr/>
                      <p:nvPr/>
                    </p:nvCxnSpPr>
                    <p:spPr>
                      <a:xfrm flipV="1">
                        <a:off x="8157" y="3676"/>
                        <a:ext cx="691" cy="8"/>
                      </a:xfrm>
                      <a:prstGeom prst="line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1" name="组合 60"/>
                      <p:cNvGrpSpPr/>
                      <p:nvPr/>
                    </p:nvGrpSpPr>
                    <p:grpSpPr>
                      <a:xfrm>
                        <a:off x="8297" y="3026"/>
                        <a:ext cx="3640" cy="2212"/>
                        <a:chOff x="8297" y="3026"/>
                        <a:chExt cx="3640" cy="2212"/>
                      </a:xfrm>
                    </p:grpSpPr>
                    <p:cxnSp>
                      <p:nvCxnSpPr>
                        <p:cNvPr id="10" name="直接连接符 9"/>
                        <p:cNvCxnSpPr/>
                        <p:nvPr/>
                      </p:nvCxnSpPr>
                      <p:spPr>
                        <a:xfrm>
                          <a:off x="8495" y="3026"/>
                          <a:ext cx="0" cy="6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" name="直接连接符 10"/>
                        <p:cNvCxnSpPr/>
                        <p:nvPr/>
                      </p:nvCxnSpPr>
                      <p:spPr>
                        <a:xfrm>
                          <a:off x="8495" y="4036"/>
                          <a:ext cx="0" cy="50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直接连接符 15"/>
                        <p:cNvCxnSpPr/>
                        <p:nvPr/>
                      </p:nvCxnSpPr>
                      <p:spPr>
                        <a:xfrm>
                          <a:off x="8297" y="4016"/>
                          <a:ext cx="45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文本框 25"/>
                        <p:cNvSpPr txBox="1"/>
                        <p:nvPr/>
                      </p:nvSpPr>
                      <p:spPr>
                        <a:xfrm>
                          <a:off x="8848" y="3420"/>
                          <a:ext cx="772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E</a:t>
                          </a:r>
                        </a:p>
                      </p:txBody>
                    </p:sp>
                    <p:grpSp>
                      <p:nvGrpSpPr>
                        <p:cNvPr id="60" name="组合 59"/>
                        <p:cNvGrpSpPr/>
                        <p:nvPr/>
                      </p:nvGrpSpPr>
                      <p:grpSpPr>
                        <a:xfrm>
                          <a:off x="8495" y="3026"/>
                          <a:ext cx="3443" cy="2212"/>
                          <a:chOff x="8495" y="3026"/>
                          <a:chExt cx="3443" cy="2212"/>
                        </a:xfrm>
                      </p:grpSpPr>
                      <p:cxnSp>
                        <p:nvCxnSpPr>
                          <p:cNvPr id="2" name="直接连接符 1"/>
                          <p:cNvCxnSpPr/>
                          <p:nvPr/>
                        </p:nvCxnSpPr>
                        <p:spPr>
                          <a:xfrm>
                            <a:off x="8495" y="3026"/>
                            <a:ext cx="88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9714" y="4518"/>
                            <a:ext cx="2225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zh-CN" sz="2400" b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Times New Roman" panose="02020603050405020304" charset="0"/>
                              </a:rPr>
                              <a:t>电路图</a:t>
                            </a: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grpSp>
        <p:nvGrpSpPr>
          <p:cNvPr id="59" name="组合 58"/>
          <p:cNvGrpSpPr/>
          <p:nvPr/>
        </p:nvGrpSpPr>
        <p:grpSpPr>
          <a:xfrm>
            <a:off x="5845810" y="3732530"/>
            <a:ext cx="2184400" cy="2054860"/>
            <a:chOff x="9375" y="5919"/>
            <a:chExt cx="3440" cy="323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1583" y="5968"/>
              <a:ext cx="0" cy="3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9375" y="5919"/>
              <a:ext cx="3440" cy="3237"/>
              <a:chOff x="9375" y="5919"/>
              <a:chExt cx="3440" cy="3237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9395" y="8340"/>
                <a:ext cx="3420" cy="816"/>
                <a:chOff x="9395" y="8340"/>
                <a:chExt cx="3420" cy="816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9395" y="9030"/>
                  <a:ext cx="34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/>
                <p:cNvSpPr txBox="1"/>
                <p:nvPr/>
              </p:nvSpPr>
              <p:spPr>
                <a:xfrm>
                  <a:off x="10954" y="8340"/>
                  <a:ext cx="709" cy="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>
                      <a:latin typeface="Times New Roman" panose="02020603050405020304" charset="0"/>
                    </a:rPr>
                    <a:t>1</a:t>
                  </a: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9375" y="5919"/>
                <a:ext cx="3430" cy="3237"/>
                <a:chOff x="9375" y="5919"/>
                <a:chExt cx="3430" cy="323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9375" y="5919"/>
                  <a:ext cx="3430" cy="3237"/>
                  <a:chOff x="9375" y="5919"/>
                  <a:chExt cx="3430" cy="3237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9375" y="5919"/>
                    <a:ext cx="3430" cy="2021"/>
                    <a:chOff x="9375" y="5919"/>
                    <a:chExt cx="3430" cy="2021"/>
                  </a:xfrm>
                </p:grpSpPr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9486" y="7124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9375" y="5919"/>
                      <a:ext cx="3431" cy="2020"/>
                      <a:chOff x="9375" y="5928"/>
                      <a:chExt cx="3431" cy="2020"/>
                    </a:xfrm>
                  </p:grpSpPr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>
                        <a:off x="9386" y="5990"/>
                        <a:ext cx="342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组合 48"/>
                      <p:cNvGrpSpPr/>
                      <p:nvPr/>
                    </p:nvGrpSpPr>
                    <p:grpSpPr>
                      <a:xfrm>
                        <a:off x="9375" y="5928"/>
                        <a:ext cx="3420" cy="2021"/>
                        <a:chOff x="9375" y="5928"/>
                        <a:chExt cx="3420" cy="2021"/>
                      </a:xfrm>
                    </p:grpSpPr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10894" y="5928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11979" y="5929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Y</a:t>
                          </a:r>
                        </a:p>
                      </p:txBody>
                    </p:sp>
                    <p:grpSp>
                      <p:nvGrpSpPr>
                        <p:cNvPr id="48" name="组合 47"/>
                        <p:cNvGrpSpPr/>
                        <p:nvPr/>
                      </p:nvGrpSpPr>
                      <p:grpSpPr>
                        <a:xfrm>
                          <a:off x="9375" y="5943"/>
                          <a:ext cx="3420" cy="2006"/>
                          <a:chOff x="9375" y="5943"/>
                          <a:chExt cx="3420" cy="2006"/>
                        </a:xfrm>
                      </p:grpSpPr>
                      <p:cxnSp>
                        <p:nvCxnSpPr>
                          <p:cNvPr id="29" name="直接连接符 28"/>
                          <p:cNvCxnSpPr/>
                          <p:nvPr/>
                        </p:nvCxnSpPr>
                        <p:spPr>
                          <a:xfrm>
                            <a:off x="9375" y="6583"/>
                            <a:ext cx="3420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2" name="文本框 31"/>
                          <p:cNvSpPr txBox="1"/>
                          <p:nvPr/>
                        </p:nvSpPr>
                        <p:spPr>
                          <a:xfrm>
                            <a:off x="9574" y="5943"/>
                            <a:ext cx="709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b="1" i="1">
                                <a:latin typeface="Times New Roman" panose="02020603050405020304" charset="0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10968" y="7133"/>
                            <a:ext cx="709" cy="8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b="1">
                                <a:latin typeface="Times New Roman" panose="0202060305040502030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9493" y="6503"/>
                    <a:ext cx="2196" cy="2653"/>
                    <a:chOff x="9493" y="6503"/>
                    <a:chExt cx="2196" cy="2653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0954" y="7766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9493" y="6503"/>
                      <a:ext cx="2196" cy="2653"/>
                      <a:chOff x="9493" y="6503"/>
                      <a:chExt cx="2196" cy="2653"/>
                    </a:xfrm>
                  </p:grpSpPr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9493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10980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9540" y="773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9520" y="8340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11980" y="6503"/>
                  <a:ext cx="763" cy="2653"/>
                  <a:chOff x="11980" y="6503"/>
                  <a:chExt cx="763" cy="2653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12001" y="650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1999" y="7124"/>
                    <a:ext cx="744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1981" y="773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1980" y="8340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58445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6.2.1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609600" y="1304925"/>
            <a:ext cx="40005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或逻辑运算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或逻辑的定义：当决定事件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发生的各种条件（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…)</a:t>
            </a:r>
            <a:r>
              <a:rPr 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中，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只要有一个或多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个条件具备，事件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就发生。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表达式为：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Ｙ＝Ａ＋Ｂ＋Ｃ＋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657600" y="5419725"/>
            <a:ext cx="1447800" cy="457200"/>
          </a:xfrm>
          <a:prstGeom prst="wedgeRectCallout">
            <a:avLst>
              <a:gd name="adj1" fmla="val 75875"/>
              <a:gd name="adj2" fmla="val -14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真值表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200650" y="847725"/>
            <a:ext cx="3211195" cy="2359025"/>
            <a:chOff x="8197" y="1483"/>
            <a:chExt cx="5057" cy="371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403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8197" y="1483"/>
              <a:ext cx="5057" cy="3715"/>
              <a:chOff x="8197" y="1483"/>
              <a:chExt cx="5057" cy="3715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10311" y="1902"/>
                <a:ext cx="507" cy="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8197" y="1483"/>
                <a:ext cx="5057" cy="3715"/>
                <a:chOff x="8197" y="1483"/>
                <a:chExt cx="5057" cy="3715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10352" y="3005"/>
                  <a:ext cx="507" cy="4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8197" y="1483"/>
                  <a:ext cx="5057" cy="3715"/>
                  <a:chOff x="8157" y="1523"/>
                  <a:chExt cx="5057" cy="3715"/>
                </a:xfrm>
              </p:grpSpPr>
              <p:sp>
                <p:nvSpPr>
                  <p:cNvPr id="33" name="椭圆 32"/>
                  <p:cNvSpPr/>
                  <p:nvPr/>
                </p:nvSpPr>
                <p:spPr>
                  <a:xfrm>
                    <a:off x="10231" y="3464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8495" y="1523"/>
                    <a:ext cx="4475" cy="3017"/>
                    <a:chOff x="8495" y="1523"/>
                    <a:chExt cx="4475" cy="3017"/>
                  </a:xfrm>
                </p:grpSpPr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11128" y="3484"/>
                      <a:ext cx="119" cy="1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8495" y="1523"/>
                      <a:ext cx="4475" cy="3017"/>
                      <a:chOff x="8495" y="1523"/>
                      <a:chExt cx="4475" cy="3017"/>
                    </a:xfrm>
                  </p:grpSpPr>
                  <p:sp>
                    <p:nvSpPr>
                      <p:cNvPr id="37" name="椭圆 36"/>
                      <p:cNvSpPr/>
                      <p:nvPr/>
                    </p:nvSpPr>
                    <p:spPr>
                      <a:xfrm>
                        <a:off x="11096" y="2320"/>
                        <a:ext cx="119" cy="1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8495" y="1523"/>
                        <a:ext cx="4475" cy="3017"/>
                        <a:chOff x="8495" y="1523"/>
                        <a:chExt cx="4475" cy="3017"/>
                      </a:xfrm>
                    </p:grpSpPr>
                    <p:cxnSp>
                      <p:nvCxnSpPr>
                        <p:cNvPr id="40" name="直接连接符 39"/>
                        <p:cNvCxnSpPr/>
                        <p:nvPr/>
                      </p:nvCxnSpPr>
                      <p:spPr>
                        <a:xfrm>
                          <a:off x="8495" y="4518"/>
                          <a:ext cx="4475" cy="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椭圆 40"/>
                        <p:cNvSpPr/>
                        <p:nvPr/>
                      </p:nvSpPr>
                      <p:spPr>
                        <a:xfrm>
                          <a:off x="10193" y="2340"/>
                          <a:ext cx="119" cy="1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文本框 41"/>
                        <p:cNvSpPr txBox="1"/>
                        <p:nvPr/>
                      </p:nvSpPr>
                      <p:spPr>
                        <a:xfrm>
                          <a:off x="10778" y="1523"/>
                          <a:ext cx="58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8157" y="2345"/>
                    <a:ext cx="5057" cy="2893"/>
                    <a:chOff x="8157" y="2345"/>
                    <a:chExt cx="5057" cy="2893"/>
                  </a:xfrm>
                </p:grpSpPr>
                <p:grpSp>
                  <p:nvGrpSpPr>
                    <p:cNvPr id="44" name="组合 43"/>
                    <p:cNvGrpSpPr/>
                    <p:nvPr/>
                  </p:nvGrpSpPr>
                  <p:grpSpPr>
                    <a:xfrm>
                      <a:off x="10475" y="2345"/>
                      <a:ext cx="2739" cy="1671"/>
                      <a:chOff x="10475" y="2345"/>
                      <a:chExt cx="2739" cy="1671"/>
                    </a:xfrm>
                  </p:grpSpPr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>
                        <a:off x="12090" y="3026"/>
                        <a:ext cx="88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流程图: 汇总连接 45"/>
                      <p:cNvSpPr/>
                      <p:nvPr/>
                    </p:nvSpPr>
                    <p:spPr>
                      <a:xfrm>
                        <a:off x="12721" y="3523"/>
                        <a:ext cx="493" cy="493"/>
                      </a:xfrm>
                      <a:prstGeom prst="flowChartSummingJunct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10475" y="2345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B</a:t>
                        </a:r>
                      </a:p>
                    </p:txBody>
                  </p:sp>
                </p:grpSp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8157" y="3026"/>
                      <a:ext cx="3780" cy="2212"/>
                      <a:chOff x="8157" y="3026"/>
                      <a:chExt cx="3780" cy="2212"/>
                    </a:xfrm>
                  </p:grpSpPr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 flipV="1">
                        <a:off x="8157" y="3676"/>
                        <a:ext cx="691" cy="8"/>
                      </a:xfrm>
                      <a:prstGeom prst="line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8297" y="3026"/>
                        <a:ext cx="3640" cy="2212"/>
                        <a:chOff x="8297" y="3026"/>
                        <a:chExt cx="3640" cy="2212"/>
                      </a:xfrm>
                    </p:grpSpPr>
                    <p:cxnSp>
                      <p:nvCxnSpPr>
                        <p:cNvPr id="51" name="直接连接符 50"/>
                        <p:cNvCxnSpPr/>
                        <p:nvPr/>
                      </p:nvCxnSpPr>
                      <p:spPr>
                        <a:xfrm>
                          <a:off x="8495" y="3026"/>
                          <a:ext cx="0" cy="6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直接连接符 51"/>
                        <p:cNvCxnSpPr/>
                        <p:nvPr/>
                      </p:nvCxnSpPr>
                      <p:spPr>
                        <a:xfrm>
                          <a:off x="8495" y="4036"/>
                          <a:ext cx="0" cy="50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连接符 52"/>
                        <p:cNvCxnSpPr/>
                        <p:nvPr/>
                      </p:nvCxnSpPr>
                      <p:spPr>
                        <a:xfrm>
                          <a:off x="8297" y="4016"/>
                          <a:ext cx="45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8848" y="3420"/>
                          <a:ext cx="772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E</a:t>
                          </a:r>
                        </a:p>
                      </p:txBody>
                    </p:sp>
                    <p:grpSp>
                      <p:nvGrpSpPr>
                        <p:cNvPr id="55" name="组合 54"/>
                        <p:cNvGrpSpPr/>
                        <p:nvPr/>
                      </p:nvGrpSpPr>
                      <p:grpSpPr>
                        <a:xfrm>
                          <a:off x="8495" y="3026"/>
                          <a:ext cx="3443" cy="2212"/>
                          <a:chOff x="8495" y="3026"/>
                          <a:chExt cx="3443" cy="2212"/>
                        </a:xfrm>
                      </p:grpSpPr>
                      <p:cxnSp>
                        <p:nvCxnSpPr>
                          <p:cNvPr id="56" name="直接连接符 55"/>
                          <p:cNvCxnSpPr/>
                          <p:nvPr/>
                        </p:nvCxnSpPr>
                        <p:spPr>
                          <a:xfrm>
                            <a:off x="8495" y="3026"/>
                            <a:ext cx="88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7" name="文本框 56"/>
                          <p:cNvSpPr txBox="1"/>
                          <p:nvPr/>
                        </p:nvSpPr>
                        <p:spPr>
                          <a:xfrm>
                            <a:off x="9714" y="4518"/>
                            <a:ext cx="2225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zh-CN" sz="2400" b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Times New Roman" panose="02020603050405020304" charset="0"/>
                              </a:rPr>
                              <a:t>电路图</a:t>
                            </a: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grpSp>
        <p:nvGrpSpPr>
          <p:cNvPr id="59" name="组合 58"/>
          <p:cNvGrpSpPr/>
          <p:nvPr/>
        </p:nvGrpSpPr>
        <p:grpSpPr>
          <a:xfrm>
            <a:off x="5845810" y="3732530"/>
            <a:ext cx="2184400" cy="2054860"/>
            <a:chOff x="9375" y="5919"/>
            <a:chExt cx="3440" cy="3236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1583" y="5968"/>
              <a:ext cx="0" cy="3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9375" y="5919"/>
              <a:ext cx="3440" cy="3237"/>
              <a:chOff x="9375" y="5919"/>
              <a:chExt cx="3440" cy="3237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395" y="8340"/>
                <a:ext cx="3420" cy="816"/>
                <a:chOff x="9395" y="8340"/>
                <a:chExt cx="3420" cy="816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9395" y="9030"/>
                  <a:ext cx="34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10954" y="8340"/>
                  <a:ext cx="709" cy="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>
                      <a:latin typeface="Times New Roman" panose="02020603050405020304" charset="0"/>
                    </a:rPr>
                    <a:t>1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9375" y="5919"/>
                <a:ext cx="3430" cy="3237"/>
                <a:chOff x="9375" y="5919"/>
                <a:chExt cx="3430" cy="3237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9375" y="5919"/>
                  <a:ext cx="3430" cy="3237"/>
                  <a:chOff x="9375" y="5919"/>
                  <a:chExt cx="3430" cy="3237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9375" y="5919"/>
                    <a:ext cx="3430" cy="2021"/>
                    <a:chOff x="9375" y="5919"/>
                    <a:chExt cx="3430" cy="2021"/>
                  </a:xfrm>
                </p:grpSpPr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9486" y="7124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9375" y="5919"/>
                      <a:ext cx="3431" cy="2020"/>
                      <a:chOff x="9375" y="5928"/>
                      <a:chExt cx="3431" cy="2020"/>
                    </a:xfrm>
                  </p:grpSpPr>
                  <p:cxnSp>
                    <p:nvCxnSpPr>
                      <p:cNvPr id="18" name="直接连接符 17"/>
                      <p:cNvCxnSpPr/>
                      <p:nvPr/>
                    </p:nvCxnSpPr>
                    <p:spPr>
                      <a:xfrm>
                        <a:off x="9386" y="5990"/>
                        <a:ext cx="342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9" name="组合 18"/>
                      <p:cNvGrpSpPr/>
                      <p:nvPr/>
                    </p:nvGrpSpPr>
                    <p:grpSpPr>
                      <a:xfrm>
                        <a:off x="9375" y="5928"/>
                        <a:ext cx="3420" cy="2021"/>
                        <a:chOff x="9375" y="5928"/>
                        <a:chExt cx="3420" cy="2021"/>
                      </a:xfrm>
                    </p:grpSpPr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10894" y="5928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11979" y="5929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Y</a:t>
                          </a:r>
                        </a:p>
                      </p:txBody>
                    </p:sp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9375" y="5943"/>
                          <a:ext cx="3420" cy="2006"/>
                          <a:chOff x="9375" y="5943"/>
                          <a:chExt cx="3420" cy="2006"/>
                        </a:xfrm>
                      </p:grpSpPr>
                      <p:cxnSp>
                        <p:nvCxnSpPr>
                          <p:cNvPr id="23" name="直接连接符 22"/>
                          <p:cNvCxnSpPr/>
                          <p:nvPr/>
                        </p:nvCxnSpPr>
                        <p:spPr>
                          <a:xfrm>
                            <a:off x="9375" y="6583"/>
                            <a:ext cx="3420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文本框 23"/>
                          <p:cNvSpPr txBox="1"/>
                          <p:nvPr/>
                        </p:nvSpPr>
                        <p:spPr>
                          <a:xfrm>
                            <a:off x="9574" y="5943"/>
                            <a:ext cx="709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b="1" i="1">
                                <a:latin typeface="Times New Roman" panose="02020603050405020304" charset="0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25" name="文本框 24"/>
                          <p:cNvSpPr txBox="1"/>
                          <p:nvPr/>
                        </p:nvSpPr>
                        <p:spPr>
                          <a:xfrm>
                            <a:off x="10968" y="7133"/>
                            <a:ext cx="709" cy="8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b="1">
                                <a:latin typeface="Times New Roman" panose="0202060305040502030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9493" y="6503"/>
                    <a:ext cx="2196" cy="2653"/>
                    <a:chOff x="9493" y="6503"/>
                    <a:chExt cx="2196" cy="2653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10954" y="7766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60" name="组合 59"/>
                    <p:cNvGrpSpPr/>
                    <p:nvPr/>
                  </p:nvGrpSpPr>
                  <p:grpSpPr>
                    <a:xfrm>
                      <a:off x="9493" y="6503"/>
                      <a:ext cx="2196" cy="2653"/>
                      <a:chOff x="9493" y="6503"/>
                      <a:chExt cx="2196" cy="2653"/>
                    </a:xfrm>
                  </p:grpSpPr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9493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10980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9540" y="773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9520" y="8340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11980" y="6503"/>
                  <a:ext cx="763" cy="2653"/>
                  <a:chOff x="11980" y="6503"/>
                  <a:chExt cx="763" cy="2653"/>
                </a:xfrm>
              </p:grpSpPr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12001" y="650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11999" y="7124"/>
                    <a:ext cx="744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11981" y="773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11980" y="8340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</p:grpSp>
          </p:grpSp>
        </p:grpSp>
      </p:grpSp>
      <p:cxnSp>
        <p:nvCxnSpPr>
          <p:cNvPr id="70" name="直接连接符 69"/>
          <p:cNvCxnSpPr/>
          <p:nvPr/>
        </p:nvCxnSpPr>
        <p:spPr>
          <a:xfrm>
            <a:off x="5974080" y="1401445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98105" y="1391920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5935980" y="176403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660640" y="176466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>
            <a:off x="5974080" y="1709420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698105" y="1730375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972175" y="2117725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50585" y="1391920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139305" y="2130425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38035" y="1391920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3022</Words>
  <Application>Microsoft Office PowerPoint</Application>
  <PresentationFormat>全屏显示(4:3)</PresentationFormat>
  <Paragraphs>620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华文新魏</vt:lpstr>
      <vt:lpstr>宋体</vt:lpstr>
      <vt:lpstr>Arial</vt:lpstr>
      <vt:lpstr>Calibri</vt:lpstr>
      <vt:lpstr>Times New Roman</vt:lpstr>
      <vt:lpstr>Wingdings</vt:lpstr>
      <vt:lpstr>Office 主题</vt:lpstr>
      <vt:lpstr>Equation.KSEE3</vt:lpstr>
      <vt:lpstr>公式</vt:lpstr>
      <vt:lpstr>Equation</vt:lpstr>
      <vt:lpstr>文档</vt:lpstr>
      <vt:lpstr>第6章 逻辑代数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6.2.1 基本逻辑运算</vt:lpstr>
      <vt:lpstr>6.2.1 基本逻辑运算</vt:lpstr>
      <vt:lpstr>6.2.1 基本逻辑运算</vt:lpstr>
      <vt:lpstr>6.2.2 复合逻辑运算</vt:lpstr>
      <vt:lpstr>6.2.2 复合逻辑运算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6.2.7  逻辑函数的化简</vt:lpstr>
      <vt:lpstr>6.2.7.1  公式化简法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组合逻辑电路</dc:title>
  <dc:creator>mac perch</dc:creator>
  <cp:lastModifiedBy>ChiLin</cp:lastModifiedBy>
  <cp:revision>98</cp:revision>
  <dcterms:created xsi:type="dcterms:W3CDTF">2017-02-07T05:02:00Z</dcterms:created>
  <dcterms:modified xsi:type="dcterms:W3CDTF">2020-04-28T03:36:17Z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